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9" r:id="rId2"/>
    <p:sldId id="276" r:id="rId3"/>
    <p:sldId id="284" r:id="rId4"/>
    <p:sldId id="366" r:id="rId5"/>
    <p:sldId id="336" r:id="rId6"/>
    <p:sldId id="373" r:id="rId7"/>
    <p:sldId id="355" r:id="rId8"/>
    <p:sldId id="361" r:id="rId9"/>
    <p:sldId id="376" r:id="rId10"/>
    <p:sldId id="385" r:id="rId11"/>
    <p:sldId id="387" r:id="rId12"/>
    <p:sldId id="353" r:id="rId13"/>
    <p:sldId id="324" r:id="rId14"/>
    <p:sldId id="370" r:id="rId15"/>
    <p:sldId id="333" r:id="rId16"/>
    <p:sldId id="388" r:id="rId17"/>
    <p:sldId id="371" r:id="rId18"/>
    <p:sldId id="342" r:id="rId19"/>
    <p:sldId id="380" r:id="rId20"/>
    <p:sldId id="382" r:id="rId21"/>
    <p:sldId id="339" r:id="rId22"/>
    <p:sldId id="338" r:id="rId23"/>
    <p:sldId id="346" r:id="rId24"/>
    <p:sldId id="313"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2">
          <p15:clr>
            <a:srgbClr val="A4A3A4"/>
          </p15:clr>
        </p15:guide>
        <p15:guide id="2" pos="656">
          <p15:clr>
            <a:srgbClr val="A4A3A4"/>
          </p15:clr>
        </p15:guide>
        <p15:guide id="3" pos="7015">
          <p15:clr>
            <a:srgbClr val="A4A3A4"/>
          </p15:clr>
        </p15:guide>
        <p15:guide id="4" orient="horz" pos="55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84AD"/>
    <a:srgbClr val="AE0203"/>
    <a:srgbClr val="014E6A"/>
    <a:srgbClr val="711000"/>
    <a:srgbClr val="01431D"/>
    <a:srgbClr val="01621F"/>
    <a:srgbClr val="AF0000"/>
    <a:srgbClr val="DCE797"/>
    <a:srgbClr val="637067"/>
    <a:srgbClr val="89D7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2" autoAdjust="0"/>
    <p:restoredTop sz="90604" autoAdjust="0"/>
  </p:normalViewPr>
  <p:slideViewPr>
    <p:cSldViewPr snapToGrid="0">
      <p:cViewPr varScale="1">
        <p:scale>
          <a:sx n="61" d="100"/>
          <a:sy n="61" d="100"/>
        </p:scale>
        <p:origin x="584" y="28"/>
      </p:cViewPr>
      <p:guideLst>
        <p:guide orient="horz" pos="3952"/>
        <p:guide pos="656"/>
        <p:guide pos="7015"/>
        <p:guide orient="horz" pos="550"/>
      </p:guideLst>
    </p:cSldViewPr>
  </p:slideViewPr>
  <p:notesTextViewPr>
    <p:cViewPr>
      <p:scale>
        <a:sx n="1" d="1"/>
        <a:sy n="1" d="1"/>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75FAC0-4E78-4B4A-9ADA-EE7413CBA2A2}" type="datetimeFigureOut">
              <a:rPr lang="zh-CN" altLang="en-US" smtClean="0"/>
              <a:t>2022/10/25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38E8FE-40DA-41DC-AE77-8790382988AD}" type="slidenum">
              <a:rPr lang="zh-CN" altLang="en-US" smtClean="0"/>
              <a:t>‹#›</a:t>
            </a:fld>
            <a:endParaRPr lang="zh-CN" altLang="en-US"/>
          </a:p>
        </p:txBody>
      </p:sp>
    </p:spTree>
    <p:extLst>
      <p:ext uri="{BB962C8B-B14F-4D97-AF65-F5344CB8AC3E}">
        <p14:creationId xmlns:p14="http://schemas.microsoft.com/office/powerpoint/2010/main" val="1820924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t>2022/10/25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t>‹#›</a:t>
            </a:fld>
            <a:endParaRPr lang="zh-CN" altLang="en-US"/>
          </a:p>
        </p:txBody>
      </p:sp>
    </p:spTree>
    <p:extLst>
      <p:ext uri="{BB962C8B-B14F-4D97-AF65-F5344CB8AC3E}">
        <p14:creationId xmlns:p14="http://schemas.microsoft.com/office/powerpoint/2010/main" val="2426050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页面</a:t>
            </a:r>
            <a:r>
              <a:rPr lang="zh-CN" altLang="zh-CN" sz="1200" kern="1200" dirty="0">
                <a:solidFill>
                  <a:schemeClr val="tx1"/>
                </a:solidFill>
                <a:effectLst/>
                <a:latin typeface="+mn-lt"/>
                <a:ea typeface="+mn-ea"/>
                <a:cs typeface="+mn-cs"/>
              </a:rPr>
              <a:t>统一为</a:t>
            </a:r>
            <a:r>
              <a:rPr lang="en-US" altLang="zh-CN" sz="1200" kern="1200" dirty="0">
                <a:solidFill>
                  <a:schemeClr val="tx1"/>
                </a:solidFill>
                <a:effectLst/>
                <a:latin typeface="+mn-lt"/>
                <a:ea typeface="+mn-ea"/>
                <a:cs typeface="+mn-cs"/>
              </a:rPr>
              <a:t>16:9</a:t>
            </a:r>
            <a:r>
              <a:rPr lang="zh-CN" altLang="zh-CN" sz="1200" kern="1200" dirty="0">
                <a:solidFill>
                  <a:schemeClr val="tx1"/>
                </a:solidFill>
                <a:effectLst/>
                <a:latin typeface="+mn-lt"/>
                <a:ea typeface="+mn-ea"/>
                <a:cs typeface="+mn-cs"/>
              </a:rPr>
              <a:t>宽幅画面比例尺寸；</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统一格式为</a:t>
            </a:r>
            <a:r>
              <a:rPr lang="en-US" altLang="zh-CN" sz="1200" kern="1200" dirty="0">
                <a:solidFill>
                  <a:schemeClr val="tx1"/>
                </a:solidFill>
                <a:effectLst/>
                <a:latin typeface="+mn-lt"/>
                <a:ea typeface="+mn-ea"/>
                <a:cs typeface="+mn-cs"/>
              </a:rPr>
              <a:t>PPT</a:t>
            </a:r>
            <a:r>
              <a:rPr lang="zh-CN" altLang="zh-CN" sz="1200" kern="1200" dirty="0">
                <a:solidFill>
                  <a:schemeClr val="tx1"/>
                </a:solidFill>
                <a:effectLst/>
                <a:latin typeface="+mn-lt"/>
                <a:ea typeface="+mn-ea"/>
                <a:cs typeface="+mn-cs"/>
              </a:rPr>
              <a:t>或</a:t>
            </a:r>
            <a:r>
              <a:rPr lang="en-US" altLang="zh-CN" sz="1200" kern="1200" dirty="0">
                <a:solidFill>
                  <a:schemeClr val="tx1"/>
                </a:solidFill>
                <a:effectLst/>
                <a:latin typeface="+mn-lt"/>
                <a:ea typeface="+mn-ea"/>
                <a:cs typeface="+mn-cs"/>
              </a:rPr>
              <a:t>PPTX</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zh-CN" altLang="en-US" dirty="0"/>
              <a:t>中文：</a:t>
            </a:r>
            <a:endParaRPr lang="en-US" altLang="zh-CN" sz="1200" kern="1200" dirty="0">
              <a:solidFill>
                <a:schemeClr val="tx1"/>
              </a:solidFill>
              <a:effectLst/>
              <a:latin typeface="+mn-lt"/>
              <a:ea typeface="+mn-ea"/>
              <a:cs typeface="+mn-cs"/>
            </a:endParaRPr>
          </a:p>
          <a:p>
            <a:r>
              <a:rPr lang="en-US" altLang="zh-CN" dirty="0"/>
              <a:t>1. </a:t>
            </a:r>
            <a:r>
              <a:rPr lang="zh-CN" altLang="en-US" dirty="0"/>
              <a:t>课名：微软雅黑</a:t>
            </a:r>
            <a:r>
              <a:rPr lang="en-US" altLang="zh-CN" dirty="0"/>
              <a:t>48</a:t>
            </a:r>
            <a:r>
              <a:rPr lang="zh-CN" altLang="en-US" dirty="0"/>
              <a:t>号字；</a:t>
            </a:r>
            <a:endParaRPr lang="en-US" altLang="zh-CN" dirty="0"/>
          </a:p>
          <a:p>
            <a:r>
              <a:rPr lang="en-US" altLang="zh-CN" dirty="0"/>
              <a:t>2.</a:t>
            </a:r>
            <a:r>
              <a:rPr lang="zh-CN" altLang="en-US" sz="1200" b="0" dirty="0"/>
              <a:t>（第一课时）</a:t>
            </a:r>
            <a:r>
              <a:rPr lang="zh-CN" altLang="en-US" dirty="0"/>
              <a:t>：微软雅黑</a:t>
            </a:r>
            <a:r>
              <a:rPr lang="en-US" altLang="zh-CN" dirty="0"/>
              <a:t>32</a:t>
            </a:r>
            <a:r>
              <a:rPr lang="zh-CN" altLang="en-US" dirty="0"/>
              <a:t>号字；</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3.</a:t>
            </a:r>
            <a:r>
              <a:rPr lang="zh-CN" altLang="en-US" dirty="0"/>
              <a:t>学校名称：请填写全称；</a:t>
            </a:r>
            <a:endParaRPr lang="en-US" altLang="zh-CN" b="1" dirty="0"/>
          </a:p>
          <a:p>
            <a:r>
              <a:rPr lang="en-US" altLang="zh-CN" dirty="0"/>
              <a:t>4.</a:t>
            </a:r>
            <a:r>
              <a:rPr lang="zh-CN" altLang="en-US" dirty="0"/>
              <a:t>学科、年级、主讲人、学校：华文楷体</a:t>
            </a:r>
            <a:r>
              <a:rPr lang="en-US" altLang="zh-CN" dirty="0"/>
              <a:t>28</a:t>
            </a:r>
            <a:r>
              <a:rPr lang="zh-CN" altLang="en-US" dirty="0"/>
              <a:t>号字（具体根据文字量可适当调整）。</a:t>
            </a:r>
            <a:endParaRPr lang="en-US" altLang="zh-CN" dirty="0"/>
          </a:p>
          <a:p>
            <a:endParaRPr lang="en-US" altLang="zh-CN" dirty="0"/>
          </a:p>
          <a:p>
            <a:r>
              <a:rPr lang="zh-CN" altLang="en-US" dirty="0"/>
              <a:t>英文</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en-US" altLang="zh-CN" dirty="0"/>
              <a:t>1.</a:t>
            </a:r>
            <a:r>
              <a:rPr lang="zh-CN" altLang="en-US" dirty="0"/>
              <a:t>课名：字体以</a:t>
            </a:r>
            <a:r>
              <a:rPr lang="en-US" altLang="zh-CN" dirty="0"/>
              <a:t>Times New Roman</a:t>
            </a:r>
            <a:r>
              <a:rPr lang="zh-CN" altLang="en-US" dirty="0"/>
              <a:t>为主，字号一般使用</a:t>
            </a:r>
            <a:r>
              <a:rPr lang="en-US" altLang="zh-CN" dirty="0"/>
              <a:t>32—36</a:t>
            </a:r>
            <a:r>
              <a:rPr lang="zh-CN" altLang="en-US" dirty="0"/>
              <a:t>号，特别强调可以用</a:t>
            </a:r>
            <a:r>
              <a:rPr lang="en-US" altLang="zh-CN" dirty="0"/>
              <a:t>40</a:t>
            </a:r>
            <a:r>
              <a:rPr lang="zh-CN" altLang="en-US" dirty="0"/>
              <a:t>号；</a:t>
            </a:r>
            <a:endParaRPr lang="en-US" altLang="zh-CN" dirty="0"/>
          </a:p>
          <a:p>
            <a:r>
              <a:rPr lang="en-US" altLang="zh-CN" dirty="0"/>
              <a:t>2.</a:t>
            </a:r>
            <a:r>
              <a:rPr lang="zh-CN" altLang="en-US" dirty="0"/>
              <a:t>（</a:t>
            </a:r>
            <a:r>
              <a:rPr lang="en-US" altLang="zh-CN" dirty="0"/>
              <a:t>Period</a:t>
            </a:r>
            <a:r>
              <a:rPr lang="en-US" altLang="zh-CN" baseline="0" dirty="0"/>
              <a:t> 1</a:t>
            </a:r>
            <a:r>
              <a:rPr lang="zh-CN" altLang="en-US" dirty="0"/>
              <a:t>）：字体使用</a:t>
            </a:r>
            <a:r>
              <a:rPr lang="en-US" altLang="zh-CN" dirty="0"/>
              <a:t>Arial</a:t>
            </a:r>
            <a:r>
              <a:rPr lang="zh-CN" altLang="en-US" dirty="0"/>
              <a:t>，字号为</a:t>
            </a:r>
            <a:r>
              <a:rPr lang="en-US" altLang="zh-CN" dirty="0"/>
              <a:t>28</a:t>
            </a:r>
            <a:r>
              <a:rPr lang="zh-CN" altLang="en-US" dirty="0"/>
              <a:t>；</a:t>
            </a:r>
            <a:endParaRPr lang="en-US" altLang="zh-CN" dirty="0"/>
          </a:p>
          <a:p>
            <a:r>
              <a:rPr lang="en-US" altLang="zh-CN" dirty="0"/>
              <a:t>3.</a:t>
            </a:r>
            <a:r>
              <a:rPr lang="zh-CN" altLang="en-US" dirty="0"/>
              <a:t>正文一般用</a:t>
            </a:r>
            <a:r>
              <a:rPr lang="en-US" altLang="zh-CN" dirty="0"/>
              <a:t>24—28</a:t>
            </a:r>
            <a:r>
              <a:rPr lang="zh-CN" altLang="en-US" dirty="0"/>
              <a:t>号，特别强调可用</a:t>
            </a:r>
            <a:r>
              <a:rPr lang="en-US" altLang="zh-CN" dirty="0"/>
              <a:t>32</a:t>
            </a:r>
            <a:r>
              <a:rPr lang="zh-CN" altLang="en-US" dirty="0"/>
              <a:t>号。</a:t>
            </a:r>
            <a:endParaRPr lang="en-US" altLang="zh-CN" dirty="0"/>
          </a:p>
          <a:p>
            <a:endParaRPr lang="en-US" altLang="zh-CN" dirty="0"/>
          </a:p>
          <a:p>
            <a:r>
              <a:rPr lang="zh-CN" altLang="zh-CN" sz="1200" kern="1200" dirty="0">
                <a:solidFill>
                  <a:schemeClr val="tx1"/>
                </a:solidFill>
                <a:effectLst/>
                <a:latin typeface="+mn-lt"/>
                <a:ea typeface="+mn-ea"/>
                <a:cs typeface="+mn-cs"/>
              </a:rPr>
              <a:t>注意标点的规范（例如：中文省略号</a:t>
            </a:r>
            <a:r>
              <a:rPr lang="zh-CN" altLang="en-US" sz="1200" kern="1200" dirty="0">
                <a:solidFill>
                  <a:schemeClr val="tx1"/>
                </a:solidFill>
                <a:effectLst/>
                <a:latin typeface="+mn-lt"/>
                <a:ea typeface="+mn-ea"/>
                <a:cs typeface="+mn-cs"/>
              </a:rPr>
              <a:t>为</a:t>
            </a:r>
            <a:r>
              <a:rPr lang="zh-CN" altLang="zh-CN" sz="1200" kern="1200" dirty="0">
                <a:solidFill>
                  <a:schemeClr val="tx1"/>
                </a:solidFill>
                <a:effectLst/>
                <a:latin typeface="+mn-lt"/>
                <a:ea typeface="+mn-ea"/>
                <a:cs typeface="+mn-cs"/>
              </a:rPr>
              <a:t>……，可用</a:t>
            </a:r>
            <a:r>
              <a:rPr lang="en-US" altLang="zh-CN" sz="1200" kern="1200" dirty="0">
                <a:solidFill>
                  <a:schemeClr val="tx1"/>
                </a:solidFill>
                <a:effectLst/>
                <a:latin typeface="+mn-lt"/>
                <a:ea typeface="+mn-ea"/>
                <a:cs typeface="+mn-cs"/>
              </a:rPr>
              <a:t>Shift+</a:t>
            </a:r>
            <a:r>
              <a:rPr lang="zh-CN" altLang="zh-CN" sz="1200" kern="1200" dirty="0">
                <a:solidFill>
                  <a:schemeClr val="tx1"/>
                </a:solidFill>
                <a:effectLst/>
                <a:latin typeface="+mn-lt"/>
                <a:ea typeface="+mn-ea"/>
                <a:cs typeface="+mn-cs"/>
              </a:rPr>
              <a:t>数字键</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打出中文省略号，英文省略号</a:t>
            </a:r>
            <a:r>
              <a:rPr lang="zh-CN" altLang="en-US" sz="1200" kern="1200" dirty="0">
                <a:solidFill>
                  <a:schemeClr val="tx1"/>
                </a:solidFill>
                <a:effectLst/>
                <a:latin typeface="+mn-lt"/>
                <a:ea typeface="+mn-ea"/>
                <a:cs typeface="+mn-cs"/>
              </a:rPr>
              <a:t>为</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a:t>
            </a:fld>
            <a:endParaRPr lang="zh-CN" altLang="en-US"/>
          </a:p>
        </p:txBody>
      </p:sp>
    </p:spTree>
    <p:extLst>
      <p:ext uri="{BB962C8B-B14F-4D97-AF65-F5344CB8AC3E}">
        <p14:creationId xmlns:p14="http://schemas.microsoft.com/office/powerpoint/2010/main" val="1994282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a:t>
            </a:fld>
            <a:endParaRPr lang="zh-CN" altLang="en-US"/>
          </a:p>
        </p:txBody>
      </p:sp>
    </p:spTree>
    <p:extLst>
      <p:ext uri="{BB962C8B-B14F-4D97-AF65-F5344CB8AC3E}">
        <p14:creationId xmlns:p14="http://schemas.microsoft.com/office/powerpoint/2010/main" val="3077220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4</a:t>
            </a:fld>
            <a:endParaRPr lang="zh-CN" altLang="en-US"/>
          </a:p>
        </p:txBody>
      </p:sp>
    </p:spTree>
    <p:extLst>
      <p:ext uri="{BB962C8B-B14F-4D97-AF65-F5344CB8AC3E}">
        <p14:creationId xmlns:p14="http://schemas.microsoft.com/office/powerpoint/2010/main" val="3793934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t>2022/10/25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dirty="0"/>
          </a:p>
        </p:txBody>
      </p:sp>
      <p:sp>
        <p:nvSpPr>
          <p:cNvPr id="10" name="标题 1"/>
          <p:cNvSpPr txBox="1"/>
          <p:nvPr userDrawn="1"/>
        </p:nvSpPr>
        <p:spPr>
          <a:xfrm>
            <a:off x="1162578"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200" dirty="0">
                <a:solidFill>
                  <a:schemeClr val="bg1"/>
                </a:solidFill>
              </a:rPr>
              <a:t>基础教育精品课</a:t>
            </a:r>
          </a:p>
        </p:txBody>
      </p:sp>
      <p:pic>
        <p:nvPicPr>
          <p:cNvPr id="7" name="图片 6"/>
          <p:cNvPicPr>
            <a:picLocks noChangeAspect="1"/>
          </p:cNvPicPr>
          <p:nvPr userDrawn="1"/>
        </p:nvPicPr>
        <p:blipFill>
          <a:blip r:embed="rId3"/>
          <a:stretch>
            <a:fillRect/>
          </a:stretch>
        </p:blipFill>
        <p:spPr>
          <a:xfrm>
            <a:off x="1353079" y="2830103"/>
            <a:ext cx="409575" cy="4667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t>2022/10/25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055688" y="2044237"/>
            <a:ext cx="10080625" cy="1006475"/>
          </a:xfrm>
          <a:prstGeom prst="rect">
            <a:avLst/>
          </a:prstGeom>
        </p:spPr>
        <p:txBody>
          <a:bodyPr/>
          <a:lstStyle/>
          <a:p>
            <a:r>
              <a:rPr lang="zh-CN" altLang="en-US" sz="4800" b="1" dirty="0">
                <a:solidFill>
                  <a:schemeClr val="bg1"/>
                </a:solidFill>
                <a:latin typeface="微软雅黑" panose="020B0503020204020204" pitchFamily="34" charset="-122"/>
                <a:ea typeface="微软雅黑" panose="020B0503020204020204" pitchFamily="34" charset="-122"/>
              </a:rPr>
              <a:t>实践是检验真理的唯一标准</a:t>
            </a:r>
            <a:r>
              <a:rPr lang="zh-CN" altLang="en-US" sz="3200" b="1" dirty="0">
                <a:solidFill>
                  <a:schemeClr val="bg1"/>
                </a:solidFill>
                <a:latin typeface="微软雅黑" panose="020B0503020204020204" pitchFamily="34" charset="-122"/>
                <a:ea typeface="微软雅黑" panose="020B0503020204020204" pitchFamily="34" charset="-122"/>
              </a:rPr>
              <a:t>（第二课时）</a:t>
            </a:r>
          </a:p>
        </p:txBody>
      </p:sp>
      <p:sp>
        <p:nvSpPr>
          <p:cNvPr id="6" name="副标题 2"/>
          <p:cNvSpPr txBox="1"/>
          <p:nvPr/>
        </p:nvSpPr>
        <p:spPr>
          <a:xfrm>
            <a:off x="1395663" y="3771491"/>
            <a:ext cx="9887380"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2800" dirty="0"/>
              <a:t>年    级：高二年级                 学    科：语文（统编版）</a:t>
            </a:r>
          </a:p>
          <a:p>
            <a:r>
              <a:rPr lang="zh-CN" altLang="en-US" sz="2800" dirty="0"/>
              <a:t>主讲人：王琳妮                     学    校：复旦大学附属中学</a:t>
            </a:r>
            <a:endParaRPr lang="en-US" altLang="zh-CN"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2212102" y="1850951"/>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6621" y="1487536"/>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1308212" y="2502779"/>
            <a:ext cx="8834271" cy="1969770"/>
          </a:xfrm>
          <a:prstGeom prst="rect">
            <a:avLst/>
          </a:prstGeom>
          <a:noFill/>
        </p:spPr>
        <p:txBody>
          <a:bodyPr wrap="square" rtlCol="0">
            <a:spAutoFit/>
          </a:bodyPr>
          <a:lstStyle/>
          <a:p>
            <a:pPr>
              <a:lnSpc>
                <a:spcPct val="150000"/>
              </a:lnSpc>
            </a:pPr>
            <a:r>
              <a:rPr lang="zh-CN" altLang="en-US" sz="2800" b="1" dirty="0">
                <a:solidFill>
                  <a:prstClr val="black"/>
                </a:solidFill>
                <a:latin typeface="华文楷体" panose="02010600040101010101" pitchFamily="2" charset="-122"/>
                <a:ea typeface="华文楷体" panose="02010600040101010101" pitchFamily="2" charset="-122"/>
              </a:rPr>
              <a:t>*理论对于实践有着巨大的</a:t>
            </a:r>
            <a:r>
              <a:rPr lang="zh-CN" altLang="en-US" sz="2800" b="1" dirty="0">
                <a:solidFill>
                  <a:srgbClr val="C00000"/>
                </a:solidFill>
                <a:latin typeface="华文楷体" panose="02010600040101010101" pitchFamily="2" charset="-122"/>
                <a:ea typeface="华文楷体" panose="02010600040101010101" pitchFamily="2" charset="-122"/>
              </a:rPr>
              <a:t>指导意义</a:t>
            </a:r>
            <a:r>
              <a:rPr lang="zh-CN" altLang="en-US" sz="2800" b="1" dirty="0">
                <a:solidFill>
                  <a:prstClr val="black"/>
                </a:solidFill>
                <a:latin typeface="华文楷体" panose="02010600040101010101" pitchFamily="2" charset="-122"/>
                <a:ea typeface="华文楷体" panose="02010600040101010101" pitchFamily="2" charset="-122"/>
              </a:rPr>
              <a:t>。</a:t>
            </a:r>
            <a:endParaRPr lang="en-US" altLang="zh-CN" sz="2800" b="1" dirty="0">
              <a:solidFill>
                <a:prstClr val="black"/>
              </a:solidFill>
              <a:latin typeface="华文楷体" panose="02010600040101010101" pitchFamily="2" charset="-122"/>
              <a:ea typeface="华文楷体" panose="02010600040101010101" pitchFamily="2" charset="-122"/>
            </a:endParaRPr>
          </a:p>
          <a:p>
            <a:pPr>
              <a:lnSpc>
                <a:spcPct val="150000"/>
              </a:lnSpc>
            </a:pPr>
            <a:r>
              <a:rPr lang="zh-CN" altLang="en-US" sz="2800" b="1" dirty="0">
                <a:solidFill>
                  <a:prstClr val="black"/>
                </a:solidFill>
                <a:latin typeface="华文楷体" panose="02010600040101010101" pitchFamily="2" charset="-122"/>
                <a:ea typeface="华文楷体" panose="02010600040101010101" pitchFamily="2" charset="-122"/>
              </a:rPr>
              <a:t>*本单元的文章</a:t>
            </a:r>
            <a:r>
              <a:rPr lang="en-US" altLang="zh-CN" sz="2800" b="1" dirty="0">
                <a:solidFill>
                  <a:prstClr val="black"/>
                </a:solidFill>
                <a:latin typeface="华文楷体" panose="02010600040101010101" pitchFamily="2" charset="-122"/>
                <a:ea typeface="华文楷体" panose="02010600040101010101" pitchFamily="2" charset="-122"/>
              </a:rPr>
              <a:t>……</a:t>
            </a:r>
            <a:r>
              <a:rPr lang="zh-CN" altLang="en-US" sz="2800" b="1" dirty="0">
                <a:solidFill>
                  <a:prstClr val="black"/>
                </a:solidFill>
                <a:latin typeface="华文楷体" panose="02010600040101010101" pitchFamily="2" charset="-122"/>
                <a:ea typeface="华文楷体" panose="02010600040101010101" pitchFamily="2" charset="-122"/>
              </a:rPr>
              <a:t>都有助于加深我们</a:t>
            </a:r>
            <a:r>
              <a:rPr lang="zh-CN" altLang="en-US" sz="2800" b="1" dirty="0">
                <a:solidFill>
                  <a:srgbClr val="C00000"/>
                </a:solidFill>
                <a:latin typeface="华文楷体" panose="02010600040101010101" pitchFamily="2" charset="-122"/>
                <a:ea typeface="华文楷体" panose="02010600040101010101" pitchFamily="2" charset="-122"/>
              </a:rPr>
              <a:t>对社会、历史和人生的认识</a:t>
            </a:r>
            <a:r>
              <a:rPr lang="en-US" altLang="zh-CN" sz="2800" b="1" dirty="0">
                <a:solidFill>
                  <a:prstClr val="black"/>
                </a:solidFill>
                <a:latin typeface="华文楷体" panose="02010600040101010101" pitchFamily="2" charset="-122"/>
                <a:ea typeface="华文楷体" panose="02010600040101010101" pitchFamily="2" charset="-122"/>
              </a:rPr>
              <a:t>……</a:t>
            </a:r>
            <a:r>
              <a:rPr lang="zh-CN" altLang="en-US" sz="2800" b="1" dirty="0">
                <a:solidFill>
                  <a:prstClr val="black"/>
                </a:solidFill>
                <a:latin typeface="华文楷体" panose="02010600040101010101" pitchFamily="2" charset="-122"/>
                <a:ea typeface="华文楷体" panose="02010600040101010101" pitchFamily="2" charset="-122"/>
              </a:rPr>
              <a:t>具有重要的理论价值和实践指导意义</a:t>
            </a:r>
            <a:endParaRPr lang="en-US" altLang="zh-CN" sz="2800" b="1" dirty="0">
              <a:solidFill>
                <a:prstClr val="black"/>
              </a:solidFill>
              <a:latin typeface="华文楷体" panose="02010600040101010101" pitchFamily="2" charset="-122"/>
              <a:ea typeface="华文楷体" panose="02010600040101010101" pitchFamily="2" charset="-122"/>
            </a:endParaRPr>
          </a:p>
        </p:txBody>
      </p:sp>
      <p:sp>
        <p:nvSpPr>
          <p:cNvPr id="10" name="文本框 9"/>
          <p:cNvSpPr txBox="1"/>
          <p:nvPr/>
        </p:nvSpPr>
        <p:spPr>
          <a:xfrm>
            <a:off x="2119126" y="1199123"/>
            <a:ext cx="5556738" cy="1046440"/>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第一单元 科学和文化论著研习</a:t>
            </a:r>
            <a:endParaRPr lang="en-US" altLang="zh-CN" sz="3000" dirty="0">
              <a:solidFill>
                <a:prstClr val="black"/>
              </a:solidFill>
              <a:latin typeface="黑体" panose="02010609060101010101" pitchFamily="49" charset="-122"/>
              <a:ea typeface="黑体" panose="02010609060101010101" pitchFamily="49" charset="-122"/>
            </a:endParaRPr>
          </a:p>
          <a:p>
            <a:pPr algn="ctr"/>
            <a:endParaRPr lang="zh-CN" altLang="en-US" sz="3000" dirty="0">
              <a:solidFill>
                <a:prstClr val="black"/>
              </a:solidFill>
              <a:latin typeface="黑体" panose="02010609060101010101" pitchFamily="49" charset="-122"/>
              <a:ea typeface="黑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55834" y="1839311"/>
            <a:ext cx="2490951" cy="583565"/>
          </a:xfrm>
          <a:prstGeom prst="rect">
            <a:avLst/>
          </a:prstGeom>
          <a:noFill/>
        </p:spPr>
        <p:txBody>
          <a:bodyPr wrap="square" rtlCol="0">
            <a:spAutoFit/>
          </a:bodyPr>
          <a:lstStyle/>
          <a:p>
            <a:r>
              <a:rPr lang="zh-CN" altLang="en-US" sz="3200" b="1" dirty="0">
                <a:latin typeface="黑体" panose="02010609060101010101" pitchFamily="49" charset="-122"/>
                <a:ea typeface="黑体" panose="02010609060101010101" pitchFamily="49" charset="-122"/>
              </a:rPr>
              <a:t>主问题：</a:t>
            </a:r>
          </a:p>
        </p:txBody>
      </p:sp>
      <p:sp>
        <p:nvSpPr>
          <p:cNvPr id="3" name="文本框 2"/>
          <p:cNvSpPr txBox="1"/>
          <p:nvPr/>
        </p:nvSpPr>
        <p:spPr>
          <a:xfrm>
            <a:off x="2704233" y="2943319"/>
            <a:ext cx="10131971" cy="1066959"/>
          </a:xfrm>
          <a:prstGeom prst="rect">
            <a:avLst/>
          </a:prstGeom>
          <a:noFill/>
        </p:spPr>
        <p:txBody>
          <a:bodyPr wrap="square" rtlCol="0">
            <a:spAutoFit/>
          </a:bodyPr>
          <a:lstStyle/>
          <a:p>
            <a:pPr>
              <a:lnSpc>
                <a:spcPts val="3800"/>
              </a:lnSpc>
            </a:pPr>
            <a:r>
              <a:rPr lang="en-US" altLang="zh-CN" sz="2800" b="1" dirty="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实践是检验真理的唯一标准</a:t>
            </a:r>
            <a:r>
              <a:rPr lang="en-US" altLang="zh-CN" sz="2800" b="1" dirty="0">
                <a:latin typeface="黑体" panose="02010609060101010101" pitchFamily="49" charset="-122"/>
                <a:ea typeface="黑体" panose="02010609060101010101" pitchFamily="49" charset="-122"/>
              </a:rPr>
              <a:t>》</a:t>
            </a:r>
          </a:p>
          <a:p>
            <a:pPr>
              <a:lnSpc>
                <a:spcPts val="3800"/>
              </a:lnSpc>
            </a:pPr>
            <a:r>
              <a:rPr lang="zh-CN" altLang="en-US" sz="2800" b="1" dirty="0">
                <a:latin typeface="黑体" panose="02010609060101010101" pitchFamily="49" charset="-122"/>
                <a:ea typeface="黑体" panose="02010609060101010101" pitchFamily="49" charset="-122"/>
              </a:rPr>
              <a:t>如何在语言上充分表现其理论价值？</a:t>
            </a:r>
            <a:endParaRPr lang="en-US" altLang="zh-CN" sz="2800" b="1" dirty="0">
              <a:latin typeface="黑体" panose="02010609060101010101" pitchFamily="49" charset="-122"/>
              <a:ea typeface="黑体"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1951760" y="2022695"/>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818928" y="1564805"/>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1426596" y="2227814"/>
            <a:ext cx="8250621" cy="2676525"/>
          </a:xfrm>
          <a:prstGeom prst="rect">
            <a:avLst/>
          </a:prstGeom>
          <a:noFill/>
        </p:spPr>
        <p:txBody>
          <a:bodyPr wrap="square" rtlCol="0">
            <a:spAutoFit/>
          </a:bodyPr>
          <a:lstStyle/>
          <a:p>
            <a:pPr indent="266700" algn="just"/>
            <a:r>
              <a:rPr lang="zh-CN" altLang="en-US"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     </a:t>
            </a:r>
            <a:r>
              <a:rPr lang="en-US" altLang="zh-CN" sz="2400" b="1" kern="100" dirty="0">
                <a:latin typeface="华文楷体" panose="02010600040101010101" pitchFamily="2" charset="-122"/>
                <a:ea typeface="华文楷体" panose="02010600040101010101" pitchFamily="2" charset="-122"/>
                <a:cs typeface="华文楷体" panose="02010600040101010101" pitchFamily="2" charset="-122"/>
              </a:rPr>
              <a:t>1978</a:t>
            </a:r>
            <a:r>
              <a:rPr lang="zh-CN" altLang="en-US" sz="2400" b="1" kern="100" dirty="0">
                <a:latin typeface="华文楷体" panose="02010600040101010101" pitchFamily="2" charset="-122"/>
                <a:ea typeface="华文楷体" panose="02010600040101010101" pitchFamily="2" charset="-122"/>
                <a:cs typeface="华文楷体" panose="02010600040101010101" pitchFamily="2" charset="-122"/>
              </a:rPr>
              <a:t>年</a:t>
            </a:r>
            <a:r>
              <a:rPr lang="en-US" altLang="zh-CN" sz="2400" b="1" kern="100" dirty="0">
                <a:latin typeface="华文楷体" panose="02010600040101010101" pitchFamily="2" charset="-122"/>
                <a:ea typeface="华文楷体" panose="02010600040101010101" pitchFamily="2" charset="-122"/>
                <a:cs typeface="华文楷体" panose="02010600040101010101" pitchFamily="2" charset="-122"/>
              </a:rPr>
              <a:t>5</a:t>
            </a:r>
            <a:r>
              <a:rPr lang="zh-CN" altLang="en-US" sz="2400" b="1" kern="100" dirty="0">
                <a:latin typeface="华文楷体" panose="02010600040101010101" pitchFamily="2" charset="-122"/>
                <a:ea typeface="华文楷体" panose="02010600040101010101" pitchFamily="2" charset="-122"/>
                <a:cs typeface="华文楷体" panose="02010600040101010101" pitchFamily="2" charset="-122"/>
              </a:rPr>
              <a:t>月，一篇名为</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《实践是检验真理的唯一标准》</a:t>
            </a:r>
            <a:r>
              <a:rPr lang="zh-CN" altLang="en-US" sz="2400" b="1" kern="100" dirty="0">
                <a:effectLst/>
                <a:latin typeface="华文楷体" panose="02010600040101010101" pitchFamily="2" charset="-122"/>
                <a:ea typeface="华文楷体" panose="02010600040101010101" pitchFamily="2" charset="-122"/>
                <a:cs typeface="华文楷体" panose="02010600040101010101" pitchFamily="2" charset="-122"/>
              </a:rPr>
              <a:t>的特约评论员文章，在</a:t>
            </a:r>
            <a:r>
              <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100" dirty="0">
                <a:effectLst/>
                <a:latin typeface="华文楷体" panose="02010600040101010101" pitchFamily="2" charset="-122"/>
                <a:ea typeface="华文楷体" panose="02010600040101010101" pitchFamily="2" charset="-122"/>
                <a:cs typeface="华文楷体" panose="02010600040101010101" pitchFamily="2" charset="-122"/>
              </a:rPr>
              <a:t>光明日报</a:t>
            </a:r>
            <a:r>
              <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100" dirty="0">
                <a:effectLst/>
                <a:latin typeface="华文楷体" panose="02010600040101010101" pitchFamily="2" charset="-122"/>
                <a:ea typeface="华文楷体" panose="02010600040101010101" pitchFamily="2" charset="-122"/>
                <a:cs typeface="华文楷体" panose="02010600040101010101" pitchFamily="2" charset="-122"/>
              </a:rPr>
              <a:t>一版刊发。它</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掀起了</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席卷中国</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的</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真理标准大讨论</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，成为那支</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撬动改革开放</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的</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哲学杠杆</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p>
          <a:p>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刊发当天，新华社就立即向全国发出通稿。几个月间，</a:t>
            </a:r>
            <a:r>
              <a:rPr lang="zh-CN" altLang="zh-CN" sz="2400" b="1"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上百家媒体加入转载</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的行列。</a:t>
            </a:r>
            <a:endPar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4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rPr>
              <a:t>       </a:t>
            </a:r>
          </a:p>
        </p:txBody>
      </p:sp>
      <p:sp>
        <p:nvSpPr>
          <p:cNvPr id="10" name="文本框 9"/>
          <p:cNvSpPr txBox="1"/>
          <p:nvPr/>
        </p:nvSpPr>
        <p:spPr>
          <a:xfrm>
            <a:off x="1177290" y="4708525"/>
            <a:ext cx="9736455" cy="829945"/>
          </a:xfrm>
          <a:prstGeom prst="rect">
            <a:avLst/>
          </a:prstGeom>
          <a:noFill/>
        </p:spPr>
        <p:txBody>
          <a:bodyPr wrap="square" rtlCol="0">
            <a:spAutoFit/>
          </a:bodyPr>
          <a:lstStyle/>
          <a:p>
            <a:pPr algn="ct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纪念</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&lt;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实践是检验真理的唯一标准</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&gt;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刊发四十周年</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a:t>
            </a:r>
          </a:p>
          <a:p>
            <a:pPr algn="ct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《光明日报》</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2018</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年</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5</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月</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11</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日</a:t>
            </a:r>
            <a:endParaRPr lang="zh-CN" altLang="en-US" sz="36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39158" y="1314205"/>
            <a:ext cx="8313683" cy="3604895"/>
          </a:xfrm>
          <a:prstGeom prst="rect">
            <a:avLst/>
          </a:prstGeom>
          <a:noFill/>
        </p:spPr>
        <p:txBody>
          <a:bodyPr wrap="square" rtlCol="0">
            <a:spAutoFit/>
          </a:bodyPr>
          <a:lstStyle/>
          <a:p>
            <a:pPr algn="ctr">
              <a:lnSpc>
                <a:spcPts val="4000"/>
              </a:lnSpc>
            </a:pPr>
            <a:r>
              <a:rPr lang="zh-CN" altLang="en-US" sz="2400" b="1" dirty="0">
                <a:latin typeface="黑体" panose="02010609060101010101" pitchFamily="49" charset="-122"/>
                <a:ea typeface="黑体" panose="02010609060101010101" pitchFamily="49" charset="-122"/>
              </a:rPr>
              <a:t>实践是检验真理的</a:t>
            </a:r>
            <a:r>
              <a:rPr lang="zh-CN" altLang="en-US" sz="2400" b="1" dirty="0">
                <a:solidFill>
                  <a:srgbClr val="FF0000"/>
                </a:solidFill>
                <a:latin typeface="黑体" panose="02010609060101010101" pitchFamily="49" charset="-122"/>
                <a:ea typeface="黑体" panose="02010609060101010101" pitchFamily="49" charset="-122"/>
              </a:rPr>
              <a:t>唯一</a:t>
            </a:r>
            <a:r>
              <a:rPr lang="zh-CN" altLang="en-US" sz="2400" b="1" dirty="0">
                <a:latin typeface="黑体" panose="02010609060101010101" pitchFamily="49" charset="-122"/>
                <a:ea typeface="黑体" panose="02010609060101010101" pitchFamily="49" charset="-122"/>
              </a:rPr>
              <a:t>标准</a:t>
            </a:r>
            <a:endParaRPr lang="en-US" altLang="zh-CN" sz="2400" b="1" dirty="0">
              <a:latin typeface="黑体" panose="02010609060101010101" pitchFamily="49" charset="-122"/>
              <a:ea typeface="黑体" panose="02010609060101010101" pitchFamily="49" charset="-122"/>
            </a:endParaRPr>
          </a:p>
          <a:p>
            <a:pPr marL="0" algn="l" rtl="0" eaLnBrk="1" fontAlgn="t" latinLnBrk="0" hangingPunct="1">
              <a:lnSpc>
                <a:spcPts val="4000"/>
              </a:lnSpc>
              <a:spcBef>
                <a:spcPts val="0"/>
              </a:spcBef>
              <a:spcAft>
                <a:spcPts val="0"/>
              </a:spcAft>
            </a:pPr>
            <a:endParaRPr lang="en-US" altLang="zh-CN" sz="2400" b="1" i="0" u="none" strike="noStrike" kern="1200" dirty="0">
              <a:effectLst/>
              <a:latin typeface="Calibri" panose="020F0502020204030204" pitchFamily="34" charset="0"/>
            </a:endParaRPr>
          </a:p>
          <a:p>
            <a:pPr marL="0" algn="l" rtl="0" eaLnBrk="1" fontAlgn="t" latinLnBrk="0" hangingPunct="1">
              <a:lnSpc>
                <a:spcPts val="4000"/>
              </a:lnSpc>
              <a:spcBef>
                <a:spcPts val="0"/>
              </a:spcBef>
              <a:spcAft>
                <a:spcPts val="0"/>
              </a:spcAft>
            </a:pPr>
            <a:r>
              <a:rPr lang="zh-CN" altLang="zh-CN" sz="2400" b="1" i="0" u="none" strike="noStrike" kern="1200" dirty="0">
                <a:effectLst/>
                <a:latin typeface="华文楷体" panose="02010600040101010101" pitchFamily="2" charset="-122"/>
                <a:ea typeface="华文楷体" panose="02010600040101010101" pitchFamily="2" charset="-122"/>
              </a:rPr>
              <a:t>检验真理的标准</a:t>
            </a:r>
            <a:r>
              <a:rPr lang="zh-CN" altLang="zh-CN" sz="2400" b="1" i="0" u="none" strike="noStrike" kern="1200" dirty="0">
                <a:solidFill>
                  <a:srgbClr val="FF0000"/>
                </a:solidFill>
                <a:effectLst/>
                <a:latin typeface="华文楷体" panose="02010600040101010101" pitchFamily="2" charset="-122"/>
                <a:ea typeface="华文楷体" panose="02010600040101010101" pitchFamily="2" charset="-122"/>
              </a:rPr>
              <a:t>只能是</a:t>
            </a:r>
            <a:r>
              <a:rPr lang="zh-CN" altLang="zh-CN" sz="2400" b="1" i="0" u="none" strike="noStrike" kern="1200" dirty="0">
                <a:effectLst/>
                <a:latin typeface="华文楷体" panose="02010600040101010101" pitchFamily="2" charset="-122"/>
                <a:ea typeface="华文楷体" panose="02010600040101010101" pitchFamily="2" charset="-122"/>
              </a:rPr>
              <a:t>社会实践</a:t>
            </a:r>
            <a:endParaRPr lang="zh-CN" altLang="zh-CN" sz="2400" b="1" i="0" u="none" strike="noStrike" dirty="0">
              <a:effectLst/>
              <a:latin typeface="华文楷体" panose="02010600040101010101" pitchFamily="2" charset="-122"/>
              <a:ea typeface="华文楷体" panose="02010600040101010101" pitchFamily="2" charset="-122"/>
            </a:endParaRPr>
          </a:p>
          <a:p>
            <a:pPr marL="0" algn="l" rtl="0" eaLnBrk="1" fontAlgn="t" latinLnBrk="0" hangingPunct="1">
              <a:lnSpc>
                <a:spcPts val="4000"/>
              </a:lnSpc>
              <a:spcBef>
                <a:spcPts val="0"/>
              </a:spcBef>
              <a:spcAft>
                <a:spcPts val="0"/>
              </a:spcAft>
            </a:pPr>
            <a:r>
              <a:rPr lang="zh-CN" altLang="zh-CN" sz="2400" b="1" i="0" u="none" strike="noStrike" kern="1200" dirty="0">
                <a:effectLst/>
                <a:latin typeface="华文楷体" panose="02010600040101010101" pitchFamily="2" charset="-122"/>
                <a:ea typeface="华文楷体" panose="02010600040101010101" pitchFamily="2" charset="-122"/>
              </a:rPr>
              <a:t>理论与实践的统一，是马克思主义的一个</a:t>
            </a:r>
            <a:r>
              <a:rPr lang="zh-CN" altLang="zh-CN" sz="2400" b="1" i="0" u="none" strike="noStrike" kern="1200" dirty="0">
                <a:solidFill>
                  <a:srgbClr val="FF0000"/>
                </a:solidFill>
                <a:effectLst/>
                <a:latin typeface="华文楷体" panose="02010600040101010101" pitchFamily="2" charset="-122"/>
                <a:ea typeface="华文楷体" panose="02010600040101010101" pitchFamily="2" charset="-122"/>
              </a:rPr>
              <a:t>最基本</a:t>
            </a:r>
            <a:r>
              <a:rPr lang="zh-CN" altLang="zh-CN" sz="2400" b="1" i="0" u="none" strike="noStrike" kern="1200" dirty="0">
                <a:effectLst/>
                <a:latin typeface="华文楷体" panose="02010600040101010101" pitchFamily="2" charset="-122"/>
                <a:ea typeface="华文楷体" panose="02010600040101010101" pitchFamily="2" charset="-122"/>
              </a:rPr>
              <a:t>的原则</a:t>
            </a:r>
            <a:endParaRPr lang="zh-CN" altLang="zh-CN" sz="2400" b="1" i="0" u="none" strike="noStrike" dirty="0">
              <a:effectLst/>
              <a:latin typeface="华文楷体" panose="02010600040101010101" pitchFamily="2" charset="-122"/>
              <a:ea typeface="华文楷体" panose="02010600040101010101" pitchFamily="2" charset="-122"/>
            </a:endParaRPr>
          </a:p>
          <a:p>
            <a:pPr marL="0" algn="l" rtl="0" eaLnBrk="1" fontAlgn="t" latinLnBrk="0" hangingPunct="1">
              <a:lnSpc>
                <a:spcPts val="4000"/>
              </a:lnSpc>
              <a:spcBef>
                <a:spcPts val="0"/>
              </a:spcBef>
              <a:spcAft>
                <a:spcPts val="0"/>
              </a:spcAft>
            </a:pPr>
            <a:r>
              <a:rPr lang="zh-CN" altLang="en-US" sz="2400" b="1" i="0" u="none" strike="noStrike" kern="1200" dirty="0">
                <a:effectLst/>
                <a:latin typeface="华文楷体" panose="02010600040101010101" pitchFamily="2" charset="-122"/>
                <a:ea typeface="华文楷体" panose="02010600040101010101" pitchFamily="2" charset="-122"/>
              </a:rPr>
              <a:t>革</a:t>
            </a:r>
            <a:r>
              <a:rPr lang="zh-CN" altLang="zh-CN" sz="2400" b="1" i="0" u="none" strike="noStrike" kern="1200" dirty="0">
                <a:effectLst/>
                <a:latin typeface="华文楷体" panose="02010600040101010101" pitchFamily="2" charset="-122"/>
                <a:ea typeface="华文楷体" panose="02010600040101010101" pitchFamily="2" charset="-122"/>
              </a:rPr>
              <a:t>命导师是</a:t>
            </a:r>
            <a:r>
              <a:rPr lang="zh-CN" altLang="zh-CN" sz="2400" b="1" i="0" u="none" strike="noStrike" kern="1200" dirty="0">
                <a:solidFill>
                  <a:srgbClr val="FF0000"/>
                </a:solidFill>
                <a:effectLst/>
                <a:latin typeface="华文楷体" panose="02010600040101010101" pitchFamily="2" charset="-122"/>
                <a:ea typeface="华文楷体" panose="02010600040101010101" pitchFamily="2" charset="-122"/>
              </a:rPr>
              <a:t>坚持</a:t>
            </a:r>
            <a:r>
              <a:rPr lang="zh-CN" altLang="zh-CN" sz="2400" b="1" i="0" u="none" strike="noStrike" kern="1200" dirty="0">
                <a:effectLst/>
                <a:latin typeface="华文楷体" panose="02010600040101010101" pitchFamily="2" charset="-122"/>
                <a:ea typeface="华文楷体" panose="02010600040101010101" pitchFamily="2" charset="-122"/>
              </a:rPr>
              <a:t>用实践检验真理的榜样</a:t>
            </a:r>
            <a:endParaRPr lang="zh-CN" altLang="zh-CN" sz="2400" b="1" i="0" u="none" strike="noStrike" dirty="0">
              <a:effectLst/>
              <a:latin typeface="华文楷体" panose="02010600040101010101" pitchFamily="2" charset="-122"/>
              <a:ea typeface="华文楷体" panose="02010600040101010101" pitchFamily="2" charset="-122"/>
            </a:endParaRPr>
          </a:p>
          <a:p>
            <a:pPr marL="0" algn="l" rtl="0" eaLnBrk="1" fontAlgn="t" latinLnBrk="0" hangingPunct="1">
              <a:lnSpc>
                <a:spcPts val="4000"/>
              </a:lnSpc>
              <a:spcBef>
                <a:spcPts val="0"/>
              </a:spcBef>
              <a:spcAft>
                <a:spcPts val="0"/>
              </a:spcAft>
            </a:pPr>
            <a:r>
              <a:rPr lang="zh-CN" altLang="zh-CN" sz="2400" b="1" i="0" u="none" strike="noStrike" kern="1200" dirty="0">
                <a:solidFill>
                  <a:srgbClr val="FF0000"/>
                </a:solidFill>
                <a:effectLst/>
                <a:latin typeface="华文楷体" panose="02010600040101010101" pitchFamily="2" charset="-122"/>
                <a:ea typeface="华文楷体" panose="02010600040101010101" pitchFamily="2" charset="-122"/>
              </a:rPr>
              <a:t>任何</a:t>
            </a:r>
            <a:r>
              <a:rPr lang="zh-CN" altLang="zh-CN" sz="2400" b="1" i="0" u="none" strike="noStrike" kern="1200" dirty="0">
                <a:effectLst/>
                <a:latin typeface="华文楷体" panose="02010600040101010101" pitchFamily="2" charset="-122"/>
                <a:ea typeface="华文楷体" panose="02010600040101010101" pitchFamily="2" charset="-122"/>
              </a:rPr>
              <a:t>理论</a:t>
            </a:r>
            <a:r>
              <a:rPr lang="zh-CN" altLang="zh-CN" sz="2400" b="1" i="0" u="none" strike="noStrike" kern="1200" dirty="0">
                <a:solidFill>
                  <a:srgbClr val="FF0000"/>
                </a:solidFill>
                <a:effectLst/>
                <a:latin typeface="华文楷体" panose="02010600040101010101" pitchFamily="2" charset="-122"/>
                <a:ea typeface="华文楷体" panose="02010600040101010101" pitchFamily="2" charset="-122"/>
              </a:rPr>
              <a:t>都</a:t>
            </a:r>
            <a:r>
              <a:rPr lang="zh-CN" altLang="zh-CN" sz="2400" b="1" i="0" u="none" strike="noStrike" kern="1200" dirty="0">
                <a:effectLst/>
                <a:latin typeface="华文楷体" panose="02010600040101010101" pitchFamily="2" charset="-122"/>
                <a:ea typeface="华文楷体" panose="02010600040101010101" pitchFamily="2" charset="-122"/>
              </a:rPr>
              <a:t>要</a:t>
            </a:r>
            <a:r>
              <a:rPr lang="zh-CN" altLang="zh-CN" sz="2400" b="1" i="0" u="none" strike="noStrike" kern="1200" dirty="0">
                <a:solidFill>
                  <a:srgbClr val="FF0000"/>
                </a:solidFill>
                <a:effectLst/>
                <a:latin typeface="华文楷体" panose="02010600040101010101" pitchFamily="2" charset="-122"/>
                <a:ea typeface="华文楷体" panose="02010600040101010101" pitchFamily="2" charset="-122"/>
              </a:rPr>
              <a:t>不断</a:t>
            </a:r>
            <a:r>
              <a:rPr lang="zh-CN" altLang="zh-CN" sz="2400" b="1" i="0" u="none" strike="noStrike" kern="1200" dirty="0">
                <a:effectLst/>
                <a:latin typeface="华文楷体" panose="02010600040101010101" pitchFamily="2" charset="-122"/>
                <a:ea typeface="华文楷体" panose="02010600040101010101" pitchFamily="2" charset="-122"/>
              </a:rPr>
              <a:t>接受实践的检验</a:t>
            </a:r>
            <a:endParaRPr lang="zh-CN" altLang="zh-CN" sz="2400" b="1" i="0" u="none" strike="noStrike" dirty="0">
              <a:effectLst/>
              <a:latin typeface="华文楷体" panose="02010600040101010101" pitchFamily="2" charset="-122"/>
              <a:ea typeface="华文楷体" panose="02010600040101010101" pitchFamily="2" charset="-122"/>
            </a:endParaRPr>
          </a:p>
          <a:p>
            <a:pPr>
              <a:lnSpc>
                <a:spcPts val="3400"/>
              </a:lnSpc>
            </a:pPr>
            <a:endParaRPr lang="en-US" altLang="zh-CN" sz="2400" b="1"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44717" y="1692166"/>
            <a:ext cx="8492360" cy="3286760"/>
          </a:xfrm>
          <a:prstGeom prst="rect">
            <a:avLst/>
          </a:prstGeom>
          <a:noFill/>
        </p:spPr>
        <p:txBody>
          <a:bodyPr wrap="square" rtlCol="0">
            <a:spAutoFit/>
          </a:bodyPr>
          <a:lstStyle/>
          <a:p>
            <a:pPr>
              <a:lnSpc>
                <a:spcPts val="3400"/>
              </a:lnSpc>
            </a:pPr>
            <a:r>
              <a:rPr lang="zh-CN" altLang="zh-CN" sz="2400" b="1" dirty="0">
                <a:effectLst/>
                <a:latin typeface="华文楷体" panose="02010600040101010101" pitchFamily="2" charset="-122"/>
                <a:ea typeface="华文楷体" panose="02010600040101010101" pitchFamily="2" charset="-122"/>
                <a:cs typeface="Times New Roman" panose="02020603050405020304" pitchFamily="18" charset="0"/>
              </a:rPr>
              <a:t>⑦</a:t>
            </a:r>
            <a:r>
              <a:rPr lang="zh-CN" altLang="en-US" sz="2400" b="1" dirty="0">
                <a:latin typeface="华文楷体" panose="02010600040101010101" pitchFamily="2" charset="-122"/>
                <a:ea typeface="华文楷体" panose="02010600040101010101" pitchFamily="2" charset="-122"/>
              </a:rPr>
              <a:t>标准是什么？</a:t>
            </a:r>
            <a:r>
              <a:rPr lang="zh-CN" altLang="en-US" sz="2400" b="1" dirty="0">
                <a:solidFill>
                  <a:srgbClr val="FF0000"/>
                </a:solidFill>
                <a:latin typeface="华文楷体" panose="02010600040101010101" pitchFamily="2" charset="-122"/>
                <a:ea typeface="华文楷体" panose="02010600040101010101" pitchFamily="2" charset="-122"/>
              </a:rPr>
              <a:t>只有一个</a:t>
            </a:r>
            <a:r>
              <a:rPr lang="zh-CN" altLang="en-US" sz="2400" b="1" dirty="0">
                <a:latin typeface="华文楷体" panose="02010600040101010101" pitchFamily="2" charset="-122"/>
                <a:ea typeface="华文楷体" panose="02010600040101010101" pitchFamily="2" charset="-122"/>
              </a:rPr>
              <a:t>：就是千百万人民的社会实践。</a:t>
            </a:r>
            <a:endParaRPr lang="en-US" altLang="zh-CN" sz="2400" b="1" dirty="0">
              <a:latin typeface="华文楷体" panose="02010600040101010101" pitchFamily="2" charset="-122"/>
              <a:ea typeface="华文楷体" panose="02010600040101010101" pitchFamily="2" charset="-122"/>
            </a:endParaRPr>
          </a:p>
          <a:p>
            <a:pPr>
              <a:lnSpc>
                <a:spcPts val="3400"/>
              </a:lnSpc>
            </a:pPr>
            <a:endParaRPr lang="en-US" altLang="zh-CN" sz="2400" b="1" dirty="0">
              <a:latin typeface="华文楷体" panose="02010600040101010101" pitchFamily="2" charset="-122"/>
              <a:ea typeface="华文楷体" panose="02010600040101010101" pitchFamily="2" charset="-122"/>
            </a:endParaRPr>
          </a:p>
          <a:p>
            <a:pPr>
              <a:lnSpc>
                <a:spcPts val="3400"/>
              </a:lnSpc>
            </a:pPr>
            <a:endParaRPr lang="en-US" altLang="zh-CN" sz="2400" b="1" dirty="0">
              <a:latin typeface="华文楷体" panose="02010600040101010101" pitchFamily="2" charset="-122"/>
              <a:ea typeface="华文楷体" panose="02010600040101010101" pitchFamily="2" charset="-122"/>
            </a:endParaRPr>
          </a:p>
          <a:p>
            <a:pPr>
              <a:lnSpc>
                <a:spcPts val="3400"/>
              </a:lnSpc>
            </a:pPr>
            <a:r>
              <a:rPr lang="en-US" altLang="zh-CN" sz="2400" b="1" dirty="0">
                <a:solidFill>
                  <a:srgbClr val="333333"/>
                </a:solidFill>
                <a:effectLst/>
                <a:latin typeface="华文楷体" panose="02010600040101010101" pitchFamily="2" charset="-122"/>
                <a:ea typeface="华文楷体" panose="02010600040101010101" pitchFamily="2" charset="-122"/>
                <a:cs typeface="Cambria Math" panose="02040503050406030204" pitchFamily="18" charset="0"/>
              </a:rPr>
              <a:t>⑱</a:t>
            </a:r>
            <a:r>
              <a:rPr lang="zh-CN" altLang="en-US" sz="2400" b="1" dirty="0">
                <a:solidFill>
                  <a:srgbClr val="FF0000"/>
                </a:solidFill>
                <a:latin typeface="华文楷体" panose="02010600040101010101" pitchFamily="2" charset="-122"/>
                <a:ea typeface="华文楷体" panose="02010600040101010101" pitchFamily="2" charset="-122"/>
              </a:rPr>
              <a:t>任何</a:t>
            </a:r>
            <a:r>
              <a:rPr lang="zh-CN" altLang="en-US" sz="2400" b="1" dirty="0">
                <a:latin typeface="华文楷体" panose="02010600040101010101" pitchFamily="2" charset="-122"/>
                <a:ea typeface="华文楷体" panose="02010600040101010101" pitchFamily="2" charset="-122"/>
              </a:rPr>
              <a:t>思想、</a:t>
            </a:r>
            <a:r>
              <a:rPr lang="zh-CN" altLang="en-US" sz="2400" b="1" dirty="0">
                <a:solidFill>
                  <a:srgbClr val="FF0000"/>
                </a:solidFill>
                <a:latin typeface="华文楷体" panose="02010600040101010101" pitchFamily="2" charset="-122"/>
                <a:ea typeface="华文楷体" panose="02010600040101010101" pitchFamily="2" charset="-122"/>
              </a:rPr>
              <a:t>任何</a:t>
            </a:r>
            <a:r>
              <a:rPr lang="zh-CN" altLang="en-US" sz="2400" b="1" dirty="0">
                <a:latin typeface="华文楷体" panose="02010600040101010101" pitchFamily="2" charset="-122"/>
                <a:ea typeface="华文楷体" panose="02010600040101010101" pitchFamily="2" charset="-122"/>
              </a:rPr>
              <a:t>理论</a:t>
            </a:r>
            <a:r>
              <a:rPr lang="zh-CN" altLang="en-US" sz="2400" b="1" dirty="0">
                <a:solidFill>
                  <a:srgbClr val="FF0000"/>
                </a:solidFill>
                <a:latin typeface="华文楷体" panose="02010600040101010101" pitchFamily="2" charset="-122"/>
                <a:ea typeface="华文楷体" panose="02010600040101010101" pitchFamily="2" charset="-122"/>
              </a:rPr>
              <a:t>必须无例外地</a:t>
            </a:r>
            <a:r>
              <a:rPr lang="zh-CN" altLang="en-US" sz="2400" b="1" dirty="0">
                <a:latin typeface="华文楷体" panose="02010600040101010101" pitchFamily="2" charset="-122"/>
                <a:ea typeface="华文楷体" panose="02010600040101010101" pitchFamily="2" charset="-122"/>
              </a:rPr>
              <a:t>、</a:t>
            </a:r>
            <a:r>
              <a:rPr lang="zh-CN" altLang="en-US" sz="2400" b="1" dirty="0">
                <a:solidFill>
                  <a:srgbClr val="FF0000"/>
                </a:solidFill>
                <a:latin typeface="华文楷体" panose="02010600040101010101" pitchFamily="2" charset="-122"/>
                <a:ea typeface="华文楷体" panose="02010600040101010101" pitchFamily="2" charset="-122"/>
              </a:rPr>
              <a:t>永远地</a:t>
            </a:r>
            <a:r>
              <a:rPr lang="zh-CN" altLang="en-US" sz="2400" b="1" dirty="0">
                <a:latin typeface="华文楷体" panose="02010600040101010101" pitchFamily="2" charset="-122"/>
                <a:ea typeface="华文楷体" panose="02010600040101010101" pitchFamily="2" charset="-122"/>
              </a:rPr>
              <a:t>、</a:t>
            </a:r>
            <a:r>
              <a:rPr lang="zh-CN" altLang="en-US" sz="2400" b="1" dirty="0">
                <a:solidFill>
                  <a:srgbClr val="FF0000"/>
                </a:solidFill>
                <a:latin typeface="华文楷体" panose="02010600040101010101" pitchFamily="2" charset="-122"/>
                <a:ea typeface="华文楷体" panose="02010600040101010101" pitchFamily="2" charset="-122"/>
              </a:rPr>
              <a:t>不断地</a:t>
            </a:r>
            <a:r>
              <a:rPr lang="zh-CN" altLang="en-US" sz="2400" b="1" dirty="0">
                <a:latin typeface="华文楷体" panose="02010600040101010101" pitchFamily="2" charset="-122"/>
                <a:ea typeface="华文楷体" panose="02010600040101010101" pitchFamily="2" charset="-122"/>
              </a:rPr>
              <a:t>接受实践的检验。</a:t>
            </a:r>
            <a:endParaRPr lang="en-US" altLang="zh-CN" sz="2400" b="1" dirty="0">
              <a:latin typeface="华文楷体" panose="02010600040101010101" pitchFamily="2" charset="-122"/>
              <a:ea typeface="华文楷体" panose="02010600040101010101" pitchFamily="2" charset="-122"/>
            </a:endParaRPr>
          </a:p>
          <a:p>
            <a:endParaRPr lang="en-US" altLang="zh-CN" sz="2400" b="1" dirty="0">
              <a:solidFill>
                <a:srgbClr val="000000"/>
              </a:solidFill>
              <a:latin typeface="华文楷体" panose="02010600040101010101" pitchFamily="2" charset="-122"/>
              <a:ea typeface="华文楷体" panose="02010600040101010101" pitchFamily="2" charset="-122"/>
              <a:cs typeface="Cambria Math" panose="02040503050406030204" pitchFamily="18" charset="0"/>
            </a:endParaRPr>
          </a:p>
          <a:p>
            <a:endParaRPr lang="en-US" altLang="zh-CN" sz="2400" dirty="0">
              <a:latin typeface="华文楷体" panose="02010600040101010101" pitchFamily="2" charset="-122"/>
              <a:ea typeface="华文楷体" panose="02010600040101010101" pitchFamily="2" charset="-122"/>
              <a:cs typeface="Cambria Math" panose="02040503050406030204" pitchFamily="18" charset="0"/>
            </a:endParaRPr>
          </a:p>
          <a:p>
            <a:endParaRPr lang="zh-CN" altLang="en-US" dirty="0">
              <a:latin typeface="华文楷体" panose="02010600040101010101" pitchFamily="2" charset="-122"/>
              <a:ea typeface="华文楷体" panose="0201060004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08690" y="1397876"/>
            <a:ext cx="9564413" cy="4523105"/>
          </a:xfrm>
          <a:prstGeom prst="rect">
            <a:avLst/>
          </a:prstGeom>
          <a:noFill/>
        </p:spPr>
        <p:txBody>
          <a:bodyPr wrap="square" rtlCol="0">
            <a:spAutoFit/>
          </a:bodyPr>
          <a:lstStyle/>
          <a:p>
            <a:pPr indent="609600" fontAlgn="auto">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⑪</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从实践经验出发，</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能使这些原理显示出巨大的生命力；我们的批判</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结合大量的事实分析，</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有说服力。</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研究实践经验，</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从实践经验出发，</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是不能</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最终驳倒修正主义的。</a:t>
            </a:r>
            <a:endPar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endParaRPr lang="en-US" altLang="zh-CN" sz="2400" b="1" kern="0" dirty="0">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⑫</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这个结论正确不正确，不能用马克思主义关于资本主义的一般理论去检验，</a:t>
            </a:r>
            <a:r>
              <a:rPr lang="zh-CN" altLang="zh-CN"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帝国主义时代的实践，第一次世界大战和十月革命的实践，</a:t>
            </a:r>
            <a:r>
              <a:rPr lang="zh-CN" altLang="zh-CN"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能证明列宁这个学说是真理。</a:t>
            </a:r>
            <a:endParaRPr lang="en-US" altLang="zh-CN" sz="2400" b="1" kern="0" dirty="0">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endPar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⑳</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这样，</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是对待马克思主义的正确态度，</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能够逐步地由必然王国向自由王国前进，顺利地进行新的伟大的长征。</a:t>
            </a:r>
          </a:p>
          <a:p>
            <a:pPr indent="609600" fontAlgn="auto">
              <a:extLst>
                <a:ext uri="{35155182-B16C-46BC-9424-99874614C6A1}">
                  <wpsdc:indentchars xmlns="" xmlns:wpsdc="http://www.wps.cn/officeDocument/2017/drawingmlCustomData" val="200" checksum="4158780845"/>
                </a:ext>
              </a:extLst>
            </a:pPr>
            <a:endParaRPr lang="en-US" altLang="zh-CN" sz="2400" b="1" kern="0" dirty="0">
              <a:latin typeface="华文楷体" panose="02010600040101010101" pitchFamily="2" charset="-122"/>
              <a:ea typeface="华文楷体" panose="02010600040101010101" pitchFamily="2" charset="-122"/>
              <a:cs typeface="华文楷体" panose="02010600040101010101" pitchFamily="2" charset="-122"/>
            </a:endParaRPr>
          </a:p>
          <a:p>
            <a:pPr indent="609600" algn="r" fontAlgn="auto">
              <a:extLst>
                <a:ext uri="{35155182-B16C-46BC-9424-99874614C6A1}">
                  <wpsdc:indentchars xmlns="" xmlns:wpsdc="http://www.wps.cn/officeDocument/2017/drawingmlCustomData" val="200" checksum="4158780845"/>
                </a:ext>
              </a:extLst>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（必要条件）</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70840" y="1545020"/>
            <a:ext cx="8292663" cy="3900170"/>
          </a:xfrm>
          <a:prstGeom prst="rect">
            <a:avLst/>
          </a:prstGeom>
          <a:noFill/>
        </p:spPr>
        <p:txBody>
          <a:bodyPr wrap="square" rtlCol="0">
            <a:spAutoFit/>
          </a:bodyPr>
          <a:lstStyle/>
          <a:p>
            <a:pPr>
              <a:lnSpc>
                <a:spcPts val="3300"/>
              </a:lnSpc>
            </a:pPr>
            <a:r>
              <a:rPr lang="zh-CN" altLang="en-US" b="0" i="0" dirty="0">
                <a:effectLst/>
                <a:latin typeface="微软雅黑" panose="020B0503020204020204" pitchFamily="34" charset="-122"/>
                <a:ea typeface="微软雅黑" panose="020B0503020204020204" pitchFamily="34" charset="-122"/>
              </a:rPr>
              <a:t>         </a:t>
            </a: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⑩</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马列主义、毛泽东思想之所以有力量，正是由于它是经过实践检验了的客观</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真理</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，正是由于它高度</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概括了实践经验</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，使之上升为理论，并用来指导实践。正因为这样，我们要非常重视革命理论。列宁指出：</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没有革命的理论，就不会有革命的运动。</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（《列宁选集》第</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1</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卷第</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241</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页）</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理论</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所以重要，就是在于它</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来源于实践</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，又能正确指导实践，而理论到底是不是正确地指导了实践以及怎样才能正确地指导实践，一点也离不开实践的检验。不掌握这个精神实质，那是不可能真正发挥理论的作用的。</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45021" y="1387365"/>
            <a:ext cx="8891752" cy="4204970"/>
          </a:xfrm>
          <a:prstGeom prst="rect">
            <a:avLst/>
          </a:prstGeom>
          <a:noFill/>
        </p:spPr>
        <p:txBody>
          <a:bodyPr wrap="square" rtlCol="0">
            <a:spAutoFit/>
          </a:bodyPr>
          <a:lstStyle/>
          <a:p>
            <a:r>
              <a:rPr lang="zh-CN" altLang="en-US" b="0" i="0" dirty="0">
                <a:solidFill>
                  <a:srgbClr val="666666"/>
                </a:solidFill>
                <a:effectLst/>
                <a:latin typeface="微软雅黑" panose="020B0503020204020204" pitchFamily="34" charset="-122"/>
                <a:ea typeface="微软雅黑" panose="020B0503020204020204" pitchFamily="34" charset="-122"/>
              </a:rPr>
              <a:t>       </a:t>
            </a:r>
            <a:endParaRPr lang="en-US" altLang="zh-CN" sz="2400" b="1" dirty="0"/>
          </a:p>
          <a:p>
            <a:pPr>
              <a:lnSpc>
                <a:spcPts val="3200"/>
              </a:lnSpc>
            </a:pPr>
            <a:r>
              <a:rPr lang="zh-CN" altLang="en-US" sz="2400" b="1" dirty="0"/>
              <a:t>         </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人们在社会</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实践</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中从事各项斗争，有了丰富的经验，有成功的，有失败的。无数客观外界的现象通过人的眼、耳、鼻、舌、身这五个官能反映到自己的头脑中来，开始是</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感性认识</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。这种感性认识的材料</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积累多</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了，就会产生一个飞跃，</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变成了</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理性认识，这就是</a:t>
            </a:r>
            <a:r>
              <a:rPr lang="zh-CN" altLang="en-US"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思想</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。这是一个认识过程。这是整个认识过程的第一个阶段，即由客观物质到主观精神的阶段，由存在到思想的阶段。                            </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pPr>
              <a:lnSpc>
                <a:spcPts val="3200"/>
              </a:lnSpc>
            </a:pP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                     </a:t>
            </a:r>
          </a:p>
          <a:p>
            <a:pPr algn="r">
              <a:lnSpc>
                <a:spcPts val="3200"/>
              </a:lnSpc>
            </a:pP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（第一单元第三课</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人的正确思想是从哪里来的？</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2400" b="1" dirty="0">
              <a:latin typeface="华文楷体" panose="02010600040101010101" pitchFamily="2" charset="-122"/>
              <a:ea typeface="华文楷体" panose="02010600040101010101" pitchFamily="2" charset="-122"/>
              <a:cs typeface="华文楷体" panose="02010600040101010101" pitchFamily="2" charset="-122"/>
            </a:endParaRPr>
          </a:p>
          <a:p>
            <a:endParaRPr lang="en-US" altLang="zh-CN" dirty="0"/>
          </a:p>
          <a:p>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08690" y="1397876"/>
            <a:ext cx="9564413" cy="4523105"/>
          </a:xfrm>
          <a:prstGeom prst="rect">
            <a:avLst/>
          </a:prstGeom>
          <a:noFill/>
        </p:spPr>
        <p:txBody>
          <a:bodyPr wrap="square" rtlCol="0">
            <a:spAutoFit/>
          </a:bodyPr>
          <a:lstStyle/>
          <a:p>
            <a:pPr indent="609600" fontAlgn="auto">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⑪</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从实践经验出发，</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能使这些原理显示出巨大的生命力；我们的批判</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结合大量的事实分析，</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有说服力。</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研究实践经验，</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从实践经验出发，</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是不能</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最终驳倒修正主义的。</a:t>
            </a:r>
            <a:endPar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endParaRPr lang="en-US" altLang="zh-CN" sz="2400" b="1" kern="0" dirty="0">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⑫</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这个结论正确不正确，不能用马克思主义关于资本主义的一般理论去检验，</a:t>
            </a:r>
            <a:r>
              <a:rPr lang="zh-CN" altLang="zh-CN"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帝国主义时代的实践，第一次世界大战和十月革命的实践，</a:t>
            </a:r>
            <a:r>
              <a:rPr lang="zh-CN" altLang="zh-CN"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能证明列宁这个学说是真理。</a:t>
            </a:r>
            <a:endParaRPr lang="en-US" altLang="zh-CN" sz="2400" b="1" kern="0" dirty="0">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endPar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609600" fontAlgn="auto">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⑳</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只有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这样，</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是对待马克思主义的正确态度，</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才</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能够逐步地由必然王国向自由王国前进，顺利地进行新的伟大的长征。</a:t>
            </a:r>
          </a:p>
          <a:p>
            <a:pPr indent="609600" fontAlgn="auto">
              <a:extLst>
                <a:ext uri="{35155182-B16C-46BC-9424-99874614C6A1}">
                  <wpsdc:indentchars xmlns="" xmlns:wpsdc="http://www.wps.cn/officeDocument/2017/drawingmlCustomData" val="200" checksum="4158780845"/>
                </a:ext>
              </a:extLst>
            </a:pPr>
            <a:endParaRPr lang="en-US" altLang="zh-CN" sz="2400" b="1" kern="0" dirty="0">
              <a:latin typeface="华文楷体" panose="02010600040101010101" pitchFamily="2" charset="-122"/>
              <a:ea typeface="华文楷体" panose="02010600040101010101" pitchFamily="2" charset="-122"/>
              <a:cs typeface="华文楷体" panose="02010600040101010101" pitchFamily="2" charset="-122"/>
            </a:endParaRPr>
          </a:p>
          <a:p>
            <a:pPr indent="609600" algn="r" fontAlgn="auto">
              <a:extLst>
                <a:ext uri="{35155182-B16C-46BC-9424-99874614C6A1}">
                  <wpsdc:indentchars xmlns="" xmlns:wpsdc="http://www.wps.cn/officeDocument/2017/drawingmlCustomData" val="200" checksum="4158780845"/>
                </a:ext>
              </a:extLst>
            </a:pP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（必要条件）</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extLst>
      <p:ext uri="{BB962C8B-B14F-4D97-AF65-F5344CB8AC3E}">
        <p14:creationId xmlns:p14="http://schemas.microsoft.com/office/powerpoint/2010/main" val="98821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42924" y="3109847"/>
            <a:ext cx="4677103" cy="1815882"/>
          </a:xfrm>
          <a:prstGeom prst="rect">
            <a:avLst/>
          </a:prstGeom>
          <a:noFill/>
        </p:spPr>
        <p:txBody>
          <a:bodyPr wrap="square" rtlCol="0">
            <a:spAutoFit/>
          </a:bodyPr>
          <a:lstStyle/>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限定词</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关联词</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a:t>
            </a:r>
          </a:p>
          <a:p>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  </a:t>
            </a:r>
            <a:endParaRPr lang="zh-CN" altLang="en-US" sz="2800" b="1" dirty="0">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6" name="文本框 5"/>
          <p:cNvSpPr txBox="1"/>
          <p:nvPr/>
        </p:nvSpPr>
        <p:spPr>
          <a:xfrm>
            <a:off x="6449738" y="3280375"/>
            <a:ext cx="1996966" cy="521970"/>
          </a:xfrm>
          <a:prstGeom prst="rect">
            <a:avLst/>
          </a:prstGeom>
          <a:noFill/>
        </p:spPr>
        <p:txBody>
          <a:bodyPr wrap="square" rtlCol="0">
            <a:spAutoFit/>
          </a:bodyPr>
          <a:lstStyle/>
          <a:p>
            <a:r>
              <a:rPr lang="zh-CN" altLang="en-US" sz="2800" b="1" dirty="0">
                <a:latin typeface="华文楷体" panose="02010600040101010101" pitchFamily="2" charset="-122"/>
                <a:ea typeface="华文楷体" panose="02010600040101010101" pitchFamily="2" charset="-122"/>
              </a:rPr>
              <a:t>理论价值</a:t>
            </a:r>
          </a:p>
        </p:txBody>
      </p:sp>
      <p:sp>
        <p:nvSpPr>
          <p:cNvPr id="7" name="文本框 6"/>
          <p:cNvSpPr txBox="1"/>
          <p:nvPr/>
        </p:nvSpPr>
        <p:spPr>
          <a:xfrm>
            <a:off x="5097517" y="4402509"/>
            <a:ext cx="1996966" cy="523220"/>
          </a:xfrm>
          <a:prstGeom prst="rect">
            <a:avLst/>
          </a:prstGeom>
          <a:noFill/>
        </p:spPr>
        <p:txBody>
          <a:bodyPr wrap="square" rtlCol="0">
            <a:spAutoFit/>
          </a:bodyPr>
          <a:lstStyle/>
          <a:p>
            <a:r>
              <a:rPr lang="zh-CN" altLang="en-US" sz="2800" b="1" dirty="0">
                <a:latin typeface="楷体" panose="02010609060101010101" pitchFamily="49" charset="-122"/>
                <a:ea typeface="楷体" panose="02010609060101010101" pitchFamily="49" charset="-122"/>
              </a:rPr>
              <a:t>充分表现</a:t>
            </a:r>
          </a:p>
        </p:txBody>
      </p:sp>
    </p:spTree>
    <p:extLst>
      <p:ext uri="{BB962C8B-B14F-4D97-AF65-F5344CB8AC3E}">
        <p14:creationId xmlns:p14="http://schemas.microsoft.com/office/powerpoint/2010/main" val="383510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08083" y="1329019"/>
            <a:ext cx="9091448" cy="4892675"/>
          </a:xfrm>
          <a:prstGeom prst="rect">
            <a:avLst/>
          </a:prstGeom>
          <a:noFill/>
        </p:spPr>
        <p:txBody>
          <a:bodyPr wrap="square" rtlCol="0">
            <a:spAutoFit/>
          </a:bodyPr>
          <a:lstStyle/>
          <a:p>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⑨</a:t>
            </a:r>
            <a:r>
              <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四人帮</a:t>
            </a:r>
            <a:r>
              <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出于篡党夺权的反革命需要，</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鼓吹</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种种唯心论的先验论，反对实践是检验真理的标准。例如，他们</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炮制</a:t>
            </a:r>
            <a:r>
              <a:rPr lang="en-US"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effectLst/>
                <a:latin typeface="华文楷体" panose="02010600040101010101" pitchFamily="2" charset="-122"/>
                <a:ea typeface="华文楷体" panose="02010600040101010101" pitchFamily="2" charset="-122"/>
                <a:cs typeface="华文楷体" panose="02010600040101010101" pitchFamily="2" charset="-122"/>
              </a:rPr>
              <a:t>天才论</a:t>
            </a:r>
            <a:r>
              <a:rPr lang="en-US"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，捏造文艺、教育等各条战线的</a:t>
            </a:r>
            <a:r>
              <a:rPr lang="en-US" altLang="zh-CN" sz="2400" b="1" kern="0" dirty="0">
                <a:solidFill>
                  <a:srgbClr val="0070C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effectLst/>
                <a:latin typeface="华文楷体" panose="02010600040101010101" pitchFamily="2" charset="-122"/>
                <a:ea typeface="华文楷体" panose="02010600040101010101" pitchFamily="2" charset="-122"/>
                <a:cs typeface="华文楷体" panose="02010600040101010101" pitchFamily="2" charset="-122"/>
              </a:rPr>
              <a:t>黑线专政</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论</a:t>
            </a:r>
            <a:r>
              <a:rPr lang="en-US" altLang="zh-CN" sz="2400" b="1" kern="0" dirty="0">
                <a:solidFill>
                  <a:srgbClr val="0070C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伪造</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老干部是民主派、民主派必然变成走资派的</a:t>
            </a:r>
            <a:r>
              <a:rPr lang="en-US" altLang="zh-CN" sz="2400" b="1" kern="0" dirty="0">
                <a:solidFill>
                  <a:srgbClr val="0070C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70C0"/>
                </a:solidFill>
                <a:effectLst/>
                <a:latin typeface="华文楷体" panose="02010600040101010101" pitchFamily="2" charset="-122"/>
                <a:ea typeface="华文楷体" panose="02010600040101010101" pitchFamily="2" charset="-122"/>
                <a:cs typeface="华文楷体" panose="02010600040101010101" pitchFamily="2" charset="-122"/>
              </a:rPr>
              <a:t>规律</a:t>
            </a:r>
            <a:r>
              <a:rPr lang="en-US" altLang="zh-CN" sz="2400" b="1" kern="0" dirty="0">
                <a:solidFill>
                  <a:srgbClr val="0070C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胡诌</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社会主义生产关系</a:t>
            </a:r>
            <a:r>
              <a:rPr lang="en-US"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是产生新的资产阶级分子的经济基础</a:t>
            </a:r>
            <a:r>
              <a:rPr lang="en-US"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谬论</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虚构</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儒法斗争继续到的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无稽之谈</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，等等。所有这些，都曾经被奉为神圣不可侵犯的所谓</a:t>
            </a:r>
            <a:r>
              <a:rPr lang="en-US"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理论</a:t>
            </a:r>
            <a:r>
              <a:rPr lang="en-US" altLang="zh-CN" sz="2400" b="1" kern="0" dirty="0">
                <a:solidFill>
                  <a:srgbClr val="1784AD"/>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，谁反对，就会被扣上反对马列主义、反对毛泽东思想的大帽子。</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但是</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，这些五花八门的谬论，</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根本经不起革命实践的检验</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，它们连同</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四人帮</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另立的</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真理标准</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，一个个都</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像肥皂泡</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那样</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很快破灭</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了。这个事实雄辩地说明，他们</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自吹自擂</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证明不了真理，大规模的宣传证明不了真理，强权证明不了真理。他们以马列主义、毛泽东思想的</a:t>
            </a:r>
            <a:r>
              <a:rPr lang="zh-CN" altLang="en-US"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权威</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自居，实践证明他们是反马列主义，反毛泽东思想的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政治骗子</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zh-CN" altLang="en-US" b="1"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44413" y="1602074"/>
            <a:ext cx="8082457" cy="5554345"/>
          </a:xfrm>
          <a:prstGeom prst="rect">
            <a:avLst/>
          </a:prstGeom>
          <a:noFill/>
        </p:spPr>
        <p:txBody>
          <a:bodyPr wrap="square" rtlCol="0">
            <a:spAutoFit/>
          </a:bodyPr>
          <a:lstStyle/>
          <a:p>
            <a:pPr indent="609600" fontAlgn="auto">
              <a:lnSpc>
                <a:spcPts val="3500"/>
              </a:lnSpc>
              <a:extLst>
                <a:ext uri="{35155182-B16C-46BC-9424-99874614C6A1}">
                  <wpsdc:indentchars xmlns="" xmlns:wpsdc="http://www.wps.cn/officeDocument/2017/drawingmlCustomData" val="200" checksum="4158780845"/>
                </a:ext>
              </a:extLst>
            </a:pPr>
            <a:r>
              <a:rPr lang="en-US"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⑭</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（革命导师）面对</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共产党宣言</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的态度，就是</a:t>
            </a:r>
            <a:r>
              <a:rPr lang="zh-CN" altLang="en-US" sz="2400" b="1" kern="0" dirty="0">
                <a:solidFill>
                  <a:srgbClr val="1784AD"/>
                </a:solidFill>
                <a:latin typeface="华文楷体" panose="02010600040101010101" pitchFamily="2" charset="-122"/>
                <a:ea typeface="华文楷体" panose="02010600040101010101" pitchFamily="2" charset="-122"/>
                <a:cs typeface="华文楷体" panose="02010600040101010101" pitchFamily="2" charset="-122"/>
              </a:rPr>
              <a:t>许多</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事例当中的一个生动的例子。</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1848</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年</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宣言</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发表后，在</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45</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年中</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马克思</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和</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恩格斯</a:t>
            </a:r>
            <a:r>
              <a:rPr lang="zh-CN" altLang="en-US"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一直</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用实践来检验它。</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他们又</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指出</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这些</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基本原理的实际运用</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，正如《宣言》中所说的，</a:t>
            </a:r>
            <a:r>
              <a:rPr lang="zh-CN" altLang="zh-CN" sz="2400" b="1" kern="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随时</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随地都</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要以</a:t>
            </a:r>
            <a:r>
              <a:rPr lang="zh-CN" altLang="zh-CN" sz="2400" b="1" kern="0" dirty="0">
                <a:latin typeface="华文楷体" panose="02010600040101010101" pitchFamily="2" charset="-122"/>
                <a:ea typeface="华文楷体" panose="02010600040101010101" pitchFamily="2" charset="-122"/>
                <a:cs typeface="华文楷体" panose="02010600040101010101" pitchFamily="2" charset="-122"/>
              </a:rPr>
              <a:t>当时的历史条件</a:t>
            </a:r>
            <a:r>
              <a:rPr lang="zh-CN"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为转移</a:t>
            </a:r>
            <a:r>
              <a:rPr lang="zh-CN" altLang="en-US"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r>
              <a:rPr lang="en-US" altLang="zh-CN" sz="2400" b="1" kern="0" dirty="0">
                <a:solidFill>
                  <a:srgbClr val="000000"/>
                </a:solidFill>
                <a:latin typeface="华文楷体" panose="02010600040101010101" pitchFamily="2" charset="-122"/>
                <a:ea typeface="华文楷体" panose="02010600040101010101" pitchFamily="2" charset="-122"/>
                <a:cs typeface="华文楷体" panose="02010600040101010101" pitchFamily="2" charset="-122"/>
              </a:rPr>
              <a:t>……”</a:t>
            </a:r>
          </a:p>
          <a:p>
            <a:pPr indent="609600" algn="l" fontAlgn="auto">
              <a:lnSpc>
                <a:spcPts val="3500"/>
              </a:lnSpc>
              <a:extLst>
                <a:ext uri="{35155182-B16C-46BC-9424-99874614C6A1}">
                  <wpsdc:indentchars xmlns="" xmlns:wpsdc="http://www.wps.cn/officeDocument/2017/drawingmlCustomData" val="200" checksum="4158780845"/>
                </a:ext>
              </a:extLst>
            </a:pPr>
            <a:r>
              <a:rPr lang="en-US"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⑮ </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正如华主席所指出的：</a:t>
            </a:r>
            <a:r>
              <a:rPr lang="en-US"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毛主席</a:t>
            </a:r>
            <a:r>
              <a:rPr lang="zh-CN"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从来</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对思想理论问题采取极其严肃和慎重的态度，他</a:t>
            </a:r>
            <a:r>
              <a:rPr lang="zh-CN"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总是</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要让他的著作经过一段时间的实践的考验以后再来编定他的选集</a:t>
            </a:r>
            <a:r>
              <a:rPr lang="en-US"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。毛主席</a:t>
            </a:r>
            <a:r>
              <a:rPr lang="zh-CN"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一贯</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严格要求</a:t>
            </a:r>
            <a:r>
              <a:rPr lang="zh-CN" altLang="zh-CN" sz="24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不断</a:t>
            </a:r>
            <a:r>
              <a:rPr lang="zh-CN"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rPr>
              <a:t>用革命实践来检验自己提出的理论和路线。</a:t>
            </a:r>
            <a:endParaRPr lang="en-US" altLang="zh-CN" sz="2400" b="1" dirty="0">
              <a:solidFill>
                <a:srgbClr val="333333"/>
              </a:solidFill>
              <a:latin typeface="华文楷体" panose="02010600040101010101" pitchFamily="2" charset="-122"/>
              <a:ea typeface="华文楷体" panose="02010600040101010101" pitchFamily="2" charset="-122"/>
              <a:cs typeface="华文楷体" panose="02010600040101010101" pitchFamily="2" charset="-122"/>
            </a:endParaRPr>
          </a:p>
          <a:p>
            <a:pPr>
              <a:lnSpc>
                <a:spcPts val="3800"/>
              </a:lnSpc>
            </a:pPr>
            <a:r>
              <a:rPr lang="en-US" altLang="zh-CN" sz="2400" b="1" dirty="0">
                <a:solidFill>
                  <a:srgbClr val="333333"/>
                </a:solidFill>
                <a:latin typeface="Cambria Math" panose="02040503050406030204" pitchFamily="18" charset="0"/>
                <a:ea typeface="微软雅黑" panose="020B0503020204020204" pitchFamily="34" charset="-122"/>
                <a:cs typeface="Cambria Math" panose="02040503050406030204" pitchFamily="18" charset="0"/>
              </a:rPr>
              <a:t>       </a:t>
            </a:r>
            <a:r>
              <a:rPr lang="en-US" altLang="zh-CN" sz="2400" b="1" dirty="0">
                <a:solidFill>
                  <a:srgbClr val="333333"/>
                </a:solidFill>
                <a:effectLst/>
                <a:latin typeface="Cambria Math" panose="02040503050406030204" pitchFamily="18" charset="0"/>
                <a:ea typeface="微软雅黑" panose="020B0503020204020204" pitchFamily="34" charset="-122"/>
                <a:cs typeface="Cambria Math" panose="02040503050406030204" pitchFamily="18" charset="0"/>
              </a:rPr>
              <a:t>  </a:t>
            </a:r>
            <a:r>
              <a:rPr lang="en-US" altLang="zh-CN" sz="2400" b="1" kern="0" dirty="0">
                <a:solidFill>
                  <a:srgbClr val="000000"/>
                </a:solidFill>
                <a:latin typeface="Helvetica" panose="020B0604020202020204" pitchFamily="34" charset="0"/>
                <a:ea typeface="宋体" panose="02010600030101010101" pitchFamily="2" charset="-122"/>
                <a:cs typeface="Helvetica" panose="020B0604020202020204" pitchFamily="34" charset="0"/>
              </a:rPr>
              <a:t>       </a:t>
            </a:r>
            <a:endParaRPr lang="en-US" altLang="zh-CN" sz="24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endParaRPr>
          </a:p>
          <a:p>
            <a:pPr>
              <a:lnSpc>
                <a:spcPts val="3800"/>
              </a:lnSpc>
            </a:pPr>
            <a:r>
              <a:rPr lang="en-US" altLang="zh-CN" sz="2400" b="1" kern="0" dirty="0">
                <a:solidFill>
                  <a:srgbClr val="000000"/>
                </a:solidFill>
                <a:latin typeface="Helvetica" panose="020B0604020202020204" pitchFamily="34" charset="0"/>
                <a:ea typeface="宋体" panose="02010600030101010101" pitchFamily="2" charset="-122"/>
                <a:cs typeface="Helvetica" panose="020B0604020202020204" pitchFamily="34" charset="0"/>
              </a:rPr>
              <a:t>        </a:t>
            </a:r>
            <a:endParaRPr lang="zh-CN" altLang="en-US" b="1" dirty="0"/>
          </a:p>
        </p:txBody>
      </p:sp>
      <p:sp>
        <p:nvSpPr>
          <p:cNvPr id="4" name="文本框 3"/>
          <p:cNvSpPr txBox="1"/>
          <p:nvPr/>
        </p:nvSpPr>
        <p:spPr>
          <a:xfrm>
            <a:off x="3415862" y="976726"/>
            <a:ext cx="6096000" cy="460375"/>
          </a:xfrm>
          <a:prstGeom prst="rect">
            <a:avLst/>
          </a:prstGeom>
          <a:noFill/>
        </p:spPr>
        <p:txBody>
          <a:bodyPr wrap="square">
            <a:spAutoFit/>
          </a:bodyPr>
          <a:lstStyle/>
          <a:p>
            <a:r>
              <a:rPr lang="zh-CN" altLang="en-US" sz="2400" b="1" dirty="0">
                <a:latin typeface="黑体" panose="02010609060101010101" pitchFamily="49" charset="-122"/>
                <a:ea typeface="黑体" panose="02010609060101010101" pitchFamily="49" charset="-122"/>
              </a:rPr>
              <a:t>革命导师是坚持用实践检验真理的榜样</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rot="10800000" flipH="1" flipV="1">
            <a:off x="1841149" y="1803246"/>
            <a:ext cx="8509702" cy="2784475"/>
          </a:xfrm>
          <a:prstGeom prst="rect">
            <a:avLst/>
          </a:prstGeom>
          <a:noFill/>
        </p:spPr>
        <p:txBody>
          <a:bodyPr wrap="square" rtlCol="0">
            <a:spAutoFit/>
          </a:bodyPr>
          <a:lstStyle/>
          <a:p>
            <a:pPr indent="609600" algn="l" fontAlgn="auto">
              <a:lnSpc>
                <a:spcPts val="3000"/>
              </a:lnSpc>
              <a:extLst>
                <a:ext uri="{35155182-B16C-46BC-9424-99874614C6A1}">
                  <wpsdc:indentchars xmlns="" xmlns:wpsdc="http://www.wps.cn/officeDocument/2017/drawingmlCustomData" val="200" checksum="4158780845"/>
                </a:ext>
              </a:extLst>
            </a:pP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⑯</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他们处处时时用实践来检验自己的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理论、论断、指示</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，坚持真理，修正错误，尊重实践，尊重群众，毫无偏见。他们从不容许别人把他们的言论当作</a:t>
            </a:r>
            <a:r>
              <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圣经</a:t>
            </a:r>
            <a:r>
              <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来崇拜。毫无疑义，马克思主义的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基本原理</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，马克思主义的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立场</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观点</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和</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方法</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，必须坚持，决不能动摇；但是，马克思主义的理论宝库并不是一堆僵死不变的教条，它要在实践中不断增加新的观点、新的结论，抛弃那些</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不再适合新情况</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个别</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旧观点、旧结论。</a:t>
            </a:r>
            <a:endParaRPr lang="en-US" altLang="zh-CN"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97269" y="1460939"/>
            <a:ext cx="8345214" cy="3681730"/>
          </a:xfrm>
          <a:prstGeom prst="rect">
            <a:avLst/>
          </a:prstGeom>
          <a:noFill/>
        </p:spPr>
        <p:txBody>
          <a:bodyPr wrap="square" rtlCol="0">
            <a:spAutoFit/>
          </a:bodyPr>
          <a:lstStyle/>
          <a:p>
            <a:pPr indent="609600" fontAlgn="auto">
              <a:lnSpc>
                <a:spcPts val="3500"/>
              </a:lnSpc>
              <a:extLst>
                <a:ext uri="{35155182-B16C-46BC-9424-99874614C6A1}">
                  <wpsdc:indentchars xmlns="" xmlns:wpsdc="http://www.wps.cn/officeDocument/2017/drawingmlCustomData" val="200" checksum="4158780845"/>
                </a:ext>
              </a:extLst>
            </a:pPr>
            <a:r>
              <a:rPr lang="en-US" altLang="zh-CN" sz="2400" b="1" dirty="0">
                <a:solidFill>
                  <a:srgbClr val="333333"/>
                </a:solidFill>
                <a:effectLst/>
                <a:latin typeface="华文楷体" panose="02010600040101010101" pitchFamily="2" charset="-122"/>
                <a:ea typeface="华文楷体" panose="02010600040101010101" pitchFamily="2" charset="-122"/>
                <a:cs typeface="华文楷体" panose="02010600040101010101" pitchFamily="2" charset="-122"/>
              </a:rPr>
              <a:t>⑰</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而且要从发展的观点看待实践的标准。实践是不断发展的，因此作为检验真理的标准，它</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既</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具有绝对的意义，</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又</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具有相对的意义。就</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一切</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思想和理论都必须由实践来检验这一点讲，它是</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绝对的</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、无条件的；就实践在它发展的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一定阶段上</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都有其</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局限性</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，不能无条件地完全证实或完全驳倒一切思想和理论这一点来讲，它</a:t>
            </a:r>
            <a:r>
              <a:rPr lang="zh-CN" altLang="en-US" sz="2400" b="1" kern="0" dirty="0">
                <a:effectLst/>
                <a:latin typeface="华文楷体" panose="02010600040101010101" pitchFamily="2" charset="-122"/>
                <a:ea typeface="华文楷体" panose="02010600040101010101" pitchFamily="2" charset="-122"/>
                <a:cs typeface="华文楷体" panose="02010600040101010101" pitchFamily="2" charset="-122"/>
              </a:rPr>
              <a:t>又</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是</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相对的</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、有条件的；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但是</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，今天的实践回答不了的问题，以后的实践</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终究会</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回答它，就这点来讲，它</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又是绝对</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的。</a:t>
            </a:r>
            <a:endPar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11186" y="2678960"/>
            <a:ext cx="4677103" cy="2246769"/>
          </a:xfrm>
          <a:prstGeom prst="rect">
            <a:avLst/>
          </a:prstGeom>
          <a:noFill/>
        </p:spPr>
        <p:txBody>
          <a:bodyPr wrap="square" rtlCol="0">
            <a:spAutoFit/>
          </a:bodyPr>
          <a:lstStyle/>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限定词</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关联词</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立场               </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  文风</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  ……</a:t>
            </a:r>
            <a:endParaRPr lang="zh-CN" altLang="en-US" sz="2800" b="1" dirty="0">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4" name="右大括号 3"/>
          <p:cNvSpPr/>
          <p:nvPr/>
        </p:nvSpPr>
        <p:spPr>
          <a:xfrm>
            <a:off x="5559973" y="2823882"/>
            <a:ext cx="536027" cy="1884125"/>
          </a:xfrm>
          <a:prstGeom prst="rightBrace">
            <a:avLst>
              <a:gd name="adj1" fmla="val 46799"/>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文本框 5"/>
          <p:cNvSpPr txBox="1"/>
          <p:nvPr/>
        </p:nvSpPr>
        <p:spPr>
          <a:xfrm>
            <a:off x="6449738" y="3280375"/>
            <a:ext cx="1996966" cy="521970"/>
          </a:xfrm>
          <a:prstGeom prst="rect">
            <a:avLst/>
          </a:prstGeom>
          <a:noFill/>
        </p:spPr>
        <p:txBody>
          <a:bodyPr wrap="square" rtlCol="0">
            <a:spAutoFit/>
          </a:bodyPr>
          <a:lstStyle/>
          <a:p>
            <a:r>
              <a:rPr lang="zh-CN" altLang="en-US" sz="2800" b="1" dirty="0">
                <a:latin typeface="华文楷体" panose="02010600040101010101" pitchFamily="2" charset="-122"/>
                <a:ea typeface="华文楷体" panose="02010600040101010101" pitchFamily="2" charset="-122"/>
              </a:rPr>
              <a:t>理论价值</a:t>
            </a:r>
          </a:p>
        </p:txBody>
      </p:sp>
      <p:sp>
        <p:nvSpPr>
          <p:cNvPr id="7" name="文本框 6"/>
          <p:cNvSpPr txBox="1"/>
          <p:nvPr/>
        </p:nvSpPr>
        <p:spPr>
          <a:xfrm>
            <a:off x="5018689" y="5028349"/>
            <a:ext cx="1996966" cy="523220"/>
          </a:xfrm>
          <a:prstGeom prst="rect">
            <a:avLst/>
          </a:prstGeom>
          <a:noFill/>
        </p:spPr>
        <p:txBody>
          <a:bodyPr wrap="square" rtlCol="0">
            <a:spAutoFit/>
          </a:bodyPr>
          <a:lstStyle/>
          <a:p>
            <a:r>
              <a:rPr lang="zh-CN" altLang="en-US" sz="2800" b="1" dirty="0">
                <a:latin typeface="楷体" panose="02010609060101010101" pitchFamily="49" charset="-122"/>
                <a:ea typeface="楷体" panose="02010609060101010101" pitchFamily="49" charset="-122"/>
              </a:rPr>
              <a:t>充分表现</a:t>
            </a:r>
          </a:p>
        </p:txBody>
      </p:sp>
    </p:spTree>
    <p:extLst>
      <p:ext uri="{BB962C8B-B14F-4D97-AF65-F5344CB8AC3E}">
        <p14:creationId xmlns:p14="http://schemas.microsoft.com/office/powerpoint/2010/main" val="2989793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59724" y="1355834"/>
            <a:ext cx="7535917" cy="4698125"/>
          </a:xfrm>
          <a:prstGeom prst="rect">
            <a:avLst/>
          </a:prstGeom>
          <a:noFill/>
        </p:spPr>
        <p:txBody>
          <a:bodyPr wrap="square" rtlCol="0">
            <a:spAutoFit/>
          </a:bodyPr>
          <a:lstStyle/>
          <a:p>
            <a:endParaRPr lang="zh-CN" altLang="en-US" dirty="0"/>
          </a:p>
        </p:txBody>
      </p:sp>
      <p:sp>
        <p:nvSpPr>
          <p:cNvPr id="3" name="文本框 2"/>
          <p:cNvSpPr txBox="1"/>
          <p:nvPr/>
        </p:nvSpPr>
        <p:spPr>
          <a:xfrm rot="10800000" flipH="1" flipV="1">
            <a:off x="1819275" y="1443355"/>
            <a:ext cx="8186420" cy="4154170"/>
          </a:xfrm>
          <a:prstGeom prst="rect">
            <a:avLst/>
          </a:prstGeom>
          <a:noFill/>
        </p:spPr>
        <p:txBody>
          <a:bodyPr wrap="square" rtlCol="0">
            <a:spAutoFit/>
          </a:bodyPr>
          <a:lstStyle/>
          <a:p>
            <a:pPr indent="457200" fontAlgn="auto">
              <a:extLst>
                <a:ext uri="{35155182-B16C-46BC-9424-99874614C6A1}">
                  <wpsdc:indentchars xmlns="" xmlns:wpsdc="http://www.wps.cn/officeDocument/2017/drawingmlCustomData" val="200" checksum="59296752"/>
                </a:ext>
              </a:extLst>
            </a:pPr>
            <a:r>
              <a:rPr lang="zh-CN" altLang="en-US" b="0" i="0" dirty="0">
                <a:solidFill>
                  <a:srgbClr val="666666"/>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b="1" i="0" dirty="0">
                <a:effectLst/>
                <a:latin typeface="华文楷体" panose="02010600040101010101" pitchFamily="2" charset="-122"/>
                <a:ea typeface="华文楷体" panose="02010600040101010101" pitchFamily="2" charset="-122"/>
                <a:cs typeface="华文楷体" panose="02010600040101010101" pitchFamily="2" charset="-122"/>
              </a:rPr>
              <a:t>⑳</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党的十一大和五届人大，确定了全党和全国人民在社会主义革命和社会主义建设新的发展时期的总任务。社会主义对于我们来说，有许多地方还是未被认识的必然王国。我们要完成这个</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伟大</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的任务，面临着许多新的问题，需要我们去认识，去研究</a:t>
            </a:r>
            <a:r>
              <a:rPr lang="zh-CN" altLang="en-US"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躺在马列主义</a:t>
            </a:r>
            <a:r>
              <a:rPr lang="zh-CN" altLang="en-US"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毛泽东思想的现成条文上，甚至拿现成的公式去限制、宰割、裁剪无限丰富的飞速发展的革命实践，这种态度是错误的。我们要有共产党人的责任心和胆略，勇于研究生动的实际生活，研究现实的确切事实，研究新的实践中提出的新问题。只有这样，才是对待马克思主义的正确态度，才能够</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逐步地</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由必然王国向自由王国前进，</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顺利</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地进行新的</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伟大的长征</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81048" y="1723101"/>
            <a:ext cx="7725104" cy="2707005"/>
          </a:xfrm>
          <a:prstGeom prst="rect">
            <a:avLst/>
          </a:prstGeom>
          <a:noFill/>
        </p:spPr>
        <p:txBody>
          <a:bodyPr wrap="square" rtlCol="0">
            <a:spAutoFit/>
          </a:bodyPr>
          <a:lstStyle/>
          <a:p>
            <a:pPr>
              <a:lnSpc>
                <a:spcPts val="3400"/>
              </a:lnSpc>
            </a:pPr>
            <a:r>
              <a:rPr lang="en-US" altLang="zh-CN" sz="2400" b="1" dirty="0">
                <a:solidFill>
                  <a:srgbClr val="333333"/>
                </a:solidFill>
                <a:effectLst/>
                <a:latin typeface="华文楷体" panose="02010600040101010101" pitchFamily="2" charset="-122"/>
                <a:ea typeface="华文楷体" panose="02010600040101010101" pitchFamily="2" charset="-122"/>
                <a:cs typeface="华文楷体" panose="02010600040101010101" pitchFamily="2" charset="-122"/>
              </a:rPr>
              <a:t>         ⑱ </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马克思主义</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强调</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实践是检验真理的标准，</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强调</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在实践中对于真理的认识永远没有完结，</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就是承认</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我们的</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认识不可能一次完成</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或最终完成，</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就是承认</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由于历史的和阶级的局限性，我们的认识</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可能犯错误</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，需要由实践来检验，凡经实践证明是错误的或者不符合实际的东西，就</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应当改变</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不应再坚持</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64979" y="2039008"/>
            <a:ext cx="7662042" cy="2630170"/>
          </a:xfrm>
          <a:prstGeom prst="rect">
            <a:avLst/>
          </a:prstGeom>
          <a:noFill/>
        </p:spPr>
        <p:txBody>
          <a:bodyPr wrap="square" rtlCol="0">
            <a:spAutoFit/>
          </a:bodyPr>
          <a:lstStyle/>
          <a:p>
            <a:pPr>
              <a:lnSpc>
                <a:spcPts val="3300"/>
              </a:lnSpc>
            </a:pPr>
            <a:r>
              <a:rPr lang="en-US" altLang="zh-CN" sz="2400" b="1" dirty="0">
                <a:solidFill>
                  <a:srgbClr val="333333"/>
                </a:solidFill>
                <a:effectLst/>
                <a:latin typeface="华文楷体" panose="02010600040101010101" pitchFamily="2" charset="-122"/>
                <a:ea typeface="华文楷体" panose="02010600040101010101" pitchFamily="2" charset="-122"/>
                <a:cs typeface="华文楷体" panose="02010600040101010101" pitchFamily="2" charset="-122"/>
              </a:rPr>
              <a:t>        ⑲……</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精神枷锁</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，还远没有完全粉碎。</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不少禁锢人们思想的</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禁区</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对于这些</a:t>
            </a:r>
            <a:r>
              <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禁区</a:t>
            </a:r>
            <a:r>
              <a:rPr lang="en-US" altLang="zh-CN" sz="2400" b="1" kern="0" dirty="0">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，我们要</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敢于去触及</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敢于去弄清是非</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。科学无禁区。凡有超越于实践并自奉为绝对的</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禁区</a:t>
            </a:r>
            <a:r>
              <a:rPr lang="en-US"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0" dirty="0">
                <a:solidFill>
                  <a:srgbClr val="000000"/>
                </a:solidFill>
                <a:effectLst/>
                <a:latin typeface="华文楷体" panose="02010600040101010101" pitchFamily="2" charset="-122"/>
                <a:ea typeface="华文楷体" panose="02010600040101010101" pitchFamily="2" charset="-122"/>
                <a:cs typeface="华文楷体" panose="02010600040101010101" pitchFamily="2" charset="-122"/>
              </a:rPr>
              <a:t>的地方，就没有科学，就没有真正的马列主义、毛泽东思想，而只有蒙昧主义、唯心主义、文化专制主义。</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04289" y="2291255"/>
            <a:ext cx="4677103" cy="2676525"/>
          </a:xfrm>
          <a:prstGeom prst="rect">
            <a:avLst/>
          </a:prstGeom>
          <a:noFill/>
        </p:spPr>
        <p:txBody>
          <a:bodyPr wrap="square" rtlCol="0">
            <a:spAutoFit/>
          </a:bodyPr>
          <a:lstStyle/>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限定词</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关联词</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立场               </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  文风</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  情感</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   ……</a:t>
            </a:r>
            <a:endParaRPr lang="zh-CN" altLang="en-US" sz="2800" b="1" dirty="0">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4" name="右大括号 3"/>
          <p:cNvSpPr/>
          <p:nvPr/>
        </p:nvSpPr>
        <p:spPr>
          <a:xfrm>
            <a:off x="5559973" y="2375338"/>
            <a:ext cx="536027" cy="23332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文本框 4"/>
          <p:cNvSpPr txBox="1"/>
          <p:nvPr/>
        </p:nvSpPr>
        <p:spPr>
          <a:xfrm>
            <a:off x="5176345" y="1166649"/>
            <a:ext cx="1839310" cy="52197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cs typeface="黑体" panose="02010609060101010101" pitchFamily="49" charset="-122"/>
              </a:rPr>
              <a:t>小</a:t>
            </a:r>
            <a:r>
              <a:rPr lang="en-US" altLang="zh-CN" sz="2800" b="1" dirty="0">
                <a:latin typeface="黑体" panose="02010609060101010101" pitchFamily="49" charset="-122"/>
                <a:ea typeface="黑体" panose="02010609060101010101" pitchFamily="49" charset="-122"/>
                <a:cs typeface="黑体" panose="02010609060101010101" pitchFamily="49" charset="-122"/>
              </a:rPr>
              <a:t> </a:t>
            </a:r>
            <a:r>
              <a:rPr lang="zh-CN" altLang="en-US" sz="2800" b="1" dirty="0">
                <a:latin typeface="黑体" panose="02010609060101010101" pitchFamily="49" charset="-122"/>
                <a:ea typeface="黑体" panose="02010609060101010101" pitchFamily="49" charset="-122"/>
                <a:cs typeface="黑体" panose="02010609060101010101" pitchFamily="49" charset="-122"/>
              </a:rPr>
              <a:t>结</a:t>
            </a:r>
          </a:p>
        </p:txBody>
      </p:sp>
      <p:sp>
        <p:nvSpPr>
          <p:cNvPr id="6" name="文本框 5"/>
          <p:cNvSpPr txBox="1"/>
          <p:nvPr/>
        </p:nvSpPr>
        <p:spPr>
          <a:xfrm>
            <a:off x="6449738" y="3280375"/>
            <a:ext cx="1996966" cy="521970"/>
          </a:xfrm>
          <a:prstGeom prst="rect">
            <a:avLst/>
          </a:prstGeom>
          <a:noFill/>
        </p:spPr>
        <p:txBody>
          <a:bodyPr wrap="square" rtlCol="0">
            <a:spAutoFit/>
          </a:bodyPr>
          <a:lstStyle/>
          <a:p>
            <a:r>
              <a:rPr lang="zh-CN" altLang="en-US" sz="2800" b="1" dirty="0">
                <a:latin typeface="华文楷体" panose="02010600040101010101" pitchFamily="2" charset="-122"/>
                <a:ea typeface="华文楷体" panose="02010600040101010101" pitchFamily="2" charset="-122"/>
              </a:rPr>
              <a:t>理论价值</a:t>
            </a:r>
          </a:p>
        </p:txBody>
      </p:sp>
      <p:sp>
        <p:nvSpPr>
          <p:cNvPr id="7" name="文本框 6"/>
          <p:cNvSpPr txBox="1"/>
          <p:nvPr/>
        </p:nvSpPr>
        <p:spPr>
          <a:xfrm>
            <a:off x="5018689" y="5028349"/>
            <a:ext cx="1996966" cy="523220"/>
          </a:xfrm>
          <a:prstGeom prst="rect">
            <a:avLst/>
          </a:prstGeom>
          <a:noFill/>
        </p:spPr>
        <p:txBody>
          <a:bodyPr wrap="square" rtlCol="0">
            <a:spAutoFit/>
          </a:bodyPr>
          <a:lstStyle/>
          <a:p>
            <a:r>
              <a:rPr lang="zh-CN" altLang="en-US" sz="2800" b="1" dirty="0">
                <a:latin typeface="楷体" panose="02010609060101010101" pitchFamily="49" charset="-122"/>
                <a:ea typeface="楷体" panose="02010609060101010101" pitchFamily="49" charset="-122"/>
              </a:rPr>
              <a:t>充分表现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02975" y="1917327"/>
            <a:ext cx="8776141" cy="4061460"/>
          </a:xfrm>
          <a:prstGeom prst="rect">
            <a:avLst/>
          </a:prstGeom>
          <a:noFill/>
        </p:spPr>
        <p:txBody>
          <a:bodyPr wrap="square" rtlCol="0">
            <a:spAutoFit/>
          </a:bodyPr>
          <a:lstStyle/>
          <a:p>
            <a:pPr indent="266700" algn="just"/>
            <a:r>
              <a:rPr lang="en-US" altLang="zh-CN" sz="2400" kern="100" dirty="0">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成为拨乱反正、改革开放的</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哲学宣言</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，不但为十一届三中全会的召开凝聚了思想共识，而且确立了中国改革进程中的理论原则和思维模式。</a:t>
            </a:r>
            <a:endPar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266700" algn="just"/>
            <a:r>
              <a:rPr lang="en-US" altLang="zh-CN" sz="2400" b="1" kern="100" dirty="0">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成为中国社会思想现代</a:t>
            </a:r>
            <a:r>
              <a:rPr lang="zh-CN" altLang="en-US" sz="2400" b="1" dirty="0">
                <a:effectLst/>
                <a:latin typeface="华文楷体" panose="02010600040101010101" pitchFamily="2" charset="-122"/>
                <a:ea typeface="华文楷体" panose="02010600040101010101" pitchFamily="2" charset="-122"/>
                <a:cs typeface="华文楷体" panose="02010600040101010101" pitchFamily="2" charset="-122"/>
              </a:rPr>
              <a:t>化</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的重要一环。解放思想的力量、实事求是的精神，强有力地推动着中国由传统型社会向现代型社会演进，从封闭型社会向开放型社会过渡。</a:t>
            </a:r>
            <a:endPar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endParaRPr>
          </a:p>
          <a:p>
            <a:pPr indent="266700" algn="just"/>
            <a:endPar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266700" algn="just"/>
            <a:r>
              <a:rPr lang="zh-CN" altLang="en-US" sz="2400" b="1" dirty="0">
                <a:effectLst/>
                <a:latin typeface="华文楷体" panose="02010600040101010101" pitchFamily="2" charset="-122"/>
                <a:ea typeface="华文楷体" panose="02010600040101010101" pitchFamily="2" charset="-122"/>
                <a:cs typeface="华文楷体" panose="02010600040101010101" pitchFamily="2" charset="-122"/>
              </a:rPr>
              <a:t>    （</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纪念</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&lt;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实践是检验真理的唯一标准</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&gt;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刊发四十周年</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                                                                   </a:t>
            </a:r>
          </a:p>
          <a:p>
            <a:pPr indent="266700" algn="just"/>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《光明日报》</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2018</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年</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5</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月</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11</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日</a:t>
            </a:r>
            <a:r>
              <a:rPr lang="zh-CN" altLang="en-US" sz="2400" b="1" dirty="0">
                <a:effectLst/>
                <a:latin typeface="华文楷体" panose="02010600040101010101" pitchFamily="2" charset="-122"/>
                <a:ea typeface="华文楷体" panose="02010600040101010101" pitchFamily="2" charset="-122"/>
                <a:cs typeface="华文楷体" panose="02010600040101010101" pitchFamily="2" charset="-122"/>
              </a:rPr>
              <a:t>）</a:t>
            </a:r>
            <a:endParaRPr lang="zh-CN" altLang="en-US" sz="3600" b="1" dirty="0">
              <a:solidFill>
                <a:prstClr val="black"/>
              </a:solidFill>
              <a:latin typeface="华文楷体" panose="02010600040101010101" pitchFamily="2" charset="-122"/>
              <a:ea typeface="华文楷体" panose="02010600040101010101" pitchFamily="2" charset="-122"/>
              <a:cs typeface="华文楷体" panose="02010600040101010101" pitchFamily="2" charset="-122"/>
            </a:endParaRPr>
          </a:p>
          <a:p>
            <a:pPr indent="266700" algn="just"/>
            <a:endPar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266700" algn="just"/>
            <a:r>
              <a:rPr lang="en-US" altLang="zh-CN" sz="1800" kern="100" dirty="0">
                <a:effectLst/>
                <a:latin typeface="华文楷体" panose="02010600040101010101" pitchFamily="2" charset="-122"/>
                <a:ea typeface="华文楷体" panose="02010600040101010101" pitchFamily="2" charset="-122"/>
                <a:cs typeface="华文楷体" panose="02010600040101010101" pitchFamily="2" charset="-122"/>
              </a:rPr>
              <a:t> </a:t>
            </a:r>
            <a:endParaRPr lang="zh-CN" altLang="zh-CN" sz="1800" kern="100" dirty="0">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91862" y="1591091"/>
            <a:ext cx="8408276" cy="3784600"/>
          </a:xfrm>
          <a:prstGeom prst="rect">
            <a:avLst/>
          </a:prstGeom>
          <a:noFill/>
        </p:spPr>
        <p:txBody>
          <a:bodyPr wrap="square" rtlCol="0">
            <a:spAutoFit/>
          </a:bodyPr>
          <a:lstStyle/>
          <a:p>
            <a:pPr indent="609600" algn="just" fontAlgn="auto">
              <a:extLst>
                <a:ext uri="{35155182-B16C-46BC-9424-99874614C6A1}">
                  <wpsdc:indentchars xmlns="" xmlns:wpsdc="http://www.wps.cn/officeDocument/2017/drawingmlCustomData" val="200" checksum="4158780845"/>
                </a:ext>
              </a:extLst>
            </a:pP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真理标准的讨论在破除思想枷锁的同时</a:t>
            </a:r>
            <a:r>
              <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促</a:t>
            </a:r>
            <a:r>
              <a:rPr lang="zh-CN" altLang="en-US" sz="2400" b="1" kern="100" dirty="0">
                <a:effectLst/>
                <a:latin typeface="华文楷体" panose="02010600040101010101" pitchFamily="2" charset="-122"/>
                <a:ea typeface="华文楷体" panose="02010600040101010101" pitchFamily="2" charset="-122"/>
                <a:cs typeface="华文楷体" panose="02010600040101010101" pitchFamily="2" charset="-122"/>
              </a:rPr>
              <a:t>成</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了“人的现代化”与经济社会现代化的同程推进。</a:t>
            </a:r>
          </a:p>
          <a:p>
            <a:pPr indent="609600" algn="just" fontAlgn="auto">
              <a:extLst>
                <a:ext uri="{35155182-B16C-46BC-9424-99874614C6A1}">
                  <wpsdc:indentchars xmlns="" xmlns:wpsdc="http://www.wps.cn/officeDocument/2017/drawingmlCustomData" val="200" checksum="4158780845"/>
                </a:ext>
              </a:extLst>
            </a:pPr>
            <a:r>
              <a:rPr lang="zh-CN" altLang="en-US"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效率</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成为社会主义市场经济发展过程中的</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普及性理念</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p>
          <a:p>
            <a:pPr indent="609600" algn="just" fontAlgn="auto">
              <a:extLst>
                <a:ext uri="{35155182-B16C-46BC-9424-99874614C6A1}">
                  <wpsdc:indentchars xmlns="" xmlns:wpsdc="http://www.wps.cn/officeDocument/2017/drawingmlCustomData" val="200" checksum="4158780845"/>
                </a:ext>
              </a:extLst>
            </a:pP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在北京，十几位全国政协委员联名提案，</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建议设立教师节</a:t>
            </a:r>
            <a:r>
              <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崇文重教</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逐渐形成社会大气候。</a:t>
            </a:r>
          </a:p>
          <a:p>
            <a:pPr indent="609600" algn="just" fontAlgn="auto">
              <a:extLst>
                <a:ext uri="{35155182-B16C-46BC-9424-99874614C6A1}">
                  <wpsdc:indentchars xmlns="" xmlns:wpsdc="http://www.wps.cn/officeDocument/2017/drawingmlCustomData" val="200" checksum="4158780845"/>
                </a:ext>
              </a:extLst>
            </a:pP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央视首届春晚舞台上</a:t>
            </a:r>
            <a:r>
              <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饱受争议的《乡恋》</a:t>
            </a:r>
            <a:r>
              <a:rPr lang="zh-CN" altLang="zh-CN" sz="2400" b="1" kern="100">
                <a:effectLst/>
                <a:latin typeface="华文楷体" panose="02010600040101010101" pitchFamily="2" charset="-122"/>
                <a:ea typeface="华文楷体" panose="02010600040101010101" pitchFamily="2" charset="-122"/>
                <a:cs typeface="华文楷体" panose="02010600040101010101" pitchFamily="2" charset="-122"/>
              </a:rPr>
              <a:t>最终唱</a:t>
            </a:r>
            <a:r>
              <a:rPr lang="en-US" altLang="zh-CN" sz="2400" b="1" kern="10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zh-CN" sz="2400" b="1" kern="100" dirty="0">
                <a:solidFill>
                  <a:srgbClr val="FF0000"/>
                </a:solidFill>
                <a:effectLst/>
                <a:latin typeface="华文楷体" panose="02010600040101010101" pitchFamily="2" charset="-122"/>
                <a:ea typeface="华文楷体" panose="02010600040101010101" pitchFamily="2" charset="-122"/>
                <a:cs typeface="华文楷体" panose="02010600040101010101" pitchFamily="2" charset="-122"/>
              </a:rPr>
              <a:t>多样共融、多态共生</a:t>
            </a:r>
            <a:r>
              <a:rPr lang="zh-CN"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rPr>
              <a:t>的社会文化逐渐形成。</a:t>
            </a:r>
            <a:endPar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266700" algn="just"/>
            <a:endParaRPr lang="en-US" altLang="zh-CN" sz="2400" b="1" kern="100" dirty="0">
              <a:effectLst/>
              <a:latin typeface="华文楷体" panose="02010600040101010101" pitchFamily="2" charset="-122"/>
              <a:ea typeface="华文楷体" panose="02010600040101010101" pitchFamily="2" charset="-122"/>
              <a:cs typeface="华文楷体" panose="02010600040101010101" pitchFamily="2" charset="-122"/>
            </a:endParaRPr>
          </a:p>
          <a:p>
            <a:pPr indent="266700" algn="r"/>
            <a:r>
              <a:rPr lang="zh-CN" altLang="en-US" sz="2400" b="1" dirty="0">
                <a:effectLst/>
                <a:latin typeface="华文楷体" panose="02010600040101010101" pitchFamily="2" charset="-122"/>
                <a:ea typeface="华文楷体" panose="02010600040101010101" pitchFamily="2" charset="-122"/>
                <a:cs typeface="华文楷体" panose="02010600040101010101" pitchFamily="2" charset="-122"/>
              </a:rPr>
              <a:t> （</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纪念</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&lt;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实践是检验真理的唯一标准</a:t>
            </a:r>
            <a:r>
              <a:rPr lang="en-US" altLang="zh-CN" sz="2400" b="1" dirty="0">
                <a:latin typeface="华文楷体" panose="02010600040101010101" pitchFamily="2" charset="-122"/>
                <a:ea typeface="华文楷体" panose="02010600040101010101" pitchFamily="2" charset="-122"/>
                <a:cs typeface="华文楷体" panose="02010600040101010101" pitchFamily="2" charset="-122"/>
              </a:rPr>
              <a:t>&gt;</a:t>
            </a:r>
            <a:r>
              <a:rPr lang="zh-CN" altLang="en-US" sz="2400" b="1" dirty="0">
                <a:latin typeface="华文楷体" panose="02010600040101010101" pitchFamily="2" charset="-122"/>
                <a:ea typeface="华文楷体" panose="02010600040101010101" pitchFamily="2" charset="-122"/>
                <a:cs typeface="华文楷体" panose="02010600040101010101" pitchFamily="2" charset="-122"/>
              </a:rPr>
              <a:t>刊发四十周年</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                                                              </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《光明日报》</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2018</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年</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5</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月</a:t>
            </a:r>
            <a:r>
              <a:rPr lang="en-US" altLang="zh-CN" sz="2400" b="1" dirty="0">
                <a:effectLst/>
                <a:latin typeface="华文楷体" panose="02010600040101010101" pitchFamily="2" charset="-122"/>
                <a:ea typeface="华文楷体" panose="02010600040101010101" pitchFamily="2" charset="-122"/>
                <a:cs typeface="华文楷体" panose="02010600040101010101" pitchFamily="2" charset="-122"/>
              </a:rPr>
              <a:t>11</a:t>
            </a:r>
            <a:r>
              <a:rPr lang="zh-CN" altLang="zh-CN" sz="2400" b="1" dirty="0">
                <a:effectLst/>
                <a:latin typeface="华文楷体" panose="02010600040101010101" pitchFamily="2" charset="-122"/>
                <a:ea typeface="华文楷体" panose="02010600040101010101" pitchFamily="2" charset="-122"/>
                <a:cs typeface="华文楷体" panose="02010600040101010101" pitchFamily="2" charset="-122"/>
              </a:rPr>
              <a:t>日</a:t>
            </a:r>
            <a:r>
              <a:rPr lang="zh-CN" altLang="en-US" sz="2400" b="1" dirty="0">
                <a:effectLst/>
                <a:latin typeface="华文楷体" panose="02010600040101010101" pitchFamily="2" charset="-122"/>
                <a:ea typeface="华文楷体" panose="02010600040101010101" pitchFamily="2" charset="-122"/>
                <a:cs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85545" y="1944414"/>
            <a:ext cx="6779172" cy="1506855"/>
          </a:xfrm>
          <a:prstGeom prst="rect">
            <a:avLst/>
          </a:prstGeom>
          <a:noFill/>
        </p:spPr>
        <p:txBody>
          <a:bodyPr wrap="square" rtlCol="0">
            <a:spAutoFit/>
          </a:bodyPr>
          <a:lstStyle/>
          <a:p>
            <a:r>
              <a:rPr lang="zh-CN" altLang="en-US" sz="3200" b="1" i="0" dirty="0">
                <a:solidFill>
                  <a:srgbClr val="333333"/>
                </a:solidFill>
                <a:effectLst/>
                <a:latin typeface="华文楷体" panose="02010600040101010101" pitchFamily="2" charset="-122"/>
                <a:ea typeface="华文楷体" panose="02010600040101010101" pitchFamily="2" charset="-122"/>
                <a:cs typeface="华文楷体" panose="02010600040101010101" pitchFamily="2" charset="-122"/>
              </a:rPr>
              <a:t>盖</a:t>
            </a:r>
            <a:r>
              <a:rPr lang="zh-CN" altLang="en-US" sz="3200" b="1" i="0" dirty="0">
                <a:solidFill>
                  <a:srgbClr val="F73131"/>
                </a:solidFill>
                <a:effectLst/>
                <a:latin typeface="华文楷体" panose="02010600040101010101" pitchFamily="2" charset="-122"/>
                <a:ea typeface="华文楷体" panose="02010600040101010101" pitchFamily="2" charset="-122"/>
                <a:cs typeface="华文楷体" panose="02010600040101010101" pitchFamily="2" charset="-122"/>
              </a:rPr>
              <a:t>文章经国之大业，不朽之盛事</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rPr>
              <a:t>。</a:t>
            </a:r>
            <a:endParaRPr lang="en-US" altLang="zh-CN" sz="3200" b="1" dirty="0">
              <a:latin typeface="华文楷体" panose="02010600040101010101" pitchFamily="2" charset="-122"/>
              <a:ea typeface="华文楷体" panose="02010600040101010101" pitchFamily="2" charset="-122"/>
              <a:cs typeface="华文楷体" panose="02010600040101010101" pitchFamily="2" charset="-122"/>
            </a:endParaRPr>
          </a:p>
          <a:p>
            <a:r>
              <a:rPr lang="en-US" altLang="zh-CN" sz="3200" b="1" i="0" dirty="0">
                <a:effectLst/>
                <a:latin typeface="华文楷体" panose="02010600040101010101" pitchFamily="2" charset="-122"/>
                <a:ea typeface="华文楷体" panose="02010600040101010101" pitchFamily="2" charset="-122"/>
                <a:cs typeface="华文楷体" panose="02010600040101010101" pitchFamily="2" charset="-122"/>
              </a:rPr>
              <a:t>                            </a:t>
            </a:r>
          </a:p>
          <a:p>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                          </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（曹丕</a:t>
            </a:r>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典论</a:t>
            </a:r>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论文</a:t>
            </a:r>
            <a:r>
              <a:rPr lang="en-US" altLang="zh-CN" sz="2800" b="1" dirty="0">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0564" y="1221081"/>
            <a:ext cx="9186705" cy="523220"/>
          </a:xfrm>
          <a:prstGeom prst="rect">
            <a:avLst/>
          </a:prstGeom>
          <a:noFill/>
        </p:spPr>
        <p:txBody>
          <a:bodyPr wrap="square" rtlCol="0">
            <a:spAutoFit/>
          </a:bodyPr>
          <a:lstStyle/>
          <a:p>
            <a:r>
              <a:rPr lang="en-US" altLang="zh-CN" sz="28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rPr>
              <a:t>      </a:t>
            </a:r>
            <a:endParaRPr lang="zh-CN" altLang="en-US" sz="3600" b="1" dirty="0"/>
          </a:p>
        </p:txBody>
      </p:sp>
      <p:sp>
        <p:nvSpPr>
          <p:cNvPr id="4" name="文本框 3"/>
          <p:cNvSpPr txBox="1"/>
          <p:nvPr/>
        </p:nvSpPr>
        <p:spPr>
          <a:xfrm>
            <a:off x="902970" y="930275"/>
            <a:ext cx="10203180" cy="5200650"/>
          </a:xfrm>
          <a:prstGeom prst="rect">
            <a:avLst/>
          </a:prstGeom>
          <a:noFill/>
        </p:spPr>
        <p:txBody>
          <a:bodyPr wrap="square" rtlCol="0">
            <a:spAutoFit/>
          </a:bodyPr>
          <a:lstStyle/>
          <a:p>
            <a:pPr algn="ctr"/>
            <a:r>
              <a:rPr lang="zh-CN" altLang="en-US" sz="3200" b="1" dirty="0">
                <a:solidFill>
                  <a:srgbClr val="AE0203"/>
                </a:solidFill>
                <a:latin typeface="黑体" panose="02010609060101010101" pitchFamily="49" charset="-122"/>
                <a:ea typeface="黑体" panose="02010609060101010101" pitchFamily="49" charset="-122"/>
                <a:cs typeface="黑体" panose="02010609060101010101" pitchFamily="49" charset="-122"/>
              </a:rPr>
              <a:t>作 业</a:t>
            </a:r>
            <a:endParaRPr lang="en-US" altLang="zh-CN" sz="3200" b="1" dirty="0">
              <a:latin typeface="黑体" panose="02010609060101010101" pitchFamily="49" charset="-122"/>
              <a:ea typeface="黑体" panose="02010609060101010101" pitchFamily="49" charset="-122"/>
              <a:cs typeface="黑体" panose="02010609060101010101" pitchFamily="49" charset="-122"/>
            </a:endParaRPr>
          </a:p>
          <a:p>
            <a:pPr algn="l">
              <a:lnSpc>
                <a:spcPct val="125000"/>
              </a:lnSpc>
              <a:buClrTx/>
              <a:buSzTx/>
              <a:buFontTx/>
            </a:pPr>
            <a:endParaRPr lang="zh-CN" altLang="en-US" sz="2400" b="1" kern="0" dirty="0">
              <a:solidFill>
                <a:srgbClr val="000000"/>
              </a:solidFill>
              <a:latin typeface="+mn-ea"/>
              <a:cs typeface="Helvetica" panose="020B0604020202020204" pitchFamily="34" charset="0"/>
            </a:endParaRPr>
          </a:p>
          <a:p>
            <a:pPr algn="l">
              <a:lnSpc>
                <a:spcPct val="125000"/>
              </a:lnSpc>
              <a:buClrTx/>
              <a:buSzTx/>
              <a:buFontTx/>
            </a:pPr>
            <a:r>
              <a:rPr lang="zh-CN" altLang="en-US" sz="2400" b="1" kern="0" dirty="0">
                <a:solidFill>
                  <a:srgbClr val="000000"/>
                </a:solidFill>
                <a:latin typeface="+mn-ea"/>
                <a:cs typeface="Helvetica" panose="020B0604020202020204" pitchFamily="34" charset="0"/>
              </a:rPr>
              <a:t>1.阅读下面的文字，对文中的划线部分加以赏析。</a:t>
            </a:r>
          </a:p>
          <a:p>
            <a:pPr indent="0" fontAlgn="auto">
              <a:lnSpc>
                <a:spcPct val="125000"/>
              </a:lnSpc>
            </a:pPr>
            <a:r>
              <a:rPr lang="en-US" altLang="zh-CN" sz="2400" b="1" kern="0" dirty="0">
                <a:solidFill>
                  <a:srgbClr val="000000"/>
                </a:solidFill>
                <a:effectLst/>
                <a:latin typeface="Helvetica" panose="020B0604020202020204" pitchFamily="34" charset="0"/>
                <a:ea typeface="宋体" panose="02010600030101010101" pitchFamily="2" charset="-122"/>
                <a:cs typeface="Helvetica" panose="020B0604020202020204" pitchFamily="34" charset="0"/>
              </a:rPr>
              <a:t>       </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他们</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并不认为</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自己提出的理论是已经完成了的绝对真理或</a:t>
            </a:r>
            <a:r>
              <a:rPr lang="zh-CN" altLang="en-US" sz="2400" b="1" u="sng" kern="0" dirty="0">
                <a:effectLst/>
                <a:latin typeface="楷体" panose="02010609060101010101" pitchFamily="49" charset="-122"/>
                <a:ea typeface="楷体" panose="02010609060101010101" pitchFamily="49" charset="-122"/>
                <a:cs typeface="Helvetica" panose="020B0604020202020204" pitchFamily="34" charset="0"/>
              </a:rPr>
              <a:t>“</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顶峰</a:t>
            </a:r>
            <a:r>
              <a:rPr lang="zh-CN" altLang="en-US" sz="2400" b="1" u="sng" kern="0" dirty="0">
                <a:effectLst/>
                <a:latin typeface="楷体" panose="02010609060101010101" pitchFamily="49" charset="-122"/>
                <a:ea typeface="楷体" panose="02010609060101010101" pitchFamily="49" charset="-122"/>
                <a:cs typeface="Helvetica" panose="020B0604020202020204" pitchFamily="34" charset="0"/>
              </a:rPr>
              <a:t>”</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，可以不受实践检验的；</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并不认为</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只要是他们作出的结论不管实际情况如何都不能改变；更不要说那些根据</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个别</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情况作出的</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个别</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论断了。他们</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处处时时</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用实践来检验自己的理论、论断、指示，</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坚持真理</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修正错误</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尊重实践</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尊重群众</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毫无偏见</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。他们</a:t>
            </a:r>
            <a:r>
              <a:rPr lang="zh-CN" altLang="zh-CN" sz="2400" b="1" u="sng" kern="0" dirty="0">
                <a:effectLst/>
                <a:latin typeface="楷体" panose="02010609060101010101" pitchFamily="49" charset="-122"/>
                <a:ea typeface="楷体" panose="02010609060101010101" pitchFamily="49" charset="-122"/>
                <a:cs typeface="Helvetica" panose="020B0604020202020204" pitchFamily="34" charset="0"/>
              </a:rPr>
              <a:t>从不</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容许别人把他们的言论当作</a:t>
            </a:r>
            <a:r>
              <a:rPr lang="en-US" altLang="zh-CN" sz="2400" b="1" kern="0" dirty="0">
                <a:effectLst/>
                <a:latin typeface="楷体" panose="02010609060101010101" pitchFamily="49" charset="-122"/>
                <a:ea typeface="楷体" panose="02010609060101010101" pitchFamily="49" charset="-122"/>
              </a:rPr>
              <a:t>“</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圣经</a:t>
            </a:r>
            <a:r>
              <a:rPr lang="en-US" altLang="zh-CN" sz="2400" b="1" kern="0" dirty="0">
                <a:effectLst/>
                <a:latin typeface="楷体" panose="02010609060101010101" pitchFamily="49" charset="-122"/>
                <a:ea typeface="楷体" panose="02010609060101010101" pitchFamily="49" charset="-122"/>
              </a:rPr>
              <a:t>”</a:t>
            </a:r>
            <a:r>
              <a:rPr lang="zh-CN" altLang="zh-CN" sz="2400" b="1" kern="0" dirty="0">
                <a:effectLst/>
                <a:latin typeface="楷体" panose="02010609060101010101" pitchFamily="49" charset="-122"/>
                <a:ea typeface="楷体" panose="02010609060101010101" pitchFamily="49" charset="-122"/>
                <a:cs typeface="Helvetica" panose="020B0604020202020204" pitchFamily="34" charset="0"/>
              </a:rPr>
              <a:t>来崇拜。</a:t>
            </a:r>
            <a:endParaRPr lang="en-US" altLang="zh-CN" sz="2400" b="1" kern="0" dirty="0">
              <a:effectLst/>
              <a:latin typeface="楷体" panose="02010609060101010101" pitchFamily="49" charset="-122"/>
              <a:ea typeface="楷体" panose="02010609060101010101" pitchFamily="49" charset="-122"/>
              <a:cs typeface="Helvetica" panose="020B0604020202020204" pitchFamily="34" charset="0"/>
            </a:endParaRPr>
          </a:p>
          <a:p>
            <a:pPr indent="0" fontAlgn="auto">
              <a:lnSpc>
                <a:spcPct val="125000"/>
              </a:lnSpc>
            </a:pPr>
            <a:endParaRPr lang="en-US" altLang="zh-CN" sz="2400" b="1" kern="0" dirty="0">
              <a:latin typeface="楷体" panose="02010609060101010101" pitchFamily="49" charset="-122"/>
              <a:ea typeface="楷体" panose="02010609060101010101" pitchFamily="49" charset="-122"/>
              <a:cs typeface="Helvetica" panose="020B0604020202020204" pitchFamily="34" charset="0"/>
            </a:endParaRPr>
          </a:p>
          <a:p>
            <a:pPr indent="0" fontAlgn="auto">
              <a:lnSpc>
                <a:spcPct val="125000"/>
              </a:lnSpc>
            </a:pPr>
            <a:r>
              <a:rPr lang="en-US" altLang="zh-CN" sz="2400" b="1" kern="0" dirty="0">
                <a:solidFill>
                  <a:srgbClr val="000000"/>
                </a:solidFill>
                <a:latin typeface="+mn-ea"/>
                <a:cs typeface="Helvetica" panose="020B0604020202020204" pitchFamily="34" charset="0"/>
              </a:rPr>
              <a:t>2. </a:t>
            </a:r>
            <a:r>
              <a:rPr lang="zh-CN" altLang="en-US" sz="2400" b="1" kern="0" dirty="0">
                <a:solidFill>
                  <a:srgbClr val="000000"/>
                </a:solidFill>
                <a:latin typeface="+mn-ea"/>
                <a:cs typeface="Helvetica" panose="020B0604020202020204" pitchFamily="34" charset="0"/>
              </a:rPr>
              <a:t>结合自身经历，谈谈实践如何检验、纠正自己的思想的。（</a:t>
            </a:r>
            <a:r>
              <a:rPr lang="en-US" altLang="zh-CN" sz="2400" b="1" kern="0" dirty="0">
                <a:solidFill>
                  <a:srgbClr val="000000"/>
                </a:solidFill>
                <a:latin typeface="+mn-ea"/>
                <a:cs typeface="Helvetica" panose="020B0604020202020204" pitchFamily="34" charset="0"/>
              </a:rPr>
              <a:t>300</a:t>
            </a:r>
            <a:r>
              <a:rPr lang="zh-CN" altLang="en-US" sz="2400" b="1" kern="0" dirty="0">
                <a:solidFill>
                  <a:srgbClr val="000000"/>
                </a:solidFill>
                <a:latin typeface="+mn-ea"/>
                <a:cs typeface="Helvetica" panose="020B0604020202020204" pitchFamily="34" charset="0"/>
              </a:rPr>
              <a:t>字左右）</a:t>
            </a:r>
            <a:endParaRPr lang="en-US" altLang="zh-CN" sz="2400" b="1" dirty="0">
              <a:latin typeface="+mn-ea"/>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455</TotalTime>
  <Words>2250</Words>
  <Application>Microsoft Office PowerPoint</Application>
  <PresentationFormat>宽屏</PresentationFormat>
  <Paragraphs>116</Paragraphs>
  <Slides>24</Slides>
  <Notes>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黑体</vt:lpstr>
      <vt:lpstr>华文楷体</vt:lpstr>
      <vt:lpstr>楷体</vt:lpstr>
      <vt:lpstr>宋体</vt:lpstr>
      <vt:lpstr>微软雅黑</vt:lpstr>
      <vt:lpstr>Arial</vt:lpstr>
      <vt:lpstr>Calibri</vt:lpstr>
      <vt:lpstr>Cambria Math</vt:lpstr>
      <vt:lpstr>Helvetica</vt:lpstr>
      <vt:lpstr>Office 主题</vt:lpstr>
      <vt:lpstr>实践是检验真理的唯一标准（第二课时）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王 琳妮</cp:lastModifiedBy>
  <cp:revision>327</cp:revision>
  <dcterms:created xsi:type="dcterms:W3CDTF">2020-02-05T11:17:00Z</dcterms:created>
  <dcterms:modified xsi:type="dcterms:W3CDTF">2022-10-25T06:46:29Z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997CCB29BFD842E09AA166B46757B56A</vt:lpwstr>
  </property>
  <property fmtid="{D5CDD505-2E9C-101B-9397-08002B2CF9AE}" pid="3" name="KSOProductBuildVer">
    <vt:lpwstr>2052-11.1.0.11544</vt:lpwstr>
  </property>
</Properties>
</file>