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83" r:id="rId2"/>
    <p:sldId id="309" r:id="rId3"/>
    <p:sldId id="305" r:id="rId4"/>
    <p:sldId id="323" r:id="rId5"/>
    <p:sldId id="306" r:id="rId6"/>
    <p:sldId id="312" r:id="rId7"/>
    <p:sldId id="313" r:id="rId8"/>
    <p:sldId id="291" r:id="rId9"/>
    <p:sldId id="292" r:id="rId10"/>
    <p:sldId id="317" r:id="rId11"/>
    <p:sldId id="318" r:id="rId12"/>
    <p:sldId id="319" r:id="rId13"/>
    <p:sldId id="320" r:id="rId14"/>
    <p:sldId id="321" r:id="rId15"/>
    <p:sldId id="294" r:id="rId16"/>
    <p:sldId id="314" r:id="rId17"/>
    <p:sldId id="308" r:id="rId18"/>
    <p:sldId id="316" r:id="rId19"/>
    <p:sldId id="322" r:id="rId20"/>
    <p:sldId id="324" r:id="rId21"/>
    <p:sldId id="315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pos="7015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84AD"/>
    <a:srgbClr val="014E6A"/>
    <a:srgbClr val="AE0203"/>
    <a:srgbClr val="711000"/>
    <a:srgbClr val="01431D"/>
    <a:srgbClr val="01621F"/>
    <a:srgbClr val="AF0000"/>
    <a:srgbClr val="DCE797"/>
    <a:srgbClr val="637067"/>
    <a:srgbClr val="89D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59101" autoAdjust="0"/>
  </p:normalViewPr>
  <p:slideViewPr>
    <p:cSldViewPr snapToGrid="0">
      <p:cViewPr varScale="1">
        <p:scale>
          <a:sx n="40" d="100"/>
          <a:sy n="40" d="100"/>
        </p:scale>
        <p:origin x="1684" y="44"/>
      </p:cViewPr>
      <p:guideLst>
        <p:guide orient="horz" pos="3952"/>
        <p:guide pos="688"/>
        <p:guide pos="7015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FAC0-4E78-4B4A-9ADA-EE7413CBA2A2}" type="datetimeFigureOut">
              <a:rPr lang="zh-CN" altLang="en-US" smtClean="0"/>
              <a:t>2021/10/21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E8FE-40DA-41DC-AE77-8790382988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943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  <a:t>2021/10/21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97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页面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16:9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宽幅画面比例尺寸；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统一格式为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PPTX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dirty="0"/>
              <a:t>中文：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/>
              <a:t>1. </a:t>
            </a:r>
            <a:r>
              <a:rPr lang="zh-CN" altLang="en-US" dirty="0"/>
              <a:t>课名：微软雅黑</a:t>
            </a:r>
            <a:r>
              <a:rPr lang="en-US" altLang="zh-CN" dirty="0"/>
              <a:t>48</a:t>
            </a:r>
            <a:r>
              <a:rPr lang="zh-CN" altLang="en-US" dirty="0"/>
              <a:t>号字；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sz="1200" b="0" dirty="0"/>
              <a:t>（第一课时）</a:t>
            </a:r>
            <a:r>
              <a:rPr lang="zh-CN" altLang="en-US" dirty="0"/>
              <a:t>：微软雅黑</a:t>
            </a:r>
            <a:r>
              <a:rPr lang="en-US" altLang="zh-CN" dirty="0"/>
              <a:t>32</a:t>
            </a:r>
            <a:r>
              <a:rPr lang="zh-CN" altLang="en-US" dirty="0"/>
              <a:t>号字；</a:t>
            </a: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3.</a:t>
            </a:r>
            <a:r>
              <a:rPr lang="zh-CN" altLang="en-US" dirty="0"/>
              <a:t>学校名称：请填写全称；</a:t>
            </a:r>
            <a:endParaRPr lang="en-US" altLang="zh-CN" b="1" dirty="0"/>
          </a:p>
          <a:p>
            <a:r>
              <a:rPr lang="en-US" altLang="zh-CN" dirty="0"/>
              <a:t>4.</a:t>
            </a:r>
            <a:r>
              <a:rPr lang="zh-CN" altLang="en-US" dirty="0"/>
              <a:t>学科、年级、主讲人、学校：华文楷体</a:t>
            </a:r>
            <a:r>
              <a:rPr lang="en-US" altLang="zh-CN" dirty="0"/>
              <a:t>28</a:t>
            </a:r>
            <a:r>
              <a:rPr lang="zh-CN" altLang="en-US" dirty="0"/>
              <a:t>号字（具体根据文字量可适当调整）。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英文</a:t>
            </a: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课名：字体以</a:t>
            </a:r>
            <a:r>
              <a:rPr lang="en-US" altLang="zh-CN" dirty="0"/>
              <a:t>Times New Roman</a:t>
            </a:r>
            <a:r>
              <a:rPr lang="zh-CN" altLang="en-US" dirty="0"/>
              <a:t>为主，字号一般使用</a:t>
            </a:r>
            <a:r>
              <a:rPr lang="en-US" altLang="zh-CN" dirty="0"/>
              <a:t>32—36</a:t>
            </a:r>
            <a:r>
              <a:rPr lang="zh-CN" altLang="en-US" dirty="0"/>
              <a:t>号，特别强调可以用</a:t>
            </a:r>
            <a:r>
              <a:rPr lang="en-US" altLang="zh-CN" dirty="0"/>
              <a:t>40</a:t>
            </a:r>
            <a:r>
              <a:rPr lang="zh-CN" altLang="en-US" dirty="0"/>
              <a:t>号；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（</a:t>
            </a:r>
            <a:r>
              <a:rPr lang="en-US" altLang="zh-CN" dirty="0"/>
              <a:t>Period</a:t>
            </a:r>
            <a:r>
              <a:rPr lang="en-US" altLang="zh-CN" baseline="0" dirty="0"/>
              <a:t> 1</a:t>
            </a:r>
            <a:r>
              <a:rPr lang="zh-CN" altLang="en-US" dirty="0"/>
              <a:t>）：字体使用</a:t>
            </a:r>
            <a:r>
              <a:rPr lang="en-US" altLang="zh-CN" dirty="0"/>
              <a:t>Arial</a:t>
            </a:r>
            <a:r>
              <a:rPr lang="zh-CN" altLang="en-US" dirty="0"/>
              <a:t>，字号为</a:t>
            </a:r>
            <a:r>
              <a:rPr lang="en-US" altLang="zh-CN" dirty="0"/>
              <a:t>28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正文一般用</a:t>
            </a:r>
            <a:r>
              <a:rPr lang="en-US" altLang="zh-CN" dirty="0"/>
              <a:t>24—28</a:t>
            </a:r>
            <a:r>
              <a:rPr lang="zh-CN" altLang="en-US" dirty="0"/>
              <a:t>号，特别强调可用</a:t>
            </a:r>
            <a:r>
              <a:rPr lang="en-US" altLang="zh-CN" dirty="0"/>
              <a:t>32</a:t>
            </a:r>
            <a:r>
              <a:rPr lang="zh-CN" altLang="en-US" dirty="0"/>
              <a:t>号。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注意标点的规范（例如：中文省略号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……，可用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Shift+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数字键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打出中文省略号，英文省略号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932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25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099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427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487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596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415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279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574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9440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4566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030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67383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8220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5396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7036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7657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6191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71087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7925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146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2021/10/21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0" name="标题 1"/>
          <p:cNvSpPr txBox="1">
            <a:spLocks/>
          </p:cNvSpPr>
          <p:nvPr userDrawn="1"/>
        </p:nvSpPr>
        <p:spPr>
          <a:xfrm>
            <a:off x="1162578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</a:rPr>
              <a:t>基础教育精品课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66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43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2960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  <a:t>2021/10/21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920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055688" y="2044237"/>
            <a:ext cx="10080625" cy="1006475"/>
          </a:xfrm>
          <a:prstGeom prst="rect">
            <a:avLst/>
          </a:prstGeom>
        </p:spPr>
        <p:txBody>
          <a:bodyPr/>
          <a:lstStyle/>
          <a:p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老人与海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（第二课时）</a:t>
            </a:r>
          </a:p>
        </p:txBody>
      </p:sp>
      <p:sp>
        <p:nvSpPr>
          <p:cNvPr id="6" name="副标题 2"/>
          <p:cNvSpPr txBox="1">
            <a:spLocks/>
          </p:cNvSpPr>
          <p:nvPr/>
        </p:nvSpPr>
        <p:spPr>
          <a:xfrm>
            <a:off x="1395663" y="3771491"/>
            <a:ext cx="9496946" cy="994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年    级：高二年级                     学    科：语文（统编版）</a:t>
            </a:r>
          </a:p>
          <a:p>
            <a:r>
              <a:rPr lang="zh-CN" altLang="en-US" sz="2800" dirty="0"/>
              <a:t>主讲人：张翔                             学    校：复旦大学附属中学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3987814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446420" y="2244060"/>
            <a:ext cx="796490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如果一名散文作家对于他写的内容有足够的了解，他也许会省略他懂得的东西，而读者还是会对那些东西有强烈的感觉的，仿佛作家已经点明了一样，如果他是非常真实地写作的话。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一座冰山的仪态之所以庄严，是因为它只有八分之一露出水面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——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海明威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死在午后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5789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028825" y="2472541"/>
            <a:ext cx="81343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老人与海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）本来可以写一千多页那么长，小说里有村庄中的每一个人物，以及他们怎样谋生、怎样受教育、生孩子等等一切过程。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   ——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海明威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8671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028825" y="2472541"/>
            <a:ext cx="81343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好景不长啊，他想。我现在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真希望这是一场梦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希望根本没有钓上这条鱼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，而是独个儿躺在床上铺的旧报纸上。（第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10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段）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5496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2A62020-0FA6-4FD8-A9DC-0C20412E28FF}"/>
              </a:ext>
            </a:extLst>
          </p:cNvPr>
          <p:cNvSpPr txBox="1"/>
          <p:nvPr/>
        </p:nvSpPr>
        <p:spPr>
          <a:xfrm>
            <a:off x="1782810" y="2951946"/>
            <a:ext cx="86263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“但人不是为失败而生的，”他说，“一个人可以被毁灭，但不能被打败。”</a:t>
            </a:r>
          </a:p>
        </p:txBody>
      </p:sp>
    </p:spTree>
    <p:extLst>
      <p:ext uri="{BB962C8B-B14F-4D97-AF65-F5344CB8AC3E}">
        <p14:creationId xmlns:p14="http://schemas.microsoft.com/office/powerpoint/2010/main" val="1384247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2A62020-0FA6-4FD8-A9DC-0C20412E28FF}"/>
              </a:ext>
            </a:extLst>
          </p:cNvPr>
          <p:cNvSpPr txBox="1"/>
          <p:nvPr/>
        </p:nvSpPr>
        <p:spPr>
          <a:xfrm>
            <a:off x="2033468" y="1443841"/>
            <a:ext cx="862637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假如人们带着这么多的勇气来到这个世界上，这个世界要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摧毁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他们，就必须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杀害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他们，所以到最后，这个世界容不下他们，当然就会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杀害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了他们的。这个世界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摧毁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每一个人，就这样，还是有劫后余生，还是有许多坚强勇敢的人。这些人经历了灾难也没有被摧毁，但是这个世界终归要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杀害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他的。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这个世界杀害最好的人、最温柔的人、最勇敢的人，不容分说，统统杀害。</a:t>
            </a:r>
            <a:endParaRPr lang="en-US" altLang="zh-CN" sz="28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——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海明威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永别了，武器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5432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2A62020-0FA6-4FD8-A9DC-0C20412E28FF}"/>
              </a:ext>
            </a:extLst>
          </p:cNvPr>
          <p:cNvSpPr txBox="1"/>
          <p:nvPr/>
        </p:nvSpPr>
        <p:spPr>
          <a:xfrm>
            <a:off x="2049510" y="1180296"/>
            <a:ext cx="862637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人是原因的产物，不晓得末后的结局；人的出生、成长、希望与惧怕，爱与信念，只不过是原子的偶然排列组合；激情、英雄气概、深邃的思想与强烈的感受都不能留住生命使之逃离死亡；世世代代的劳苦、所有的热情，所有的灵感，所有辉煌的才华注定要在太阳系茫茫的死亡中消逝，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人类成就的殿堂终归要埋在宇宙废墟的瓦砾中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。所有这一切，即便不是无可非议，也是真实确凿，任何哲学都无法否认。只有在这些真理的脚手架内，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只有在不屈的绝望的坚实基础上，今后的灵魂的居住才能安全地建成。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</a:t>
            </a: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  ——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（英）罗素</a:t>
            </a:r>
          </a:p>
        </p:txBody>
      </p:sp>
    </p:spTree>
    <p:extLst>
      <p:ext uri="{BB962C8B-B14F-4D97-AF65-F5344CB8AC3E}">
        <p14:creationId xmlns:p14="http://schemas.microsoft.com/office/powerpoint/2010/main" val="548363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526631" y="2090172"/>
            <a:ext cx="71387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也许杀了这条鱼是一桩罪过。我看是的，尽管是为了养活自己，让好多人有鱼吃。不过这样说来，干什么都是一种罪过。别在想什么罪过了。现在已经晚了，再说还有人专门拿薪水干这个呢。让他们去费心吧。</a:t>
            </a:r>
            <a:r>
              <a:rPr lang="zh-CN" altLang="en-US" sz="28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你天生是个渔夫，就跟鱼生来是鱼一样。</a:t>
            </a:r>
            <a:endParaRPr lang="en-US" altLang="zh-CN" sz="28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1943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337021" y="1228397"/>
            <a:ext cx="551795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现在离陆地不会太远了，他想。但愿没人太为我担心。当然啦，只有那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男孩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会担心。不过，我相信他会对我有信心。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好多上了岁数的渔夫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也会为我担心，还有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不少别的人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也会的，他想。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我住在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一个人心善良的镇子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里啊。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（第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66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段）</a:t>
            </a:r>
          </a:p>
        </p:txBody>
      </p:sp>
    </p:spTree>
    <p:extLst>
      <p:ext uri="{BB962C8B-B14F-4D97-AF65-F5344CB8AC3E}">
        <p14:creationId xmlns:p14="http://schemas.microsoft.com/office/powerpoint/2010/main" val="2989737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205789" y="1443841"/>
            <a:ext cx="778042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他是个老人，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独自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驾一条小船在湾流中捕鱼，这回连续出海八十四天，一无所获。</a:t>
            </a:r>
          </a:p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——《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老人与海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吴劳译本，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上海译文出版社，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2009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年版。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他是个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独自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在湾流中一条平底小帆船上钓鱼的老人，这一回已去了八十四天，没逮上一条鱼。</a:t>
            </a: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——《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老人与海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李育超、于晓红译本，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人民文学出版社，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2012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年版。     </a:t>
            </a:r>
          </a:p>
        </p:txBody>
      </p:sp>
    </p:spTree>
    <p:extLst>
      <p:ext uri="{BB962C8B-B14F-4D97-AF65-F5344CB8AC3E}">
        <p14:creationId xmlns:p14="http://schemas.microsoft.com/office/powerpoint/2010/main" val="1775015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358189" y="1874728"/>
            <a:ext cx="778042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他们坐在露台上，不少渔夫拿老人开玩笑，老人并不气恼。还有些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上了年纪的渔夫望着他，为他感到难过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，但他们并没有表露出来，只是说些客套话，谈谈海流，说说钓线入水的深度，接连的好天气，以及各自的见闻。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——《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老人与海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李育超、于晓红译，                     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人民文学出版社</a:t>
            </a:r>
          </a:p>
        </p:txBody>
      </p:sp>
    </p:spTree>
    <p:extLst>
      <p:ext uri="{BB962C8B-B14F-4D97-AF65-F5344CB8AC3E}">
        <p14:creationId xmlns:p14="http://schemas.microsoft.com/office/powerpoint/2010/main" val="2011358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205789" y="2305615"/>
            <a:ext cx="778042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男孩不知道昨天的报纸是否也是纯属编造。不过，老人真的从床下拿出了报纸。</a:t>
            </a:r>
          </a:p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佩里科在酒馆里给我的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。”他解释说。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——《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老人与海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李育超、于晓红译，                     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人民文学出版社</a:t>
            </a:r>
          </a:p>
        </p:txBody>
      </p:sp>
    </p:spTree>
    <p:extLst>
      <p:ext uri="{BB962C8B-B14F-4D97-AF65-F5344CB8AC3E}">
        <p14:creationId xmlns:p14="http://schemas.microsoft.com/office/powerpoint/2010/main" val="1995058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205789" y="1062841"/>
            <a:ext cx="778042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饭菜盛在双层金属饭盒里，是男孩从露天饭店拿来的。他口袋里装着两副刀叉和汤匙，每副都包在餐巾纸里。</a:t>
            </a:r>
          </a:p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“这是谁给你的？”</a:t>
            </a:r>
          </a:p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“马丁，饭店老板。”</a:t>
            </a:r>
          </a:p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“我得谢谢他。”</a:t>
            </a:r>
          </a:p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“我已经谢过他了，”男孩说，“你用不着去谢了。”</a:t>
            </a:r>
          </a:p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“我要把一条大鱼肚子上得肉给他，”老人说，“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他这样帮助咱们不止一次了吧？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——《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老人与海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李育超、于晓红译，                     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人民文学出版社</a:t>
            </a:r>
          </a:p>
        </p:txBody>
      </p:sp>
    </p:spTree>
    <p:extLst>
      <p:ext uri="{BB962C8B-B14F-4D97-AF65-F5344CB8AC3E}">
        <p14:creationId xmlns:p14="http://schemas.microsoft.com/office/powerpoint/2010/main" val="3085313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358189" y="1874728"/>
            <a:ext cx="778042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他们坐在露台上，不少渔夫拿老人开玩笑，老人并不气恼。还有些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上了年纪的渔夫望着他，为他感到难过，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但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他们并</a:t>
            </a:r>
            <a:r>
              <a:rPr lang="zh-CN" altLang="en-US" sz="2800" dirty="0">
                <a:solidFill>
                  <a:srgbClr val="FF0000"/>
                </a:solidFill>
                <a:highlight>
                  <a:srgbClr val="FFFF00"/>
                </a:highlight>
                <a:latin typeface="华文楷体" panose="02010600040101010101" pitchFamily="2" charset="-122"/>
                <a:ea typeface="华文楷体" panose="02010600040101010101" pitchFamily="2" charset="-122"/>
              </a:rPr>
              <a:t>没有表露出来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，只是说些客套话，谈谈海流，说说钓线入水的深度，接连的好天气，以及各自的见闻。</a:t>
            </a:r>
            <a:endParaRPr lang="en-US" altLang="zh-CN" sz="28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——《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老人与海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李育超、于晓红译，                     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人民文学出版社</a:t>
            </a:r>
          </a:p>
        </p:txBody>
      </p:sp>
    </p:spTree>
    <p:extLst>
      <p:ext uri="{BB962C8B-B14F-4D97-AF65-F5344CB8AC3E}">
        <p14:creationId xmlns:p14="http://schemas.microsoft.com/office/powerpoint/2010/main" val="1325180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390273" y="2890391"/>
            <a:ext cx="77804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“没有什么把我打垮，”他大声说，“都是因为我出海太远了。”</a:t>
            </a:r>
          </a:p>
        </p:txBody>
      </p:sp>
    </p:spTree>
    <p:extLst>
      <p:ext uri="{BB962C8B-B14F-4D97-AF65-F5344CB8AC3E}">
        <p14:creationId xmlns:p14="http://schemas.microsoft.com/office/powerpoint/2010/main" val="1675866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636921" y="1449214"/>
            <a:ext cx="729915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      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人，最重要的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，我希望能够意识到自己是一个有思想、有意志而积极的人，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是一个能够为我自己的选择负起责任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，并且用我自己的思想和目的，来解释我为什么做这些选择的人。</a:t>
            </a:r>
          </a:p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（英）以赛亚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·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伯林</a:t>
            </a:r>
          </a:p>
          <a:p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存在主义的第一个效果就是，它使得每个人都拥有自己，并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把他的存在的全部责任都扛在自己肩上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——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（法）萨特</a:t>
            </a:r>
          </a:p>
        </p:txBody>
      </p:sp>
    </p:spTree>
    <p:extLst>
      <p:ext uri="{BB962C8B-B14F-4D97-AF65-F5344CB8AC3E}">
        <p14:creationId xmlns:p14="http://schemas.microsoft.com/office/powerpoint/2010/main" val="583303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269581" y="1466046"/>
            <a:ext cx="44115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“硬汉精神”的逻辑基础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A25CF14-9A30-4BA7-B25F-102E87D04F2B}"/>
              </a:ext>
            </a:extLst>
          </p:cNvPr>
          <p:cNvSpPr txBox="1"/>
          <p:nvPr/>
        </p:nvSpPr>
        <p:spPr>
          <a:xfrm>
            <a:off x="3662612" y="2411473"/>
            <a:ext cx="461511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确认人的精神价值</a:t>
            </a:r>
            <a:endParaRPr lang="en-US" altLang="zh-CN" sz="28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8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8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对自我身份的认同与捍卫</a:t>
            </a:r>
            <a:endParaRPr lang="en-US" altLang="zh-CN" sz="28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8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8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确认个人与群体的联系</a:t>
            </a:r>
            <a:endParaRPr lang="en-US" altLang="zh-CN" sz="28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8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8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对自我选择结果的主动承担</a:t>
            </a:r>
          </a:p>
        </p:txBody>
      </p:sp>
    </p:spTree>
    <p:extLst>
      <p:ext uri="{BB962C8B-B14F-4D97-AF65-F5344CB8AC3E}">
        <p14:creationId xmlns:p14="http://schemas.microsoft.com/office/powerpoint/2010/main" val="4048628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B9C5CC5-7A8F-468E-A0C2-FA13BDB3A371}"/>
              </a:ext>
            </a:extLst>
          </p:cNvPr>
          <p:cNvSpPr txBox="1"/>
          <p:nvPr/>
        </p:nvSpPr>
        <p:spPr>
          <a:xfrm>
            <a:off x="1299411" y="850232"/>
            <a:ext cx="9994231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在这红尘世界的事业上，我是幸运的；许多人比我工作努力得多，成就却不及我的一半；不过，若没有我在那时养成的认真、条理分明、勤恳的习惯，没有我在那时立下的无论多少事只集中精力做一件事的决心，我永远不能取得我已取得的成就。上天可为证，我写这些话，完全没有自夸之意。一个像我这样一页页往下回顾自己生平的人，如果他能不深刻地感到他忽略了许多才干，错过了许多机会，曾有许多谬误不当的感情在他心中不断冲击并征服他，那他实在是完美无缺。我相信，我没有一种不曾被我拼命用过的天赋才能。我的意思不过是说，</a:t>
            </a:r>
            <a:r>
              <a:rPr lang="zh-CN" altLang="en-US" sz="22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我这一生无论做什么，总是全心全意去做，无论我投身于什么，总是完完全全投入</a:t>
            </a:r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事无巨细，我都认真到底。我从不相信，任何先天或后天的才能可以不需坚定、坦诚和努力的品质而获成功。世上没有那样的成功。某种可喜的才能，某种可庆的机会，可以形成某些人往上攀的梯子的两侧直木，但那梯子的一级级横木必须是用经磨经拉的材料制成。完全彻底、热诚坚韧的真本领是没有什么可以取代的。凡值得我献上全身心的事，我决不只献出一只手；无论我做什么，都不自暴自弃；现在我发现这已成了我的行事方针。</a:t>
            </a:r>
            <a:endParaRPr lang="en-US" altLang="zh-CN" sz="22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     ——</a:t>
            </a:r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（英）狄更斯</a:t>
            </a:r>
            <a:r>
              <a:rPr lang="en-US" altLang="zh-CN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大卫</a:t>
            </a:r>
            <a:r>
              <a:rPr lang="en-US" altLang="zh-CN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·</a:t>
            </a:r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科波菲尔</a:t>
            </a:r>
            <a:r>
              <a:rPr lang="en-US" altLang="zh-CN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endParaRPr lang="zh-CN" altLang="en-US" sz="22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4484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B9C5CC5-7A8F-468E-A0C2-FA13BDB3A371}"/>
              </a:ext>
            </a:extLst>
          </p:cNvPr>
          <p:cNvSpPr txBox="1"/>
          <p:nvPr/>
        </p:nvSpPr>
        <p:spPr>
          <a:xfrm>
            <a:off x="1299411" y="850232"/>
            <a:ext cx="9994231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2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玛丝洛娃就是这样看待她的生活和她在世界上的地位的</a:t>
            </a:r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。她是个妓女，被判处服苦役，然而她也有她的世界观，而且凭这种世界观她能自我欣赏，甚至自命不凡。</a:t>
            </a:r>
            <a:endParaRPr lang="en-US" altLang="zh-CN" sz="22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</a:t>
            </a:r>
            <a:r>
              <a:rPr lang="zh-CN" altLang="en-US" sz="22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这个世界观就是</a:t>
            </a:r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：凡是男人，不论年老年轻，不论是中学生还是将军，受过教育的还是没有受过教育的，无一例外，个个认为同富有魅力的女人性交就是人生最大的乐事。因此，凡是男人，表面上都装作在为别的事忙碌，其实都</a:t>
            </a:r>
            <a:r>
              <a:rPr lang="en-US" altLang="zh-CN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</a:t>
            </a:r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味渴望着这件事。她是</a:t>
            </a:r>
            <a:r>
              <a:rPr lang="en-US" altLang="zh-CN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</a:t>
            </a:r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个富有魅力的女人，可以满足，也可以不满足他们的这种欲望，因此她是</a:t>
            </a:r>
            <a:r>
              <a:rPr lang="en-US" altLang="zh-CN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</a:t>
            </a:r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个重要的不可缺少的人物。她过去的生活和现在的生活全都证实这种观点是正确的。在这十年中间，不论在什么地方，她都看见，一切男人，从聂赫留朵夫和上了年纪的警察局长开始，到谨慎小心的监狱看守为止；个个都需要她。至于那些不需要她的男人，她没有看到，对他们也不加注意。因此，照她看来，茫茫尘世无非是好色之徒聚居的渊薮，他们从四面八方窥伺她，不择手段</a:t>
            </a:r>
            <a:r>
              <a:rPr lang="en-US" altLang="zh-CN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欺骗、暴力、金钱、诡计</a:t>
            </a:r>
            <a:r>
              <a:rPr lang="en-US" altLang="zh-CN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</a:t>
            </a:r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去占有她。</a:t>
            </a:r>
            <a:endParaRPr lang="en-US" altLang="zh-CN" sz="22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</a:t>
            </a:r>
            <a:r>
              <a:rPr lang="zh-CN" altLang="en-US" sz="22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玛丝洛娃就是这样看待人生的</a:t>
            </a:r>
            <a:r>
              <a:rPr lang="zh-CN" altLang="en-US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。从这样的人生观出发，她不仅不是一个卑贱的人，而且是一个很重要的人。</a:t>
            </a:r>
            <a:r>
              <a:rPr lang="en-US" altLang="zh-CN" sz="2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……</a:t>
            </a:r>
            <a:endParaRPr lang="zh-CN" altLang="en-US" sz="22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7819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446420" y="2244060"/>
            <a:ext cx="796490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如果一名散文作家对于他写的内容有足够的了解，他也许会省略他懂得的东西，而读者还是会对那些东西有强烈的感觉的，仿佛作家已经点明了一样，如果他是非常真实地写作的话。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一座冰山的仪态之所以庄严，是因为它只有八分之一露出水面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——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海明威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《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死在午后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308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269581" y="1466046"/>
            <a:ext cx="44115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A25CF14-9A30-4BA7-B25F-102E87D04F2B}"/>
              </a:ext>
            </a:extLst>
          </p:cNvPr>
          <p:cNvSpPr txBox="1"/>
          <p:nvPr/>
        </p:nvSpPr>
        <p:spPr>
          <a:xfrm>
            <a:off x="2305051" y="2183875"/>
            <a:ext cx="702945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1.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你认同不以最终结果而以精神力量来评价一个人的成功与失败吗？</a:t>
            </a: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2.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你的身份认同是什么？你觉得一定要接受吗？</a:t>
            </a: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3.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你觉得一个人应当如何和群体共处？</a:t>
            </a: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4.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你能够主动承担自我选择的后果吗？</a:t>
            </a:r>
          </a:p>
          <a:p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5.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如果你是圣地亚哥，再给你一次出海的机会，你会到很远的地方去打鱼吗？为什么？</a:t>
            </a:r>
          </a:p>
        </p:txBody>
      </p:sp>
    </p:spTree>
    <p:extLst>
      <p:ext uri="{BB962C8B-B14F-4D97-AF65-F5344CB8AC3E}">
        <p14:creationId xmlns:p14="http://schemas.microsoft.com/office/powerpoint/2010/main" val="1426439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1237</TotalTime>
  <Words>2237</Words>
  <Application>Microsoft Office PowerPoint</Application>
  <PresentationFormat>宽屏</PresentationFormat>
  <Paragraphs>104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黑体</vt:lpstr>
      <vt:lpstr>华文楷体</vt:lpstr>
      <vt:lpstr>微软雅黑</vt:lpstr>
      <vt:lpstr>arial</vt:lpstr>
      <vt:lpstr>arial</vt:lpstr>
      <vt:lpstr>Calibri</vt:lpstr>
      <vt:lpstr>Office 主题</vt:lpstr>
      <vt:lpstr>老人与海（第二课时）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张 翔</cp:lastModifiedBy>
  <cp:revision>137</cp:revision>
  <dcterms:created xsi:type="dcterms:W3CDTF">2020-02-05T11:17:56Z</dcterms:created>
  <dcterms:modified xsi:type="dcterms:W3CDTF">2021-10-21T12:36:24Z</dcterms:modified>
</cp:coreProperties>
</file>