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7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36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67" r:id="rId2"/>
    <p:sldId id="380" r:id="rId3"/>
    <p:sldId id="467" r:id="rId4"/>
    <p:sldId id="392" r:id="rId5"/>
    <p:sldId id="394" r:id="rId6"/>
    <p:sldId id="395" r:id="rId7"/>
    <p:sldId id="396" r:id="rId8"/>
    <p:sldId id="397" r:id="rId9"/>
    <p:sldId id="399" r:id="rId10"/>
    <p:sldId id="398" r:id="rId11"/>
    <p:sldId id="400" r:id="rId12"/>
    <p:sldId id="445" r:id="rId13"/>
    <p:sldId id="401" r:id="rId14"/>
    <p:sldId id="402" r:id="rId15"/>
    <p:sldId id="427" r:id="rId16"/>
    <p:sldId id="413" r:id="rId17"/>
    <p:sldId id="415" r:id="rId18"/>
    <p:sldId id="416" r:id="rId19"/>
    <p:sldId id="393" r:id="rId20"/>
    <p:sldId id="407" r:id="rId21"/>
    <p:sldId id="475" r:id="rId22"/>
    <p:sldId id="405" r:id="rId23"/>
    <p:sldId id="476" r:id="rId24"/>
    <p:sldId id="468" r:id="rId25"/>
    <p:sldId id="477" r:id="rId26"/>
    <p:sldId id="470" r:id="rId27"/>
    <p:sldId id="478" r:id="rId28"/>
    <p:sldId id="387" r:id="rId29"/>
    <p:sldId id="479" r:id="rId30"/>
    <p:sldId id="389" r:id="rId31"/>
    <p:sldId id="480" r:id="rId32"/>
    <p:sldId id="448" r:id="rId33"/>
    <p:sldId id="419" r:id="rId34"/>
    <p:sldId id="474" r:id="rId35"/>
    <p:sldId id="420" r:id="rId36"/>
    <p:sldId id="459" r:id="rId37"/>
    <p:sldId id="437" r:id="rId38"/>
    <p:sldId id="442" r:id="rId39"/>
    <p:sldId id="444" r:id="rId40"/>
    <p:sldId id="443" r:id="rId4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9pPr>
  </p:defaultTextStyle>
  <p:extLst>
    <p:ext uri="{EFAFB233-063F-42B5-8137-9DF3F51BA10A}">
      <p15:sldGuideLst xmlns:p15="http://schemas.microsoft.com/office/powerpoint/2012/main">
        <p15:guide id="1" orient="horz" pos="219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acher" initials="t" lastIdx="3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ED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2" autoAdjust="0"/>
    <p:restoredTop sz="81712" autoAdjust="0"/>
  </p:normalViewPr>
  <p:slideViewPr>
    <p:cSldViewPr snapToGrid="0" snapToObjects="1">
      <p:cViewPr varScale="1">
        <p:scale>
          <a:sx n="35" d="100"/>
          <a:sy n="35" d="100"/>
        </p:scale>
        <p:origin x="1056" y="28"/>
      </p:cViewPr>
      <p:guideLst>
        <p:guide orient="horz" pos="219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804"/>
    </p:cViewPr>
  </p:sorterViewPr>
  <p:notesViewPr>
    <p:cSldViewPr snapToGrid="0" snapToObjects="1">
      <p:cViewPr varScale="1">
        <p:scale>
          <a:sx n="55" d="100"/>
          <a:sy n="55" d="100"/>
        </p:scale>
        <p:origin x="-307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0T00:39:24.264" idx="37">
    <p:pos x="10" y="10"/>
    <p:text>行距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0T00:39:24.264" idx="38">
    <p:pos x="10" y="10"/>
    <p:text>行距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0T00:39:56.692" idx="32">
    <p:pos x="10" y="10"/>
    <p:text>行距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0T00:39:56.692" idx="36">
    <p:pos x="10" y="10"/>
    <p:text>行距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5B7CE-B0A7-4B74-9FA1-3B418C57089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F2ECF-1CDA-4E4E-B34C-D230FFEC39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596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027836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1pPr>
    <a:lvl2pPr indent="228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2pPr>
    <a:lvl3pPr indent="457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3pPr>
    <a:lvl4pPr indent="685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4pPr>
    <a:lvl5pPr indent="9144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5pPr>
    <a:lvl6pPr indent="11430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6pPr>
    <a:lvl7pPr indent="1371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7pPr>
    <a:lvl8pPr indent="1600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8pPr>
    <a:lvl9pPr indent="1828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baseline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baseline="0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defTabSz="457200" eaLnBrk="1" fontAlgn="auto" latinLnBrk="0" hangingPunct="1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defTabSz="457200" eaLnBrk="1" fontAlgn="auto" latinLnBrk="0" hangingPunct="1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 smtClean="0"/>
              <a:t> </a:t>
            </a:r>
            <a:endParaRPr lang="en-US" altLang="zh-CN" baseline="0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1727200" y="1600200"/>
            <a:ext cx="8737600" cy="1981200"/>
          </a:xfrm>
          <a:prstGeom prst="rect">
            <a:avLst/>
          </a:prstGeom>
        </p:spPr>
        <p:txBody>
          <a:bodyPr anchor="b"/>
          <a:lstStyle>
            <a:lvl1pPr>
              <a:defRPr sz="5300">
                <a:solidFill>
                  <a:srgbClr val="F4D799"/>
                </a:solidFill>
                <a:effectLst>
                  <a:outerShdw blurRad="25400" dist="25400" dir="16200000" rotWithShape="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r>
              <a:t>标题文本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27200" y="4152900"/>
            <a:ext cx="8737600" cy="990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5997575" y="6613525"/>
            <a:ext cx="209551" cy="254001"/>
          </a:xfrm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F4E1B9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5" name="正文级别 1…"/>
          <p:cNvSpPr txBox="1">
            <a:spLocks noGrp="1"/>
          </p:cNvSpPr>
          <p:nvPr>
            <p:ph idx="1" hasCustomPrompt="1"/>
          </p:nvPr>
        </p:nvSpPr>
        <p:spPr>
          <a:xfrm>
            <a:off x="1551929" y="2053198"/>
            <a:ext cx="7614369" cy="354127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b="0">
                <a:solidFill>
                  <a:srgbClr val="FFFFFF">
                    <a:alpha val="8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buBlip>
                <a:blip r:embed="rId2"/>
              </a:buBlip>
            </a:lvl2pPr>
            <a:lvl3pPr marL="673100" indent="0">
              <a:buFont typeface="Arial" panose="020B0604020202020204" pitchFamily="34" charset="0"/>
              <a:buNone/>
              <a:defRPr b="0">
                <a:solidFill>
                  <a:srgbClr val="FFFFFF">
                    <a:alpha val="8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009650" indent="0">
              <a:buFont typeface="Arial" panose="020B0604020202020204" pitchFamily="34" charset="0"/>
              <a:buNone/>
              <a:defRPr b="0">
                <a:solidFill>
                  <a:srgbClr val="FFFFFF">
                    <a:alpha val="8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1346200" indent="0">
              <a:buFont typeface="Arial" panose="020B0604020202020204" pitchFamily="34" charset="0"/>
              <a:buNone/>
              <a:defRPr b="0">
                <a:solidFill>
                  <a:srgbClr val="FFFFFF">
                    <a:alpha val="8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r>
              <a:rPr dirty="0" err="1"/>
              <a:t>正文级别</a:t>
            </a:r>
            <a:r>
              <a:rPr dirty="0"/>
              <a:t> 1</a:t>
            </a:r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文级别 1…"/>
          <p:cNvSpPr txBox="1">
            <a:spLocks noGrp="1"/>
          </p:cNvSpPr>
          <p:nvPr>
            <p:ph type="body" idx="1"/>
          </p:nvPr>
        </p:nvSpPr>
        <p:spPr>
          <a:xfrm>
            <a:off x="1551929" y="2053198"/>
            <a:ext cx="7614369" cy="354127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6"/>
              </a:buBlip>
            </a:lvl1pPr>
            <a:lvl2pPr>
              <a:buBlip>
                <a:blip r:embed="rId6"/>
              </a:buBlip>
            </a:lvl2pPr>
            <a:lvl3pPr>
              <a:buBlip>
                <a:blip r:embed="rId6"/>
              </a:buBlip>
            </a:lvl3pPr>
            <a:lvl4pPr>
              <a:buBlip>
                <a:blip r:embed="rId6"/>
              </a:buBlip>
            </a:lvl4pPr>
            <a:lvl5pPr>
              <a:buBlip>
                <a:blip r:embed="rId6"/>
              </a:buBlip>
            </a:lvl5pPr>
          </a:lstStyle>
          <a:p>
            <a:r>
              <a:rPr dirty="0" err="1"/>
              <a:t>正文级别</a:t>
            </a:r>
            <a:r>
              <a:rPr dirty="0"/>
              <a:t> 1文级别 2</a:t>
            </a:r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</a:p>
        </p:txBody>
      </p:sp>
      <p:sp>
        <p:nvSpPr>
          <p:cNvPr id="3" name="标题文本"/>
          <p:cNvSpPr txBox="1">
            <a:spLocks noGrp="1"/>
          </p:cNvSpPr>
          <p:nvPr>
            <p:ph type="title"/>
          </p:nvPr>
        </p:nvSpPr>
        <p:spPr>
          <a:xfrm>
            <a:off x="1800614" y="1059673"/>
            <a:ext cx="8393921" cy="86607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dirty="0" err="1"/>
              <a:t>标题文本</a:t>
            </a:r>
            <a:endParaRPr dirty="0"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5997575" y="6616700"/>
            <a:ext cx="209551" cy="254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200" b="1" i="0">
                <a:solidFill>
                  <a:srgbClr val="F3F1DF"/>
                </a:solidFill>
                <a:effectLst>
                  <a:outerShdw blurRad="25400" dist="12700" dir="16200000" rotWithShape="0">
                    <a:srgbClr val="000000">
                      <a:alpha val="80000"/>
                    </a:srgbClr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ctr" defTabSz="412750" rtl="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effectLst/>
          <a:uFillTx/>
          <a:latin typeface="黑体" panose="02010609060101010101" pitchFamily="49" charset="-122"/>
          <a:ea typeface="黑体" panose="02010609060101010101" pitchFamily="49" charset="-122"/>
          <a:cs typeface="+mn-cs"/>
          <a:sym typeface="Helvetica Neue" panose="02000503000000020004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9pPr>
    </p:titleStyle>
    <p:bodyStyle>
      <a:lvl1pPr marL="33655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0" u="none" strike="noStrike" cap="none" spc="0" baseline="0">
          <a:solidFill>
            <a:srgbClr val="FFFFF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1pPr>
      <a:lvl2pPr marL="67310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2pPr>
      <a:lvl3pPr marL="1009650" marR="0" indent="-336550" algn="l" defTabSz="41275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0" u="none" strike="noStrike" cap="none" spc="0" baseline="0">
          <a:solidFill>
            <a:srgbClr val="FFFFFF">
              <a:alpha val="80000"/>
            </a:srgbClr>
          </a:solidFill>
          <a:effectLst/>
          <a:uFillTx/>
          <a:latin typeface="黑体" panose="02010609060101010101" pitchFamily="49" charset="-122"/>
          <a:ea typeface="黑体" panose="02010609060101010101" pitchFamily="49" charset="-122"/>
          <a:cs typeface="黑体" panose="02010609060101010101" pitchFamily="49" charset="-122"/>
          <a:sym typeface="Hoefler Text"/>
        </a:defRPr>
      </a:lvl3pPr>
      <a:lvl4pPr marL="1346200" marR="0" indent="-336550" algn="l" defTabSz="41275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0" u="none" strike="noStrike" cap="none" spc="0" baseline="0">
          <a:solidFill>
            <a:srgbClr val="FFFFFF">
              <a:alpha val="80000"/>
            </a:srgbClr>
          </a:solidFill>
          <a:effectLst/>
          <a:uFillTx/>
          <a:latin typeface="黑体" panose="02010609060101010101" pitchFamily="49" charset="-122"/>
          <a:ea typeface="黑体" panose="02010609060101010101" pitchFamily="49" charset="-122"/>
          <a:cs typeface="黑体" panose="02010609060101010101" pitchFamily="49" charset="-122"/>
          <a:sym typeface="Hoefler Text"/>
        </a:defRPr>
      </a:lvl4pPr>
      <a:lvl5pPr marL="1682750" marR="0" indent="-336550" algn="l" defTabSz="41275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0" u="none" strike="noStrike" cap="none" spc="0" baseline="0">
          <a:solidFill>
            <a:srgbClr val="FFFFFF">
              <a:alpha val="80000"/>
            </a:srgbClr>
          </a:solidFill>
          <a:effectLst/>
          <a:uFillTx/>
          <a:latin typeface="黑体" panose="02010609060101010101" pitchFamily="49" charset="-122"/>
          <a:ea typeface="黑体" panose="02010609060101010101" pitchFamily="49" charset="-122"/>
          <a:cs typeface="黑体" panose="02010609060101010101" pitchFamily="49" charset="-122"/>
          <a:sym typeface="Hoefler Text"/>
        </a:defRPr>
      </a:lvl5pPr>
      <a:lvl6pPr marL="201930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6pPr>
      <a:lvl7pPr marL="235585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7pPr>
      <a:lvl8pPr marL="269240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8pPr>
      <a:lvl9pPr marL="302895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9pPr>
    </p:bodyStyle>
    <p:otherStyle>
      <a:lvl1pPr marL="0" marR="0" indent="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1pPr>
      <a:lvl2pPr marL="0" marR="0" indent="1143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2pPr>
      <a:lvl3pPr marL="0" marR="0" indent="2286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3pPr>
      <a:lvl4pPr marL="0" marR="0" indent="3429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4pPr>
      <a:lvl5pPr marL="0" marR="0" indent="4572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5pPr>
      <a:lvl6pPr marL="0" marR="0" indent="5715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6pPr>
      <a:lvl7pPr marL="0" marR="0" indent="6858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7pPr>
      <a:lvl8pPr marL="0" marR="0" indent="8001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8pPr>
      <a:lvl9pPr marL="0" marR="0" indent="9144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0" y="6381771"/>
            <a:ext cx="12192000" cy="47622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副标题 2"/>
          <p:cNvSpPr txBox="1"/>
          <p:nvPr/>
        </p:nvSpPr>
        <p:spPr>
          <a:xfrm>
            <a:off x="152400" y="6534171"/>
            <a:ext cx="12192000" cy="47622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《我的母亲》"/>
          <p:cNvSpPr txBox="1">
            <a:spLocks noGrp="1"/>
          </p:cNvSpPr>
          <p:nvPr/>
        </p:nvSpPr>
        <p:spPr>
          <a:xfrm>
            <a:off x="0" y="982093"/>
            <a:ext cx="12192000" cy="261316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b">
            <a:noAutofit/>
          </a:bodyPr>
          <a:lstStyle>
            <a:lvl1pPr>
              <a:defRPr sz="14500"/>
            </a:lvl1pPr>
          </a:lstStyle>
          <a:p>
            <a:pPr>
              <a:lnSpc>
                <a:spcPct val="150000"/>
              </a:lnSpc>
              <a:spcAft>
                <a:spcPts val="3000"/>
              </a:spcAft>
            </a:pPr>
            <a:r>
              <a:rPr lang="en-US" altLang="zh-CN" sz="4800" i="0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Unit 4  History And Traditions</a:t>
            </a:r>
            <a:r>
              <a:rPr lang="zh-CN" altLang="en-US" sz="4000" i="0" dirty="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/>
            </a:r>
            <a:br>
              <a:rPr lang="zh-CN" altLang="en-US" sz="4000" i="0" dirty="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lang="zh-CN" altLang="en-US" sz="4000" i="0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第</a:t>
            </a:r>
            <a:r>
              <a:rPr lang="en-US" altLang="zh-CN" sz="4000" i="0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3</a:t>
            </a:r>
            <a:r>
              <a:rPr lang="zh-CN" altLang="en-US" sz="4000" i="0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课时</a:t>
            </a:r>
            <a:endParaRPr lang="zh-CN" altLang="en-US" sz="32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 Black" panose="020B0A04020102020204" pitchFamily="34" charset="0"/>
              </a:rPr>
              <a:t>What’s in a name?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8004" y="1925748"/>
            <a:ext cx="10802203" cy="364817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EDEDEE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1. How do most people call the UK?</a:t>
            </a: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 What are the flags of these four countries?</a:t>
            </a: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EDEDEE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3. What did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EDEDEE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 the Normans do after they conquered England?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 Black" panose="020B0A04020102020204" pitchFamily="34" charset="0"/>
              </a:rPr>
              <a:t>What’s in a name?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8004" y="1925748"/>
            <a:ext cx="10802203" cy="364817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EDEDEE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1. How do most people call the UK?</a:t>
            </a: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3200" i="0" dirty="0" smtClean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3200" i="0" dirty="0" smtClean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3200" i="0" dirty="0" smtClean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28870" y="3207026"/>
            <a:ext cx="1057523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	Most people just use 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shortened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name: “the</a:t>
            </a:r>
          </a:p>
          <a:p>
            <a:pPr marL="742950" indent="-7429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    	United Kingdom” or “the UK”.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 Black" panose="020B0A04020102020204" pitchFamily="34" charset="0"/>
              </a:rPr>
              <a:t>What’s in a name?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0192" y="1925748"/>
            <a:ext cx="9742029" cy="261404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 What are the flags of these four countries?</a:t>
            </a: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3600" b="0" i="0" u="none" strike="noStrike" cap="none" spc="0" normalizeH="0" baseline="0" dirty="0" smtClean="0">
              <a:ln>
                <a:noFill/>
              </a:ln>
              <a:solidFill>
                <a:srgbClr val="EDEDEE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6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They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use the same flag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known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as the Union  </a:t>
            </a: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Jack.</a:t>
            </a:r>
            <a:endParaRPr kumimoji="0" lang="en-US" altLang="zh-CN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 Black" panose="020B0A04020102020204" pitchFamily="34" charset="0"/>
              </a:rPr>
              <a:t>What’s in a name?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7784" y="1925748"/>
            <a:ext cx="10251744" cy="305724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EDEDEE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3.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What did the Normans do after they conquered</a:t>
            </a:r>
          </a:p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England?</a:t>
            </a:r>
            <a:endParaRPr kumimoji="0" lang="en-US" altLang="zh-CN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They had castles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built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and had the legal system</a:t>
            </a:r>
          </a:p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changed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.”</a:t>
            </a:r>
            <a:endParaRPr kumimoji="0" lang="en-US" altLang="zh-CN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72208" y="1722783"/>
            <a:ext cx="10336695" cy="305724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 Most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people just use the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shortened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name: “the United Kingdom” or “the UK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”.</a:t>
            </a:r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 They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use the same flag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known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as the Union Jack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 They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had castles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built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and had the legal system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changed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3757" y="1127748"/>
            <a:ext cx="8613913" cy="656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</a:t>
            </a:r>
            <a:r>
              <a:rPr kumimoji="0" lang="en-US" altLang="zh-CN" sz="36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participle </a:t>
            </a:r>
            <a:r>
              <a:rPr kumimoji="0" lang="zh-CN" altLang="en-US" sz="36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j-ea"/>
                <a:ea typeface="+mj-ea"/>
                <a:sym typeface="Hoefler Text"/>
              </a:rPr>
              <a:t>过去分词</a:t>
            </a:r>
            <a:r>
              <a:rPr kumimoji="0" lang="en-US" altLang="zh-CN" sz="36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j-ea"/>
                <a:ea typeface="+mj-ea"/>
                <a:sym typeface="Hoefler Text"/>
              </a:rPr>
              <a:t>     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j-ea"/>
              <a:ea typeface="+mj-ea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2942" y="2676939"/>
            <a:ext cx="9462050" cy="487928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36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Most people just use the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shortened</a:t>
            </a:r>
            <a:r>
              <a:rPr lang="en-US" altLang="zh-CN" sz="36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name: “the United Kingdom” or “the UK”.</a:t>
            </a:r>
          </a:p>
          <a:p>
            <a:pPr algn="l"/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l"/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l"/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3757" y="1425265"/>
            <a:ext cx="861391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13184" y="4369759"/>
            <a:ext cx="102969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Full name:“The </a:t>
            </a:r>
            <a:r>
              <a:rPr lang="en-US" altLang="zh-CN" sz="24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United Kingdom of Great Britain and Northern Ireland”</a:t>
            </a:r>
            <a:endParaRPr lang="zh-CN" altLang="en-US" sz="2400" i="0" dirty="0">
              <a:solidFill>
                <a:srgbClr val="FFFFFF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46643" y="1256086"/>
            <a:ext cx="4731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3200" i="0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attribute </a:t>
            </a:r>
            <a:r>
              <a:rPr lang="zh-CN" altLang="en-US" sz="3200" i="0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定语</a:t>
            </a:r>
            <a:endParaRPr lang="en-US" altLang="zh-CN" sz="3200" i="0" dirty="0">
              <a:solidFill>
                <a:srgbClr val="FFC000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l"/>
            <a:r>
              <a:rPr lang="en-US" altLang="zh-CN" sz="3200" i="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pre-modifier </a:t>
            </a:r>
            <a:r>
              <a:rPr lang="zh-CN" altLang="en-US" sz="3200" i="0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前置修饰语</a:t>
            </a:r>
            <a:endParaRPr lang="zh-CN" altLang="en-US" sz="3200" i="0" dirty="0">
              <a:solidFill>
                <a:srgbClr val="FFC000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3757" y="1127748"/>
            <a:ext cx="910424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as the pre-modifier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pic>
        <p:nvPicPr>
          <p:cNvPr id="33798" name="Picture 6" descr="https://timgsa.baidu.com/timg?image&amp;quality=80&amp;size=b9999_10000&amp;sec=1586000129015&amp;di=43e698d21620c1a20cf112032f0d4727&amp;imgtype=0&amp;src=http%3A%2F%2Fpic1.win4000.com%2Fwallpaper%2F6%2F57c157540cdcf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3652" y="2455465"/>
            <a:ext cx="4169164" cy="260572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75791" y="1824883"/>
            <a:ext cx="3644348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a broken plate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23652" y="1824883"/>
            <a:ext cx="3644348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a fallen leaf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pic>
        <p:nvPicPr>
          <p:cNvPr id="33796" name="Picture 4" descr="https://timgsa.baidu.com/timg?image&amp;quality=80&amp;size=b9999_10000&amp;sec=1586000071516&amp;di=8db3342696f254bf88fa98869f6daaf8&amp;imgtype=0&amp;src=http%3A%2F%2Fs9.rr.itc.cn%2Fr%2FwapChange%2F20171_20_15%2Fa44n711303791199542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5791" y="2455465"/>
            <a:ext cx="4253948" cy="2694189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85390" y="2211514"/>
            <a:ext cx="7977809" cy="25648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a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broken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 plate, the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spoken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language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zh-CN" sz="3200" i="0" dirty="0" smtClean="0">
              <a:solidFill>
                <a:srgbClr val="EDEDEE"/>
              </a:solidFill>
              <a:effectLst/>
              <a:latin typeface="+mn-lt"/>
              <a:ea typeface="黑体" panose="02010609060101010101" pitchFamily="49" charset="-122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en-US" altLang="zh-CN" sz="3200" b="0" i="0" u="none" strike="noStrike" cap="none" spc="0" normalizeH="0" baseline="0" dirty="0" smtClean="0">
              <a:ln>
                <a:noFill/>
              </a:ln>
              <a:solidFill>
                <a:srgbClr val="EDEDEE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en-US" altLang="zh-CN" sz="3200" b="0" i="0" u="none" strike="noStrike" cap="none" spc="0" normalizeH="0" baseline="0" dirty="0" smtClean="0">
              <a:ln>
                <a:noFill/>
              </a:ln>
              <a:solidFill>
                <a:srgbClr val="EDEDEE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a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fallen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 leaf, a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retired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 teacher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3757" y="1127748"/>
            <a:ext cx="910424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as the pre-modifier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85390" y="3321640"/>
            <a:ext cx="4585256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transitive verbs </a:t>
            </a:r>
            <a:r>
              <a:rPr lang="zh-CN" altLang="en-US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及物动词</a:t>
            </a:r>
            <a:endParaRPr lang="en-US" altLang="zh-CN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85390" y="5267083"/>
            <a:ext cx="6009867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intransitive verbs </a:t>
            </a:r>
            <a:r>
              <a:rPr lang="zh-CN" altLang="en-US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不及物动词</a:t>
            </a:r>
            <a:endParaRPr lang="en-US" altLang="zh-CN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右大括号 11"/>
          <p:cNvSpPr/>
          <p:nvPr/>
        </p:nvSpPr>
        <p:spPr>
          <a:xfrm rot="5400000">
            <a:off x="4764154" y="1545849"/>
            <a:ext cx="583095" cy="2968486"/>
          </a:xfrm>
          <a:prstGeom prst="rightBrace">
            <a:avLst>
              <a:gd name="adj1" fmla="val 40151"/>
              <a:gd name="adj2" fmla="val 50000"/>
            </a:avLst>
          </a:prstGeom>
          <a:noFill/>
          <a:ln w="76200" cap="flat">
            <a:solidFill>
              <a:srgbClr val="FFFF00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3" name="右大括号 12"/>
          <p:cNvSpPr/>
          <p:nvPr/>
        </p:nvSpPr>
        <p:spPr>
          <a:xfrm rot="5400000">
            <a:off x="4697895" y="3491292"/>
            <a:ext cx="583095" cy="2968486"/>
          </a:xfrm>
          <a:prstGeom prst="rightBrace">
            <a:avLst>
              <a:gd name="adj1" fmla="val 40151"/>
              <a:gd name="adj2" fmla="val 50000"/>
            </a:avLst>
          </a:prstGeom>
          <a:noFill/>
          <a:ln w="76200" cap="flat">
            <a:solidFill>
              <a:srgbClr val="FFFF00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timgsa.baidu.com/timg?image&amp;quality=80&amp;size=b9999_10000&amp;sec=1586000633511&amp;di=ecc9c628001267babbf9eb1e9c97ecff&amp;imgtype=0&amp;src=http%3A%2F%2Fimg009.hc360.cn%2Fm7%2FM0D%2FD5%2F96%2FwKhQpFae8dqEHXu4AAAAADHo1G887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3757" y="2419918"/>
            <a:ext cx="4415489" cy="26319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75791" y="1824883"/>
            <a:ext cx="3644348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a newly</a:t>
            </a:r>
            <a:r>
              <a:rPr lang="en-US" altLang="zh-CN" sz="3200" dirty="0">
                <a:solidFill>
                  <a:srgbClr val="FFFFFF"/>
                </a:solidFill>
                <a:effectLst/>
                <a:latin typeface="+mn-lt"/>
              </a:rPr>
              <a:t>-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built house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63757" y="1127748"/>
            <a:ext cx="910424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as the pre-modifier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23652" y="1824883"/>
            <a:ext cx="4227444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a man</a:t>
            </a:r>
            <a:r>
              <a:rPr lang="en-US" altLang="zh-CN" sz="3200" dirty="0">
                <a:solidFill>
                  <a:srgbClr val="FFFFFF"/>
                </a:solidFill>
                <a:effectLst/>
                <a:latin typeface="+mn-lt"/>
              </a:rPr>
              <a:t>-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made satellite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pic>
        <p:nvPicPr>
          <p:cNvPr id="8" name="图片 7" descr="9f2f070828381f30085a8f95ab014c086e06f04f.gi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492"/>
          <a:stretch>
            <a:fillRect/>
          </a:stretch>
        </p:blipFill>
        <p:spPr>
          <a:xfrm>
            <a:off x="6835607" y="2419918"/>
            <a:ext cx="4415489" cy="263193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970277" y="3049312"/>
            <a:ext cx="294198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hand</a:t>
            </a:r>
            <a:r>
              <a:rPr lang="en-US" altLang="zh-CN" sz="3200" dirty="0">
                <a:solidFill>
                  <a:srgbClr val="FFFF00"/>
                </a:solidFill>
                <a:effectLst/>
                <a:latin typeface="+mn-lt"/>
              </a:rPr>
              <a:t>-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made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19200" y="3046135"/>
            <a:ext cx="100849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A card that is made by hand is a                       card.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19200" y="1921565"/>
            <a:ext cx="1008490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Soldiers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 that are trained well are 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well</a:t>
            </a:r>
            <a:r>
              <a:rPr lang="en-US" altLang="zh-CN" sz="3200" dirty="0">
                <a:solidFill>
                  <a:srgbClr val="FFFF00"/>
                </a:solidFill>
                <a:effectLst/>
                <a:latin typeface="+mn-lt"/>
              </a:rPr>
              <a:t>-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trained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 soldiers</a:t>
            </a:r>
            <a:r>
              <a:rPr kumimoji="0" lang="en-US" altLang="zh-CN" sz="32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.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378227" y="5092627"/>
            <a:ext cx="3603206" cy="1588"/>
          </a:xfrm>
          <a:prstGeom prst="line">
            <a:avLst/>
          </a:prstGeom>
          <a:noFill/>
          <a:ln w="76200" cap="flat">
            <a:solidFill>
              <a:srgbClr val="EDEDEE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TextBox 12"/>
          <p:cNvSpPr txBox="1"/>
          <p:nvPr/>
        </p:nvSpPr>
        <p:spPr>
          <a:xfrm>
            <a:off x="1219200" y="4497592"/>
            <a:ext cx="3949148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q</a:t>
            </a: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uickly</a:t>
            </a:r>
            <a:r>
              <a:rPr lang="en-US" altLang="zh-CN" sz="3200" dirty="0">
                <a:solidFill>
                  <a:srgbClr val="FFFF00"/>
                </a:solidFill>
                <a:effectLst/>
                <a:latin typeface="+mn-lt"/>
              </a:rPr>
              <a:t>-</a:t>
            </a: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developed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3757" y="1127748"/>
            <a:ext cx="910424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as the pre-modifier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269341" y="3644347"/>
            <a:ext cx="2483893" cy="1588"/>
          </a:xfrm>
          <a:prstGeom prst="line">
            <a:avLst/>
          </a:prstGeom>
          <a:noFill/>
          <a:ln w="76200" cap="flat">
            <a:solidFill>
              <a:srgbClr val="EDEDEE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矩形 9"/>
          <p:cNvSpPr/>
          <p:nvPr/>
        </p:nvSpPr>
        <p:spPr>
          <a:xfrm>
            <a:off x="1219200" y="4015409"/>
            <a:ext cx="104828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A company that is developed quickly is a </a:t>
            </a:r>
          </a:p>
          <a:p>
            <a:pPr algn="l"/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                                  company.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3757" y="1127748"/>
            <a:ext cx="910424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as the pre-modifier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7582" y="2054087"/>
            <a:ext cx="8640418" cy="18753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a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broken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plate,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a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fallen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 leaf</a:t>
            </a: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zh-CN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a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newly-built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 house, a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man-made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 satellite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3756" y="2224585"/>
            <a:ext cx="9594574" cy="18753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They use the same flag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known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as the Union Jack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endParaRPr lang="en-US" altLang="zh-CN" sz="32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They use the same flag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which is known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as the 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 </a:t>
            </a:r>
          </a:p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Union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Jack.</a:t>
            </a:r>
          </a:p>
        </p:txBody>
      </p:sp>
      <p:pic>
        <p:nvPicPr>
          <p:cNvPr id="10" name="Picture 2" descr="https://ss1.bdstatic.com/70cFvXSh_Q1YnxGkpoWK1HF6hhy/it/u=216888015,195674632&amp;fm=26&amp;gp=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8920" y="3856877"/>
            <a:ext cx="3948158" cy="197408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63757" y="1425265"/>
            <a:ext cx="861391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46643" y="1256086"/>
            <a:ext cx="4731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3200" i="0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attribute </a:t>
            </a:r>
            <a:r>
              <a:rPr lang="zh-CN" altLang="en-US" sz="3200" i="0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定语</a:t>
            </a:r>
            <a:endParaRPr lang="en-US" altLang="zh-CN" sz="3200" i="0" dirty="0">
              <a:solidFill>
                <a:srgbClr val="FFC000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l"/>
            <a:r>
              <a:rPr lang="en-US" altLang="zh-CN" sz="3200" i="0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post-modifier </a:t>
            </a:r>
            <a:r>
              <a:rPr lang="zh-CN" altLang="en-US" sz="3200" i="0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后置修饰语</a:t>
            </a:r>
            <a:r>
              <a:rPr lang="en-US" altLang="zh-CN" sz="3200" i="0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3200" i="0" dirty="0">
              <a:solidFill>
                <a:srgbClr val="FFC000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7163" y="1722783"/>
            <a:ext cx="10568907" cy="364817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flowers which are planted along the road are beautiful.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flowers                                   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are beautiful.</a:t>
            </a: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zh-CN" sz="3200" i="0" dirty="0">
              <a:solidFill>
                <a:srgbClr val="FFFFFF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castle which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surrounded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by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trees is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famous.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castle                                    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 famous.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3757" y="1127748"/>
            <a:ext cx="910424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as the post-modifier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01664" y="3031470"/>
            <a:ext cx="50490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planted along the road </a:t>
            </a:r>
            <a:endParaRPr lang="zh-CN" altLang="en-US" sz="2800" dirty="0">
              <a:solidFill>
                <a:srgbClr val="FFFF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67273" y="4722181"/>
            <a:ext cx="43316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8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lang="en-US" altLang="zh-CN" sz="28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surrounded by trees</a:t>
            </a:r>
            <a:endParaRPr lang="zh-CN" altLang="en-US" sz="28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352804" y="3546462"/>
            <a:ext cx="3908597" cy="822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直接连接符 14"/>
          <p:cNvCxnSpPr/>
          <p:nvPr/>
        </p:nvCxnSpPr>
        <p:spPr>
          <a:xfrm flipV="1">
            <a:off x="3167273" y="5245401"/>
            <a:ext cx="3908597" cy="822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245705" y="2081144"/>
          <a:ext cx="9904518" cy="25356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6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5844"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None/>
                      </a:pPr>
                      <a:r>
                        <a:rPr lang="en-US" altLang="zh-CN" sz="2800" b="0" dirty="0" smtClean="0">
                          <a:solidFill>
                            <a:srgbClr val="FFFFFF"/>
                          </a:solidFill>
                          <a:effectLst/>
                        </a:rPr>
                        <a:t>tired</a:t>
                      </a:r>
                      <a:r>
                        <a:rPr lang="en-US" altLang="zh-CN" sz="2800" b="0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altLang="zh-CN" sz="2800" b="0" baseline="0" dirty="0">
                          <a:solidFill>
                            <a:srgbClr val="FFFFFF"/>
                          </a:solidFill>
                          <a:effectLst/>
                        </a:rPr>
                        <a:t>visitors</a:t>
                      </a:r>
                      <a:endParaRPr lang="zh-CN" altLang="en-US" sz="2800" b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zh-CN" sz="28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alatino"/>
                        </a:rPr>
                        <a:t>visitors </a:t>
                      </a:r>
                      <a:r>
                        <a:rPr lang="en-US" altLang="zh-CN" sz="2800" b="0" i="0" u="none" strike="noStrike" cap="none" spc="0" baseline="0" dirty="0" smtClean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alatino"/>
                        </a:rPr>
                        <a:t>                   of </a:t>
                      </a:r>
                      <a:r>
                        <a:rPr lang="en-US" altLang="zh-CN" sz="28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alatino"/>
                        </a:rPr>
                        <a:t>the long wait</a:t>
                      </a:r>
                    </a:p>
                  </a:txBody>
                  <a:tcPr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844"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None/>
                      </a:pPr>
                      <a:r>
                        <a:rPr lang="en-US" altLang="zh-CN" sz="2800" b="0" dirty="0">
                          <a:solidFill>
                            <a:srgbClr val="FFFFFF"/>
                          </a:solidFill>
                          <a:effectLst/>
                        </a:rPr>
                        <a:t>a</a:t>
                      </a:r>
                      <a:r>
                        <a:rPr lang="en-US" altLang="zh-CN" sz="2800" b="0" baseline="0" dirty="0">
                          <a:solidFill>
                            <a:srgbClr val="FFFFFF"/>
                          </a:solidFill>
                          <a:effectLst/>
                        </a:rPr>
                        <a:t> well-</a:t>
                      </a:r>
                      <a:r>
                        <a:rPr lang="en-US" altLang="zh-CN" sz="2800" b="0" baseline="0" dirty="0" err="1">
                          <a:solidFill>
                            <a:srgbClr val="FFFFFF"/>
                          </a:solidFill>
                          <a:effectLst/>
                        </a:rPr>
                        <a:t>organised</a:t>
                      </a:r>
                      <a:r>
                        <a:rPr lang="en-US" altLang="zh-CN" sz="2800" b="0" baseline="0" dirty="0">
                          <a:solidFill>
                            <a:srgbClr val="FFFFFF"/>
                          </a:solidFill>
                          <a:effectLst/>
                        </a:rPr>
                        <a:t> trip</a:t>
                      </a:r>
                      <a:endParaRPr lang="zh-CN" altLang="en-US" sz="2800" b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None/>
                      </a:pPr>
                      <a:r>
                        <a:rPr lang="en-US" altLang="zh-CN" sz="2800" b="0" dirty="0">
                          <a:solidFill>
                            <a:srgbClr val="FFFFFF"/>
                          </a:solidFill>
                          <a:effectLst/>
                        </a:rPr>
                        <a:t>a</a:t>
                      </a:r>
                      <a:r>
                        <a:rPr lang="en-US" altLang="zh-CN" sz="2800" b="0" baseline="0" dirty="0">
                          <a:solidFill>
                            <a:srgbClr val="FFFFFF"/>
                          </a:solidFill>
                          <a:effectLst/>
                        </a:rPr>
                        <a:t> trip </a:t>
                      </a:r>
                      <a:r>
                        <a:rPr lang="en-US" altLang="zh-CN" sz="2800" b="0" i="0" u="none" strike="noStrike" cap="none" spc="0" baseline="0" dirty="0" smtClean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alatino"/>
                        </a:rPr>
                        <a:t>                    </a:t>
                      </a:r>
                      <a:r>
                        <a:rPr lang="en-US" altLang="zh-CN" sz="2800" b="0" baseline="0" dirty="0" smtClean="0">
                          <a:solidFill>
                            <a:srgbClr val="FFFFFF"/>
                          </a:solidFill>
                          <a:effectLst/>
                        </a:rPr>
                        <a:t>well </a:t>
                      </a:r>
                      <a:r>
                        <a:rPr lang="en-US" altLang="zh-CN" sz="2800" b="0" baseline="0" dirty="0">
                          <a:solidFill>
                            <a:srgbClr val="FFFFFF"/>
                          </a:solidFill>
                          <a:effectLst/>
                        </a:rPr>
                        <a:t>by my workplace</a:t>
                      </a:r>
                    </a:p>
                  </a:txBody>
                  <a:tcPr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844"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None/>
                      </a:pPr>
                      <a:r>
                        <a:rPr lang="en-US" altLang="zh-CN" sz="2800" b="0" dirty="0">
                          <a:solidFill>
                            <a:srgbClr val="FFFFFF"/>
                          </a:solidFill>
                          <a:effectLst/>
                        </a:rPr>
                        <a:t>beautifully dressed stars</a:t>
                      </a:r>
                      <a:endParaRPr lang="zh-CN" altLang="en-US" sz="2800" b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None/>
                      </a:pPr>
                      <a:r>
                        <a:rPr lang="en-US" altLang="zh-CN" sz="2800" b="0" dirty="0">
                          <a:solidFill>
                            <a:srgbClr val="FFFFFF"/>
                          </a:solidFill>
                          <a:effectLst/>
                        </a:rPr>
                        <a:t>s</a:t>
                      </a:r>
                      <a:r>
                        <a:rPr lang="en-US" altLang="zh-CN" sz="2800" b="0" dirty="0" smtClean="0">
                          <a:solidFill>
                            <a:srgbClr val="FFFFFF"/>
                          </a:solidFill>
                          <a:effectLst/>
                        </a:rPr>
                        <a:t>tars </a:t>
                      </a:r>
                      <a:r>
                        <a:rPr lang="en-US" altLang="zh-CN" sz="2800" b="0" i="0" u="none" strike="noStrike" cap="none" spc="0" baseline="0" dirty="0" smtClean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alatino"/>
                        </a:rPr>
                        <a:t>                    </a:t>
                      </a:r>
                      <a:r>
                        <a:rPr lang="en-US" altLang="zh-CN" sz="2800" b="0" baseline="0" dirty="0" smtClean="0">
                          <a:solidFill>
                            <a:srgbClr val="FFFFFF"/>
                          </a:solidFill>
                          <a:effectLst/>
                        </a:rPr>
                        <a:t>beautifully </a:t>
                      </a:r>
                      <a:r>
                        <a:rPr lang="en-US" altLang="zh-CN" sz="2800" b="0" baseline="0" dirty="0">
                          <a:solidFill>
                            <a:srgbClr val="FFFFFF"/>
                          </a:solidFill>
                          <a:effectLst/>
                        </a:rPr>
                        <a:t>at the event</a:t>
                      </a:r>
                      <a:endParaRPr lang="zh-CN" altLang="en-US" sz="2800" b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870417" y="2079556"/>
            <a:ext cx="1152939" cy="53347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tired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65960" y="3652511"/>
            <a:ext cx="1590261" cy="53347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dressed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5705" y="874643"/>
            <a:ext cx="9660835" cy="9643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Complete</a:t>
            </a:r>
            <a:r>
              <a:rPr kumimoji="0" lang="en-US" altLang="zh-CN" sz="28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 the phrases in the right column by using the past participles in the left </a:t>
            </a:r>
            <a:r>
              <a:rPr kumimoji="0" lang="en-US" altLang="zh-CN" sz="2800" b="0" i="0" u="none" strike="noStrike" cap="none" spc="0" normalizeH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column.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88539" y="2698243"/>
            <a:ext cx="1934817" cy="53347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spc="0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organised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141255" y="4185990"/>
            <a:ext cx="1882101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直接连接符 10"/>
          <p:cNvCxnSpPr/>
          <p:nvPr/>
        </p:nvCxnSpPr>
        <p:spPr>
          <a:xfrm>
            <a:off x="5088539" y="3231722"/>
            <a:ext cx="1882101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直接连接符 11"/>
          <p:cNvCxnSpPr/>
          <p:nvPr/>
        </p:nvCxnSpPr>
        <p:spPr>
          <a:xfrm>
            <a:off x="5466229" y="2613035"/>
            <a:ext cx="1882101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69579" y="2030759"/>
            <a:ext cx="1034777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 The first engine                  (drive) by steam was invented by James Walt, an inventor, engineer, and chemist.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579" y="3914252"/>
            <a:ext cx="10125141" cy="128445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marR="0" indent="-51435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kumimoji="0" lang="en-US" altLang="zh-CN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2</a:t>
            </a: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. It’s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 dangerous for the villagers to drink from </a:t>
            </a:r>
            <a:r>
              <a:rPr kumimoji="0" lang="en-US" altLang="zh-CN" sz="32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wel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ls         </a:t>
            </a:r>
            <a:endParaRPr lang="en-US" altLang="zh-CN" sz="3200" i="0" dirty="0">
              <a:solidFill>
                <a:srgbClr val="FFFFFF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14350" marR="0" indent="-51435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                     </a:t>
            </a:r>
            <a:r>
              <a:rPr kumimoji="0" lang="en-US" altLang="zh-CN" sz="32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 (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pollute) with poisonous chemicals.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75630" y="4554891"/>
            <a:ext cx="1906987" cy="6096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polluted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40695" y="2030759"/>
            <a:ext cx="1906987" cy="6096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driven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30" y="1061363"/>
            <a:ext cx="9619090" cy="108747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Gulim" pitchFamily="34" charset="-127"/>
                <a:sym typeface="Hoefler Text"/>
              </a:rPr>
              <a:t>Complete the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Gulim" pitchFamily="34" charset="-127"/>
                <a:sym typeface="Hoefler Text"/>
              </a:rPr>
              <a:t> sentences using the past participles of the verbs as the attribute.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Gulim" pitchFamily="34" charset="-127"/>
              <a:sym typeface="Hoefler Tex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475630" y="5164491"/>
            <a:ext cx="1906987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直接连接符 20"/>
          <p:cNvCxnSpPr/>
          <p:nvPr/>
        </p:nvCxnSpPr>
        <p:spPr>
          <a:xfrm>
            <a:off x="4426226" y="2637183"/>
            <a:ext cx="1721456" cy="3176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015779" y="2216289"/>
            <a:ext cx="9294411" cy="12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 Rosemary shares her                  (pack) lunch with two friends every day.</a:t>
            </a:r>
            <a:endParaRPr lang="zh-CN" altLang="en-US" sz="3200" i="0" dirty="0" smtClean="0">
              <a:solidFill>
                <a:srgbClr val="FFFFFF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5779" y="3821091"/>
            <a:ext cx="10078941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4.  Westminster Abby is a typical Gothic church,     </a:t>
            </a:r>
          </a:p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                       (complete) in the 10th century.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5717" y="4458189"/>
            <a:ext cx="2170705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completed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7472" y="2213907"/>
            <a:ext cx="1906987" cy="6096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packed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30" y="1061363"/>
            <a:ext cx="9619090" cy="108747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Gulim" pitchFamily="34" charset="-127"/>
                <a:sym typeface="Hoefler Text"/>
              </a:rPr>
              <a:t>Complete the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Gulim" pitchFamily="34" charset="-127"/>
                <a:sym typeface="Hoefler Text"/>
              </a:rPr>
              <a:t> sentences using the past participles of the verbs as the attribute.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Gulim" pitchFamily="34" charset="-127"/>
              <a:sym typeface="Hoefler Tex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437472" y="2818743"/>
            <a:ext cx="1906987" cy="4764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直接连接符 10"/>
          <p:cNvCxnSpPr/>
          <p:nvPr/>
        </p:nvCxnSpPr>
        <p:spPr>
          <a:xfrm>
            <a:off x="2005717" y="5053224"/>
            <a:ext cx="2170705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60173" y="3745179"/>
            <a:ext cx="9806609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 In the car park of the National Museum there are parking spaces                     (reserve</a:t>
            </a:r>
            <a:r>
              <a:rPr lang="zh-CN" altLang="en-US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预留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 for people with disabilities.</a:t>
            </a:r>
            <a:endParaRPr lang="en-US" altLang="zh-CN" sz="3200" i="0" dirty="0">
              <a:solidFill>
                <a:srgbClr val="FFFFFF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28529" y="4380224"/>
            <a:ext cx="2170705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reserved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48242" y="2148840"/>
            <a:ext cx="1906987" cy="6096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designed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30" y="1061363"/>
            <a:ext cx="9619090" cy="108747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Gulim" pitchFamily="34" charset="-127"/>
                <a:sym typeface="Hoefler Text"/>
              </a:rPr>
              <a:t>Complete the</a:t>
            </a:r>
            <a:r>
              <a:rPr kumimoji="0" lang="en-US" altLang="zh-CN" sz="32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Gulim" pitchFamily="34" charset="-127"/>
                <a:sym typeface="Hoefler Text"/>
              </a:rPr>
              <a:t> sentences using the past participles of the verbs as the attribute.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Gulim" pitchFamily="34" charset="-127"/>
              <a:sym typeface="Hoefler Tex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8548242" y="2758440"/>
            <a:ext cx="2093254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直接连接符 10"/>
          <p:cNvCxnSpPr/>
          <p:nvPr/>
        </p:nvCxnSpPr>
        <p:spPr>
          <a:xfrm>
            <a:off x="4428529" y="4975259"/>
            <a:ext cx="2170705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矩形 14"/>
          <p:cNvSpPr/>
          <p:nvPr/>
        </p:nvSpPr>
        <p:spPr>
          <a:xfrm>
            <a:off x="1060172" y="2121342"/>
            <a:ext cx="10243931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5. These are English textbooks specially                 (design) for primary school students.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1925748"/>
            <a:ext cx="9742029" cy="143218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36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They had castles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built</a:t>
            </a:r>
            <a:r>
              <a:rPr lang="en-US" altLang="zh-CN" sz="36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and had the legal system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changed</a:t>
            </a:r>
            <a:r>
              <a:rPr lang="en-US" altLang="zh-CN" sz="36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endParaRPr lang="zh-CN" altLang="en-US" sz="3600" i="0" dirty="0">
              <a:solidFill>
                <a:srgbClr val="FFFFFF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1127748"/>
            <a:ext cx="9475304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as the object complement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7183" y="3511826"/>
            <a:ext cx="5380382" cy="656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have </a:t>
            </a:r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sb./</a:t>
            </a:r>
            <a:r>
              <a:rPr lang="en-US" altLang="zh-CN" sz="36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sth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 done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492487" y="4168416"/>
            <a:ext cx="1563756" cy="1588"/>
          </a:xfrm>
          <a:prstGeom prst="line">
            <a:avLst/>
          </a:prstGeom>
          <a:noFill/>
          <a:ln w="76200" cap="flat">
            <a:solidFill>
              <a:schemeClr val="tx2">
                <a:lumMod val="20000"/>
                <a:lumOff val="80000"/>
              </a:schemeClr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TextBox 7"/>
          <p:cNvSpPr txBox="1"/>
          <p:nvPr/>
        </p:nvSpPr>
        <p:spPr>
          <a:xfrm>
            <a:off x="4492487" y="4360621"/>
            <a:ext cx="1563756" cy="108747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  <a:ea typeface="黑体" panose="02010609060101010101" pitchFamily="49" charset="-122"/>
              </a:rPr>
              <a:t>object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0" i="0" u="none" strike="noStrike" cap="none" spc="0" normalizeH="0" baseline="0" dirty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宾语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208643" y="4170004"/>
            <a:ext cx="1079261" cy="1588"/>
          </a:xfrm>
          <a:prstGeom prst="line">
            <a:avLst/>
          </a:prstGeom>
          <a:noFill/>
          <a:ln w="76200" cap="flat">
            <a:solidFill>
              <a:schemeClr val="tx2">
                <a:lumMod val="20000"/>
                <a:lumOff val="80000"/>
              </a:schemeClr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/>
          <p:cNvSpPr txBox="1"/>
          <p:nvPr/>
        </p:nvSpPr>
        <p:spPr>
          <a:xfrm>
            <a:off x="6208643" y="4360621"/>
            <a:ext cx="3985892" cy="108747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  <a:ea typeface="黑体" panose="02010609060101010101" pitchFamily="49" charset="-122"/>
              </a:rPr>
              <a:t>object </a:t>
            </a:r>
            <a:r>
              <a:rPr lang="en-US" altLang="zh-CN" sz="3200" i="0" dirty="0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  <a:ea typeface="黑体" panose="02010609060101010101" pitchFamily="49" charset="-122"/>
              </a:rPr>
              <a:t>complement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0" i="0" u="none" strike="noStrike" cap="none" spc="0" normalizeH="0" baseline="0" dirty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宾语补足语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1127748"/>
            <a:ext cx="9475304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as the object complement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1925748"/>
            <a:ext cx="9742029" cy="143218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36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They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had</a:t>
            </a:r>
            <a:r>
              <a:rPr lang="en-US" altLang="zh-CN" sz="36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castles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built</a:t>
            </a:r>
            <a:r>
              <a:rPr lang="en-US" altLang="zh-CN" sz="36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and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had</a:t>
            </a:r>
            <a:r>
              <a:rPr lang="en-US" altLang="zh-CN" sz="36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the legal system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changed</a:t>
            </a:r>
            <a:r>
              <a:rPr lang="en-US" altLang="zh-CN" sz="36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endParaRPr lang="zh-CN" altLang="en-US" sz="3600" i="0" dirty="0">
              <a:solidFill>
                <a:srgbClr val="FFFFFF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20416" y="2395814"/>
            <a:ext cx="10561983" cy="229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 Judy and I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had our car parked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 an underground car park near Trafalgar Square, where we could get our car battery charged.</a:t>
            </a:r>
          </a:p>
          <a:p>
            <a:pPr algn="l"/>
            <a:endParaRPr lang="en-US" altLang="zh-CN" sz="28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20416" y="2395814"/>
            <a:ext cx="10561983" cy="229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 Judy and I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our car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parked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in an underground car park near Trafalgar Square, where we could get our car battery charged.</a:t>
            </a:r>
          </a:p>
          <a:p>
            <a:pPr algn="l"/>
            <a:endParaRPr lang="en-US" altLang="zh-CN" sz="28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3513" y="4496711"/>
            <a:ext cx="4267200" cy="656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have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sb</a:t>
            </a:r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./</a:t>
            </a:r>
            <a:r>
              <a:rPr lang="en-US" altLang="zh-CN" sz="36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sth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 done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20416" y="2395814"/>
            <a:ext cx="10561983" cy="229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 Judy and I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our car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parked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in an underground car park near Trafalgar Square, where we could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get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our car battery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charged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</a:p>
          <a:p>
            <a:pPr algn="l"/>
            <a:endParaRPr lang="en-US" altLang="zh-CN" sz="28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3513" y="4496711"/>
            <a:ext cx="4267200" cy="656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get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sb</a:t>
            </a:r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./</a:t>
            </a:r>
            <a:r>
              <a:rPr lang="en-US" altLang="zh-CN" sz="36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sth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 done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pic>
        <p:nvPicPr>
          <p:cNvPr id="6" name="Picture 2" descr="https://timgsa.baidu.com/timg?image&amp;quality=80&amp;size=b9999_10000&amp;sec=1586193140833&amp;di=119434fda6641b253a0892c6cf01ed6c&amp;imgtype=0&amp;src=http%3A%2F%2Fku.90sjimg.com%2Felement_origin_min_pic%2F18%2F08%2F15%2Feea6eb009e7280e0cdc4b47129d2b34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1408" y="4111739"/>
            <a:ext cx="2875723" cy="176967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93913" y="2395814"/>
            <a:ext cx="10416208" cy="229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Judy had her eyes fixed on Van Gogh’s Sunflowers. It was hard to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approach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the painting as there were so many people around.</a:t>
            </a:r>
          </a:p>
          <a:p>
            <a:pPr algn="l"/>
            <a:endParaRPr lang="en-US" altLang="zh-CN" sz="28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93913" y="2395814"/>
            <a:ext cx="10416208" cy="229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Judy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her eyes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fixed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on Van Gogh’s Sunflowers. It was hard to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approach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the painting as there were so many people around.</a:t>
            </a:r>
          </a:p>
          <a:p>
            <a:pPr algn="l"/>
            <a:endParaRPr lang="en-US" altLang="zh-CN" sz="28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60174" y="2395814"/>
            <a:ext cx="10151167" cy="213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She had a copy of the painting boxed to ensure that it was delivered safely.</a:t>
            </a:r>
          </a:p>
          <a:p>
            <a:pPr marL="457200" indent="-457200"/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/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60174" y="2395814"/>
            <a:ext cx="10151167" cy="213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She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a copy of the painting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boxed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to ensure that it was delivered safely.</a:t>
            </a:r>
          </a:p>
          <a:p>
            <a:pPr marL="457200" indent="-457200"/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/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5705" y="4363532"/>
            <a:ext cx="9541564" cy="656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have/get/make/keep/leave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sb</a:t>
            </a:r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./</a:t>
            </a:r>
            <a:r>
              <a:rPr lang="en-US" altLang="zh-CN" sz="36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sth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 done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20416" y="2395814"/>
            <a:ext cx="10561983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4.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When we finally reached the service desk to ask for audio guides, we heard it 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announced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that there were no audio guides left.</a:t>
            </a:r>
          </a:p>
        </p:txBody>
      </p:sp>
      <p:sp>
        <p:nvSpPr>
          <p:cNvPr id="6" name="矩形 5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20416" y="2395814"/>
            <a:ext cx="10561983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4.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When we finally reached the service desk to ask for audio guides, we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heard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it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announced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that there were no audio guides left.</a:t>
            </a:r>
          </a:p>
        </p:txBody>
      </p:sp>
      <p:sp>
        <p:nvSpPr>
          <p:cNvPr id="6" name="矩形 5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3513" y="4496711"/>
            <a:ext cx="8560904" cy="656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hear/see/watch/notice 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sb</a:t>
            </a:r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./</a:t>
            </a:r>
            <a:r>
              <a:rPr lang="en-US" altLang="zh-CN" sz="36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sth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 done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01148" y="2395814"/>
            <a:ext cx="10668000" cy="229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5.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We found ourselves very surprised by the large number of visitors and the amount of noise at the entrance of the National Gallery.</a:t>
            </a:r>
          </a:p>
          <a:p>
            <a:pPr algn="l"/>
            <a:endParaRPr lang="en-US" altLang="zh-CN" sz="28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01148" y="2395814"/>
            <a:ext cx="10668000" cy="229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5.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We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found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ourselves very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surprised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by the large number of visitors and the amount of noise at the entrance of the National Gallery.</a:t>
            </a:r>
          </a:p>
          <a:p>
            <a:pPr algn="l"/>
            <a:endParaRPr lang="en-US" altLang="zh-CN" sz="2800" i="0" dirty="0">
              <a:solidFill>
                <a:srgbClr val="EDEDEE"/>
              </a:solidFill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45705" y="1074510"/>
            <a:ext cx="101644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the sentence and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mark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-</a:t>
            </a:r>
            <a:r>
              <a:rPr lang="en-US" altLang="zh-CN" sz="32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ed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form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40836" y="4109104"/>
            <a:ext cx="7792278" cy="656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 find sb</a:t>
            </a:r>
            <a:r>
              <a:rPr lang="en-US" altLang="zh-CN" sz="36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./</a:t>
            </a:r>
            <a:r>
              <a:rPr lang="en-US" altLang="zh-CN" sz="3600" i="0" dirty="0" err="1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sth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. done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127748"/>
            <a:ext cx="9475304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 Black" panose="020B0A04020102020204" pitchFamily="34" charset="0"/>
                <a:ea typeface="黑体" panose="02010609060101010101" pitchFamily="49" charset="-122"/>
                <a:sym typeface="Hoefler Text"/>
              </a:rPr>
              <a:t>Past participle as the object complement     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 Black" panose="020B0A04020102020204" pitchFamily="34" charset="0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69994" y="2402006"/>
            <a:ext cx="7779224" cy="305724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3200" i="0" dirty="0" smtClean="0">
                <a:solidFill>
                  <a:srgbClr val="FFFF00"/>
                </a:solidFill>
                <a:effectLst/>
                <a:latin typeface="+mn-lt"/>
              </a:rPr>
              <a:t>have/get/make/keep/leave </a:t>
            </a:r>
            <a:r>
              <a:rPr lang="en-US" sz="3200" i="0" dirty="0">
                <a:solidFill>
                  <a:srgbClr val="FFFF00"/>
                </a:solidFill>
                <a:effectLst/>
                <a:latin typeface="+mn-lt"/>
              </a:rPr>
              <a:t>sb./</a:t>
            </a:r>
            <a:r>
              <a:rPr lang="en-US" sz="3200" i="0" dirty="0" err="1">
                <a:solidFill>
                  <a:srgbClr val="FFFF00"/>
                </a:solidFill>
                <a:effectLst/>
                <a:latin typeface="+mn-lt"/>
              </a:rPr>
              <a:t>sth</a:t>
            </a:r>
            <a:r>
              <a:rPr lang="en-US" sz="3200" i="0" dirty="0">
                <a:solidFill>
                  <a:srgbClr val="FFFF00"/>
                </a:solidFill>
                <a:effectLst/>
                <a:latin typeface="+mn-lt"/>
              </a:rPr>
              <a:t>. done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sz="3200" i="0" dirty="0">
              <a:solidFill>
                <a:srgbClr val="FFFF00"/>
              </a:solidFill>
              <a:effectLst/>
              <a:latin typeface="+mn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i="0" dirty="0" smtClean="0">
                <a:solidFill>
                  <a:srgbClr val="FFFF00"/>
                </a:solidFill>
                <a:effectLst/>
                <a:latin typeface="+mn-lt"/>
              </a:rPr>
              <a:t>hear/see/watch/notice </a:t>
            </a:r>
            <a:r>
              <a:rPr lang="en-US" sz="3200" i="0" dirty="0">
                <a:solidFill>
                  <a:srgbClr val="FFFF00"/>
                </a:solidFill>
                <a:effectLst/>
                <a:latin typeface="+mn-lt"/>
              </a:rPr>
              <a:t>sb./</a:t>
            </a:r>
            <a:r>
              <a:rPr lang="en-US" sz="3200" i="0" dirty="0" err="1">
                <a:solidFill>
                  <a:srgbClr val="FFFF00"/>
                </a:solidFill>
                <a:effectLst/>
                <a:latin typeface="+mn-lt"/>
              </a:rPr>
              <a:t>sth</a:t>
            </a:r>
            <a:r>
              <a:rPr lang="en-US" sz="3200" i="0" dirty="0">
                <a:solidFill>
                  <a:srgbClr val="FFFF00"/>
                </a:solidFill>
                <a:effectLst/>
                <a:latin typeface="+mn-lt"/>
              </a:rPr>
              <a:t>. done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sz="3200" i="0" dirty="0">
              <a:solidFill>
                <a:srgbClr val="FFFF00"/>
              </a:solidFill>
              <a:effectLst/>
              <a:latin typeface="+mn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i="0" dirty="0">
                <a:solidFill>
                  <a:srgbClr val="FFFF00"/>
                </a:solidFill>
                <a:effectLst/>
                <a:latin typeface="+mn-lt"/>
              </a:rPr>
              <a:t>find sb./</a:t>
            </a:r>
            <a:r>
              <a:rPr lang="en-US" sz="3200" i="0" dirty="0" err="1">
                <a:solidFill>
                  <a:srgbClr val="FFFF00"/>
                </a:solidFill>
                <a:effectLst/>
                <a:latin typeface="+mn-lt"/>
              </a:rPr>
              <a:t>sth</a:t>
            </a:r>
            <a:r>
              <a:rPr lang="en-US" sz="3200" i="0" dirty="0">
                <a:solidFill>
                  <a:srgbClr val="FFFF00"/>
                </a:solidFill>
                <a:effectLst/>
                <a:latin typeface="+mn-lt"/>
              </a:rPr>
              <a:t>. done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EDEDEE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79509" y="2162410"/>
            <a:ext cx="1018032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  <a:buFontTx/>
              <a:buAutoNum type="arabicPeriod"/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His gaining admission to Peking University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made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 his parents very                (please) . </a:t>
            </a:r>
            <a:endParaRPr lang="en-US" altLang="zh-CN" sz="3200" i="0" dirty="0">
              <a:solidFill>
                <a:srgbClr val="EDEDEE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087899"/>
            <a:ext cx="10424160" cy="128445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2. If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you want to make the food tastier, you could have more spices                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(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add) to the dishes.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9391" y="2839982"/>
            <a:ext cx="1608814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pleased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909391" y="3435017"/>
            <a:ext cx="1608814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/>
          <p:cNvSpPr txBox="1"/>
          <p:nvPr/>
        </p:nvSpPr>
        <p:spPr>
          <a:xfrm>
            <a:off x="3909391" y="4730126"/>
            <a:ext cx="1608814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added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909391" y="5323573"/>
            <a:ext cx="1608814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矩形 10"/>
          <p:cNvSpPr/>
          <p:nvPr/>
        </p:nvSpPr>
        <p:spPr>
          <a:xfrm>
            <a:off x="1079509" y="900462"/>
            <a:ext cx="10180320" cy="12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Gulim" pitchFamily="34" charset="-127"/>
              </a:rPr>
              <a:t>Complete the sentences using the past participles of the verbs or phrases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Gulim" pitchFamily="34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79509" y="2162410"/>
            <a:ext cx="1018032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  <a:buFontTx/>
              <a:buAutoNum type="arabicPeriod"/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His gaining admission to Peking University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made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 his parents very                (please) . </a:t>
            </a:r>
            <a:endParaRPr lang="en-US" altLang="zh-CN" sz="3200" i="0" dirty="0">
              <a:solidFill>
                <a:srgbClr val="EDEDEE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087899"/>
            <a:ext cx="10424160" cy="128445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2. If 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you want to make the food tastier, you could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have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 more spices                </a:t>
            </a:r>
            <a:r>
              <a:rPr lang="en-US" altLang="zh-CN" sz="3200" i="0" dirty="0" smtClean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(</a:t>
            </a:r>
            <a:r>
              <a:rPr lang="en-US" altLang="zh-CN" sz="3200" i="0" dirty="0">
                <a:solidFill>
                  <a:srgbClr val="EDEDEE"/>
                </a:solidFill>
                <a:effectLst/>
                <a:latin typeface="+mn-lt"/>
                <a:ea typeface="黑体" panose="02010609060101010101" pitchFamily="49" charset="-122"/>
              </a:rPr>
              <a:t>add) to the dishes.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9391" y="2839982"/>
            <a:ext cx="1608814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pleased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909391" y="3435017"/>
            <a:ext cx="1608814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/>
          <p:cNvSpPr txBox="1"/>
          <p:nvPr/>
        </p:nvSpPr>
        <p:spPr>
          <a:xfrm>
            <a:off x="3909391" y="4730126"/>
            <a:ext cx="1608814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added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909391" y="5323573"/>
            <a:ext cx="1608814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矩形 10"/>
          <p:cNvSpPr/>
          <p:nvPr/>
        </p:nvSpPr>
        <p:spPr>
          <a:xfrm>
            <a:off x="1079509" y="900462"/>
            <a:ext cx="10180320" cy="12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Gulim" pitchFamily="34" charset="-127"/>
              </a:rPr>
              <a:t>Complete the sentences using the past participles of the verbs or phrases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Gulim" pitchFamily="34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79509" y="2120348"/>
            <a:ext cx="1018032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3. She found herself                       (impress) by the beauty of the landscape in Australia. </a:t>
            </a:r>
            <a:endParaRPr lang="en-US" altLang="zh-CN" sz="3200" i="0" dirty="0">
              <a:solidFill>
                <a:srgbClr val="FFFFFF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9509" y="3922643"/>
            <a:ext cx="9998765" cy="18753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marR="0" indent="-51435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4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. Getting back from her business trip, Judy was happy to see her puppies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well                           (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take care of) by her friend.</a:t>
            </a:r>
            <a:endParaRPr kumimoji="0" lang="en-US" altLang="zh-CN" sz="32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69669" y="4524562"/>
            <a:ext cx="257389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taken care of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920750" y="5101610"/>
            <a:ext cx="2822812" cy="17987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extBox 6"/>
          <p:cNvSpPr txBox="1"/>
          <p:nvPr/>
        </p:nvSpPr>
        <p:spPr>
          <a:xfrm>
            <a:off x="5082493" y="2120348"/>
            <a:ext cx="2174351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impressed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920113" y="2713795"/>
            <a:ext cx="2338124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矩形 7"/>
          <p:cNvSpPr/>
          <p:nvPr/>
        </p:nvSpPr>
        <p:spPr>
          <a:xfrm>
            <a:off x="1079509" y="900462"/>
            <a:ext cx="10180320" cy="12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Gulim" pitchFamily="34" charset="-127"/>
              </a:rPr>
              <a:t>Complete the sentences using the past participles of the verbs or phrases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Gulim" pitchFamily="34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79509" y="2120348"/>
            <a:ext cx="1018032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3. She </a:t>
            </a:r>
            <a:r>
              <a:rPr lang="en-US" altLang="zh-CN" sz="3200" i="0" dirty="0" smtClean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found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 herself                       (impress) by the beauty of the landscape in Australia. </a:t>
            </a:r>
            <a:endParaRPr lang="en-US" altLang="zh-CN" sz="3200" i="0" dirty="0">
              <a:solidFill>
                <a:srgbClr val="FFFFFF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9509" y="3922643"/>
            <a:ext cx="9998765" cy="18753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marR="0" indent="-51435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4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. Getting back from her business trip, Judy was happy to </a:t>
            </a: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see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 her puppies </a:t>
            </a:r>
            <a:r>
              <a:rPr lang="en-US" altLang="zh-CN" sz="32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well                           (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take care of) by her friend.</a:t>
            </a:r>
            <a:endParaRPr kumimoji="0" lang="en-US" altLang="zh-CN" sz="32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69669" y="4524562"/>
            <a:ext cx="257389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taken care of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920750" y="5101610"/>
            <a:ext cx="2822812" cy="17987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extBox 6"/>
          <p:cNvSpPr txBox="1"/>
          <p:nvPr/>
        </p:nvSpPr>
        <p:spPr>
          <a:xfrm>
            <a:off x="5082493" y="2120348"/>
            <a:ext cx="2174351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黑体" panose="02010609060101010101" pitchFamily="49" charset="-122"/>
                <a:sym typeface="Hoefler Text"/>
              </a:rPr>
              <a:t>impressed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黑体" panose="02010609060101010101" pitchFamily="49" charset="-122"/>
              <a:sym typeface="Hoefler Tex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920113" y="2713795"/>
            <a:ext cx="2338124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矩形 7"/>
          <p:cNvSpPr/>
          <p:nvPr/>
        </p:nvSpPr>
        <p:spPr>
          <a:xfrm>
            <a:off x="1079509" y="900462"/>
            <a:ext cx="10180320" cy="12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Gulim" pitchFamily="34" charset="-127"/>
              </a:rPr>
              <a:t>Complete the sentences using the past participles of the verbs or phrases as the object complement. 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Gulim" pitchFamily="34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45705" y="1074510"/>
            <a:ext cx="10164416" cy="1810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i="0" dirty="0">
                <a:solidFill>
                  <a:srgbClr val="FFFF00"/>
                </a:solidFill>
                <a:effectLst/>
                <a:latin typeface="+mn-lt"/>
                <a:ea typeface="黑体" panose="02010609060101010101" pitchFamily="49" charset="-122"/>
              </a:rPr>
              <a:t>Read and complete the passage about travelling in Paris with the past participles of the verbs as the attribute or the object complement.</a:t>
            </a:r>
            <a:endParaRPr lang="zh-CN" altLang="en-US" sz="3200" i="0" dirty="0">
              <a:solidFill>
                <a:srgbClr val="FFFF00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18434" name="Picture 2" descr="https://timgsa.baidu.com/timg?image&amp;quality=80&amp;size=b9999_10000&amp;sec=1586160893310&amp;di=a4beda4412bebcf2095a237b5f23f884&amp;imgtype=0&amp;src=http%3A%2F%2Fpic.51yuansu.com%2Fpic3%2Fcover%2F01%2F80%2F76%2F596f558668371_61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7117" y="3393269"/>
            <a:ext cx="5645980" cy="251720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5645" y="1200148"/>
            <a:ext cx="9984477" cy="421448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3200" i="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end   advance   preserve    spend    </a:t>
            </a:r>
            <a:r>
              <a:rPr lang="en-US" sz="3200" i="0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impress</a:t>
            </a:r>
          </a:p>
          <a:p>
            <a:pPr algn="l">
              <a:lnSpc>
                <a:spcPct val="120000"/>
              </a:lnSpc>
            </a:pPr>
            <a:r>
              <a:rPr lang="en-US" sz="2800" i="0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still remember my time                travelling in Paris. Almost everything there left me                      . I was surprised to find old buildings such as the Palace of Versailles and the Louvre Museum quite well                   .  At the same time, many futuristic buildings with                   high-tech facilities could be found all over. I felt it a pity to have my trip                   so soon.</a:t>
            </a:r>
            <a:endParaRPr lang="zh-CN" altLang="en-US" sz="2800" i="0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37581" y="3305804"/>
            <a:ext cx="1790972" cy="47192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preserved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33142" y="2309876"/>
            <a:ext cx="2171281" cy="47192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impressed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35757" y="1776397"/>
            <a:ext cx="1325217" cy="47192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spent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37581" y="3840871"/>
            <a:ext cx="2232991" cy="47192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advanced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49710" y="4312795"/>
            <a:ext cx="1309837" cy="47192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Hoefler Text"/>
              </a:rPr>
              <a:t>ended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Hoefler Tex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9566684" y="4783131"/>
            <a:ext cx="1194081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直接连接符 14"/>
          <p:cNvCxnSpPr/>
          <p:nvPr/>
        </p:nvCxnSpPr>
        <p:spPr>
          <a:xfrm>
            <a:off x="6199247" y="2248321"/>
            <a:ext cx="1261727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直接连接符 16"/>
          <p:cNvCxnSpPr/>
          <p:nvPr/>
        </p:nvCxnSpPr>
        <p:spPr>
          <a:xfrm>
            <a:off x="6135757" y="4309619"/>
            <a:ext cx="1619536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直接连接符 18"/>
          <p:cNvCxnSpPr/>
          <p:nvPr/>
        </p:nvCxnSpPr>
        <p:spPr>
          <a:xfrm>
            <a:off x="5726866" y="3776140"/>
            <a:ext cx="1734108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直接连接符 21"/>
          <p:cNvCxnSpPr/>
          <p:nvPr/>
        </p:nvCxnSpPr>
        <p:spPr>
          <a:xfrm>
            <a:off x="6538910" y="2780212"/>
            <a:ext cx="1927154" cy="1588"/>
          </a:xfrm>
          <a:prstGeom prst="line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6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0614" y="1254165"/>
            <a:ext cx="8393921" cy="866075"/>
          </a:xfrm>
        </p:spPr>
        <p:txBody>
          <a:bodyPr>
            <a:normAutofit/>
          </a:bodyPr>
          <a:lstStyle/>
          <a:p>
            <a:r>
              <a:rPr lang="en-US" altLang="zh-CN" sz="4800" dirty="0">
                <a:latin typeface="Arial Black" panose="020B0A04020102020204" pitchFamily="34" charset="0"/>
              </a:rPr>
              <a:t>Homework</a:t>
            </a:r>
            <a:endParaRPr lang="zh-CN" altLang="en-US" sz="4800" dirty="0">
              <a:latin typeface="Arial Black" panose="020B0A040201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52939" y="2332383"/>
            <a:ext cx="1032344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lnSpc>
                <a:spcPct val="120000"/>
              </a:lnSpc>
              <a:defRPr/>
            </a:pP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1. 	Complete the conversations with the past participles of the verbs as the attribute or the object complement. (P81 / Ex.4)</a:t>
            </a:r>
          </a:p>
          <a:p>
            <a:pPr marL="514350" indent="-514350" algn="l">
              <a:lnSpc>
                <a:spcPct val="120000"/>
              </a:lnSpc>
              <a:defRPr/>
            </a:pPr>
            <a:endParaRPr lang="en-US" altLang="zh-CN" sz="2800" i="0" dirty="0" smtClean="0">
              <a:solidFill>
                <a:srgbClr val="FFFFFF"/>
              </a:solidFill>
              <a:effectLst/>
              <a:latin typeface="+mn-lt"/>
              <a:ea typeface="黑体" panose="02010609060101010101" pitchFamily="49" charset="-122"/>
            </a:endParaRPr>
          </a:p>
          <a:p>
            <a:pPr marL="514350" indent="-514350" algn="l">
              <a:lnSpc>
                <a:spcPct val="120000"/>
              </a:lnSpc>
              <a:defRPr/>
            </a:pP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+mn-lt"/>
                <a:ea typeface="黑体" panose="02010609060101010101" pitchFamily="49" charset="-122"/>
              </a:rPr>
              <a:t>2. 	Rewrite the sentences with the past participles as the attribute, and then see whether you can write a little story with them. (P43 / Ex.4)</a:t>
            </a:r>
            <a:endParaRPr lang="zh-CN" altLang="en-US" sz="2800" i="0" dirty="0">
              <a:solidFill>
                <a:srgbClr val="FFFFFF"/>
              </a:solidFill>
              <a:effectLst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0614" y="2872144"/>
            <a:ext cx="8393921" cy="866075"/>
          </a:xfrm>
        </p:spPr>
        <p:txBody>
          <a:bodyPr>
            <a:noAutofit/>
          </a:bodyPr>
          <a:lstStyle/>
          <a:p>
            <a:r>
              <a:rPr lang="en-US" altLang="zh-CN" sz="6600" dirty="0">
                <a:latin typeface="Arial Black" panose="020B0A04020102020204" pitchFamily="34" charset="0"/>
              </a:rPr>
              <a:t>Thank you !</a:t>
            </a:r>
            <a:endParaRPr lang="zh-CN" altLang="en-US" sz="66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第一PPT模板网-WWW.1PPT.COM">
  <a:themeElements>
    <a:clrScheme name="Moroccan">
      <a:dk1>
        <a:srgbClr val="073E86"/>
      </a:dk1>
      <a:lt1>
        <a:srgbClr val="86837F">
          <a:alpha val="80000"/>
        </a:srgbClr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400" b="0" i="0" u="none" strike="noStrike" cap="none" spc="0" normalizeH="0" baseline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>
              <a:satOff val="-16992"/>
              <a:lumOff val="14363"/>
            </a:schemeClr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 dirty="0" smtClean="0">
            <a:ln>
              <a:noFill/>
            </a:ln>
            <a:solidFill>
              <a:srgbClr val="EDEDEE"/>
            </a:solidFill>
            <a:effectLst/>
            <a:uFillTx/>
            <a:latin typeface="黑体" panose="02010609060101010101" pitchFamily="49" charset="-122"/>
            <a:ea typeface="黑体" panose="02010609060101010101" pitchFamily="49" charset="-122"/>
            <a:sym typeface="Hoefler Tex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roccan">
  <a:themeElements>
    <a:clrScheme name="Moroccan">
      <a:dk1>
        <a:srgbClr val="000000"/>
      </a:dk1>
      <a:lt1>
        <a:srgbClr val="FFFFFF"/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400" b="0" i="0" u="none" strike="noStrike" cap="none" spc="0" normalizeH="0" baseline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>
              <a:satOff val="-16992"/>
              <a:lumOff val="14363"/>
            </a:schemeClr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600" b="0" i="1" u="none" strike="noStrike" cap="none" spc="0" normalizeH="0" baseline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blurRad="25400" dist="12700" dir="5400000" rotWithShape="0">
                <a:srgbClr val="FFFFFF"/>
              </a:outerShdw>
            </a:effectLst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1411</Words>
  <Application>Microsoft Office PowerPoint</Application>
  <PresentationFormat>宽屏</PresentationFormat>
  <Paragraphs>181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0" baseType="lpstr">
      <vt:lpstr>Arial Unicode MS</vt:lpstr>
      <vt:lpstr>Gulim</vt:lpstr>
      <vt:lpstr>Helvetica Neue</vt:lpstr>
      <vt:lpstr>Hoefler Text</vt:lpstr>
      <vt:lpstr>Palatino</vt:lpstr>
      <vt:lpstr>黑体</vt:lpstr>
      <vt:lpstr>Arial</vt:lpstr>
      <vt:lpstr>Arial Black</vt:lpstr>
      <vt:lpstr>Times New Roman</vt:lpstr>
      <vt:lpstr>第一PPT模板网-WWW.1PPT.COM</vt:lpstr>
      <vt:lpstr>PowerPoint 演示文稿</vt:lpstr>
      <vt:lpstr>What’s in a name?</vt:lpstr>
      <vt:lpstr>What’s in a name?</vt:lpstr>
      <vt:lpstr>What’s in a name?</vt:lpstr>
      <vt:lpstr>What’s in a name?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Homework</vt:lpstr>
      <vt:lpstr>Thank you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cp:lastModifiedBy>刘思仪.V0017546</cp:lastModifiedBy>
  <cp:revision>352</cp:revision>
  <dcterms:created xsi:type="dcterms:W3CDTF">2020-02-27T05:48:00Z</dcterms:created>
  <dcterms:modified xsi:type="dcterms:W3CDTF">2023-05-31T09:44:33Z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