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57" r:id="rId3"/>
    <p:sldId id="280" r:id="rId4"/>
    <p:sldId id="298" r:id="rId5"/>
    <p:sldId id="311" r:id="rId6"/>
    <p:sldId id="312" r:id="rId7"/>
    <p:sldId id="313" r:id="rId8"/>
    <p:sldId id="314" r:id="rId9"/>
    <p:sldId id="315" r:id="rId10"/>
    <p:sldId id="316" r:id="rId11"/>
    <p:sldId id="292" r:id="rId12"/>
    <p:sldId id="310" r:id="rId13"/>
    <p:sldId id="279" r:id="rId14"/>
  </p:sldIdLst>
  <p:sldSz cx="9144000" cy="6858000" type="screen4x3"/>
  <p:notesSz cx="6858000" cy="9144000"/>
  <p:custDataLst>
    <p:tags r:id="rId15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" panose="020B0503020204020204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" panose="020B0503020204020204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" panose="020B0503020204020204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" panose="020B0503020204020204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3" d="100"/>
          <a:sy n="43" d="100"/>
        </p:scale>
        <p:origin x="1136" y="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E733722-2895-8843-6682-D11482924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E34F91-099F-4B0B-9CE5-70A9D4A6F6E7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CC363CF-8B83-A7F4-C8AF-88678C5D0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A0F661-E5B5-99D2-337B-FC84AA14C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2F105B-ECD7-4E17-A832-5B1E113B9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552272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71CC80-C1BE-599E-A64D-AB9DE7162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E34F91-099F-4B0B-9CE5-70A9D4A6F6E7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0BDCBE-BD4A-C804-8B68-C40B2EBA1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C876155-5849-556A-06C1-14DC7394E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2F105B-ECD7-4E17-A832-5B1E113B9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388932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9218D3-4DB9-7CC6-D9E8-CB07F4C75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E34F91-099F-4B0B-9CE5-70A9D4A6F6E7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8A75870-BBED-3F2B-4143-28EDE92CD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2FF7F9F-31A6-78ED-4FD0-0BDAF2196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2F105B-ECD7-4E17-A832-5B1E113B9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9647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59EBFBE4-7E24-5D86-5844-FF8719D1F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E34F91-099F-4B0B-9CE5-70A9D4A6F6E7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F14EE332-45C5-58E8-854B-3D68E5433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7EF6DFA0-776E-673D-8575-695AA442F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2F105B-ECD7-4E17-A832-5B1E113B9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31561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3">
            <a:extLst>
              <a:ext uri="{FF2B5EF4-FFF2-40B4-BE49-F238E27FC236}">
                <a16:creationId xmlns:a16="http://schemas.microsoft.com/office/drawing/2014/main" id="{F91CAB7E-CA01-D82E-1920-8E7D57103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E34F91-099F-4B0B-9CE5-70A9D4A6F6E7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C72E3D1F-D42E-551A-2CAC-ACA092FB3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5">
            <a:extLst>
              <a:ext uri="{FF2B5EF4-FFF2-40B4-BE49-F238E27FC236}">
                <a16:creationId xmlns:a16="http://schemas.microsoft.com/office/drawing/2014/main" id="{FF37C473-D095-F348-10CC-FA2DB396A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2F105B-ECD7-4E17-A832-5B1E113B9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563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>
            <a:extLst>
              <a:ext uri="{FF2B5EF4-FFF2-40B4-BE49-F238E27FC236}">
                <a16:creationId xmlns:a16="http://schemas.microsoft.com/office/drawing/2014/main" id="{5DC41FE1-2296-B1CE-95FC-DA021FE81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E34F91-099F-4B0B-9CE5-70A9D4A6F6E7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4" name="页脚占位符 4">
            <a:extLst>
              <a:ext uri="{FF2B5EF4-FFF2-40B4-BE49-F238E27FC236}">
                <a16:creationId xmlns:a16="http://schemas.microsoft.com/office/drawing/2014/main" id="{9C4F3843-B2EB-F0CD-D37A-CB7CF5826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E4F7AEA4-7D19-160A-7FFA-825D8CD50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2F105B-ECD7-4E17-A832-5B1E113B9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878623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:a16="http://schemas.microsoft.com/office/drawing/2014/main" id="{9EBFDF95-9550-3F71-2CCA-977053618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E34F91-099F-4B0B-9CE5-70A9D4A6F6E7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:a16="http://schemas.microsoft.com/office/drawing/2014/main" id="{D59A80A3-0887-73F5-F987-B28679220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741309AB-498E-A07C-3919-76A917037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2F105B-ECD7-4E17-A832-5B1E113B9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07443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544833FC-F563-0FBC-5452-F2E1A5ECF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E34F91-099F-4B0B-9CE5-70A9D4A6F6E7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575F2C8B-600E-AF7F-5F5C-790233919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1F457918-A38C-C01C-889A-2431DF176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2F105B-ECD7-4E17-A832-5B1E113B9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765212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D6EEC61B-BFF6-B2DB-51A4-91D2F3274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E34F91-099F-4B0B-9CE5-70A9D4A6F6E7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D29B5709-3D45-8F16-DAD7-19289980A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8F15D384-33F4-74DF-A68D-B21AF64D5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2F105B-ECD7-4E17-A832-5B1E113B9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719145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790611E-BE4C-8E12-E7A8-5CA33080B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E34F91-099F-4B0B-9CE5-70A9D4A6F6E7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A554F6B-5B55-D01C-F3A6-78BD6F479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2FF182-4359-A802-5CCD-ED0D41204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2F105B-ECD7-4E17-A832-5B1E113B9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563846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DEF09DC-2590-8349-1DE0-12A11234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E34F91-099F-4B0B-9CE5-70A9D4A6F6E7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3E5010E-4D1E-461B-1B46-5DBA179A1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A220130-52E0-08CC-9E93-E39857742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2F105B-ECD7-4E17-A832-5B1E113B9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46709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file:///D:\qq&#25991;&#20214;\712321467\Image\C2C\Image2\%7b75232B38-A165-1FB7-499C-2E1C792CACB5%7d.png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1">
            <a:extLst>
              <a:ext uri="{FF2B5EF4-FFF2-40B4-BE49-F238E27FC236}">
                <a16:creationId xmlns:a16="http://schemas.microsoft.com/office/drawing/2014/main" id="{E3C33F22-C99C-3297-19E8-F11003FE5E32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标题占位符 1">
            <a:extLst>
              <a:ext uri="{FF2B5EF4-FFF2-40B4-BE49-F238E27FC236}">
                <a16:creationId xmlns:a16="http://schemas.microsoft.com/office/drawing/2014/main" id="{FB0F3115-8AB5-B585-0528-7BBA6E448EA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8" name="文本占位符 2">
            <a:extLst>
              <a:ext uri="{FF2B5EF4-FFF2-40B4-BE49-F238E27FC236}">
                <a16:creationId xmlns:a16="http://schemas.microsoft.com/office/drawing/2014/main" id="{C91A1863-B881-061C-CEED-9A5EC90401C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6B86A9-35AA-7EB4-4F8B-13EFEB3E59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ct val="0"/>
              </a:spcBef>
              <a:spcAft>
                <a:spcPct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fld id="{44E34F91-099F-4B0B-9CE5-70A9D4A6F6E7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FCC23EE-C761-9472-64AE-6B03956F61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E82A2D7-8F4C-9994-7699-015B5FD6F0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fld id="{0E2F105B-ECD7-4E17-A832-5B1E113B966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29" name="图片 1073743875" descr="学科网 zxxk.com"/>
          <p:cNvPicPr>
            <a:picLocks noChangeAspect="1"/>
          </p:cNvPicPr>
          <p:nvPr/>
        </p:nvPicPr>
        <p:blipFill>
          <a:blip r:embed="rId14" r:link="rId1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521307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9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8.wmf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432866" y="2811504"/>
            <a:ext cx="6991210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4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6.1 </a:t>
            </a:r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平面向量的概念</a:t>
            </a:r>
            <a:endParaRPr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21891" y="2231375"/>
            <a:ext cx="66021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zh-CN" altLang="en-US" sz="16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第六章 平面向量及其应用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H="1">
            <a:off x="8436519" y="793750"/>
            <a:ext cx="0" cy="5897336"/>
          </a:xfrm>
          <a:prstGeom prst="line">
            <a:avLst/>
          </a:prstGeom>
          <a:ln>
            <a:solidFill>
              <a:schemeClr val="tx1"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0" y="950913"/>
            <a:ext cx="9144000" cy="0"/>
          </a:xfrm>
          <a:prstGeom prst="line">
            <a:avLst/>
          </a:prstGeom>
          <a:ln>
            <a:solidFill>
              <a:schemeClr val="tx1"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494665" y="1619885"/>
            <a:ext cx="77901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学习目标：</a:t>
            </a:r>
          </a:p>
          <a:p>
            <a:pPr fontAlgn="auto">
              <a:lnSpc>
                <a:spcPct val="150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通过对生活中力、速度、位移等的分析，了解平面向量的实际背景；</a:t>
            </a:r>
          </a:p>
          <a:p>
            <a:pPr fontAlgn="auto">
              <a:lnSpc>
                <a:spcPct val="150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理解向量的意义及几何表示；</a:t>
            </a:r>
          </a:p>
          <a:p>
            <a:pPr fontAlgn="auto">
              <a:lnSpc>
                <a:spcPct val="150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掌握相等向量与共线向量的意义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fontAlgn="auto">
              <a:lnSpc>
                <a:spcPct val="150000"/>
              </a:lnSpc>
            </a:pP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教学重点：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掌握向量、相等向量、共线向量的概念及向量的几何表示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教学难点：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对共线向量的理解及掌握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34314" y="1704899"/>
            <a:ext cx="7866352" cy="588469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lang="en-US" altLang="zh-CN" sz="2000" dirty="0">
                <a:latin typeface="+mn-ea"/>
                <a:ea typeface="+mn-ea"/>
              </a:rPr>
              <a:t>.</a:t>
            </a:r>
            <a:r>
              <a:rPr lang="zh-CN" altLang="zh-CN" sz="2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在学习物理时，学过力、位移、速度，它们有什么共同属性呢？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1745" y="802975"/>
            <a:ext cx="157447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想一想</a:t>
            </a:r>
            <a:endParaRPr lang="zh-CN" altLang="en-US" sz="36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88734" y="4254832"/>
            <a:ext cx="444757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下面我们一起来学习这些既有大小，</a:t>
            </a:r>
            <a:endParaRPr lang="en-US" altLang="zh-CN" sz="2000">
              <a:solidFill>
                <a:srgbClr val="0070C0"/>
              </a:solidFill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又有方向的量吧！</a:t>
            </a:r>
            <a:endParaRPr lang="zh-CN" altLang="en-US" sz="2000">
              <a:solidFill>
                <a:srgbClr val="0070C0"/>
              </a:solidFill>
              <a:latin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/>
            </p:nvSpPr>
            <p:spPr>
              <a:xfrm>
                <a:off x="882802" y="2455181"/>
                <a:ext cx="530903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smtClean="0">
                          <a:solidFill>
                            <a:srgbClr val="0070C0"/>
                          </a:solidFill>
                          <a:latin typeface="Cambria Math"/>
                        </a:rPr>
                        <m:t>既有大小，又有方向</m:t>
                      </m:r>
                      <m:r>
                        <a:rPr lang="en-US" altLang="zh-CN" smtClean="0">
                          <a:solidFill>
                            <a:srgbClr val="0070C0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zh-CN" altLang="en-US" dirty="0">
                  <a:solidFill>
                    <a:srgbClr val="0070C0"/>
                  </a:solidFill>
                </a:endParaRPr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802" y="2455181"/>
                <a:ext cx="5309039" cy="369332"/>
              </a:xfrm>
              <a:prstGeom prst="rect">
                <a:avLst/>
              </a:prstGeom>
              <a:blipFill rotWithShape="0">
                <a:blip r:embed="rId2"/>
                <a:stretch>
                  <a:fillRect l="-344" r="0" b="-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357" y="3663752"/>
            <a:ext cx="1714377" cy="171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083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61750" y="786894"/>
            <a:ext cx="589135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概念：</a:t>
            </a:r>
            <a:r>
              <a:rPr lang="zh-CN" altLang="zh-CN" sz="2000" dirty="0"/>
              <a:t>我们</a:t>
            </a:r>
            <a:r>
              <a:rPr lang="zh-CN" altLang="en-US" sz="2000" dirty="0"/>
              <a:t>把</a:t>
            </a:r>
            <a:r>
              <a:rPr lang="zh-CN" altLang="zh-CN" sz="2000" dirty="0"/>
              <a:t>既有大小，又有方向的量，叫做</a:t>
            </a:r>
            <a:r>
              <a:rPr lang="zh-CN" altLang="zh-CN" sz="2000" dirty="0">
                <a:solidFill>
                  <a:srgbClr val="FF0000"/>
                </a:solidFill>
              </a:rPr>
              <a:t>向量</a:t>
            </a:r>
            <a:r>
              <a:rPr lang="en-US" altLang="zh-CN" sz="2000" dirty="0"/>
              <a:t>.</a:t>
            </a:r>
          </a:p>
          <a:p>
            <a:pPr>
              <a:lnSpc>
                <a:spcPct val="150000"/>
              </a:lnSpc>
            </a:pPr>
            <a:r>
              <a:rPr lang="zh-CN" altLang="zh-CN" sz="2000" dirty="0"/>
              <a:t>把只有大小，没有方向的量叫做</a:t>
            </a:r>
            <a:r>
              <a:rPr lang="zh-CN" altLang="zh-CN" sz="2000" dirty="0">
                <a:solidFill>
                  <a:srgbClr val="FF0000"/>
                </a:solidFill>
              </a:rPr>
              <a:t>数量</a:t>
            </a:r>
            <a:r>
              <a:rPr lang="en-US" altLang="zh-CN" sz="2000" dirty="0"/>
              <a:t>.</a:t>
            </a:r>
            <a:endParaRPr lang="zh-CN" altLang="zh-CN" sz="2000" b="1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61750" y="2383730"/>
            <a:ext cx="38395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kern="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举出你知道的向量与数量的例子</a:t>
            </a:r>
            <a:r>
              <a:rPr lang="en-US" altLang="zh-CN" sz="2000" kern="100" dirty="0">
                <a:solidFill>
                  <a:srgbClr val="0070C0"/>
                </a:solidFill>
                <a:latin typeface="Times New Roman" panose="02020603050405020304" pitchFamily="18" charset="0"/>
              </a:rPr>
              <a:t>.</a:t>
            </a:r>
            <a:endParaRPr lang="zh-CN" altLang="en-US" sz="2000" dirty="0">
              <a:solidFill>
                <a:srgbClr val="0070C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61750" y="2783840"/>
            <a:ext cx="4572000" cy="87588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如，向量：作用力、反作用力、加速度等；数量：身高、体重、面积、质量等</a:t>
            </a:r>
            <a:r>
              <a:rPr lang="en-US" altLang="zh-CN" kern="100" dirty="0">
                <a:latin typeface="Times New Roman" panose="02020603050405020304" pitchFamily="18" charset="0"/>
              </a:rPr>
              <a:t>.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661750" y="4222375"/>
            <a:ext cx="45448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kern="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问：</a:t>
            </a: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数量可以用数轴上的点来表示吗？</a:t>
            </a:r>
            <a:endParaRPr lang="zh-CN" altLang="en-US" sz="2000" dirty="0"/>
          </a:p>
        </p:txBody>
      </p:sp>
      <p:sp>
        <p:nvSpPr>
          <p:cNvPr id="9" name="矩形 8"/>
          <p:cNvSpPr/>
          <p:nvPr/>
        </p:nvSpPr>
        <p:spPr>
          <a:xfrm>
            <a:off x="661750" y="4622485"/>
            <a:ext cx="7812331" cy="875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可以，因为数量可以用实数表示，而实数与数轴上的点一一对应，所以数量可用数轴上的点表示，而且不同的点表示不同的数量</a:t>
            </a:r>
            <a:r>
              <a:rPr lang="en-US" altLang="zh-CN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zh-CN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2040" y="5619876"/>
            <a:ext cx="6248400" cy="63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9015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/>
      <p:bldP spid="6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1746" y="802975"/>
            <a:ext cx="157447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3600" b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思考：</a:t>
            </a:r>
            <a:endParaRPr lang="zh-CN" altLang="en-US" sz="3600" b="1" cap="all" spc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52076" y="158780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kern="100">
                <a:latin typeface="Times New Roman" panose="02020603050405020304" pitchFamily="18" charset="0"/>
                <a:cs typeface="Times New Roman" panose="02020603050405020304" pitchFamily="18" charset="0"/>
              </a:rPr>
              <a:t>如何表示向量呢？</a:t>
            </a:r>
            <a:endParaRPr lang="zh-CN" altLang="en-US" sz="2000"/>
          </a:p>
        </p:txBody>
      </p:sp>
      <p:sp>
        <p:nvSpPr>
          <p:cNvPr id="4" name="文本框 3"/>
          <p:cNvSpPr txBox="1"/>
          <p:nvPr/>
        </p:nvSpPr>
        <p:spPr>
          <a:xfrm>
            <a:off x="551746" y="2236595"/>
            <a:ext cx="7793184" cy="501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000" dirty="0"/>
              <a:t>具有方向的线段叫做</a:t>
            </a:r>
            <a:r>
              <a:rPr lang="zh-CN" altLang="en-US" sz="2000" dirty="0">
                <a:solidFill>
                  <a:srgbClr val="FF0000"/>
                </a:solidFill>
              </a:rPr>
              <a:t>有向线段</a:t>
            </a:r>
            <a:r>
              <a:rPr lang="en-US" altLang="zh-CN" sz="2000" dirty="0"/>
              <a:t>.</a:t>
            </a:r>
            <a:endParaRPr lang="zh-CN" altLang="en-US" sz="2000" dirty="0"/>
          </a:p>
        </p:txBody>
      </p:sp>
      <p:sp>
        <p:nvSpPr>
          <p:cNvPr id="5" name="文本框 4"/>
          <p:cNvSpPr txBox="1"/>
          <p:nvPr/>
        </p:nvSpPr>
        <p:spPr>
          <a:xfrm>
            <a:off x="551557" y="5066085"/>
            <a:ext cx="5115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zh-CN" sz="2000"/>
              <a:t>有向线段的三要素：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578" y="4228105"/>
            <a:ext cx="3209524" cy="5142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/>
              <p:cNvSpPr/>
              <p:nvPr/>
            </p:nvSpPr>
            <p:spPr>
              <a:xfrm>
                <a:off x="551557" y="2835144"/>
                <a:ext cx="7793184" cy="10692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50000"/>
                  </a:lnSpc>
                  <a:spcAft>
                    <a:spcPct val="0"/>
                  </a:spcAft>
                </a:pPr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以</a:t>
                </a:r>
                <a:r>
                  <a:rPr lang="en-US" altLang="zh-CN" sz="2000" i="1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为</a:t>
                </a:r>
                <a:r>
                  <a:rPr lang="zh-CN" altLang="zh-CN" sz="2000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起点</a:t>
                </a:r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、</a:t>
                </a:r>
                <a:r>
                  <a:rPr lang="en-US" altLang="zh-CN" sz="2000" i="1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为</a:t>
                </a:r>
                <a:r>
                  <a:rPr lang="zh-CN" altLang="zh-CN" sz="2000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终点</a:t>
                </a:r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的有向线段记作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000" i="1" kern="100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，线段</a:t>
                </a:r>
                <a:r>
                  <a:rPr lang="en-US" altLang="zh-CN" sz="2000" i="1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</a:t>
                </a:r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的长度也叫做有向线段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0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i="1" kern="1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的长度，记作</a:t>
                </a:r>
                <a14:m>
                  <m:oMath xmlns:m="http://schemas.openxmlformats.org/officeDocument/2006/math">
                    <m:r>
                      <a:rPr lang="en-US" altLang="zh-CN" sz="2000" kern="1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|</m:t>
                    </m:r>
                    <m:acc>
                      <m:accPr>
                        <m:chr m:val="⃗"/>
                        <m:ctrlPr>
                          <a:rPr lang="zh-CN" altLang="zh-CN" sz="2000" i="1" kern="10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𝐴𝐵</m:t>
                        </m:r>
                      </m:e>
                    </m:acc>
                    <m:r>
                      <a:rPr lang="en-US" altLang="zh-CN" sz="2000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|</m:t>
                    </m:r>
                  </m:oMath>
                </a14:m>
                <a:r>
                  <a:rPr lang="en-US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zh-CN" altLang="zh-CN" sz="2000" kern="100" dirty="0">
                  <a:latin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557" y="2835144"/>
                <a:ext cx="7793184" cy="1069267"/>
              </a:xfrm>
              <a:prstGeom prst="rect">
                <a:avLst/>
              </a:prstGeom>
              <a:blipFill rotWithShape="0">
                <a:blip r:embed="rId3"/>
                <a:stretch>
                  <a:fillRect l="-782" r="-782" b="-91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矩形 12"/>
          <p:cNvSpPr/>
          <p:nvPr/>
        </p:nvSpPr>
        <p:spPr>
          <a:xfrm>
            <a:off x="3288586" y="5081474"/>
            <a:ext cx="2089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>
                <a:solidFill>
                  <a:srgbClr val="FF0000"/>
                </a:solidFill>
              </a:rPr>
              <a:t>起点、方向、长度</a:t>
            </a:r>
            <a:r>
              <a:rPr lang="en-US" altLang="zh-CN"/>
              <a:t>.</a:t>
            </a: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7612774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/>
            </p:nvSpPr>
            <p:spPr>
              <a:xfrm>
                <a:off x="729049" y="678055"/>
                <a:ext cx="7871254" cy="10692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50000"/>
                  </a:lnSpc>
                  <a:spcAft>
                    <a:spcPct val="0"/>
                  </a:spcAft>
                </a:pPr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向量可以用有向线段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0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i="1" kern="1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来表示，我们把这个向量记作</a:t>
                </a:r>
                <a:r>
                  <a:rPr lang="zh-CN" altLang="zh-CN" sz="2000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000" i="1" kern="10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US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有向线段的长度</a:t>
                </a:r>
                <a14:m>
                  <m:oMath xmlns:m="http://schemas.openxmlformats.org/officeDocument/2006/math">
                    <m:r>
                      <a:rPr lang="en-US" altLang="zh-CN" sz="2000" kern="1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|</m:t>
                    </m:r>
                    <m:acc>
                      <m:accPr>
                        <m:chr m:val="⃗"/>
                        <m:ctrlPr>
                          <a:rPr lang="zh-CN" altLang="zh-CN" sz="20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i="1" kern="1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𝐴𝐵</m:t>
                        </m:r>
                      </m:e>
                    </m:acc>
                    <m:r>
                      <a:rPr lang="en-US" altLang="zh-CN" sz="2000" kern="1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|</m:t>
                    </m:r>
                  </m:oMath>
                </a14:m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表示向量的</a:t>
                </a:r>
                <a:r>
                  <a:rPr lang="zh-CN" altLang="zh-CN" sz="2000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大小</a:t>
                </a:r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，有向线段的方向表示向量的</a:t>
                </a:r>
                <a:r>
                  <a:rPr lang="zh-CN" altLang="zh-CN" sz="2000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方向</a:t>
                </a:r>
                <a:r>
                  <a:rPr lang="en-US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zh-CN" altLang="zh-CN" sz="2000" kern="100" dirty="0">
                  <a:latin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049" y="678055"/>
                <a:ext cx="7871254" cy="1069267"/>
              </a:xfrm>
              <a:prstGeom prst="rect">
                <a:avLst/>
              </a:prstGeom>
              <a:blipFill rotWithShape="0">
                <a:blip r:embed="rId3"/>
                <a:stretch>
                  <a:fillRect l="-852" r="-775" b="-852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729049" y="2006080"/>
                <a:ext cx="7788876" cy="6130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>
                  <a:lnSpc>
                    <a:spcPct val="150000"/>
                  </a:lnSpc>
                </a:pPr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0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000" i="1" kern="1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的大小称为向量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0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000" i="1" kern="1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</a:t>
                </a:r>
                <a:r>
                  <a:rPr lang="zh-CN" altLang="zh-CN" sz="2000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长度</a:t>
                </a:r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（或称</a:t>
                </a:r>
                <a:r>
                  <a:rPr lang="zh-CN" altLang="zh-CN" sz="2000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模</a:t>
                </a:r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），记作</a:t>
                </a:r>
                <a14:m>
                  <m:oMath xmlns:m="http://schemas.openxmlformats.org/officeDocument/2006/math">
                    <m:r>
                      <a:rPr lang="en-US" altLang="zh-CN" sz="2000" kern="1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|</m:t>
                    </m:r>
                    <m:acc>
                      <m:accPr>
                        <m:chr m:val="⃗"/>
                        <m:ctrlPr>
                          <a:rPr lang="zh-CN" altLang="zh-CN" sz="20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000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𝐴𝐵</m:t>
                        </m:r>
                      </m:e>
                    </m:acc>
                    <m:r>
                      <a:rPr lang="en-US" altLang="zh-CN" sz="2000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|</m:t>
                    </m:r>
                  </m:oMath>
                </a14:m>
                <a:r>
                  <a:rPr lang="en-US" altLang="zh-CN" sz="2000" kern="100" dirty="0">
                    <a:latin typeface="Times New Roman" panose="02020603050405020304" pitchFamily="18" charset="0"/>
                  </a:rPr>
                  <a:t>.</a:t>
                </a:r>
                <a:endParaRPr lang="zh-CN" altLang="en-US" sz="2000" dirty="0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049" y="2006080"/>
                <a:ext cx="7788876" cy="613053"/>
              </a:xfrm>
              <a:prstGeom prst="rect">
                <a:avLst/>
              </a:prstGeom>
              <a:blipFill rotWithShape="0">
                <a:blip r:embed="rId4"/>
                <a:stretch>
                  <a:fillRect b="-49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729049" y="2877891"/>
                <a:ext cx="4572085" cy="6130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indent="457200">
                  <a:lnSpc>
                    <a:spcPct val="150000"/>
                  </a:lnSpc>
                </a:pPr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长度为</a:t>
                </a:r>
                <a:r>
                  <a:rPr lang="en-US" altLang="zh-CN" sz="2000" kern="100" dirty="0">
                    <a:latin typeface="Times New Roman" panose="02020603050405020304" pitchFamily="18" charset="0"/>
                  </a:rPr>
                  <a:t>0</a:t>
                </a:r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的向量叫做</a:t>
                </a:r>
                <a:r>
                  <a:rPr lang="zh-CN" altLang="zh-CN" sz="2000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零向量</a:t>
                </a:r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，记作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000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000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</m:acc>
                  </m:oMath>
                </a14:m>
                <a:r>
                  <a:rPr lang="en-US" altLang="zh-CN" sz="2000" kern="100" dirty="0">
                    <a:latin typeface="Times New Roman" panose="02020603050405020304" pitchFamily="18" charset="0"/>
                  </a:rPr>
                  <a:t>.</a:t>
                </a:r>
                <a:endParaRPr lang="zh-CN" altLang="en-US" sz="2000" dirty="0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049" y="2877891"/>
                <a:ext cx="4572085" cy="613053"/>
              </a:xfrm>
              <a:prstGeom prst="rect">
                <a:avLst/>
              </a:prstGeom>
              <a:blipFill rotWithShape="0">
                <a:blip r:embed="rId5"/>
                <a:stretch>
                  <a:fillRect r="-800" b="-49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矩形 7"/>
          <p:cNvSpPr/>
          <p:nvPr/>
        </p:nvSpPr>
        <p:spPr>
          <a:xfrm>
            <a:off x="724930" y="3749702"/>
            <a:ext cx="71628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zh-CN" sz="2000" kern="100">
                <a:latin typeface="Times New Roman" panose="02020603050405020304" pitchFamily="18" charset="0"/>
                <a:cs typeface="Times New Roman" panose="02020603050405020304" pitchFamily="18" charset="0"/>
              </a:rPr>
              <a:t>长度等于</a:t>
            </a:r>
            <a:r>
              <a:rPr lang="en-US" altLang="zh-CN" sz="2000" kern="10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zh-CN" sz="2000" kern="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个单位长度</a:t>
            </a:r>
            <a:r>
              <a:rPr lang="zh-CN" altLang="zh-CN" sz="2000" kern="100">
                <a:latin typeface="Times New Roman" panose="02020603050405020304" pitchFamily="18" charset="0"/>
                <a:cs typeface="Times New Roman" panose="02020603050405020304" pitchFamily="18" charset="0"/>
              </a:rPr>
              <a:t>的向量，叫做</a:t>
            </a:r>
            <a:r>
              <a:rPr lang="zh-CN" altLang="zh-CN" sz="2000" kern="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单位向量</a:t>
            </a:r>
            <a:r>
              <a:rPr lang="en-US" altLang="zh-CN" sz="2000" kern="100">
                <a:latin typeface="Times New Roman" panose="02020603050405020304" pitchFamily="18" charset="0"/>
              </a:rPr>
              <a:t>.</a:t>
            </a:r>
            <a:endParaRPr lang="zh-CN" altLang="en-US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/>
              <p:cNvSpPr/>
              <p:nvPr/>
            </p:nvSpPr>
            <p:spPr>
              <a:xfrm>
                <a:off x="724930" y="4562458"/>
                <a:ext cx="4550476" cy="6222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indent="457200">
                  <a:lnSpc>
                    <a:spcPct val="150000"/>
                  </a:lnSpc>
                </a:pPr>
                <a:r>
                  <a:rPr lang="zh-CN" altLang="en-US" sz="2000"/>
                  <a:t>向量也可用字母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zh-CN" alt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 </m:t>
                    </m:r>
                    <m:r>
                      <a:rPr lang="zh-CN" altLang="en-US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，</m:t>
                    </m:r>
                    <m:r>
                      <a:rPr lang="zh-CN" alt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 </m:t>
                    </m:r>
                    <m:acc>
                      <m:accPr>
                        <m:chr m:val="⃗"/>
                        <m:ctrlPr>
                          <a:rPr lang="zh-CN" alt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  <m:r>
                      <a:rPr lang="zh-CN" alt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 </m:t>
                    </m:r>
                    <m:r>
                      <a:rPr lang="zh-CN" altLang="en-US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，</m:t>
                    </m:r>
                    <m:r>
                      <a:rPr lang="zh-CN" alt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 </m:t>
                    </m:r>
                    <m:acc>
                      <m:accPr>
                        <m:chr m:val="⃗"/>
                        <m:ctrlPr>
                          <a:rPr lang="zh-CN" alt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acc>
                  </m:oMath>
                </a14:m>
                <a:r>
                  <a:rPr lang="zh-CN" altLang="en-US" sz="2000">
                    <a:solidFill>
                      <a:srgbClr val="FF0000"/>
                    </a:solidFill>
                  </a:rPr>
                  <a:t> ，</a:t>
                </a:r>
                <a:r>
                  <a:rPr lang="en-US" altLang="zh-CN" sz="2000">
                    <a:solidFill>
                      <a:srgbClr val="FF0000"/>
                    </a:solidFill>
                  </a:rPr>
                  <a:t>…</a:t>
                </a:r>
                <a:r>
                  <a:rPr lang="zh-CN" altLang="en-US" sz="2000"/>
                  <a:t>表示</a:t>
                </a:r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18" name="矩形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930" y="4562458"/>
                <a:ext cx="4550476" cy="622286"/>
              </a:xfrm>
              <a:prstGeom prst="rect">
                <a:avLst/>
              </a:prstGeom>
              <a:blipFill rotWithShape="0">
                <a:blip r:embed="rId6"/>
                <a:stretch>
                  <a:fillRect r="-670" b="-58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22" name="对象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040785"/>
              </p:ext>
            </p:extLst>
          </p:nvPr>
        </p:nvGraphicFramePr>
        <p:xfrm>
          <a:off x="176213" y="30163"/>
          <a:ext cx="114300" cy="176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Equation" r:id="rId7" imgW="114120" imgH="177480" progId="Equation.DSMT4">
                  <p:embed/>
                </p:oleObj>
              </mc:Choice>
              <mc:Fallback>
                <p:oleObj name="Equation" r:id="rId7" imgW="114120" imgH="17748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6213" y="30163"/>
                        <a:ext cx="114300" cy="1762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905913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39559" y="781220"/>
            <a:ext cx="75806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zh-CN" sz="2000" kern="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例</a:t>
            </a:r>
            <a:r>
              <a:rPr lang="en-US" altLang="zh-CN" sz="2000" kern="100" dirty="0">
                <a:solidFill>
                  <a:srgbClr val="0070C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000" kern="100" dirty="0">
                <a:latin typeface="Times New Roman" panose="02020603050405020304" pitchFamily="18" charset="0"/>
              </a:rPr>
              <a:t>  </a:t>
            </a:r>
            <a:r>
              <a:rPr lang="zh-CN" altLang="en-US" sz="2000" kern="100" dirty="0">
                <a:latin typeface="Times New Roman" panose="02020603050405020304" pitchFamily="18" charset="0"/>
              </a:rPr>
              <a:t>在图中，分别用向量表示</a:t>
            </a:r>
            <a:r>
              <a:rPr lang="en-US" altLang="zh-CN" sz="2000" kern="100" dirty="0">
                <a:latin typeface="Times New Roman" panose="02020603050405020304" pitchFamily="18" charset="0"/>
              </a:rPr>
              <a:t>A</a:t>
            </a:r>
            <a:r>
              <a:rPr lang="zh-CN" altLang="en-US" sz="2000" kern="100" dirty="0">
                <a:latin typeface="Times New Roman" panose="02020603050405020304" pitchFamily="18" charset="0"/>
              </a:rPr>
              <a:t>地至</a:t>
            </a:r>
            <a:r>
              <a:rPr lang="en-US" altLang="zh-CN" sz="2000" kern="100" dirty="0">
                <a:latin typeface="Times New Roman" panose="02020603050405020304" pitchFamily="18" charset="0"/>
              </a:rPr>
              <a:t>B</a:t>
            </a:r>
            <a:r>
              <a:rPr lang="zh-CN" altLang="en-US" sz="2000" kern="100" dirty="0">
                <a:latin typeface="Times New Roman" panose="02020603050405020304" pitchFamily="18" charset="0"/>
              </a:rPr>
              <a:t>，</a:t>
            </a:r>
            <a:r>
              <a:rPr lang="en-US" altLang="zh-CN" sz="2000" kern="100" dirty="0">
                <a:latin typeface="Times New Roman" panose="02020603050405020304" pitchFamily="18" charset="0"/>
              </a:rPr>
              <a:t>C</a:t>
            </a:r>
            <a:r>
              <a:rPr lang="zh-CN" altLang="en-US" sz="2000" kern="100" dirty="0">
                <a:latin typeface="Times New Roman" panose="02020603050405020304" pitchFamily="18" charset="0"/>
              </a:rPr>
              <a:t>两地的位移，并根据图中的比例尺，求出</a:t>
            </a:r>
            <a:r>
              <a:rPr lang="en-US" altLang="zh-CN" sz="2000" kern="100" dirty="0">
                <a:latin typeface="Times New Roman" panose="02020603050405020304" pitchFamily="18" charset="0"/>
              </a:rPr>
              <a:t>A</a:t>
            </a:r>
            <a:r>
              <a:rPr lang="zh-CN" altLang="en-US" sz="2000" kern="100" dirty="0">
                <a:latin typeface="Times New Roman" panose="02020603050405020304" pitchFamily="18" charset="0"/>
              </a:rPr>
              <a:t>地至</a:t>
            </a:r>
            <a:r>
              <a:rPr lang="en-US" altLang="zh-CN" sz="2000" kern="100" dirty="0">
                <a:latin typeface="Times New Roman" panose="02020603050405020304" pitchFamily="18" charset="0"/>
              </a:rPr>
              <a:t>B</a:t>
            </a:r>
            <a:r>
              <a:rPr lang="zh-CN" altLang="en-US" sz="2000" kern="100" dirty="0">
                <a:latin typeface="Times New Roman" panose="02020603050405020304" pitchFamily="18" charset="0"/>
              </a:rPr>
              <a:t>，</a:t>
            </a:r>
            <a:r>
              <a:rPr lang="en-US" altLang="zh-CN" sz="2000" kern="100" dirty="0">
                <a:latin typeface="Times New Roman" panose="02020603050405020304" pitchFamily="18" charset="0"/>
              </a:rPr>
              <a:t>C</a:t>
            </a:r>
            <a:r>
              <a:rPr lang="zh-CN" altLang="en-US" sz="2000" kern="100" dirty="0">
                <a:latin typeface="Times New Roman" panose="02020603050405020304" pitchFamily="18" charset="0"/>
              </a:rPr>
              <a:t>两地的实际距离（精确到</a:t>
            </a:r>
            <a:r>
              <a:rPr lang="en-US" altLang="zh-CN" sz="2000" kern="100" dirty="0">
                <a:latin typeface="Times New Roman" panose="02020603050405020304" pitchFamily="18" charset="0"/>
              </a:rPr>
              <a:t>1km</a:t>
            </a:r>
            <a:r>
              <a:rPr lang="zh-CN" altLang="en-US" sz="2000" kern="100" dirty="0">
                <a:latin typeface="Times New Roman" panose="02020603050405020304" pitchFamily="18" charset="0"/>
              </a:rPr>
              <a:t>）</a:t>
            </a:r>
            <a:r>
              <a:rPr lang="en-US" altLang="zh-CN" sz="2000" kern="100" dirty="0">
                <a:latin typeface="Times New Roman" panose="02020603050405020304" pitchFamily="18" charset="0"/>
              </a:rPr>
              <a:t>.</a:t>
            </a:r>
            <a:endParaRPr lang="zh-CN" altLang="en-US" sz="20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7284" y="1845276"/>
            <a:ext cx="1660023" cy="14667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/>
            </p:nvSpPr>
            <p:spPr>
              <a:xfrm>
                <a:off x="823784" y="2578672"/>
                <a:ext cx="5943500" cy="1583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457200"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0070C0"/>
                    </a:solidFill>
                  </a:rPr>
                  <a:t>解：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i="1" kern="1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zh-CN" altLang="en-US" dirty="0"/>
                  <a:t>表示</a:t>
                </a:r>
                <a:r>
                  <a:rPr lang="en-US" altLang="zh-CN" kern="100" dirty="0">
                    <a:latin typeface="Times New Roman" panose="02020603050405020304" pitchFamily="18" charset="0"/>
                  </a:rPr>
                  <a:t>A</a:t>
                </a:r>
                <a:r>
                  <a:rPr lang="zh-CN" altLang="en-US" kern="100" dirty="0">
                    <a:latin typeface="Times New Roman" panose="02020603050405020304" pitchFamily="18" charset="0"/>
                  </a:rPr>
                  <a:t>地至</a:t>
                </a:r>
                <a:r>
                  <a:rPr lang="en-US" altLang="zh-CN" kern="100" dirty="0">
                    <a:latin typeface="Times New Roman" panose="02020603050405020304" pitchFamily="18" charset="0"/>
                  </a:rPr>
                  <a:t>B</a:t>
                </a:r>
                <a:r>
                  <a:rPr lang="zh-CN" altLang="en-US" kern="100" dirty="0">
                    <a:latin typeface="Times New Roman" panose="02020603050405020304" pitchFamily="18" charset="0"/>
                  </a:rPr>
                  <a:t>地的位移，且</a:t>
                </a:r>
                <a14:m>
                  <m:oMath xmlns:m="http://schemas.openxmlformats.org/officeDocument/2006/math">
                    <m:r>
                      <a:rPr lang="zh-CN" altLang="en-US">
                        <a:latin typeface="Cambria Math" panose="02040503050406030204" pitchFamily="18" charset="0"/>
                      </a:rPr>
                      <m:t>|</m:t>
                    </m:r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  <m:r>
                      <a:rPr lang="zh-CN" altLang="en-US">
                        <a:latin typeface="Cambria Math" panose="02040503050406030204" pitchFamily="18" charset="0"/>
                      </a:rPr>
                      <m:t>|≈</m:t>
                    </m:r>
                  </m:oMath>
                </a14:m>
                <a:r>
                  <a:rPr lang="en-US" altLang="zh-CN" dirty="0"/>
                  <a:t>_______</a:t>
                </a:r>
                <a:r>
                  <a:rPr lang="zh-CN" altLang="en-US" dirty="0"/>
                  <a:t>；</a:t>
                </a:r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i="1" kern="1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  <m:r>
                          <a:rPr lang="en-US" altLang="zh-CN" b="0" i="1" kern="1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zh-CN" altLang="en-US" dirty="0"/>
                  <a:t>表示</a:t>
                </a:r>
                <a:r>
                  <a:rPr lang="en-US" altLang="zh-CN" kern="100" dirty="0">
                    <a:latin typeface="Times New Roman" panose="02020603050405020304" pitchFamily="18" charset="0"/>
                  </a:rPr>
                  <a:t>A</a:t>
                </a:r>
                <a:r>
                  <a:rPr lang="zh-CN" altLang="en-US" kern="100" dirty="0">
                    <a:latin typeface="Times New Roman" panose="02020603050405020304" pitchFamily="18" charset="0"/>
                  </a:rPr>
                  <a:t>地至</a:t>
                </a:r>
                <a:r>
                  <a:rPr lang="en-US" altLang="zh-CN" kern="100" dirty="0">
                    <a:latin typeface="Times New Roman" panose="02020603050405020304" pitchFamily="18" charset="0"/>
                  </a:rPr>
                  <a:t>C</a:t>
                </a:r>
                <a:r>
                  <a:rPr lang="zh-CN" altLang="en-US" kern="100" dirty="0">
                    <a:latin typeface="Times New Roman" panose="02020603050405020304" pitchFamily="18" charset="0"/>
                  </a:rPr>
                  <a:t>地的位移，且</a:t>
                </a:r>
                <a14:m>
                  <m:oMath xmlns:m="http://schemas.openxmlformats.org/officeDocument/2006/math">
                    <m:r>
                      <a:rPr lang="zh-CN" altLang="en-US">
                        <a:latin typeface="Cambria Math" panose="02040503050406030204" pitchFamily="18" charset="0"/>
                      </a:rPr>
                      <m:t>|</m:t>
                    </m:r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acc>
                    <m:r>
                      <a:rPr lang="zh-CN" altLang="en-US">
                        <a:latin typeface="Cambria Math" panose="02040503050406030204" pitchFamily="18" charset="0"/>
                      </a:rPr>
                      <m:t>|≈</m:t>
                    </m:r>
                  </m:oMath>
                </a14:m>
                <a:r>
                  <a:rPr lang="en-US" altLang="zh-CN" dirty="0"/>
                  <a:t>_______</a:t>
                </a:r>
                <a:r>
                  <a:rPr lang="zh-CN" altLang="en-US" dirty="0"/>
                  <a:t>；</a:t>
                </a:r>
                <a:endParaRPr lang="en-US" altLang="zh-CN" dirty="0"/>
              </a:p>
              <a:p>
                <a:endParaRPr lang="zh-CN" altLang="en-US" dirty="0"/>
              </a:p>
              <a:p>
                <a:endParaRPr lang="zh-CN" altLang="en-US" dirty="0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784" y="2578672"/>
                <a:ext cx="5943500" cy="158376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823784" y="3732786"/>
                <a:ext cx="5375189" cy="7040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zh-CN" alt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zh-CN" alt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zh-CN" alt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𝐴𝐵</m:t>
                            </m:r>
                          </m:e>
                        </m:acc>
                      </m:e>
                    </m:d>
                    <m:r>
                      <a:rPr lang="en-US" altLang="zh-CN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zh-CN" alt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线段</m:t>
                    </m:r>
                  </m:oMath>
                </a14:m>
                <a:r>
                  <a:rPr lang="en-US" altLang="zh-CN" i="1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</a:t>
                </a:r>
                <a:r>
                  <a:rPr lang="zh-CN" altLang="en-US">
                    <a:solidFill>
                      <a:srgbClr val="0070C0"/>
                    </a:solidFill>
                  </a:rPr>
                  <a:t>长度</a:t>
                </a:r>
                <a14:m>
                  <m:oMath xmlns:m="http://schemas.openxmlformats.org/officeDocument/2006/math">
                    <m:r>
                      <a:rPr lang="zh-CN" altLang="en-US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×8000</m:t>
                    </m:r>
                    <m:r>
                      <a:rPr lang="zh-CN" alt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 </m:t>
                    </m:r>
                    <m:r>
                      <a:rPr lang="zh-CN" altLang="en-US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000÷100</m:t>
                    </m:r>
                    <m:r>
                      <a:rPr lang="zh-CN" alt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 </m:t>
                    </m:r>
                    <m:r>
                      <a:rPr lang="zh-CN" altLang="en-US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000≈216</m:t>
                    </m:r>
                    <m:r>
                      <m:rPr>
                        <m:sty m:val="p"/>
                      </m:rPr>
                      <a:rPr lang="zh-CN" altLang="en-US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km</m:t>
                    </m:r>
                  </m:oMath>
                </a14:m>
                <a:endParaRPr lang="zh-CN" altLang="en-US">
                  <a:solidFill>
                    <a:srgbClr val="0070C0"/>
                  </a:solidFill>
                </a:endParaRPr>
              </a:p>
              <a:p>
                <a:endParaRPr lang="zh-CN" altLang="en-US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784" y="3732786"/>
                <a:ext cx="5375189" cy="704039"/>
              </a:xfrm>
              <a:prstGeom prst="rect">
                <a:avLst/>
              </a:prstGeom>
              <a:blipFill rotWithShape="0">
                <a:blip r:embed="rId4"/>
                <a:stretch>
                  <a:fillRect t="-1724" b="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矩形 7"/>
          <p:cNvSpPr/>
          <p:nvPr/>
        </p:nvSpPr>
        <p:spPr>
          <a:xfrm>
            <a:off x="3335123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823784" y="4378137"/>
                <a:ext cx="5728869" cy="7040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zh-CN" alt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zh-CN" alt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zh-CN" alt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altLang="zh-CN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acc>
                      </m:e>
                    </m:d>
                    <m:r>
                      <a:rPr lang="en-US" altLang="zh-CN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zh-CN" alt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线段</m:t>
                    </m:r>
                  </m:oMath>
                </a14:m>
                <a:r>
                  <a:rPr lang="en-US" altLang="zh-CN" i="1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</a:t>
                </a:r>
                <a:r>
                  <a:rPr lang="zh-CN" altLang="en-US">
                    <a:solidFill>
                      <a:srgbClr val="0070C0"/>
                    </a:solidFill>
                  </a:rPr>
                  <a:t>长度</a:t>
                </a:r>
                <a14:m>
                  <m:oMath xmlns:m="http://schemas.openxmlformats.org/officeDocument/2006/math">
                    <m:r>
                      <a:rPr lang="zh-CN" altLang="en-US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×8000</m:t>
                    </m:r>
                    <m:r>
                      <a:rPr lang="zh-CN" alt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 </m:t>
                    </m:r>
                    <m:r>
                      <a:rPr lang="zh-CN" altLang="en-US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000÷100</m:t>
                    </m:r>
                    <m:r>
                      <a:rPr lang="zh-CN" alt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 </m:t>
                    </m:r>
                    <m:r>
                      <a:rPr lang="zh-CN" altLang="en-US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000≈2</m:t>
                    </m:r>
                    <m:r>
                      <a:rPr lang="en-US" altLang="zh-CN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72</m:t>
                    </m:r>
                    <m:r>
                      <m:rPr>
                        <m:sty m:val="p"/>
                      </m:rPr>
                      <a:rPr lang="zh-CN" altLang="en-US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km</m:t>
                    </m:r>
                  </m:oMath>
                </a14:m>
                <a:endParaRPr lang="zh-CN" altLang="en-US">
                  <a:solidFill>
                    <a:srgbClr val="0070C0"/>
                  </a:solidFill>
                </a:endParaRPr>
              </a:p>
              <a:p>
                <a:endParaRPr lang="zh-CN" altLang="en-US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784" y="4378137"/>
                <a:ext cx="5728869" cy="704039"/>
              </a:xfrm>
              <a:prstGeom prst="rect">
                <a:avLst/>
              </a:prstGeom>
              <a:blipFill rotWithShape="0">
                <a:blip r:embed="rId5"/>
                <a:stretch>
                  <a:fillRect t="-1724" b="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/>
            </p:nvSpPr>
            <p:spPr>
              <a:xfrm>
                <a:off x="5359592" y="2657671"/>
                <a:ext cx="93647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216</m:t>
                      </m:r>
                      <m:r>
                        <m:rPr>
                          <m:sty m:val="p"/>
                        </m:rPr>
                        <a:rPr lang="zh-CN" altLang="en-US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km</m:t>
                      </m:r>
                    </m:oMath>
                  </m:oMathPara>
                </a14:m>
                <a:endParaRPr lang="zh-CN" altLang="en-US">
                  <a:solidFill>
                    <a:srgbClr val="FF0000"/>
                  </a:solidFill>
                </a:endParaRPr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9592" y="2657671"/>
                <a:ext cx="936475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/>
              <p:cNvSpPr/>
              <p:nvPr/>
            </p:nvSpPr>
            <p:spPr>
              <a:xfrm>
                <a:off x="4423117" y="3142104"/>
                <a:ext cx="93647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zh-CN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72</m:t>
                      </m:r>
                      <m:r>
                        <m:rPr>
                          <m:sty m:val="p"/>
                        </m:rPr>
                        <a:rPr lang="zh-CN" altLang="en-US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km</m:t>
                      </m:r>
                    </m:oMath>
                  </m:oMathPara>
                </a14:m>
                <a:endParaRPr lang="zh-CN" altLang="en-US">
                  <a:solidFill>
                    <a:srgbClr val="FF0000"/>
                  </a:solidFill>
                </a:endParaRPr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3117" y="3142104"/>
                <a:ext cx="936475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81714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6326" y="784308"/>
            <a:ext cx="433965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6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进一步来认识向量！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606326" y="1614874"/>
                <a:ext cx="7352271" cy="14292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>
                  <a:lnSpc>
                    <a:spcPct val="150000"/>
                  </a:lnSpc>
                </a:pPr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方向</a:t>
                </a:r>
                <a:r>
                  <a:rPr lang="zh-CN" altLang="zh-CN" sz="2000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相同</a:t>
                </a:r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或</a:t>
                </a:r>
                <a:r>
                  <a:rPr lang="zh-CN" altLang="zh-CN" sz="2000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相反</a:t>
                </a:r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</a:t>
                </a:r>
                <a:r>
                  <a:rPr lang="zh-CN" altLang="zh-CN" sz="2000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非零</a:t>
                </a:r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向量叫做</a:t>
                </a:r>
                <a:r>
                  <a:rPr lang="zh-CN" altLang="zh-CN" sz="2000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平行向量</a:t>
                </a:r>
                <a:r>
                  <a:rPr lang="en-US" altLang="zh-CN" sz="2000" kern="100" dirty="0">
                    <a:latin typeface="Times New Roman" panose="02020603050405020304" pitchFamily="18" charset="0"/>
                  </a:rPr>
                  <a:t>.</a:t>
                </a:r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0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000" i="1" kern="1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与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0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000" i="1" kern="1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平行，记作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zh-CN" altLang="en-US" sz="2000" i="1" dirty="0">
                    <a:solidFill>
                      <a:srgbClr val="FF0000"/>
                    </a:solidFill>
                  </a:rPr>
                  <a:t>∥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altLang="zh-CN" sz="2000" dirty="0"/>
                  <a:t>.</a:t>
                </a:r>
                <a:endParaRPr lang="zh-CN" altLang="en-US" sz="2000" dirty="0"/>
              </a:p>
              <a:p>
                <a:endParaRPr lang="zh-CN" altLang="en-US" i="1" dirty="0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326" y="1614874"/>
                <a:ext cx="7352271" cy="1429237"/>
              </a:xfrm>
              <a:prstGeom prst="rect">
                <a:avLst/>
              </a:prstGeom>
              <a:blipFill rotWithShape="0">
                <a:blip r:embed="rId2"/>
                <a:stretch>
                  <a:fillRect l="-829" r="-8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/>
              <p:cNvSpPr/>
              <p:nvPr/>
            </p:nvSpPr>
            <p:spPr>
              <a:xfrm>
                <a:off x="606326" y="2794215"/>
                <a:ext cx="7138087" cy="8900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>
                  <a:lnSpc>
                    <a:spcPct val="150000"/>
                  </a:lnSpc>
                </a:pPr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零向量与任意向量</a:t>
                </a:r>
                <a:r>
                  <a:rPr lang="zh-CN" altLang="zh-CN" sz="2000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平行</a:t>
                </a:r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，即对于任意向量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sz="20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000" i="1" kern="1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zh-CN" altLang="zh-CN" sz="20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，都有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acc>
                  </m:oMath>
                </a14:m>
                <a:r>
                  <a:rPr lang="zh-CN" altLang="en-US" sz="2000" i="1" dirty="0">
                    <a:solidFill>
                      <a:srgbClr val="FF0000"/>
                    </a:solidFill>
                  </a:rPr>
                  <a:t>∥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altLang="zh-CN" sz="2000" dirty="0"/>
                  <a:t>.</a:t>
                </a:r>
                <a:endParaRPr lang="zh-CN" altLang="en-US" sz="2000" dirty="0"/>
              </a:p>
              <a:p>
                <a:endParaRPr lang="zh-CN" altLang="en-US" dirty="0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17" name="矩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326" y="2794215"/>
                <a:ext cx="7138087" cy="89005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/>
              <p:cNvSpPr/>
              <p:nvPr/>
            </p:nvSpPr>
            <p:spPr>
              <a:xfrm>
                <a:off x="606326" y="3581481"/>
                <a:ext cx="7830065" cy="5693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>
                  <a:lnSpc>
                    <a:spcPct val="150000"/>
                  </a:lnSpc>
                </a:pPr>
                <a:r>
                  <a:rPr lang="zh-CN" altLang="zh-CN" kern="100" dirty="0">
                    <a:latin typeface="Calibri" panose="020F0502020204030204" pitchFamily="34" charset="0"/>
                    <a:cs typeface="Times New Roman" panose="02020603050405020304" pitchFamily="18" charset="0"/>
                  </a:rPr>
                  <a:t>长度</a:t>
                </a:r>
                <a:r>
                  <a:rPr lang="zh-CN" altLang="zh-CN" kern="100" dirty="0">
                    <a:solidFill>
                      <a:srgbClr val="FF0000"/>
                    </a:solidFill>
                    <a:latin typeface="Calibri" panose="020F0502020204030204" pitchFamily="34" charset="0"/>
                    <a:cs typeface="Times New Roman" panose="02020603050405020304" pitchFamily="18" charset="0"/>
                  </a:rPr>
                  <a:t>相等</a:t>
                </a:r>
                <a:r>
                  <a:rPr lang="zh-CN" altLang="zh-CN" kern="100" dirty="0">
                    <a:latin typeface="Calibri" panose="020F0502020204030204" pitchFamily="34" charset="0"/>
                    <a:cs typeface="Times New Roman" panose="02020603050405020304" pitchFamily="18" charset="0"/>
                  </a:rPr>
                  <a:t>且方向</a:t>
                </a:r>
                <a:r>
                  <a:rPr lang="zh-CN" altLang="zh-CN" kern="100" dirty="0">
                    <a:solidFill>
                      <a:srgbClr val="FF0000"/>
                    </a:solidFill>
                    <a:latin typeface="Calibri" panose="020F0502020204030204" pitchFamily="34" charset="0"/>
                    <a:cs typeface="Times New Roman" panose="02020603050405020304" pitchFamily="18" charset="0"/>
                  </a:rPr>
                  <a:t>相同</a:t>
                </a:r>
                <a:r>
                  <a:rPr lang="zh-CN" altLang="zh-CN" kern="100" dirty="0">
                    <a:latin typeface="Calibri" panose="020F0502020204030204" pitchFamily="34" charset="0"/>
                    <a:cs typeface="Times New Roman" panose="02020603050405020304" pitchFamily="18" charset="0"/>
                  </a:rPr>
                  <a:t>的向量叫做</a:t>
                </a:r>
                <a:r>
                  <a:rPr lang="zh-CN" altLang="zh-CN" kern="100" dirty="0">
                    <a:solidFill>
                      <a:srgbClr val="FF0000"/>
                    </a:solidFill>
                    <a:latin typeface="Calibri" panose="020F0502020204030204" pitchFamily="34" charset="0"/>
                    <a:cs typeface="Times New Roman" panose="02020603050405020304" pitchFamily="18" charset="0"/>
                  </a:rPr>
                  <a:t>相等向量</a:t>
                </a:r>
                <a:r>
                  <a:rPr lang="en-US" altLang="zh-CN" kern="100" dirty="0">
                    <a:latin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r>
                  <a:rPr lang="en-US" altLang="zh-CN" kern="100" dirty="0">
                    <a:latin typeface="Times New Roman" panose="02020603050405020304" pitchFamily="18" charset="0"/>
                  </a:rPr>
                  <a:t> </a:t>
                </a:r>
                <a:r>
                  <a:rPr lang="zh-CN" altLang="zh-CN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 kern="1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zh-CN" altLang="zh-CN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与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 kern="1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zh-CN" altLang="zh-CN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相等，记作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zh-CN" alt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altLang="zh-CN" dirty="0"/>
                  <a:t>.</a:t>
                </a:r>
                <a:endParaRPr lang="zh-CN" altLang="en-US" dirty="0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19" name="矩形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326" y="3581481"/>
                <a:ext cx="7830065" cy="569323"/>
              </a:xfrm>
              <a:prstGeom prst="rect">
                <a:avLst/>
              </a:prstGeom>
              <a:blipFill rotWithShape="0">
                <a:blip r:embed="rId4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矩形 20"/>
          <p:cNvSpPr/>
          <p:nvPr/>
        </p:nvSpPr>
        <p:spPr>
          <a:xfrm>
            <a:off x="606326" y="4284521"/>
            <a:ext cx="723609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fontAlgn="ctr">
              <a:lnSpc>
                <a:spcPct val="150000"/>
              </a:lnSpc>
              <a:spcAft>
                <a:spcPct val="0"/>
              </a:spcAft>
            </a:pPr>
            <a:r>
              <a:rPr lang="zh-CN" altLang="zh-CN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任意两个相等的非零向量，都可用同一条有向线段表示，并且与有向线段的起点</a:t>
            </a:r>
            <a:r>
              <a:rPr lang="zh-CN" altLang="zh-CN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无关</a:t>
            </a:r>
            <a:r>
              <a:rPr lang="zh-CN" altLang="zh-CN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；同时，两条方向相同且长度相等的有向线段表示同一个向量，因为向量完全由它的</a:t>
            </a:r>
            <a:r>
              <a:rPr lang="zh-CN" altLang="zh-CN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模</a:t>
            </a:r>
            <a:r>
              <a:rPr lang="zh-CN" altLang="zh-CN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zh-CN" altLang="zh-CN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方向</a:t>
            </a:r>
            <a:r>
              <a:rPr lang="zh-CN" altLang="zh-CN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确定</a:t>
            </a:r>
            <a:r>
              <a:rPr lang="en-US" altLang="zh-CN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zh-CN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711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7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/>
              <p:cNvSpPr/>
              <p:nvPr/>
            </p:nvSpPr>
            <p:spPr>
              <a:xfrm>
                <a:off x="698240" y="945976"/>
                <a:ext cx="7325414" cy="29853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>
                  <a:lnSpc>
                    <a:spcPct val="150000"/>
                  </a:lnSpc>
                </a:pPr>
                <a:r>
                  <a:rPr lang="zh-CN" altLang="zh-CN" kern="1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如图，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zh-CN" altLang="en-US" i="1">
                        <a:latin typeface="Cambria Math" panose="02040503050406030204" pitchFamily="18" charset="0"/>
                      </a:rPr>
                      <m:t> </m:t>
                    </m:r>
                    <m:r>
                      <a:rPr lang="zh-CN" altLang="en-US">
                        <a:latin typeface="Cambria Math" panose="02040503050406030204" pitchFamily="18" charset="0"/>
                      </a:rPr>
                      <m:t>，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 </m:t>
                    </m:r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  <m:r>
                      <a:rPr lang="zh-CN" altLang="en-US" i="1">
                        <a:latin typeface="Cambria Math" panose="02040503050406030204" pitchFamily="18" charset="0"/>
                      </a:rPr>
                      <m:t> </m:t>
                    </m:r>
                    <m:r>
                      <a:rPr lang="zh-CN" altLang="en-US">
                        <a:latin typeface="Cambria Math" panose="02040503050406030204" pitchFamily="18" charset="0"/>
                      </a:rPr>
                      <m:t>，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 </m:t>
                    </m:r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acc>
                  </m:oMath>
                </a14:m>
                <a:r>
                  <a:rPr lang="zh-CN" altLang="zh-CN"/>
                  <a:t>是一组平行向量，任作一条与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zh-CN" altLang="en-US" i="1">
                        <a:latin typeface="Cambria Math" panose="02040503050406030204" pitchFamily="18" charset="0"/>
                      </a:rPr>
                      <m:t> </m:t>
                    </m:r>
                  </m:oMath>
                </a14:m>
                <a:r>
                  <a:rPr lang="zh-CN" altLang="zh-CN" kern="1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所在直线平行的直线</a:t>
                </a:r>
                <a:r>
                  <a:rPr lang="en-US" altLang="zh-CN" i="1" kern="100">
                    <a:latin typeface="Times New Roman" panose="02020603050405020304" pitchFamily="18" charset="0"/>
                  </a:rPr>
                  <a:t>l</a:t>
                </a:r>
                <a:r>
                  <a:rPr lang="zh-CN" altLang="zh-CN" kern="1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，在</a:t>
                </a:r>
                <a:r>
                  <a:rPr lang="en-US" altLang="zh-CN" i="1" kern="100">
                    <a:latin typeface="Times New Roman" panose="02020603050405020304" pitchFamily="18" charset="0"/>
                  </a:rPr>
                  <a:t>l</a:t>
                </a:r>
                <a:r>
                  <a:rPr lang="zh-CN" altLang="zh-CN" kern="1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上任取一点</a:t>
                </a:r>
                <a:r>
                  <a:rPr lang="en-US" altLang="zh-CN" i="1" kern="100">
                    <a:latin typeface="Times New Roman" panose="02020603050405020304" pitchFamily="18" charset="0"/>
                  </a:rPr>
                  <a:t>O</a:t>
                </a:r>
                <a:r>
                  <a:rPr lang="zh-CN" altLang="zh-CN" kern="1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，则可在</a:t>
                </a:r>
                <a:r>
                  <a:rPr lang="en-US" altLang="zh-CN" i="1" kern="100">
                    <a:latin typeface="Times New Roman" panose="02020603050405020304" pitchFamily="18" charset="0"/>
                  </a:rPr>
                  <a:t>l</a:t>
                </a:r>
                <a:r>
                  <a:rPr lang="zh-CN" altLang="zh-CN" kern="1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上分别作出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𝑂𝐴</m:t>
                        </m:r>
                      </m:e>
                    </m:acc>
                    <m:r>
                      <a:rPr lang="zh-CN" altLang="en-US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zh-CN" altLang="en-US"/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𝑂𝐵</m:t>
                        </m:r>
                      </m:e>
                    </m:acc>
                    <m:r>
                      <a:rPr lang="zh-CN" altLang="en-US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zh-CN" altLang="en-US"/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𝑂𝐶</m:t>
                        </m:r>
                      </m:e>
                    </m:acc>
                    <m:r>
                      <a:rPr lang="zh-CN" altLang="en-US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acc>
                  </m:oMath>
                </a14:m>
                <a:r>
                  <a:rPr lang="en-US" altLang="zh-CN"/>
                  <a:t>.</a:t>
                </a:r>
                <a:r>
                  <a:rPr lang="zh-CN" altLang="zh-CN"/>
                  <a:t>这就是说，任一组平行向量都可以平移到同一条直线上，因此，平行向量也叫做</a:t>
                </a:r>
                <a:r>
                  <a:rPr lang="zh-CN" altLang="zh-CN">
                    <a:solidFill>
                      <a:srgbClr val="FF0000"/>
                    </a:solidFill>
                  </a:rPr>
                  <a:t>共线向量</a:t>
                </a:r>
                <a:r>
                  <a:rPr lang="en-US" altLang="zh-CN"/>
                  <a:t>.</a:t>
                </a:r>
                <a:endParaRPr lang="zh-CN" altLang="en-US"/>
              </a:p>
              <a:p>
                <a:endParaRPr lang="zh-CN" altLang="en-US"/>
              </a:p>
              <a:p>
                <a:endParaRPr lang="zh-CN" altLang="en-US"/>
              </a:p>
              <a:p>
                <a:endParaRPr lang="zh-CN" altLang="en-US"/>
              </a:p>
              <a:p>
                <a:endParaRPr lang="zh-CN" altLang="en-US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18" name="矩形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240" y="945976"/>
                <a:ext cx="7325414" cy="2985304"/>
              </a:xfrm>
              <a:prstGeom prst="rect">
                <a:avLst/>
              </a:prstGeom>
              <a:blipFill rotWithShape="0">
                <a:blip r:embed="rId2"/>
                <a:stretch>
                  <a:fillRect l="-749" r="-7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图片 27"/>
          <p:cNvPicPr/>
          <p:nvPr/>
        </p:nvPicPr>
        <p:blipFill>
          <a:blip r:embed="rId3" cstate="email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678349" y="3479730"/>
            <a:ext cx="3025457" cy="9030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35626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724929" y="774357"/>
                <a:ext cx="7232822" cy="18133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>
                    <a:solidFill>
                      <a:srgbClr val="0070C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例</a:t>
                </a:r>
                <a:r>
                  <a:rPr lang="en-US" altLang="zh-CN" sz="2000">
                    <a:solidFill>
                      <a:srgbClr val="0070C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r>
                  <a:rPr lang="en-US" altLang="zh-CN" sz="2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  </a:t>
                </a:r>
                <a:r>
                  <a:rPr lang="zh-CN" altLang="en-US" sz="2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如图，设</a:t>
                </a:r>
                <a:r>
                  <a:rPr lang="en-US" altLang="zh-CN" sz="2000" i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O</a:t>
                </a:r>
                <a:r>
                  <a:rPr lang="zh-CN" altLang="en-US" sz="2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是正六边形</a:t>
                </a:r>
                <a:r>
                  <a:rPr lang="en-US" altLang="zh-CN" sz="2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 ABCDEF</a:t>
                </a:r>
                <a:r>
                  <a:rPr lang="zh-CN" altLang="en-US" sz="2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的中心</a:t>
                </a:r>
                <a:r>
                  <a:rPr lang="en-US" altLang="zh-CN" sz="2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（</a:t>
                </a:r>
                <a:r>
                  <a:rPr lang="en-US" altLang="zh-CN" sz="2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r>
                  <a:rPr lang="zh-CN" altLang="en-US" sz="2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）写出图中的共线向量；</a:t>
                </a:r>
                <a:endParaRPr lang="en-US" altLang="zh-CN" sz="2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（</a:t>
                </a:r>
                <a:r>
                  <a:rPr lang="en-US" altLang="zh-CN" sz="2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r>
                  <a:rPr lang="zh-CN" altLang="en-US" sz="2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）分别写出图中与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𝑂𝐴</m:t>
                        </m:r>
                      </m:e>
                    </m:acc>
                    <m:r>
                      <a:rPr lang="zh-CN" altLang="en-US" sz="2000" i="1">
                        <a:latin typeface="Cambria Math"/>
                        <a:ea typeface="宋体" panose="02010600030101010101" pitchFamily="2" charset="-122"/>
                      </a:rPr>
                      <m:t> </m:t>
                    </m:r>
                    <m:r>
                      <a:rPr lang="zh-CN" altLang="en-US" sz="2000" smtClean="0">
                        <a:latin typeface="Cambria Math" panose="02040503050406030204" pitchFamily="18" charset="0"/>
                      </a:rPr>
                      <m:t>，</m:t>
                    </m:r>
                    <m:acc>
                      <m:accPr>
                        <m:chr m:val="⃗"/>
                        <m:ctrlPr>
                          <a:rPr lang="zh-CN" alt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𝑂𝐵</m:t>
                        </m:r>
                      </m:e>
                    </m:acc>
                    <m:r>
                      <a:rPr lang="zh-CN" altLang="en-US" sz="2000" i="1">
                        <a:latin typeface="Cambria Math"/>
                        <a:ea typeface="宋体" panose="02010600030101010101" pitchFamily="2" charset="-122"/>
                      </a:rPr>
                      <m:t> </m:t>
                    </m:r>
                    <m:r>
                      <a:rPr lang="zh-CN" altLang="en-US" sz="2000" smtClean="0">
                        <a:latin typeface="Cambria Math" panose="02040503050406030204" pitchFamily="18" charset="0"/>
                      </a:rPr>
                      <m:t>，</m:t>
                    </m:r>
                    <m:acc>
                      <m:accPr>
                        <m:chr m:val="⃗"/>
                        <m:ctrlPr>
                          <a:rPr lang="zh-CN" alt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𝑂𝐶</m:t>
                        </m:r>
                      </m:e>
                    </m:acc>
                  </m:oMath>
                </a14:m>
                <a:r>
                  <a:rPr lang="zh-CN" altLang="en-US" sz="2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相等的向量</a:t>
                </a:r>
                <a:r>
                  <a:rPr lang="en-US" altLang="zh-CN" sz="2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.</a:t>
                </a:r>
                <a:endParaRPr lang="zh-CN" altLang="en-US" sz="2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endParaRPr lang="zh-CN" altLang="en-US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929" y="774357"/>
                <a:ext cx="7232822" cy="1813382"/>
              </a:xfrm>
              <a:prstGeom prst="rect">
                <a:avLst/>
              </a:prstGeom>
              <a:blipFill rotWithShape="0">
                <a:blip r:embed="rId2"/>
                <a:stretch>
                  <a:fillRect l="-927" r="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724928" y="2584208"/>
                <a:ext cx="4777947" cy="20524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0070C0"/>
                    </a:solidFill>
                  </a:rPr>
                  <a:t>解：</a:t>
                </a:r>
                <a:r>
                  <a: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（</a:t>
                </a:r>
                <a:r>
                  <a:rPr lang="en-US" altLang="zh-CN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r>
                  <a: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）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𝑂𝐴</m:t>
                        </m:r>
                      </m:e>
                    </m:acc>
                    <m:r>
                      <a:rPr lang="zh-CN" altLang="en-US" i="1">
                        <a:latin typeface="Cambria Math"/>
                        <a:ea typeface="宋体" panose="02010600030101010101" pitchFamily="2" charset="-122"/>
                      </a:rPr>
                      <m:t> </m:t>
                    </m:r>
                    <m:r>
                      <a:rPr lang="zh-CN" altLang="en-US">
                        <a:latin typeface="Cambria Math" panose="02040503050406030204" pitchFamily="18" charset="0"/>
                      </a:rPr>
                      <m:t>，</m:t>
                    </m:r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𝐶𝐵</m:t>
                        </m:r>
                      </m:e>
                    </m:acc>
                    <m:r>
                      <a:rPr lang="zh-CN" altLang="en-US" i="1">
                        <a:latin typeface="Cambria Math"/>
                        <a:ea typeface="宋体" panose="02010600030101010101" pitchFamily="2" charset="-122"/>
                      </a:rPr>
                      <m:t> </m:t>
                    </m:r>
                    <m:r>
                      <a:rPr lang="zh-CN" altLang="en-US">
                        <a:latin typeface="Cambria Math" panose="02040503050406030204" pitchFamily="18" charset="0"/>
                      </a:rPr>
                      <m:t>，</m:t>
                    </m:r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𝐷𝑂</m:t>
                        </m:r>
                      </m:e>
                    </m:acc>
                    <m:r>
                      <a:rPr lang="zh-CN" altLang="en-US" i="1">
                        <a:latin typeface="Cambria Math"/>
                        <a:ea typeface="宋体" panose="02010600030101010101" pitchFamily="2" charset="-122"/>
                      </a:rPr>
                      <m:t> </m:t>
                    </m:r>
                    <m:r>
                      <a:rPr lang="zh-CN" altLang="en-US">
                        <a:latin typeface="Cambria Math" panose="02040503050406030204" pitchFamily="18" charset="0"/>
                      </a:rPr>
                      <m:t>，</m:t>
                    </m:r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𝐹𝐸</m:t>
                        </m:r>
                      </m:e>
                    </m:acc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是共线向量；</a:t>
                </a:r>
                <a:endParaRPr lang="en-US" altLang="zh-CN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           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zh-CN" altLang="en-US" i="1">
                        <a:latin typeface="Cambria Math"/>
                        <a:ea typeface="宋体" panose="02010600030101010101" pitchFamily="2" charset="-122"/>
                      </a:rPr>
                      <m:t> </m:t>
                    </m:r>
                    <m:r>
                      <a:rPr lang="zh-CN" altLang="en-US">
                        <a:latin typeface="Cambria Math" panose="02040503050406030204" pitchFamily="18" charset="0"/>
                      </a:rPr>
                      <m:t>，</m:t>
                    </m:r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𝐷𝐶</m:t>
                        </m:r>
                      </m:e>
                    </m:acc>
                    <m:r>
                      <a:rPr lang="zh-CN" altLang="en-US" i="1">
                        <a:latin typeface="Cambria Math"/>
                        <a:ea typeface="宋体" panose="02010600030101010101" pitchFamily="2" charset="-122"/>
                      </a:rPr>
                      <m:t> </m:t>
                    </m:r>
                    <m:r>
                      <a:rPr lang="zh-CN" altLang="en-US">
                        <a:latin typeface="Cambria Math" panose="02040503050406030204" pitchFamily="18" charset="0"/>
                      </a:rPr>
                      <m:t>，</m:t>
                    </m:r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r>
                      <a:rPr lang="zh-CN" altLang="en-US" i="1">
                        <a:latin typeface="Cambria Math"/>
                        <a:ea typeface="宋体" panose="02010600030101010101" pitchFamily="2" charset="-122"/>
                      </a:rPr>
                      <m:t> </m:t>
                    </m:r>
                    <m:r>
                      <a:rPr lang="zh-CN" altLang="en-US">
                        <a:latin typeface="Cambria Math" panose="02040503050406030204" pitchFamily="18" charset="0"/>
                      </a:rPr>
                      <m:t>，</m:t>
                    </m:r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𝐴𝐹</m:t>
                        </m:r>
                      </m:e>
                    </m:acc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是共线向量；</a:t>
                </a:r>
                <a:endParaRPr lang="en-US" altLang="zh-CN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           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acc>
                    <m:r>
                      <a:rPr lang="zh-CN" altLang="en-US" i="1">
                        <a:latin typeface="Cambria Math"/>
                        <a:ea typeface="宋体" panose="02010600030101010101" pitchFamily="2" charset="-122"/>
                      </a:rPr>
                      <m:t> </m:t>
                    </m:r>
                    <m:r>
                      <a:rPr lang="zh-CN" altLang="en-US">
                        <a:latin typeface="Cambria Math" panose="02040503050406030204" pitchFamily="18" charset="0"/>
                      </a:rPr>
                      <m:t>，</m:t>
                    </m:r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zh-CN" altLang="en-US" i="1">
                        <a:latin typeface="Cambria Math"/>
                        <a:ea typeface="宋体" panose="02010600030101010101" pitchFamily="2" charset="-122"/>
                      </a:rPr>
                      <m:t> </m:t>
                    </m:r>
                    <m:r>
                      <a:rPr lang="zh-CN" altLang="en-US">
                        <a:latin typeface="Cambria Math" panose="02040503050406030204" pitchFamily="18" charset="0"/>
                      </a:rPr>
                      <m:t>，</m:t>
                    </m:r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𝐸𝐷</m:t>
                        </m:r>
                      </m:e>
                    </m:acc>
                    <m:r>
                      <a:rPr lang="zh-CN" altLang="en-US" i="1">
                        <a:latin typeface="Cambria Math"/>
                        <a:ea typeface="宋体" panose="02010600030101010101" pitchFamily="2" charset="-122"/>
                      </a:rPr>
                      <m:t> </m:t>
                    </m:r>
                    <m:r>
                      <a:rPr lang="zh-CN" altLang="en-US">
                        <a:latin typeface="Cambria Math" panose="02040503050406030204" pitchFamily="18" charset="0"/>
                      </a:rPr>
                      <m:t>，</m:t>
                    </m:r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 是共线向量</a:t>
                </a:r>
                <a:r>
                  <a:rPr lang="en-US" altLang="zh-CN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.</a:t>
                </a:r>
              </a:p>
              <a:p>
                <a:endParaRPr lang="en-US" altLang="zh-CN" dirty="0"/>
              </a:p>
              <a:p>
                <a:endParaRPr lang="zh-CN" altLang="en-US" dirty="0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928" y="2584208"/>
                <a:ext cx="4777947" cy="2052485"/>
              </a:xfrm>
              <a:prstGeom prst="rect">
                <a:avLst/>
              </a:prstGeom>
              <a:blipFill rotWithShape="0">
                <a:blip r:embed="rId3"/>
                <a:stretch>
                  <a:fillRect l="-1148" r="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3422134" y="3226605"/>
                <a:ext cx="27603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>
                          <a:latin typeface="Cambria Math" panose="02040503050406030204" pitchFamily="18" charset="0"/>
                        </a:rPr>
                        <m:t> 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2134" y="3226605"/>
                <a:ext cx="276038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1153298" y="4200079"/>
                <a:ext cx="3781168" cy="1913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>
                    <a:latin typeface="Times New Roman" panose="02020603050405020304" pitchFamily="18" charset="0"/>
                    <a:ea typeface="宋体" panose="02010600030101010101" pitchFamily="2" charset="-122"/>
                  </a:rPr>
                  <a:t>（</a:t>
                </a:r>
                <a:r>
                  <a:rPr lang="en-US" altLang="zh-CN"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r>
                  <a:rPr lang="zh-CN" altLang="en-US">
                    <a:latin typeface="Times New Roman" panose="02020603050405020304" pitchFamily="18" charset="0"/>
                    <a:ea typeface="宋体" panose="02010600030101010101" pitchFamily="2" charset="-122"/>
                  </a:rPr>
                  <a:t>）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𝑂𝐴</m:t>
                        </m:r>
                      </m:e>
                    </m:acc>
                    <m:r>
                      <a:rPr lang="zh-CN" altLang="en-US" i="1">
                        <a:latin typeface="Cambria Math"/>
                        <a:ea typeface="宋体" panose="02010600030101010101" pitchFamily="2" charset="-122"/>
                      </a:rPr>
                      <m:t> 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𝐶𝐵</m:t>
                        </m:r>
                      </m:e>
                    </m:acc>
                    <m:r>
                      <a:rPr lang="zh-CN" altLang="en-US" i="1">
                        <a:latin typeface="Cambria Math"/>
                        <a:ea typeface="宋体" panose="02010600030101010101" pitchFamily="2" charset="-122"/>
                      </a:rPr>
                      <m:t> 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𝐷𝑂</m:t>
                        </m:r>
                      </m:e>
                    </m:acc>
                    <m:r>
                      <a:rPr lang="zh-CN" altLang="en-US" i="1">
                        <a:latin typeface="Cambria Math"/>
                        <a:ea typeface="宋体" panose="02010600030101010101" pitchFamily="2" charset="-122"/>
                      </a:rPr>
                      <m:t> </m:t>
                    </m:r>
                  </m:oMath>
                </a14:m>
                <a:r>
                  <a:rPr lang="zh-CN" altLang="en-US">
                    <a:latin typeface="Times New Roman" panose="02020603050405020304" pitchFamily="18" charset="0"/>
                    <a:ea typeface="宋体" panose="02010600030101010101" pitchFamily="2" charset="-122"/>
                  </a:rPr>
                  <a:t>；</a:t>
                </a:r>
                <a:endParaRPr lang="en-US" altLang="zh-CN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>
                    <a:latin typeface="Times New Roman" panose="02020603050405020304" pitchFamily="18" charset="0"/>
                    <a:ea typeface="宋体" panose="02010600030101010101" pitchFamily="2" charset="-122"/>
                  </a:rPr>
                  <a:t>   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zh-CN" altLang="en-US" i="1">
                        <a:latin typeface="Cambria Math"/>
                        <a:ea typeface="宋体" panose="02010600030101010101" pitchFamily="2" charset="-122"/>
                      </a:rPr>
                      <m:t> 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𝐷𝐶</m:t>
                        </m:r>
                      </m:e>
                    </m:acc>
                    <m:r>
                      <a:rPr lang="zh-CN" altLang="en-US" i="1">
                        <a:latin typeface="Cambria Math"/>
                        <a:ea typeface="宋体" panose="02010600030101010101" pitchFamily="2" charset="-122"/>
                      </a:rPr>
                      <m:t> 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r>
                      <a:rPr lang="zh-CN" altLang="en-US" i="1">
                        <a:latin typeface="Cambria Math" panose="02040503050406030204" pitchFamily="18" charset="0"/>
                      </a:rPr>
                      <m:t>；</m:t>
                    </m:r>
                  </m:oMath>
                </a14:m>
                <a:endParaRPr lang="en-US" altLang="zh-CN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>
                    <a:latin typeface="Times New Roman" panose="02020603050405020304" pitchFamily="18" charset="0"/>
                    <a:ea typeface="宋体" panose="02010600030101010101" pitchFamily="2" charset="-122"/>
                  </a:rPr>
                  <a:t>   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acc>
                    <m:r>
                      <a:rPr lang="zh-CN" altLang="en-US" i="1">
                        <a:latin typeface="Cambria Math"/>
                        <a:ea typeface="宋体" panose="02010600030101010101" pitchFamily="2" charset="-122"/>
                      </a:rPr>
                      <m:t> 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zh-CN" altLang="en-US" i="1">
                        <a:latin typeface="Cambria Math"/>
                        <a:ea typeface="宋体" panose="02010600030101010101" pitchFamily="2" charset="-122"/>
                      </a:rPr>
                      <m:t> 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𝐸𝐷</m:t>
                        </m:r>
                      </m:e>
                    </m:acc>
                    <m:r>
                      <a:rPr lang="zh-CN" altLang="en-US" i="1">
                        <a:latin typeface="Cambria Math"/>
                        <a:ea typeface="宋体" panose="02010600030101010101" pitchFamily="2" charset="-122"/>
                      </a:rPr>
                      <m:t> 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</m:oMath>
                </a14:m>
                <a:r>
                  <a:rPr lang="en-US" altLang="zh-CN">
                    <a:latin typeface="Times New Roman" panose="02020603050405020304" pitchFamily="18" charset="0"/>
                    <a:ea typeface="宋体" panose="02010600030101010101" pitchFamily="2" charset="-122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endParaRPr lang="zh-CN" altLang="en-US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3298" y="4200079"/>
                <a:ext cx="3781168" cy="1913985"/>
              </a:xfrm>
              <a:prstGeom prst="rect">
                <a:avLst/>
              </a:prstGeom>
              <a:blipFill rotWithShape="0">
                <a:blip r:embed="rId5"/>
                <a:stretch>
                  <a:fillRect l="-1290" r="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39ADF865-B223-3240-4BE3-A4E21C7D021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7264" y="2415908"/>
            <a:ext cx="1948815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1150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136" y="576472"/>
            <a:ext cx="289757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400" b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练一练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1828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itchFamily="2" charset="-122"/>
            </a:endParaRPr>
          </a:p>
        </p:txBody>
      </p:sp>
      <p:graphicFrame>
        <p:nvGraphicFramePr>
          <p:cNvPr id="10264" name="对象 102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9923043"/>
              </p:ext>
            </p:extLst>
          </p:nvPr>
        </p:nvGraphicFramePr>
        <p:xfrm>
          <a:off x="2011363" y="5389563"/>
          <a:ext cx="114300" cy="179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3" imgW="114120" imgH="177480" progId="Equation.DSMT4">
                  <p:embed/>
                </p:oleObj>
              </mc:Choice>
              <mc:Fallback>
                <p:oleObj name="Equation" r:id="rId3" imgW="114120" imgH="17748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11363" y="5389563"/>
                        <a:ext cx="114300" cy="1793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/>
          <p:cNvSpPr/>
          <p:nvPr/>
        </p:nvSpPr>
        <p:spPr>
          <a:xfrm>
            <a:off x="586946" y="1675425"/>
            <a:ext cx="77167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回答下列问题：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）平行向量是否一定方向相同？</a:t>
            </a:r>
            <a:endParaRPr lang="en-US" altLang="zh-CN" sz="2000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）不相等的向量是否一定不平行？</a:t>
            </a:r>
            <a:endParaRPr lang="en-US" altLang="zh-CN" sz="2000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）与零向量相等的向量必定是什么向量？</a:t>
            </a:r>
            <a:endParaRPr lang="en-US" altLang="zh-CN" sz="2000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）与任意向量都平行的向量是什么向量？</a:t>
            </a:r>
            <a:endParaRPr lang="en-US" altLang="zh-CN" sz="2000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）若两个向量在同一直线上，则这两个向量一定是什么向量？</a:t>
            </a:r>
            <a:endParaRPr lang="en-US" altLang="zh-CN" sz="2000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）两个非零向量相等当且仅当什么？</a:t>
            </a:r>
            <a:endParaRPr lang="en-US" altLang="zh-CN" sz="2000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）共线向量一定在同一直线上吗？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72000" y="2158313"/>
            <a:ext cx="1338828" cy="4603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kern="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（不一定）</a:t>
            </a:r>
            <a:endParaRPr lang="zh-CN" altLang="zh-CN" kern="10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773827" y="2634702"/>
            <a:ext cx="1338828" cy="4603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kern="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（不一定）</a:t>
            </a:r>
            <a:endParaRPr lang="zh-CN" altLang="zh-CN" kern="10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533678" y="3095084"/>
            <a:ext cx="1338828" cy="4603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kern="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（零向量）</a:t>
            </a:r>
            <a:endParaRPr lang="zh-CN" altLang="zh-CN" kern="10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579882" y="3544884"/>
            <a:ext cx="1338828" cy="4603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kern="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（零向量）</a:t>
            </a:r>
            <a:endParaRPr lang="zh-CN" altLang="zh-CN" kern="10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770949" y="4005266"/>
            <a:ext cx="1569660" cy="4603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kern="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（平行向量）</a:t>
            </a:r>
            <a:endParaRPr lang="zh-CN" altLang="zh-CN" kern="10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047126" y="4465648"/>
            <a:ext cx="2723823" cy="4603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kern="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（长度相等且方向相同）</a:t>
            </a:r>
            <a:endParaRPr lang="zh-CN" altLang="zh-CN" kern="10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773827" y="4915448"/>
            <a:ext cx="1338828" cy="4603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kern="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（不一定）</a:t>
            </a:r>
            <a:endParaRPr lang="zh-CN" altLang="zh-CN" kern="10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900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7" grpId="0"/>
      <p:bldP spid="10" grpId="0"/>
      <p:bldP spid="8" grpId="0"/>
      <p:bldP spid="12" grpId="0"/>
      <p:bldP spid="9" grpId="0"/>
      <p:bldP spid="13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136" y="576472"/>
            <a:ext cx="289757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400" b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练一练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1828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itchFamily="2" charset="-122"/>
            </a:endParaRPr>
          </a:p>
        </p:txBody>
      </p:sp>
      <p:graphicFrame>
        <p:nvGraphicFramePr>
          <p:cNvPr id="10264" name="对象 10263"/>
          <p:cNvGraphicFramePr>
            <a:graphicFrameLocks noChangeAspect="1"/>
          </p:cNvGraphicFramePr>
          <p:nvPr/>
        </p:nvGraphicFramePr>
        <p:xfrm>
          <a:off x="2011363" y="5389563"/>
          <a:ext cx="114300" cy="179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3" imgW="114120" imgH="177480" progId="Equation.DSMT4">
                  <p:embed/>
                </p:oleObj>
              </mc:Choice>
              <mc:Fallback>
                <p:oleObj name="Equation" r:id="rId3" imgW="114120" imgH="17748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11363" y="5389563"/>
                        <a:ext cx="114300" cy="1793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矩形 4"/>
          <p:cNvSpPr/>
          <p:nvPr/>
        </p:nvSpPr>
        <p:spPr>
          <a:xfrm>
            <a:off x="661086" y="1589902"/>
            <a:ext cx="82543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如图，</a:t>
            </a:r>
            <a:r>
              <a:rPr lang="en-US" altLang="zh-CN" sz="20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</a:t>
            </a: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</a:t>
            </a:r>
            <a:r>
              <a:rPr lang="en-US" altLang="zh-CN" sz="2000" kern="100" dirty="0">
                <a:latin typeface="Cambria Math" panose="02040503050406030204" pitchFamily="18" charset="0"/>
                <a:cs typeface="Cambria Math" panose="02040503050406030204" pitchFamily="18" charset="0"/>
              </a:rPr>
              <a:t>△</a:t>
            </a:r>
            <a:r>
              <a:rPr lang="en-US" altLang="zh-CN" sz="20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ABC</a:t>
            </a: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的中位线，</a:t>
            </a:r>
            <a:r>
              <a:rPr lang="en-US" altLang="zh-CN" sz="20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</a:t>
            </a: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</a:t>
            </a:r>
            <a:r>
              <a:rPr lang="en-US" altLang="zh-CN" sz="20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边上的中线，在以</a:t>
            </a:r>
            <a:r>
              <a:rPr lang="en-US" altLang="zh-CN" sz="20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zh-CN" sz="20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为端点的有向线段表示的向量中请分别写出：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/>
            </p:nvSpPr>
            <p:spPr>
              <a:xfrm>
                <a:off x="661085" y="2623605"/>
                <a:ext cx="5393726" cy="30163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zh-CN" kern="1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（</a:t>
                </a:r>
                <a:r>
                  <a:rPr lang="en-US" altLang="zh-CN" kern="100">
                    <a:latin typeface="Times New Roman" panose="02020603050405020304" pitchFamily="18" charset="0"/>
                  </a:rPr>
                  <a:t>1</a:t>
                </a:r>
                <a:r>
                  <a:rPr lang="zh-CN" altLang="zh-CN" kern="1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）与向量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 kern="1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b="0" i="1" kern="1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𝐶𝐷</m:t>
                        </m:r>
                      </m:e>
                    </m:acc>
                  </m:oMath>
                </a14:m>
                <a:r>
                  <a:rPr lang="zh-CN" altLang="zh-CN"/>
                  <a:t>共线的向量有</a:t>
                </a:r>
                <a:r>
                  <a:rPr lang="en-US" altLang="zh-CN"/>
                  <a:t>________</a:t>
                </a:r>
                <a:r>
                  <a:rPr lang="zh-CN" altLang="zh-CN"/>
                  <a:t>个，</a:t>
                </a:r>
                <a:endParaRPr lang="en-US" altLang="zh-CN"/>
              </a:p>
              <a:p>
                <a:pPr>
                  <a:lnSpc>
                    <a:spcPct val="150000"/>
                  </a:lnSpc>
                </a:pPr>
                <a:r>
                  <a:rPr lang="zh-CN" altLang="zh-CN"/>
                  <a:t>分别是</a:t>
                </a:r>
                <a:r>
                  <a:rPr lang="en-US" altLang="zh-CN"/>
                  <a:t>________________________________</a:t>
                </a:r>
                <a:r>
                  <a:rPr lang="zh-CN" altLang="zh-CN"/>
                  <a:t>；</a:t>
                </a:r>
                <a:endParaRPr lang="en-US" altLang="zh-CN"/>
              </a:p>
              <a:p>
                <a:pPr>
                  <a:lnSpc>
                    <a:spcPct val="150000"/>
                  </a:lnSpc>
                </a:pPr>
                <a:r>
                  <a:rPr lang="zh-CN" altLang="zh-CN"/>
                  <a:t>（</a:t>
                </a:r>
                <a:r>
                  <a:rPr lang="en-US" altLang="zh-CN"/>
                  <a:t>2</a:t>
                </a:r>
                <a:r>
                  <a:rPr lang="zh-CN" altLang="zh-CN"/>
                  <a:t>）与向量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 kern="1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b="0" i="1" kern="1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𝐷𝐹</m:t>
                        </m:r>
                      </m:e>
                    </m:acc>
                  </m:oMath>
                </a14:m>
                <a:r>
                  <a:rPr lang="zh-CN" altLang="zh-CN"/>
                  <a:t>的模一定相等的向量有</a:t>
                </a:r>
                <a:r>
                  <a:rPr lang="en-US" altLang="zh-CN"/>
                  <a:t>________</a:t>
                </a:r>
                <a:r>
                  <a:rPr lang="zh-CN" altLang="zh-CN"/>
                  <a:t>个，分别是</a:t>
                </a:r>
                <a:r>
                  <a:rPr lang="en-US" altLang="zh-CN"/>
                  <a:t>________________________</a:t>
                </a:r>
                <a:r>
                  <a:rPr lang="zh-CN" altLang="zh-CN"/>
                  <a:t>；</a:t>
                </a:r>
                <a:endParaRPr lang="en-US" altLang="zh-CN"/>
              </a:p>
              <a:p>
                <a:pPr>
                  <a:lnSpc>
                    <a:spcPct val="150000"/>
                  </a:lnSpc>
                </a:pPr>
                <a:r>
                  <a:rPr lang="zh-CN" altLang="zh-CN"/>
                  <a:t>（</a:t>
                </a:r>
                <a:r>
                  <a:rPr lang="en-US" altLang="zh-CN"/>
                  <a:t>3</a:t>
                </a:r>
                <a:r>
                  <a:rPr lang="zh-CN" altLang="zh-CN"/>
                  <a:t>）与向量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 kern="1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i="1" kern="1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  <m:r>
                          <a:rPr lang="en-US" altLang="zh-CN" b="0" i="1" kern="1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zh-CN" altLang="zh-CN"/>
                  <a:t>相等的向量有</a:t>
                </a:r>
                <a:r>
                  <a:rPr lang="en-US" altLang="zh-CN"/>
                  <a:t>________</a:t>
                </a:r>
                <a:r>
                  <a:rPr lang="zh-CN" altLang="zh-CN"/>
                  <a:t>个，</a:t>
                </a:r>
                <a:endParaRPr lang="en-US" altLang="zh-CN"/>
              </a:p>
              <a:p>
                <a:pPr>
                  <a:lnSpc>
                    <a:spcPct val="150000"/>
                  </a:lnSpc>
                </a:pPr>
                <a:r>
                  <a:rPr lang="zh-CN" altLang="zh-CN"/>
                  <a:t>分别是</a:t>
                </a:r>
                <a:r>
                  <a:rPr lang="en-US" altLang="zh-CN"/>
                  <a:t>_______________________</a:t>
                </a:r>
                <a:r>
                  <a:rPr lang="zh-CN" altLang="zh-CN"/>
                  <a:t>．</a:t>
                </a:r>
              </a:p>
              <a:p>
                <a:endParaRPr lang="zh-CN" altLang="en-US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085" y="2623605"/>
                <a:ext cx="5393726" cy="3016339"/>
              </a:xfrm>
              <a:prstGeom prst="rect">
                <a:avLst/>
              </a:prstGeom>
              <a:blipFill rotWithShape="0">
                <a:blip r:embed="rId5"/>
                <a:stretch>
                  <a:fillRect l="-904" r="-519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矩形 14"/>
          <p:cNvSpPr/>
          <p:nvPr/>
        </p:nvSpPr>
        <p:spPr>
          <a:xfrm>
            <a:off x="3977116" y="273022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100">
                <a:solidFill>
                  <a:srgbClr val="FF0000"/>
                </a:solidFill>
                <a:latin typeface="Times New Roman" panose="02020603050405020304" pitchFamily="18" charset="0"/>
              </a:rPr>
              <a:t>7</a:t>
            </a:r>
            <a:endParaRPr lang="zh-CN" altLang="en-US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矩形 30"/>
              <p:cNvSpPr/>
              <p:nvPr/>
            </p:nvSpPr>
            <p:spPr>
              <a:xfrm>
                <a:off x="1424838" y="3125255"/>
                <a:ext cx="3701463" cy="4047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𝐷𝐶</m:t>
                        </m:r>
                      </m:e>
                    </m:acc>
                  </m:oMath>
                </a14:m>
                <a:r>
                  <a:rPr lang="zh-CN" altLang="en-US">
                    <a:solidFill>
                      <a:srgbClr val="FF0000"/>
                    </a:solidFill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𝐷𝐵</m:t>
                        </m:r>
                      </m:e>
                    </m:acc>
                  </m:oMath>
                </a14:m>
                <a:r>
                  <a:rPr lang="zh-CN" altLang="en-US">
                    <a:solidFill>
                      <a:srgbClr val="FF0000"/>
                    </a:solidFill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𝐵𝐷</m:t>
                        </m:r>
                      </m:e>
                    </m:acc>
                    <m:r>
                      <a:rPr lang="zh-CN" alt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，</m:t>
                    </m:r>
                    <m:acc>
                      <m:accPr>
                        <m:chr m:val="⃗"/>
                        <m:ctrlP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𝐹𝐸</m:t>
                        </m:r>
                      </m:e>
                    </m:acc>
                  </m:oMath>
                </a14:m>
                <a:r>
                  <a:rPr lang="zh-CN" altLang="en-US">
                    <a:solidFill>
                      <a:srgbClr val="FF0000"/>
                    </a:solidFill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𝐸𝐹</m:t>
                        </m:r>
                      </m:e>
                    </m:acc>
                  </m:oMath>
                </a14:m>
                <a:r>
                  <a:rPr lang="zh-CN" altLang="en-US">
                    <a:solidFill>
                      <a:srgbClr val="FF0000"/>
                    </a:solidFill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𝐶𝐵</m:t>
                        </m:r>
                      </m:e>
                    </m:acc>
                  </m:oMath>
                </a14:m>
                <a:r>
                  <a:rPr lang="zh-CN" altLang="en-US">
                    <a:solidFill>
                      <a:srgbClr val="FF0000"/>
                    </a:solidFill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𝐵𝐶</m:t>
                        </m:r>
                      </m:e>
                    </m:acc>
                  </m:oMath>
                </a14:m>
                <a:endParaRPr lang="zh-CN" altLang="en-US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1" name="矩形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4838" y="3125255"/>
                <a:ext cx="3701463" cy="404791"/>
              </a:xfrm>
              <a:prstGeom prst="rect">
                <a:avLst/>
              </a:prstGeom>
              <a:blipFill rotWithShape="0">
                <a:blip r:embed="rId6"/>
                <a:stretch>
                  <a:fillRect t="-6061" b="-181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矩形 39"/>
          <p:cNvSpPr/>
          <p:nvPr/>
        </p:nvSpPr>
        <p:spPr>
          <a:xfrm>
            <a:off x="5126301" y="3600793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100">
                <a:solidFill>
                  <a:srgbClr val="FF0000"/>
                </a:solidFill>
                <a:latin typeface="Times New Roman" panose="02020603050405020304" pitchFamily="18" charset="0"/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矩形 40"/>
              <p:cNvSpPr/>
              <p:nvPr/>
            </p:nvSpPr>
            <p:spPr>
              <a:xfrm>
                <a:off x="1525925" y="3996751"/>
                <a:ext cx="2616037" cy="4047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𝐹𝐷</m:t>
                        </m:r>
                      </m:e>
                    </m:acc>
                  </m:oMath>
                </a14:m>
                <a:r>
                  <a:rPr lang="zh-CN" altLang="en-US">
                    <a:solidFill>
                      <a:srgbClr val="FF0000"/>
                    </a:solidFill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𝐸𝐵</m:t>
                        </m:r>
                      </m:e>
                    </m:acc>
                  </m:oMath>
                </a14:m>
                <a:r>
                  <a:rPr lang="zh-CN" altLang="en-US">
                    <a:solidFill>
                      <a:srgbClr val="FF0000"/>
                    </a:solidFill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𝐵𝐸</m:t>
                        </m:r>
                      </m:e>
                    </m:acc>
                  </m:oMath>
                </a14:m>
                <a:r>
                  <a:rPr lang="zh-CN" altLang="en-US">
                    <a:solidFill>
                      <a:srgbClr val="FF0000"/>
                    </a:solidFill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𝐸𝐴</m:t>
                        </m:r>
                      </m:e>
                    </m:acc>
                  </m:oMath>
                </a14:m>
                <a:r>
                  <a:rPr lang="zh-CN" altLang="en-US">
                    <a:solidFill>
                      <a:srgbClr val="FF0000"/>
                    </a:solidFill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𝐴𝐸</m:t>
                        </m:r>
                      </m:e>
                    </m:acc>
                  </m:oMath>
                </a14:m>
                <a:endParaRPr lang="zh-CN" altLang="en-US">
                  <a:solidFill>
                    <a:srgbClr val="FF0000"/>
                  </a:solidFill>
                </a:endParaRPr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1" name="矩形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5925" y="3996751"/>
                <a:ext cx="2616037" cy="404791"/>
              </a:xfrm>
              <a:prstGeom prst="rect">
                <a:avLst/>
              </a:prstGeom>
              <a:blipFill rotWithShape="0">
                <a:blip r:embed="rId7"/>
                <a:stretch>
                  <a:fillRect t="-6061" b="-181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矩形 45"/>
          <p:cNvSpPr/>
          <p:nvPr/>
        </p:nvSpPr>
        <p:spPr>
          <a:xfrm>
            <a:off x="3977116" y="4466745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10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矩形 46"/>
              <p:cNvSpPr/>
              <p:nvPr/>
            </p:nvSpPr>
            <p:spPr>
              <a:xfrm>
                <a:off x="1841299" y="4868247"/>
                <a:ext cx="992644" cy="4047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𝐶𝐹</m:t>
                        </m:r>
                      </m:e>
                    </m:acc>
                  </m:oMath>
                </a14:m>
                <a:r>
                  <a:rPr lang="zh-CN" altLang="en-US">
                    <a:solidFill>
                      <a:srgbClr val="FF0000"/>
                    </a:solidFill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𝐹𝐴</m:t>
                        </m:r>
                      </m:e>
                    </m:acc>
                  </m:oMath>
                </a14:m>
                <a:endParaRPr lang="zh-CN" altLang="en-US">
                  <a:solidFill>
                    <a:srgbClr val="FF0000"/>
                  </a:solidFill>
                </a:endParaRPr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7" name="矩形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1299" y="4868247"/>
                <a:ext cx="992644" cy="404791"/>
              </a:xfrm>
              <a:prstGeom prst="rect">
                <a:avLst/>
              </a:prstGeom>
              <a:blipFill rotWithShape="0">
                <a:blip r:embed="rId8"/>
                <a:stretch>
                  <a:fillRect t="-6061" b="-181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图片 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2189" y="3205734"/>
            <a:ext cx="1990725" cy="162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0781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4" grpId="0"/>
      <p:bldP spid="15" grpId="0"/>
      <p:bldP spid="31" grpId="0"/>
      <p:bldP spid="40" grpId="0"/>
      <p:bldP spid="41" grpId="0"/>
      <p:bldP spid="46" grpId="0"/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25880" y="1311275"/>
            <a:ext cx="705612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课堂小结</a:t>
            </a:r>
          </a:p>
          <a:p>
            <a:r>
              <a:rPr lang="en-US" altLang="zh-CN" sz="4000" dirty="0"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——</a:t>
            </a:r>
            <a:r>
              <a:rPr lang="zh-CN" altLang="en-US" sz="4000" dirty="0"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你学到了那些新知识呢？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403916" y="3169198"/>
            <a:ext cx="59524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1.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向量的定义；</a:t>
            </a:r>
          </a:p>
          <a:p>
            <a:pPr fontAlgn="ctr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2.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有向线段的三要素及向量的几何表示；</a:t>
            </a:r>
          </a:p>
          <a:p>
            <a:pPr fontAlgn="ctr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3.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向量的模、零向量、单位向量的定义及表示；</a:t>
            </a:r>
          </a:p>
          <a:p>
            <a:pPr fontAlgn="ctr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4.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平行向量、相等向量、共线向量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endParaRPr lang="zh-CN" altLang="zh-CN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1150600" y="11087100"/>
            <a:ext cx="355600" cy="2667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theme1.xml><?xml version="1.0" encoding="utf-8"?>
<a:theme xmlns:a="http://schemas.openxmlformats.org/drawingml/2006/main" name="第一PPT模板网-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-1.pot [兼容模式]" id="{FF893C3A-3344-4C08-870D-36A47D65E27C}" vid="{54C6AFF7-E6E8-4D5B-9715-CB88389CE4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826</Words>
  <Application>Microsoft Office PowerPoint</Application>
  <PresentationFormat>全屏显示(4:3)</PresentationFormat>
  <Paragraphs>93</Paragraphs>
  <Slides>13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宋体</vt:lpstr>
      <vt:lpstr>微软雅黑</vt:lpstr>
      <vt:lpstr>Arial</vt:lpstr>
      <vt:lpstr>Calibri</vt:lpstr>
      <vt:lpstr>Cambria Math</vt:lpstr>
      <vt:lpstr>Times New Roman</vt:lpstr>
      <vt:lpstr>第一PPT模板网-WWW.1PPT.COM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第一PPT模板网-WWW.1PPT.COM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第一PPT模板网-WWW.1PPT.COM</dc:creator>
  <cp:lastModifiedBy>刘思仪.V0017546</cp:lastModifiedBy>
  <cp:revision>4</cp:revision>
  <cp:lastPrinted>2022-10-20T14:37:22Z</cp:lastPrinted>
  <dcterms:created xsi:type="dcterms:W3CDTF">2022-10-20T14:37:22Z</dcterms:created>
  <dcterms:modified xsi:type="dcterms:W3CDTF">2023-05-31T07:07:52Z</dcterms:modified>
</cp:coreProperties>
</file>