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4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</p:sldMasterIdLst>
  <p:notesMasterIdLst>
    <p:notesMasterId r:id="rId31"/>
  </p:notesMasterIdLst>
  <p:sldIdLst>
    <p:sldId id="263" r:id="rId4"/>
    <p:sldId id="262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</p:sldIdLst>
  <p:sldSz cx="9144000" cy="6858000" type="screen4x3"/>
  <p:notesSz cx="6858000" cy="9144000"/>
  <p:custDataLst>
    <p:tags r:id="rId3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38" d="100"/>
          <a:sy n="38" d="100"/>
        </p:scale>
        <p:origin x="1284" y="52"/>
      </p:cViewPr>
      <p:guideLst>
        <p:guide orient="horz" pos="2160"/>
        <p:guide pos="291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5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72385" y="1257300"/>
            <a:ext cx="5805170" cy="899160"/>
          </a:xfrm>
        </p:spPr>
        <p:txBody>
          <a:bodyPr rIns="25400" anchor="t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423E6E6-9F4D-4DDC-AA3E-81BEAFF7CDF7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5617" y="2764176"/>
            <a:ext cx="8139178" cy="899167"/>
          </a:xfrm>
        </p:spPr>
        <p:txBody>
          <a:bodyPr rIns="25400" anchor="t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2"/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A7988A2-3DA9-4083-8B46-69977FA16688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/>
              <a:pPr algn="r">
                <a:buNone/>
              </a:pPr>
              <a:t>‹#›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8762" y="1632585"/>
            <a:ext cx="8139178" cy="950984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12" name="日期占位符 1"/>
          <p:cNvSpPr>
            <a:spLocks noGrp="1"/>
          </p:cNvSpPr>
          <p:nvPr>
            <p:ph type="dt" sz="half" idx="2"/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AB7165-30F7-404A-81D6-B6D9A09201A1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/>
              <a:pPr algn="r">
                <a:buNone/>
              </a:pPr>
              <a:t>‹#›</a:t>
            </a:fld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38100" rIns="76200" bIns="3810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423E6E6-9F4D-4DDC-AA3E-81BEAFF7CDF7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21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38100" rIns="76200" bIns="3810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9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D818BD-3C7D-45F5-8A79-594FDEA33231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/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21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38100" rIns="76200" bIns="3810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9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A4829E-AF7F-43F3-83C2-35B8127B9D88}" type="datetimeFigureOut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2023/5/25</a:t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21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6500" algn="l"/>
        </a:tabLst>
        <a:defRPr sz="12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Administrator\Desktop\气象灾害\timg (12).jpgtimg (12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536" y="1484784"/>
            <a:ext cx="8368665" cy="45866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15984" y="457213"/>
            <a:ext cx="9159727" cy="1008112"/>
          </a:xfrm>
        </p:spPr>
        <p:txBody>
          <a:bodyPr vert="horz" wrap="square" lIns="101600" tIns="38100" rIns="25400" bIns="38100" numCol="1" anchor="t" anchorCtr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50" b="0" i="0" u="none" strike="noStrike" kern="1200" cap="none" spc="60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第一节 气象灾害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副标题 1"/>
          <p:cNvSpPr>
            <a:spLocks noGrp="1"/>
          </p:cNvSpPr>
          <p:nvPr>
            <p:ph type="subTitle" idx="1"/>
          </p:nvPr>
        </p:nvSpPr>
        <p:spPr>
          <a:xfrm>
            <a:off x="387350" y="1480820"/>
            <a:ext cx="8140700" cy="950913"/>
          </a:xfrm>
        </p:spPr>
        <p:txBody>
          <a:bodyPr vert="horz" wrap="square" lIns="101600" tIns="38100" rIns="76200" bIns="38100" numCol="1" anchor="t" anchorCtr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【</a:t>
            </a:r>
            <a:r>
              <a:rPr lang="zh-CN" altLang="en-US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教学目的和要求</a:t>
            </a:r>
            <a:r>
              <a:rPr lang="en-US" altLang="zh-CN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】</a:t>
            </a:r>
            <a:endParaRPr lang="zh-CN" altLang="en-US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15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graphicFrame>
        <p:nvGraphicFramePr>
          <p:cNvPr id="4101" name="Object 2"/>
          <p:cNvGraphicFramePr/>
          <p:nvPr/>
        </p:nvGraphicFramePr>
        <p:xfrm>
          <a:off x="56515" y="1730375"/>
          <a:ext cx="9030970" cy="367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3" imgW="11669005" imgH="4761337" progId="Word.Document.8">
                  <p:embed/>
                </p:oleObj>
              </mc:Choice>
              <mc:Fallback>
                <p:oleObj r:id="rId3" imgW="11669005" imgH="4761337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15" y="1730375"/>
                        <a:ext cx="9030970" cy="3679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010" y="848995"/>
            <a:ext cx="8997315" cy="425196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398270" y="1477010"/>
            <a:ext cx="63468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</a:t>
            </a:r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一、洪涝灾害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4240" y="5414645"/>
            <a:ext cx="73494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（一）概念：因连续性的降水或短时强降水导致江河洪水泛滥，或积水淹没低洼土地，造成财产损失和人员伤亡的一种灾害。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7078" y="1117076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二、分布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23520" y="1701800"/>
            <a:ext cx="840486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从气候因素看</a:t>
            </a:r>
          </a:p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主要分布在亚热带季风气候区、亚热带湿润气候区、温带季风气候区、温带海洋性气候区。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2985" y="3700780"/>
            <a:ext cx="7098030" cy="25831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08635" y="1083310"/>
            <a:ext cx="79984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从地形因素看</a:t>
            </a:r>
          </a:p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沿海、沿河地势低洼地区常受洪涝威胁</a:t>
            </a:r>
            <a:r>
              <a:rPr lang="zh-CN" altLang="en-US" sz="3200" b="1" dirty="0">
                <a:solidFill>
                  <a:srgbClr val="4472C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</p:txBody>
      </p:sp>
      <p:pic>
        <p:nvPicPr>
          <p:cNvPr id="2052" name="Picture 4" descr="https://timgsa.baidu.com/timg?image&amp;quality=80&amp;size=b9999_10000&amp;sec=1489386371156&amp;di=f03f2d2019c699dccea86b524fd52277&amp;imgtype=0&amp;src=http%3A%2F%2Fmap.ps123.net%2Fworld%2FUploadFile%2F201411%2F201411170502394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28445" y="2538730"/>
            <a:ext cx="6087110" cy="342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8340" y="682625"/>
            <a:ext cx="16078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三、危害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6725" y="1425575"/>
            <a:ext cx="3327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sym typeface="+mn-ea"/>
              </a:rPr>
              <a:t>        </a:t>
            </a: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sym typeface="+mn-ea"/>
              </a:rPr>
              <a:t>淹没农田、聚落等，破坏交通、通信、水利设施等基础设施，造成人员伤亡、农作物减产、交通受阻、人畜饮水困难等。</a:t>
            </a:r>
          </a:p>
        </p:txBody>
      </p:sp>
      <p:sp>
        <p:nvSpPr>
          <p:cNvPr id="8" name="矩形 7"/>
          <p:cNvSpPr/>
          <p:nvPr/>
        </p:nvSpPr>
        <p:spPr>
          <a:xfrm>
            <a:off x="3794125" y="1425575"/>
            <a:ext cx="270319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洪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水引发河流泥沙淤塞、水土流失等生态问题。</a:t>
            </a:r>
          </a:p>
        </p:txBody>
      </p:sp>
      <p:sp>
        <p:nvSpPr>
          <p:cNvPr id="9" name="矩形 8"/>
          <p:cNvSpPr/>
          <p:nvPr/>
        </p:nvSpPr>
        <p:spPr>
          <a:xfrm>
            <a:off x="6906424" y="1358726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洪涝后易发疫情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D:\360极速浏览器下载\timg (4).jpgtimg (4)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25" y="3048635"/>
            <a:ext cx="3453765" cy="2890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4310" y="3048635"/>
            <a:ext cx="2282825" cy="28905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610" y="3023870"/>
            <a:ext cx="2334895" cy="29152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502285" y="908685"/>
            <a:ext cx="8139430" cy="427355"/>
          </a:xfrm>
        </p:spPr>
        <p:txBody>
          <a:bodyPr/>
          <a:lstStyle/>
          <a:p>
            <a:r>
              <a:rPr lang="zh-CN" altLang="en-US" sz="2400" spc="0" noProof="0">
                <a:ln>
                  <a:noFill/>
                </a:ln>
                <a:solidFill>
                  <a:schemeClr val="tx1"/>
                </a:solidFill>
                <a:effectLst/>
                <a:uLnTx/>
                <a:ea typeface="微软雅黑" panose="020B0503020204020204" pitchFamily="34" charset="-122"/>
                <a:sym typeface="+mn-ea"/>
              </a:rPr>
              <a:t>如果洪涝发生在无人区，会不会形成洪涝灾害</a:t>
            </a:r>
            <a:r>
              <a:rPr lang="en-US" altLang="zh-CN" sz="2400" spc="0" noProof="0">
                <a:ln>
                  <a:noFill/>
                </a:ln>
                <a:solidFill>
                  <a:schemeClr val="tx1"/>
                </a:solidFill>
                <a:effectLst/>
                <a:uLnTx/>
                <a:ea typeface="微软雅黑" panose="020B0503020204020204" pitchFamily="34" charset="-122"/>
                <a:sym typeface="+mn-ea"/>
              </a:rPr>
              <a:t>?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  <a:p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100" y="1759573"/>
            <a:ext cx="5005387" cy="356775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6700" y="1759585"/>
            <a:ext cx="272986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（四）危害特点：</a:t>
            </a:r>
          </a:p>
          <a:p>
            <a:endParaRPr lang="zh-CN" altLang="en-US" sz="2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人口越密集、经济发展水平越高的地区，洪涝造成的损失越大。</a:t>
            </a:r>
            <a:endParaRPr kumimoji="0" lang="zh-CN" altLang="en-US" sz="24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endParaRPr kumimoji="0" lang="zh-CN" altLang="en-US" sz="24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827405" y="765175"/>
            <a:ext cx="7632700" cy="504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508635" y="1765935"/>
            <a:ext cx="2130425" cy="2197735"/>
          </a:xfrm>
        </p:spPr>
        <p:txBody>
          <a:bodyPr/>
          <a:lstStyle/>
          <a:p>
            <a:r>
              <a:rPr lang="zh-CN" altLang="en-US" sz="2400" b="1">
                <a:solidFill>
                  <a:srgbClr val="FF0000"/>
                </a:solidFill>
              </a:rPr>
              <a:t>中国的洪涝灾害</a:t>
            </a:r>
            <a:r>
              <a:rPr lang="zh-CN" altLang="en-US" sz="2400"/>
              <a:t>危害严重，那么其主要分布在哪里呢？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207770" y="4675505"/>
            <a:ext cx="64623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我国洪涝频繁且灾害严重，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主要分布在东部季风区各大江河的中下游平原及山区。</a:t>
            </a:r>
          </a:p>
        </p:txBody>
      </p:sp>
      <p:graphicFrame>
        <p:nvGraphicFramePr>
          <p:cNvPr id="12290" name="Object 2"/>
          <p:cNvGraphicFramePr/>
          <p:nvPr/>
        </p:nvGraphicFramePr>
        <p:xfrm>
          <a:off x="448310" y="869633"/>
          <a:ext cx="8695690" cy="360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3" imgW="11662804" imgH="4844048" progId="Word.Document.8">
                  <p:embed/>
                </p:oleObj>
              </mc:Choice>
              <mc:Fallback>
                <p:oleObj r:id="rId3" imgW="11662804" imgH="4844048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310" y="869633"/>
                        <a:ext cx="8695690" cy="36087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75" y="628015"/>
            <a:ext cx="8984615" cy="42494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789430" y="1934210"/>
            <a:ext cx="57518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二、干旱灾害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905" y="5005070"/>
            <a:ext cx="88874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（一）概念：</a:t>
            </a:r>
          </a:p>
          <a:p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干旱是因长时间无降水或降水异常偏少造成的空气干燥、土壤缺水的现象。</a:t>
            </a:r>
            <a:endParaRPr lang="zh-CN" altLang="en-US" sz="2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当干旱持续时间较长，影响人类</a:t>
            </a:r>
            <a:r>
              <a:rPr lang="en-US" altLang="zh-CN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的生活和生产时，成为干旱灾害，简称旱灾。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5465" y="3573016"/>
            <a:ext cx="5513070" cy="286448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39978" y="108850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二、分布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109345" y="1673225"/>
            <a:ext cx="72009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世界分布：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非洲、亚洲和大洋洲的内陆地区是世界上旱灾频繁发生的地区，其中非洲的旱灾最严重。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805815" y="1235710"/>
            <a:ext cx="75317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中国分布：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分布广泛，位于东部季风区的华北、华南、西南和江淮地区是旱灾多发区，尤以华北地区的旱灾发生最频繁。</a:t>
            </a:r>
          </a:p>
        </p:txBody>
      </p:sp>
      <p:pic>
        <p:nvPicPr>
          <p:cNvPr id="3" name="图片 2" descr="2009421652339879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300" y="2982595"/>
            <a:ext cx="5582285" cy="31299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59028" y="95515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三、危害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85800" y="1912620"/>
            <a:ext cx="3532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农作物大量减产，</a:t>
            </a:r>
            <a:endParaRPr lang="en-US" altLang="zh-CN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乃至颗粒无收。</a:t>
            </a:r>
            <a:endParaRPr lang="en-US" altLang="zh-CN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5484" y="4453909"/>
            <a:ext cx="396081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影响牧草生长，加剧草场退化和沙漠化。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"/>
          <a:stretch>
            <a:fillRect/>
          </a:stretch>
        </p:blipFill>
        <p:spPr>
          <a:xfrm>
            <a:off x="4745355" y="1286510"/>
            <a:ext cx="3230245" cy="2195830"/>
          </a:xfrm>
          <a:prstGeom prst="rect">
            <a:avLst/>
          </a:prstGeom>
        </p:spPr>
      </p:pic>
      <p:pic>
        <p:nvPicPr>
          <p:cNvPr id="6" name="图片 5" descr="C:\Users\Administrator\Desktop\气象灾害\1268841927_1dyau1.jpg1268841927_1dyau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990" y="4041140"/>
            <a:ext cx="3220085" cy="20974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84224" y="1713879"/>
            <a:ext cx="3960814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引发水资源短缺，造成人畜饮水困难，甚至影响经济发展乃至社会稳定。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84225" y="4474845"/>
            <a:ext cx="40963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4.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引发沙尘暴、火灾、虫灾等灾害。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59028" y="95515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三、危害</a:t>
            </a:r>
          </a:p>
        </p:txBody>
      </p:sp>
      <p:pic>
        <p:nvPicPr>
          <p:cNvPr id="5" name="图片 4" descr="1383127527j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10" y="1533525"/>
            <a:ext cx="3441065" cy="2241550"/>
          </a:xfrm>
          <a:prstGeom prst="rect">
            <a:avLst/>
          </a:prstGeom>
        </p:spPr>
      </p:pic>
      <p:pic>
        <p:nvPicPr>
          <p:cNvPr id="6" name="图片 5" descr="timg (20)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10" y="4024630"/>
            <a:ext cx="3460115" cy="21958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1803140725077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40940" y="960755"/>
            <a:ext cx="6509385" cy="52311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1450" y="1690370"/>
            <a:ext cx="2450465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(1)我国旱灾的发生范围广泛。</a:t>
            </a:r>
          </a:p>
          <a:p>
            <a:endParaRPr lang="zh-CN" altLang="en-US" sz="2000" dirty="0"/>
          </a:p>
          <a:p>
            <a:r>
              <a:rPr lang="zh-CN" altLang="en-US" sz="2000" dirty="0"/>
              <a:t>(2)东部季风区：因降水季节变化、年际变化大，易发生旱灾。</a:t>
            </a:r>
          </a:p>
          <a:p>
            <a:endParaRPr lang="zh-CN" altLang="en-US" sz="2000" dirty="0"/>
          </a:p>
          <a:p>
            <a:r>
              <a:rPr lang="zh-CN" altLang="en-US" sz="2000" dirty="0"/>
              <a:t>(3)旱灾多发区：华北、华南、西南和江淮，其中华北地区的旱灾发生最频繁、影响最严重。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8610" y="853440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我国旱灾</a:t>
            </a:r>
            <a:endParaRPr kumimoji="0" lang="zh-CN" altLang="en-US" sz="3200" b="0" i="1" u="none" strike="noStrike" kern="1200" cap="none" spc="0" normalizeH="0" baseline="0" noProof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20161101074000mpf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35" y="656590"/>
            <a:ext cx="8894445" cy="417449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685290" y="3132455"/>
            <a:ext cx="59842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三、台风灾害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905" y="5005070"/>
            <a:ext cx="88874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（一）概念：</a:t>
            </a:r>
          </a:p>
          <a:p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在热带或副热带洋面上形成并强烈发展的大气漩涡，中心附近最大风力在12级以上。</a:t>
            </a:r>
            <a:endParaRPr lang="zh-CN" altLang="en-US" sz="2000" b="1" dirty="0">
              <a:solidFill>
                <a:srgbClr val="4472C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40055" y="840740"/>
            <a:ext cx="3312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二、分布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40690" y="1424305"/>
            <a:ext cx="80524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时间分布：多发生在夏秋季节。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0055" y="2139950"/>
            <a:ext cx="83775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空间分布：</a:t>
            </a:r>
          </a:p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西北太平洋是世界上台风发生频率最高的海域。</a:t>
            </a:r>
            <a:endParaRPr lang="en-US" altLang="zh-CN" sz="32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我国台风灾害主要分布在东南沿海地区。</a:t>
            </a:r>
          </a:p>
        </p:txBody>
      </p:sp>
      <p:pic>
        <p:nvPicPr>
          <p:cNvPr id="3" name="图片 2" descr="KilT1eJ8nV4kWJo9bHMovfpQAi2zHh5my740FTVmr9QRr1538534176448compressfla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270" y="3813810"/>
            <a:ext cx="5076825" cy="23145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2201" y="1258861"/>
            <a:ext cx="4843221" cy="3659432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1619250" y="4976290"/>
            <a:ext cx="2400300" cy="685800"/>
          </a:xfrm>
          <a:prstGeom prst="wedgeRoundRectCallout">
            <a:avLst>
              <a:gd name="adj1" fmla="val 43594"/>
              <a:gd name="adj2" fmla="val -93000"/>
              <a:gd name="adj3" fmla="val 16667"/>
            </a:avLst>
          </a:prstGeom>
          <a:noFill/>
          <a:ln w="285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4472C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产生最强烈的降水，并伴随大风</a:t>
            </a:r>
          </a:p>
        </p:txBody>
      </p:sp>
      <p:sp>
        <p:nvSpPr>
          <p:cNvPr id="19" name="对话气泡: 圆角矩形 18"/>
          <p:cNvSpPr/>
          <p:nvPr/>
        </p:nvSpPr>
        <p:spPr>
          <a:xfrm>
            <a:off x="4258476" y="4986338"/>
            <a:ext cx="1864417" cy="685800"/>
          </a:xfrm>
          <a:prstGeom prst="wedgeRoundRectCallout">
            <a:avLst>
              <a:gd name="adj1" fmla="val 40985"/>
              <a:gd name="adj2" fmla="val -98883"/>
              <a:gd name="adj3" fmla="val 16667"/>
            </a:avLst>
          </a:prstGeom>
          <a:noFill/>
          <a:ln w="285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4472C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无风、少云和干暖</a:t>
            </a:r>
          </a:p>
        </p:txBody>
      </p:sp>
      <p:sp>
        <p:nvSpPr>
          <p:cNvPr id="20" name="对话气泡: 圆角矩形 19"/>
          <p:cNvSpPr/>
          <p:nvPr/>
        </p:nvSpPr>
        <p:spPr>
          <a:xfrm>
            <a:off x="6515100" y="4976290"/>
            <a:ext cx="2189629" cy="685800"/>
          </a:xfrm>
          <a:prstGeom prst="wedgeRoundRectCallout">
            <a:avLst>
              <a:gd name="adj1" fmla="val -36431"/>
              <a:gd name="adj2" fmla="val -93000"/>
              <a:gd name="adj3" fmla="val 16667"/>
            </a:avLst>
          </a:prstGeom>
          <a:noFill/>
          <a:ln w="285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4472C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风速从外向内增加、无降水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00938" y="80275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三、结构及其天气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86715" y="1905635"/>
            <a:ext cx="305625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台风自外围向中心可分为三部分：外围大风区、</a:t>
            </a:r>
          </a:p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漩涡风雨区、</a:t>
            </a:r>
          </a:p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台风眼。</a:t>
            </a:r>
            <a:endParaRPr lang="en-US" altLang="zh-CN" sz="32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32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78078" y="1059926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四、危害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50875" y="1875155"/>
            <a:ext cx="35604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狂风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可吹倒房屋、拔起大树，掀翻万吨巨轮，破坏交通和通信设施等。</a:t>
            </a:r>
          </a:p>
        </p:txBody>
      </p:sp>
      <p:pic>
        <p:nvPicPr>
          <p:cNvPr id="3" name="图片 2" descr="C:\Users\Administrator\Desktop\气象灾害\387773957.jpeg38777395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0420" y="1475740"/>
            <a:ext cx="3866515" cy="41732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666750" y="1708531"/>
            <a:ext cx="3960812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暴雨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会造成河堤决口，水库崩溃，洪水泛滥。引发滑坡、泥石流等灾害，淹没农田、村镇，并危害近海养殖。</a:t>
            </a:r>
          </a:p>
        </p:txBody>
      </p:sp>
      <p:pic>
        <p:nvPicPr>
          <p:cNvPr id="3" name="图片 2" descr="C:\Users\Administrator\Desktop\气象灾害\timg (31).jpgtimg (31)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245" y="1294765"/>
            <a:ext cx="3957320" cy="42691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85800" y="1833245"/>
            <a:ext cx="34563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风暴潮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能破坏海堤、淹没岛屿，造成海水倒灌。</a:t>
            </a:r>
          </a:p>
        </p:txBody>
      </p:sp>
      <p:pic>
        <p:nvPicPr>
          <p:cNvPr id="4" name="图片 3" descr="C:\Users\Administrator\Desktop\气象灾害\u=3752286409,712298212&amp;fm=214&amp;gp=0.jpgu=3752286409,712298212&amp;fm=214&amp;gp=0"/>
          <p:cNvPicPr>
            <a:picLocks noChangeAspect="1"/>
          </p:cNvPicPr>
          <p:nvPr/>
        </p:nvPicPr>
        <p:blipFill>
          <a:blip r:embed="rId2" cstate="email">
            <a:lum bright="-6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465" y="1060450"/>
            <a:ext cx="4011295" cy="49936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 (34)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7340" y="1156970"/>
            <a:ext cx="6136005" cy="425958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7340" y="1712595"/>
            <a:ext cx="237045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地点：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东南沿海地区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时间：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夏秋季节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。</a:t>
            </a:r>
          </a:p>
        </p:txBody>
      </p:sp>
      <p:sp>
        <p:nvSpPr>
          <p:cNvPr id="13" name="矩形 1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08245" y="5568950"/>
            <a:ext cx="3376930" cy="8655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西太平洋台风具有向西北方向移动的特征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5230" y="1156970"/>
            <a:ext cx="2698115" cy="17202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7355" y="604520"/>
            <a:ext cx="44653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四、我国台风灾害时空分布</a:t>
            </a:r>
            <a:endParaRPr kumimoji="0" lang="zh-CN" altLang="en-US" sz="2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  <a:sym typeface="+mn-ea"/>
            </a:endParaRPr>
          </a:p>
          <a:p>
            <a:endParaRPr kumimoji="0" lang="zh-CN" altLang="en-US" sz="2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090" y="659765"/>
            <a:ext cx="8973185" cy="42532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5905" y="5005070"/>
            <a:ext cx="88874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（一）概念：</a:t>
            </a:r>
          </a:p>
          <a:p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因强冷空气迅速入侵造成大范围的剧烈降温，气温24小时内下降8℃以上，且最低气温下降到4℃以下，并伴有大风、雨雪、冻害等现象的天气过程</a:t>
            </a:r>
            <a:r>
              <a:rPr lang="zh-CN" altLang="en-US" sz="24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4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11403" y="1098026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二、时空分布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613400" y="1845945"/>
            <a:ext cx="306514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寒潮主要发生在北半球中高纬度地区的深秋到初春时节，势力强大的寒潮甚至可影响低纬度地区。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388" y="1784798"/>
            <a:ext cx="5005387" cy="405644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25678" y="105040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三、危害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40055" y="1789430"/>
            <a:ext cx="290385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剧烈降温往往使农作物遭受冻害，造成农业损失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0055" y="3985895"/>
            <a:ext cx="2519045" cy="1788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58890" y="3928745"/>
            <a:ext cx="2504440" cy="17881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69640" y="1789430"/>
            <a:ext cx="276606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伴随的大风、大雪、冻雨会造成畜牧业损失。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58890" y="1789430"/>
            <a:ext cx="27851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阻断交通，破坏通信设施和输电线路等。</a:t>
            </a:r>
          </a:p>
        </p:txBody>
      </p:sp>
      <p:pic>
        <p:nvPicPr>
          <p:cNvPr id="7" name="图片 6" descr="C:\Users\Administrator\Desktop\气象灾害\u=2472971580,4267724614&amp;fm=26&amp;gp=0.jpgu=2472971580,4267724614&amp;fm=26&amp;gp=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9640" y="3928745"/>
            <a:ext cx="2528570" cy="18459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39978" y="1088501"/>
            <a:ext cx="46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四、影响我国的寒潮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0055" y="2133600"/>
            <a:ext cx="277622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发源地</a:t>
            </a:r>
            <a:r>
              <a:rPr lang="en-US" altLang="zh-CN" sz="36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</a:p>
          <a:p>
            <a:r>
              <a:rPr lang="zh-CN" altLang="en-US" sz="36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影响我国的寒潮主要发源于蒙古、西伯利亚地区。</a:t>
            </a:r>
          </a:p>
        </p:txBody>
      </p:sp>
      <p:pic>
        <p:nvPicPr>
          <p:cNvPr id="3" name="图片 2" descr="timg (1)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380" y="1781175"/>
            <a:ext cx="5515610" cy="41198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22630" y="5083175"/>
            <a:ext cx="769874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路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偏西路径  偏北路径  东北路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径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影响地区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除青藏高原、滇南谷地外，全国大部分地区受到寒潮影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响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Picture 4" descr="http://img.mrcjcn.com/2018/01/fb5c81ed3a220004b71069645f11286710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85620" y="693420"/>
            <a:ext cx="5450205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883900" y="125857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剪去单角的矩形 3"/>
          <p:cNvSpPr/>
          <p:nvPr/>
        </p:nvSpPr>
        <p:spPr>
          <a:xfrm>
            <a:off x="0" y="455295"/>
            <a:ext cx="9144000" cy="615251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236952" y="2106396"/>
            <a:ext cx="4482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气象灾害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5255099" y="1972674"/>
            <a:ext cx="174753" cy="2621441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90111" y="1706212"/>
            <a:ext cx="2454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洪涝灾害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533939" y="4270949"/>
            <a:ext cx="2454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干旱灾害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143530" y="1674440"/>
            <a:ext cx="2454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台风灾害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192636" y="4243667"/>
            <a:ext cx="2454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寒潮灾害</a:t>
            </a:r>
          </a:p>
        </p:txBody>
      </p:sp>
      <p:sp>
        <p:nvSpPr>
          <p:cNvPr id="24" name="左大括号 23"/>
          <p:cNvSpPr/>
          <p:nvPr/>
        </p:nvSpPr>
        <p:spPr>
          <a:xfrm rot="10800000">
            <a:off x="3916351" y="1972674"/>
            <a:ext cx="174753" cy="2621441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左大括号 24"/>
          <p:cNvSpPr/>
          <p:nvPr/>
        </p:nvSpPr>
        <p:spPr>
          <a:xfrm rot="10800000">
            <a:off x="1533939" y="1047400"/>
            <a:ext cx="130923" cy="1963954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左大括号 26"/>
          <p:cNvSpPr/>
          <p:nvPr/>
        </p:nvSpPr>
        <p:spPr>
          <a:xfrm rot="10800000">
            <a:off x="1533939" y="3618782"/>
            <a:ext cx="130923" cy="1963954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左大括号 27"/>
          <p:cNvSpPr/>
          <p:nvPr/>
        </p:nvSpPr>
        <p:spPr>
          <a:xfrm>
            <a:off x="7466968" y="3618782"/>
            <a:ext cx="130923" cy="1963954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7466968" y="1005823"/>
            <a:ext cx="130923" cy="1963954"/>
          </a:xfrm>
          <a:prstGeom prst="leftBrace">
            <a:avLst>
              <a:gd name="adj1" fmla="val 3220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-369811" y="820704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-369811" y="1450636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分布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-369811" y="2080568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危害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-369811" y="2710499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特点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-369811" y="3460280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概念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-369811" y="4410323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分布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-369811" y="5360365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危害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946302" y="889919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概念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022502" y="1405551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分布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022502" y="2665414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危害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022502" y="3400415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概念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022502" y="4030347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分布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022502" y="5290210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影响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022502" y="4660279"/>
            <a:ext cx="245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危害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89,&quot;width&quot;:18773.727559055118}"/>
  <p:tag name="REFSHAPE" val="44575700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072.5007874015755,&quot;width&quot;:19200}"/>
  <p:tag name="REFSHAPE" val="45184282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692,&quot;width&quot;:14149}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857</Words>
  <Application>Microsoft Office PowerPoint</Application>
  <PresentationFormat>全屏显示(4:3)</PresentationFormat>
  <Paragraphs>97</Paragraphs>
  <Slides>27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等线</vt:lpstr>
      <vt:lpstr>华文楷体</vt:lpstr>
      <vt:lpstr>华文行楷</vt:lpstr>
      <vt:lpstr>宋体</vt:lpstr>
      <vt:lpstr>微软雅黑</vt:lpstr>
      <vt:lpstr>Arial</vt:lpstr>
      <vt:lpstr>Calibri</vt:lpstr>
      <vt:lpstr>第一PPT模板网-WWW.1PPT.COM</vt:lpstr>
      <vt:lpstr>第一PPT模板网-WWW.1PPT.COM </vt:lpstr>
      <vt:lpstr>2_自定义设计方案</vt:lpstr>
      <vt:lpstr>Microsoft Word 97 - 2003 文档</vt:lpstr>
      <vt:lpstr>第一节 气象灾害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《气象灾害》自然灾害PPT教学课件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2020-12-26T23:34:46Z</cp:lastPrinted>
  <dcterms:created xsi:type="dcterms:W3CDTF">2020-12-26T23:34:46Z</dcterms:created>
  <dcterms:modified xsi:type="dcterms:W3CDTF">2023-05-25T01:48:35Z</dcterms:modified>
</cp:coreProperties>
</file>