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4" r:id="rId1"/>
    <p:sldMasterId id="2147483678" r:id="rId2"/>
    <p:sldMasterId id="2147483690" r:id="rId3"/>
  </p:sldMasterIdLst>
  <p:notesMasterIdLst>
    <p:notesMasterId r:id="rId27"/>
  </p:notesMasterIdLst>
  <p:sldIdLst>
    <p:sldId id="263" r:id="rId4"/>
    <p:sldId id="264" r:id="rId5"/>
    <p:sldId id="301" r:id="rId6"/>
    <p:sldId id="316" r:id="rId7"/>
    <p:sldId id="317" r:id="rId8"/>
    <p:sldId id="318" r:id="rId9"/>
    <p:sldId id="336" r:id="rId10"/>
    <p:sldId id="322" r:id="rId11"/>
    <p:sldId id="334" r:id="rId12"/>
    <p:sldId id="319" r:id="rId13"/>
    <p:sldId id="323" r:id="rId14"/>
    <p:sldId id="309" r:id="rId15"/>
    <p:sldId id="310" r:id="rId16"/>
    <p:sldId id="311" r:id="rId17"/>
    <p:sldId id="312" r:id="rId18"/>
    <p:sldId id="313" r:id="rId19"/>
    <p:sldId id="326" r:id="rId20"/>
    <p:sldId id="327" r:id="rId21"/>
    <p:sldId id="329" r:id="rId22"/>
    <p:sldId id="330" r:id="rId23"/>
    <p:sldId id="332" r:id="rId24"/>
    <p:sldId id="333" r:id="rId25"/>
    <p:sldId id="335" r:id="rId26"/>
  </p:sldIdLst>
  <p:sldSz cx="9144000" cy="6858000" type="screen4x3"/>
  <p:notesSz cx="6858000" cy="9144000"/>
  <p:custDataLst>
    <p:tags r:id="rId28"/>
  </p:custDataLst>
  <p:defaultTextStyle>
    <a:defPPr>
      <a:defRPr lang="zh-CN"/>
    </a:defPPr>
    <a:lvl1pPr marL="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 pitchFamily="34" charset="0"/>
        <a:ea typeface="宋体" pitchFamily="2" charset="-122"/>
      </a:defRPr>
    </a:lvl1pPr>
    <a:lvl2pPr marL="4572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 pitchFamily="34" charset="0"/>
        <a:ea typeface="宋体" pitchFamily="2" charset="-122"/>
      </a:defRPr>
    </a:lvl2pPr>
    <a:lvl3pPr marL="9144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 pitchFamily="34" charset="0"/>
        <a:ea typeface="宋体" pitchFamily="2" charset="-122"/>
      </a:defRPr>
    </a:lvl3pPr>
    <a:lvl4pPr marL="13716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 pitchFamily="34" charset="0"/>
        <a:ea typeface="宋体" pitchFamily="2" charset="-122"/>
      </a:defRPr>
    </a:lvl4pPr>
    <a:lvl5pPr marL="18288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 pitchFamily="34" charset="0"/>
        <a:ea typeface="宋体" pitchFamily="2" charset="-122"/>
      </a:defRPr>
    </a:lvl5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35" d="100"/>
          <a:sy n="35" d="100"/>
        </p:scale>
        <p:origin x="1364" y="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1143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2286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3429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45720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5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/>
            <a:endParaRPr lang="zh-CN" altLang="en-US" sz="120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algn="r"/>
            <a:fld id="{5E95834B-442D-46E5-A10A-6A477112EAB5}" type="datetime1">
              <a:rPr lang="zh-CN" altLang="en-US" sz="1200"/>
              <a:pPr marL="0" lvl="0" indent="0" algn="r"/>
              <a:t>2023/5/25</a:t>
            </a:fld>
            <a:endParaRPr lang="en-US" altLang="zh-CN" sz="1200"/>
          </a:p>
        </p:txBody>
      </p:sp>
      <p:sp>
        <p:nvSpPr>
          <p:cNvPr id="31748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prstClr val="black"/>
            </a:solidFill>
            <a:miter lim="800000"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/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/>
            <a:endParaRPr lang="en-US" altLang="zh-CN" sz="1200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algn="r"/>
            <a:fld id="{98DBC1AE-60AE-4B09-AE1F-9C03B5765EED}" type="slidenum">
              <a:rPr lang="zh-CN" altLang="en-US" sz="1200"/>
              <a:pPr marL="0" lvl="0" indent="0" algn="r"/>
              <a:t>‹#›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2921676092"/>
      </p:ext>
    </p:extLst>
  </p:cSld>
  <p:clrMap bg1="lt1" tx1="dk1" bg2="lt2" tx2="dk2" accent1="accent1" accent2="accent2" accent3="accent3" accent4="accent4" accent5="accent5" accent6="accent6" hlink="hlink" folHlink="folHlink"/>
  <p:notesStyle>
    <a:defPPr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noFill/>
          <a:ln>
            <a:miter lim="800000"/>
          </a:ln>
        </p:spPr>
      </p:sp>
      <p:sp>
        <p:nvSpPr>
          <p:cNvPr id="32771" name="备注占位符 2"/>
          <p:cNvSpPr>
            <a:spLocks noGrp="1"/>
          </p:cNvSpPr>
          <p:nvPr>
            <p:ph type="body" idx="3"/>
          </p:nvPr>
        </p:nvSpPr>
        <p:spPr>
          <a:xfrm>
            <a:off x="685800" y="4400550"/>
            <a:ext cx="5486400" cy="3600450"/>
          </a:xfrm>
          <a:noFill/>
          <a:ln>
            <a:miter lim="800000"/>
          </a:ln>
        </p:spPr>
        <p:txBody>
          <a:bodyPr vert="horz" wrap="square" lIns="91440" tIns="45720" rIns="91440" bIns="45720" anchor="t" anchorCtr="0"/>
          <a:lstStyle>
            <a:defPPr/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2772" name="灯片编号占位符 3"/>
          <p:cNvSpPr>
            <a:spLocks noGrp="1"/>
          </p:cNvSpPr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algn="r" eaLnBrk="1" hangingPunct="1"/>
            <a:fld id="{479BB2E7-4677-47C0-A0E9-69DDA892E9B4}" type="slidenum">
              <a:rPr lang="zh-CN" altLang="en-US" sz="1200">
                <a:latin typeface="Calibri" pitchFamily="34" charset="0"/>
              </a:rPr>
              <a:pPr marL="0" lvl="0" indent="0" algn="r" eaLnBrk="1" hangingPunct="1"/>
              <a:t>3</a:t>
            </a:fld>
            <a:endParaRPr lang="en-US" altLang="zh-CN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72385" y="1257300"/>
            <a:ext cx="5805170" cy="899160"/>
          </a:xfrm>
        </p:spPr>
        <p:txBody>
          <a:bodyPr rIns="25400" anchor="t">
            <a:noAutofit/>
          </a:bodyPr>
          <a:lstStyle>
            <a:lvl1pPr algn="ctr">
              <a:defRPr sz="405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45617" y="2764176"/>
            <a:ext cx="8139178" cy="899167"/>
          </a:xfrm>
        </p:spPr>
        <p:txBody>
          <a:bodyPr rIns="25400" anchor="t">
            <a:noAutofit/>
          </a:bodyPr>
          <a:lstStyle>
            <a:lvl1pPr algn="ctr">
              <a:defRPr sz="405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5125" name="日期占位符 2"/>
          <p:cNvSpPr>
            <a:spLocks noGrp="1"/>
          </p:cNvSpPr>
          <p:nvPr>
            <p:ph type="dt" sz="half" idx="10"/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lvl="0" eaLnBrk="1" hangingPunct="1"/>
            <a:fld id="{A86C537E-3FA3-4933-B033-D7BB4AD48C2F}" type="datetime1">
              <a:rPr lang="en-US" altLang="en-US" sz="900">
                <a:solidFill>
                  <a:srgbClr val="898989"/>
                </a:solidFill>
              </a:rPr>
              <a:pPr lvl="0" eaLnBrk="1" hangingPunct="1"/>
              <a:t>5/25/2023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sp>
        <p:nvSpPr>
          <p:cNvPr id="5126" name="灯片编号占位符 4"/>
          <p:cNvSpPr>
            <a:spLocks noGrp="1"/>
          </p:cNvSpPr>
          <p:nvPr>
            <p:ph type="sldNum" sz="quarter" idx="11"/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lvl="0" algn="r" eaLnBrk="1" hangingPunct="1"/>
            <a:fld id="{CB538974-26B8-4A8F-A79A-68B23F394307}" type="slidenum">
              <a:rPr lang="zh-CN" altLang="en-US" sz="90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08762" y="1632585"/>
            <a:ext cx="8139178" cy="950984"/>
          </a:xfrm>
        </p:spPr>
        <p:txBody>
          <a:bodyPr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6149" name="日期占位符 1"/>
          <p:cNvSpPr>
            <a:spLocks noGrp="1"/>
          </p:cNvSpPr>
          <p:nvPr>
            <p:ph type="dt" sz="half" idx="10"/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lvl="0" eaLnBrk="1" hangingPunct="1"/>
            <a:fld id="{F4CD665D-06FD-4AB2-94B0-218791CCF103}" type="datetime1">
              <a:rPr lang="en-US" altLang="en-US" sz="900">
                <a:solidFill>
                  <a:srgbClr val="898989"/>
                </a:solidFill>
              </a:rPr>
              <a:pPr lvl="0" eaLnBrk="1" hangingPunct="1"/>
              <a:t>5/25/2023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sp>
        <p:nvSpPr>
          <p:cNvPr id="6150" name="灯片编号占位符 4"/>
          <p:cNvSpPr>
            <a:spLocks noGrp="1"/>
          </p:cNvSpPr>
          <p:nvPr>
            <p:ph type="sldNum" sz="quarter" idx="11"/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lvl="0" algn="r" eaLnBrk="1" hangingPunct="1"/>
            <a:fld id="{B4F4C18A-04FA-4622-A5EF-4EB2714D960D}" type="slidenum">
              <a:rPr lang="zh-CN" altLang="en-US" sz="90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  <p:custDataLst>
              <p:tags r:id="rId3"/>
            </p:custDataLst>
          </p:nvPr>
        </p:nvSpPr>
        <p:spPr bwMode="auto">
          <a:xfrm>
            <a:off x="501650" y="431800"/>
            <a:ext cx="8140700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1600" tIns="38100" rIns="76200" bIns="38100" numCol="1" anchor="ctr" anchorCtr="0" compatLnSpc="1">
            <a:prstTxWarp prst="textNoShape">
              <a:avLst/>
            </a:prstTxWarp>
          </a:bodyPr>
          <a:lstStyle>
            <a:lvl1pPr marL="0" indent="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100" b="1" i="0" u="none" kern="1200" spc="200" baseline="0">
                <a:solidFill>
                  <a:schemeClr val="tx1"/>
                </a:solidFill>
                <a:latin typeface="Arial" pitchFamily="34" charset="0"/>
                <a:ea typeface="微软雅黑" pitchFamily="34" charset="-122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  <p:custDataLst>
              <p:tags r:id="rId4"/>
            </p:custDataLst>
          </p:nvPr>
        </p:nvSpPr>
        <p:spPr bwMode="auto">
          <a:xfrm>
            <a:off x="501650" y="1295400"/>
            <a:ext cx="8140700" cy="50403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1600" tIns="0" rIns="82550" bIns="0" numCol="1" compatLnSpc="1">
            <a:prstTxWarp prst="textNoShape">
              <a:avLst/>
            </a:prstTxWarp>
          </a:bodyPr>
          <a:lstStyle>
            <a:defPPr/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defRPr kumimoji="0" lang="zh-CN" altLang="en-US" sz="12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900" b="0" i="0" u="none" baseline="0" noProof="1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lvl="0" eaLnBrk="1" hangingPunct="1"/>
            <a:fld id="{389BB1A0-822E-456E-AFC4-02EED61DF62C}" type="datetime1">
              <a:rPr lang="en-US" altLang="en-US" sz="900">
                <a:solidFill>
                  <a:srgbClr val="898989"/>
                </a:solidFill>
              </a:rPr>
              <a:pPr lvl="0" eaLnBrk="1" hangingPunct="1"/>
              <a:t>5/25/2023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900" b="0" i="0" u="none" baseline="0" noProof="1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lvl="0" algn="ctr" eaLnBrk="1" hangingPunct="1"/>
            <a:endParaRPr lang="en-US" altLang="en-US" sz="900">
              <a:solidFill>
                <a:srgbClr val="898989"/>
              </a:solidFill>
            </a:endParaRPr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900" b="0" i="0" u="none" baseline="0">
                <a:solidFill>
                  <a:srgbClr val="898989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lvl="0" algn="r" eaLnBrk="1" hangingPunct="1"/>
            <a:fld id="{C1F98E8D-2169-4B61-8A7C-8D7EAED0A61C}" type="slidenum">
              <a:rPr lang="zh-CN" altLang="en-US" sz="90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sp>
        <p:nvSpPr>
          <p:cNvPr id="1031" name="KSO_TEMPLATE" hidden="1"/>
          <p:cNvSpPr/>
          <p:nvPr>
            <p:custDataLst>
              <p:tags r:id="rId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algn="ctr" eaLnBrk="1" hangingPunct="1"/>
            <a:endParaRPr lang="en-US" altLang="en-US" sz="100">
              <a:solidFill>
                <a:srgbClr val="FFFFFF"/>
              </a:solidFill>
              <a:ea typeface="微软雅黑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ransition/>
  <p:txStyles>
    <p:titleStyle>
      <a:lvl1pPr marL="0" indent="0" algn="l" defTabSz="6858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2100" b="1" i="0" u="none" kern="1200" spc="200" baseline="0">
          <a:solidFill>
            <a:schemeClr val="tx1"/>
          </a:solidFill>
          <a:effectLst/>
          <a:latin typeface="Arial" pitchFamily="34" charset="0"/>
          <a:ea typeface="微软雅黑" pitchFamily="34" charset="-122"/>
          <a:cs typeface="+mj-cs"/>
        </a:defRPr>
      </a:lvl1pPr>
    </p:titleStyle>
    <p:bodyStyle>
      <a:lvl1pPr marL="1714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itchFamily="34" charset="0"/>
        <a:buChar char="•"/>
        <a:defRPr kumimoji="0" sz="1200" b="0" i="0" u="none" kern="1200" spc="15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itchFamily="34" charset="0"/>
        <a:buChar char="•"/>
        <a:tabLst>
          <a:tab pos="1206500" algn="l"/>
        </a:tabLst>
        <a:defRPr kumimoji="0" sz="1200" b="0" i="0" u="none" kern="1200" spc="15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itchFamily="34" charset="0"/>
        <a:buChar char="•"/>
        <a:tabLst>
          <a:tab pos="1206500" algn="l"/>
        </a:tabLst>
        <a:defRPr kumimoji="0" sz="1200" b="0" i="0" u="none" kern="1200" spc="15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itchFamily="34" charset="0"/>
        <a:buChar char="•"/>
        <a:tabLst>
          <a:tab pos="1206500" algn="l"/>
        </a:tabLst>
        <a:defRPr kumimoji="0" sz="1200" b="0" i="0" u="none" kern="1200" spc="15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itchFamily="34" charset="0"/>
        <a:buChar char="•"/>
        <a:tabLst>
          <a:tab pos="1206500" algn="l"/>
        </a:tabLst>
        <a:defRPr kumimoji="0" sz="1200" b="0" i="0" u="none" kern="1200" spc="15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indent="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35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342900" indent="11430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35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685800" indent="22860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35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028700" indent="34290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35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371600" indent="45720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35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  <p:custDataLst>
              <p:tags r:id="rId3"/>
            </p:custDataLst>
          </p:nvPr>
        </p:nvSpPr>
        <p:spPr bwMode="auto">
          <a:xfrm>
            <a:off x="501650" y="431800"/>
            <a:ext cx="8140700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1600" tIns="38100" rIns="76200" bIns="38100" numCol="1" anchor="ctr" anchorCtr="0" compatLnSpc="1">
            <a:prstTxWarp prst="textNoShape">
              <a:avLst/>
            </a:prstTxWarp>
          </a:bodyPr>
          <a:lstStyle>
            <a:lvl1pPr marL="0" indent="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100" b="1" i="0" u="none" kern="1200" spc="200" baseline="0">
                <a:solidFill>
                  <a:schemeClr val="tx1"/>
                </a:solidFill>
                <a:latin typeface="Arial" pitchFamily="34" charset="0"/>
                <a:ea typeface="微软雅黑" pitchFamily="34" charset="-122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4294967295"/>
            <p:custDataLst>
              <p:tags r:id="rId4"/>
            </p:custDataLst>
          </p:nvPr>
        </p:nvSpPr>
        <p:spPr bwMode="auto">
          <a:xfrm>
            <a:off x="501650" y="1295400"/>
            <a:ext cx="8140700" cy="50403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1600" tIns="0" rIns="82550" bIns="0" numCol="1" compatLnSpc="1">
            <a:prstTxWarp prst="textNoShape">
              <a:avLst/>
            </a:prstTxWarp>
          </a:bodyPr>
          <a:lstStyle>
            <a:defPPr/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defRPr kumimoji="0" lang="zh-CN" altLang="en-US" sz="12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2052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900" b="0" i="0" u="none" baseline="0" noProof="1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lvl="0" eaLnBrk="1" hangingPunct="1"/>
            <a:fld id="{EBCFFBE0-9C17-4B68-A026-D5A830D77D2A}" type="datetime1">
              <a:rPr lang="en-US" altLang="en-US" sz="900">
                <a:solidFill>
                  <a:srgbClr val="898989"/>
                </a:solidFill>
              </a:rPr>
              <a:pPr lvl="0" eaLnBrk="1" hangingPunct="1"/>
              <a:t>5/25/2023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sp>
        <p:nvSpPr>
          <p:cNvPr id="2053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900" b="0" i="0" u="none" baseline="0" noProof="1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lvl="0" algn="ctr" eaLnBrk="1" hangingPunct="1"/>
            <a:endParaRPr lang="en-US" altLang="en-US" sz="900">
              <a:solidFill>
                <a:srgbClr val="898989"/>
              </a:solidFill>
            </a:endParaRPr>
          </a:p>
        </p:txBody>
      </p:sp>
      <p:sp>
        <p:nvSpPr>
          <p:cNvPr id="2054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900" b="0" i="0" u="none" baseline="0">
                <a:solidFill>
                  <a:srgbClr val="898989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lvl="0" algn="r" eaLnBrk="1" hangingPunct="1"/>
            <a:fld id="{4524083D-F692-406E-BA7F-B175D1535807}" type="slidenum">
              <a:rPr lang="zh-CN" altLang="en-US" sz="90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sp>
        <p:nvSpPr>
          <p:cNvPr id="2055" name="KSO_TEMPLATE" hidden="1"/>
          <p:cNvSpPr/>
          <p:nvPr>
            <p:custDataLst>
              <p:tags r:id="rId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algn="ctr" eaLnBrk="1" hangingPunct="1"/>
            <a:endParaRPr lang="en-US" altLang="en-US" sz="100">
              <a:solidFill>
                <a:srgbClr val="FFFFFF"/>
              </a:solidFill>
              <a:ea typeface="微软雅黑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ransition/>
  <p:txStyles>
    <p:titleStyle>
      <a:lvl1pPr marL="0" indent="0" algn="l" defTabSz="6858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2100" b="1" i="0" u="none" kern="1200" spc="200" baseline="0">
          <a:solidFill>
            <a:schemeClr val="tx1"/>
          </a:solidFill>
          <a:effectLst/>
          <a:latin typeface="Arial" pitchFamily="34" charset="0"/>
          <a:ea typeface="微软雅黑" pitchFamily="34" charset="-122"/>
          <a:cs typeface="+mj-cs"/>
        </a:defRPr>
      </a:lvl1pPr>
    </p:titleStyle>
    <p:bodyStyle>
      <a:lvl1pPr marL="1714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itchFamily="34" charset="0"/>
        <a:buChar char="•"/>
        <a:defRPr kumimoji="0" sz="1200" b="0" i="0" u="none" kern="1200" spc="15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itchFamily="34" charset="0"/>
        <a:buChar char="•"/>
        <a:tabLst>
          <a:tab pos="1206500" algn="l"/>
        </a:tabLst>
        <a:defRPr kumimoji="0" sz="1200" b="0" i="0" u="none" kern="1200" spc="15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itchFamily="34" charset="0"/>
        <a:buChar char="•"/>
        <a:tabLst>
          <a:tab pos="1206500" algn="l"/>
        </a:tabLst>
        <a:defRPr kumimoji="0" sz="1200" b="0" i="0" u="none" kern="1200" spc="15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itchFamily="34" charset="0"/>
        <a:buChar char="•"/>
        <a:tabLst>
          <a:tab pos="1206500" algn="l"/>
        </a:tabLst>
        <a:defRPr kumimoji="0" sz="1200" b="0" i="0" u="none" kern="1200" spc="15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itchFamily="34" charset="0"/>
        <a:buChar char="•"/>
        <a:tabLst>
          <a:tab pos="1206500" algn="l"/>
        </a:tabLst>
        <a:defRPr kumimoji="0" sz="1200" b="0" i="0" u="none" kern="1200" spc="15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indent="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35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342900" indent="11430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35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685800" indent="22860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35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028700" indent="34290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35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371600" indent="45720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35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 noChangeArrowheads="1"/>
          </p:cNvSpPr>
          <p:nvPr>
            <p:ph type="title" idx="4294967295"/>
            <p:custDataLst>
              <p:tags r:id="rId3"/>
            </p:custDataLst>
          </p:nvPr>
        </p:nvSpPr>
        <p:spPr bwMode="auto">
          <a:xfrm>
            <a:off x="501650" y="431800"/>
            <a:ext cx="8140700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1600" tIns="38100" rIns="76200" bIns="38100" numCol="1" anchor="ctr" anchorCtr="0" compatLnSpc="1">
            <a:prstTxWarp prst="textNoShape">
              <a:avLst/>
            </a:prstTxWarp>
          </a:bodyPr>
          <a:lstStyle>
            <a:defPPr/>
            <a:lvl1pPr marL="0" indent="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100" b="1" i="0" u="none" kern="1200" spc="200" baseline="0">
                <a:solidFill>
                  <a:schemeClr val="tx1"/>
                </a:solidFill>
                <a:latin typeface="Arial" pitchFamily="34" charset="0"/>
                <a:ea typeface="微软雅黑" pitchFamily="34" charset="-122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3075" name="文本占位符 2"/>
          <p:cNvSpPr>
            <a:spLocks noGrp="1" noChangeArrowheads="1"/>
          </p:cNvSpPr>
          <p:nvPr>
            <p:ph type="body" idx="4294967295"/>
            <p:custDataLst>
              <p:tags r:id="rId4"/>
            </p:custDataLst>
          </p:nvPr>
        </p:nvSpPr>
        <p:spPr bwMode="auto">
          <a:xfrm>
            <a:off x="501650" y="1295400"/>
            <a:ext cx="8140700" cy="50403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1600" tIns="0" rIns="82550" bIns="0" numCol="1" compatLnSpc="1">
            <a:prstTxWarp prst="textNoShape">
              <a:avLst/>
            </a:prstTxWarp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defRPr kumimoji="0" lang="zh-CN" altLang="en-US" sz="12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3076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900" b="0" i="0" u="none" baseline="0" noProof="1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lvl="0" eaLnBrk="1" hangingPunct="1"/>
            <a:fld id="{01FBC0F5-230C-4940-8629-5EF416596E94}" type="datetime1">
              <a:rPr lang="en-US" altLang="en-US" sz="900">
                <a:solidFill>
                  <a:srgbClr val="898989"/>
                </a:solidFill>
              </a:rPr>
              <a:pPr lvl="0" eaLnBrk="1" hangingPunct="1"/>
              <a:t>5/25/2023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sp>
        <p:nvSpPr>
          <p:cNvPr id="3077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rtlCol="0"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900" b="0" i="0" u="none" baseline="0" noProof="1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lvl="0" algn="ctr" eaLnBrk="1" hangingPunct="1"/>
            <a:endParaRPr lang="en-US" altLang="en-US" sz="900">
              <a:solidFill>
                <a:srgbClr val="898989"/>
              </a:solidFill>
            </a:endParaRPr>
          </a:p>
        </p:txBody>
      </p:sp>
      <p:sp>
        <p:nvSpPr>
          <p:cNvPr id="3078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900" b="0" i="0" u="none" baseline="0">
                <a:solidFill>
                  <a:srgbClr val="898989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lvl="0" algn="r" eaLnBrk="1" hangingPunct="1"/>
            <a:fld id="{F6AF7884-CC3A-4F5D-9874-CF5142914F2D}" type="slidenum">
              <a:rPr lang="zh-CN" altLang="en-US" sz="90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sp>
        <p:nvSpPr>
          <p:cNvPr id="3079" name="KSO_TEMPLATE" hidden="1"/>
          <p:cNvSpPr/>
          <p:nvPr>
            <p:custDataLst>
              <p:tags r:id="rId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algn="ctr" eaLnBrk="1" hangingPunct="1"/>
            <a:endParaRPr lang="en-US" altLang="en-US" sz="100">
              <a:solidFill>
                <a:srgbClr val="FFFFFF"/>
              </a:solidFill>
              <a:ea typeface="微软雅黑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ransition/>
  <p:txStyles>
    <p:titleStyle>
      <a:lvl1pPr marL="0" indent="0" algn="l" defTabSz="6858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2100" b="1" i="0" u="none" kern="1200" spc="200" baseline="0">
          <a:solidFill>
            <a:schemeClr val="tx1"/>
          </a:solidFill>
          <a:effectLst/>
          <a:latin typeface="Arial" pitchFamily="34" charset="0"/>
          <a:ea typeface="微软雅黑" pitchFamily="34" charset="-122"/>
          <a:cs typeface="+mj-cs"/>
        </a:defRPr>
      </a:lvl1pPr>
    </p:titleStyle>
    <p:bodyStyle>
      <a:lvl1pPr marL="1714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itchFamily="34" charset="0"/>
        <a:buChar char="•"/>
        <a:defRPr kumimoji="0" sz="1200" b="0" i="0" u="none" kern="1200" spc="15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itchFamily="34" charset="0"/>
        <a:buChar char="•"/>
        <a:tabLst>
          <a:tab pos="1206500" algn="l"/>
        </a:tabLst>
        <a:defRPr kumimoji="0" sz="1200" b="0" i="0" u="none" kern="1200" spc="15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itchFamily="34" charset="0"/>
        <a:buChar char="•"/>
        <a:tabLst>
          <a:tab pos="1206500" algn="l"/>
        </a:tabLst>
        <a:defRPr kumimoji="0" sz="1200" b="0" i="0" u="none" kern="1200" spc="15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itchFamily="34" charset="0"/>
        <a:buChar char="•"/>
        <a:tabLst>
          <a:tab pos="1206500" algn="l"/>
        </a:tabLst>
        <a:defRPr kumimoji="0" sz="1200" b="0" i="0" u="none" kern="1200" spc="15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ClrTx/>
        <a:buSzTx/>
        <a:buFont typeface="Arial" pitchFamily="34" charset="0"/>
        <a:buChar char="•"/>
        <a:tabLst>
          <a:tab pos="1206500" algn="l"/>
        </a:tabLst>
        <a:defRPr kumimoji="0" sz="1200" b="0" i="0" u="none" kern="1200" spc="15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indent="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35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342900" indent="11430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35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685800" indent="22860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35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028700" indent="34290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35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371600" indent="457200" algn="l" defTabSz="6858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35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file:///C:\Users\Dell\Desktop\AppData\Local\Temp\HZ$D.820.1967\HZ$D.820.1968\D4-63.TIF" TargetMode="External"/><Relationship Id="rId7" Type="http://schemas.openxmlformats.org/officeDocument/2006/relationships/image" Target="file:///C:\Users\Dell\Desktop\AppData\Local\Temp\HZ$D.820.1967\HZ$D.820.1968\D4-68.TIF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file:///C:\Users\Dell\Desktop\AppData\Local\Temp\HZ$D.820.1967\HZ$D.820.1968\D4-66.TIF" TargetMode="External"/><Relationship Id="rId5" Type="http://schemas.openxmlformats.org/officeDocument/2006/relationships/image" Target="file:///C:\Users\Dell\Desktop\AppData\Local\Temp\HZ$D.820.1967\HZ$D.820.1968\D4-64.TIF" TargetMode="External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file:///C:\Users\Dell\Desktop\AppData\Local\Temp\HZ$D.820.1967\HZ$D.820.1968\D4-65.TI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19CXXD4-48+.TIF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6" Type="http://schemas.openxmlformats.org/officeDocument/2006/relationships/image" Target="19CXXD4-48.TIF" TargetMode="Externa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Relationship Id="rId4" Type="http://schemas.openxmlformats.org/officeDocument/2006/relationships/image" Target="file:///C:\Users\Dell\Desktop\AppData\Local\Temp\HZ$D.820.1967\HZ$D.820.1968\D4-76.TI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Dell\Desktop\&#22320;&#35980;&#30340;&#35266;&#23519;\202DL201.tif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9144000" cy="6878538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7170" name="Rectangle 5"/>
          <p:cNvSpPr/>
          <p:nvPr/>
        </p:nvSpPr>
        <p:spPr>
          <a:xfrm>
            <a:off x="0" y="1484784"/>
            <a:ext cx="9144000" cy="83099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algn="ctr" eaLnBrk="1" hangingPunct="1"/>
            <a:r>
              <a:rPr lang="zh-CN" altLang="en-US" sz="48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第二</a:t>
            </a:r>
            <a:r>
              <a:rPr lang="zh-CN" altLang="en-US" sz="48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节   地</a:t>
            </a:r>
            <a:r>
              <a:rPr lang="zh-CN" altLang="en-US" sz="48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貌的观察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矩形 6"/>
          <p:cNvSpPr/>
          <p:nvPr/>
        </p:nvSpPr>
        <p:spPr>
          <a:xfrm>
            <a:off x="323528" y="2060848"/>
            <a:ext cx="7596188" cy="2147887"/>
          </a:xfrm>
          <a:prstGeom prst="rect">
            <a:avLst/>
          </a:prstGeom>
          <a:solidFill>
            <a:srgbClr val="34AAD3"/>
          </a:solidFill>
          <a:ln w="25400">
            <a:noFill/>
            <a:miter lim="800000"/>
          </a:ln>
        </p:spPr>
        <p:txBody>
          <a:bodyPr lIns="76810" tIns="38405" rIns="76810" bIns="38405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defTabSz="1022350" eaLnBrk="1" hangingPunct="1"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</a:rPr>
              <a:t>1.</a:t>
            </a:r>
            <a:r>
              <a:rPr lang="zh-CN" altLang="en-US" sz="2000" dirty="0">
                <a:solidFill>
                  <a:schemeClr val="bg1"/>
                </a:solidFill>
              </a:rPr>
              <a:t>通过野外观察，能够熟练掌握地貌观察的顺序和内容。</a:t>
            </a:r>
          </a:p>
          <a:p>
            <a:pPr marL="0" lvl="0" indent="0" defTabSz="1022350" eaLnBrk="1" hangingPunct="1"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</a:rPr>
              <a:t>2.</a:t>
            </a:r>
            <a:r>
              <a:rPr lang="zh-CN" altLang="en-US" sz="2000" dirty="0">
                <a:solidFill>
                  <a:schemeClr val="bg1"/>
                </a:solidFill>
              </a:rPr>
              <a:t>通过资料，分析坡度和坡向对地理环境和人类活动的影响。</a:t>
            </a:r>
          </a:p>
          <a:p>
            <a:pPr marL="0" lvl="0" indent="0" defTabSz="1022350" eaLnBrk="1" hangingPunct="1">
              <a:lnSpc>
                <a:spcPct val="150000"/>
              </a:lnSpc>
            </a:pPr>
            <a:r>
              <a:rPr lang="en-US" altLang="zh-CN" sz="2000" b="1" dirty="0">
                <a:solidFill>
                  <a:schemeClr val="bg1"/>
                </a:solidFill>
              </a:rPr>
              <a:t>3.</a:t>
            </a:r>
            <a:r>
              <a:rPr lang="zh-CN" altLang="en-US" sz="2000" dirty="0">
                <a:solidFill>
                  <a:schemeClr val="bg1"/>
                </a:solidFill>
              </a:rPr>
              <a:t>学会结合等高线地形图判断五种常见地貌。</a:t>
            </a:r>
          </a:p>
          <a:p>
            <a:pPr marL="0" lvl="0" indent="0" defTabSz="1022350" eaLnBrk="1" hangingPunct="1"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</a:rPr>
              <a:t>4</a:t>
            </a:r>
            <a:r>
              <a:rPr lang="en-US" altLang="zh-CN" sz="2000" dirty="0">
                <a:solidFill>
                  <a:schemeClr val="bg1"/>
                </a:solidFill>
              </a:rPr>
              <a:t>.</a:t>
            </a:r>
            <a:r>
              <a:rPr lang="zh-CN" altLang="en-US" sz="2000" dirty="0">
                <a:solidFill>
                  <a:schemeClr val="bg1"/>
                </a:solidFill>
              </a:rPr>
              <a:t>学会在生活中利用地貌为生产和生活服务，树立环境保护意识。</a:t>
            </a:r>
          </a:p>
        </p:txBody>
      </p:sp>
      <p:sp>
        <p:nvSpPr>
          <p:cNvPr id="9220" name="更多2018年PPT下载：http://www.ppt20.com/u/739134/"/>
          <p:cNvSpPr/>
          <p:nvPr/>
        </p:nvSpPr>
        <p:spPr>
          <a:xfrm>
            <a:off x="250825" y="620713"/>
            <a:ext cx="1676400" cy="5334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lIns="76810" tIns="38405" rIns="76810" bIns="38405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defTabSz="1022350" eaLnBrk="1" hangingPunct="1"/>
            <a:r>
              <a:rPr lang="zh-CN" altLang="en-US" sz="3000" b="1" dirty="0">
                <a:solidFill>
                  <a:srgbClr val="595959"/>
                </a:solidFill>
                <a:latin typeface="等线"/>
                <a:ea typeface="等线"/>
              </a:rPr>
              <a:t>学习目标</a:t>
            </a:r>
          </a:p>
        </p:txBody>
      </p:sp>
      <p:sp>
        <p:nvSpPr>
          <p:cNvPr id="9221" name="文本框 11"/>
          <p:cNvSpPr/>
          <p:nvPr/>
        </p:nvSpPr>
        <p:spPr>
          <a:xfrm>
            <a:off x="250825" y="1196975"/>
            <a:ext cx="1539875" cy="4730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76810" tIns="38405" rIns="76810" bIns="38405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algn="ctr" defTabSz="1022350" eaLnBrk="1" hangingPunct="1"/>
            <a:r>
              <a:rPr lang="en-US" altLang="zh-CN" sz="1300">
                <a:solidFill>
                  <a:srgbClr val="A6A6A6"/>
                </a:solidFill>
                <a:latin typeface="微软雅黑" pitchFamily="34" charset="-122"/>
                <a:ea typeface="微软雅黑" pitchFamily="34" charset="-122"/>
              </a:rPr>
              <a:t>XUE  XI  MU  BIAO</a:t>
            </a:r>
            <a:endParaRPr lang="zh-CN" altLang="en-US" sz="1300">
              <a:solidFill>
                <a:srgbClr val="A6A6A6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平行四边形 28"/>
          <p:cNvSpPr/>
          <p:nvPr/>
        </p:nvSpPr>
        <p:spPr>
          <a:xfrm>
            <a:off x="542925" y="3387725"/>
            <a:ext cx="2693988" cy="487363"/>
          </a:xfrm>
          <a:prstGeom prst="parallelogram">
            <a:avLst>
              <a:gd name="adj" fmla="val 25003"/>
            </a:avLst>
          </a:prstGeom>
          <a:solidFill>
            <a:srgbClr val="365D5B"/>
          </a:soli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pic>
        <p:nvPicPr>
          <p:cNvPr id="10243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08400" y="476250"/>
            <a:ext cx="5435600" cy="604837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0244" name="平行四边形 1"/>
          <p:cNvSpPr/>
          <p:nvPr/>
        </p:nvSpPr>
        <p:spPr>
          <a:xfrm>
            <a:off x="730250" y="2049463"/>
            <a:ext cx="2692400" cy="487362"/>
          </a:xfrm>
          <a:prstGeom prst="parallelogram">
            <a:avLst>
              <a:gd name="adj" fmla="val 24988"/>
            </a:avLst>
          </a:prstGeom>
          <a:solidFill>
            <a:srgbClr val="365D5B"/>
          </a:soli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0245" name="TextBox 70"/>
          <p:cNvSpPr/>
          <p:nvPr/>
        </p:nvSpPr>
        <p:spPr>
          <a:xfrm>
            <a:off x="1039813" y="1981200"/>
            <a:ext cx="2563812" cy="5254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地貌观察的顺序</a:t>
            </a:r>
          </a:p>
        </p:txBody>
      </p:sp>
      <p:sp>
        <p:nvSpPr>
          <p:cNvPr id="10246" name="TextBox 71"/>
          <p:cNvSpPr/>
          <p:nvPr/>
        </p:nvSpPr>
        <p:spPr>
          <a:xfrm>
            <a:off x="971550" y="3348038"/>
            <a:ext cx="2563813" cy="5270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>
              <a:lnSpc>
                <a:spcPct val="130000"/>
              </a:lnSpc>
            </a:pPr>
            <a:r>
              <a:rPr lang="zh-CN" altLang="en-US" sz="2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地貌观察的内容</a:t>
            </a:r>
          </a:p>
        </p:txBody>
      </p:sp>
      <p:sp>
        <p:nvSpPr>
          <p:cNvPr id="10247" name="矩形 5"/>
          <p:cNvSpPr/>
          <p:nvPr/>
        </p:nvSpPr>
        <p:spPr>
          <a:xfrm>
            <a:off x="595313" y="342900"/>
            <a:ext cx="1274762" cy="5842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r>
              <a:rPr lang="zh-CN" altLang="en-US" sz="3200" spc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地貌</a:t>
            </a:r>
            <a:r>
              <a:rPr lang="zh-CN" altLang="en-US" sz="1800" spc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的观察</a:t>
            </a:r>
            <a:endParaRPr lang="en-US" altLang="zh-CN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0248" name="直接连接符 7"/>
          <p:cNvCxnSpPr/>
          <p:nvPr/>
        </p:nvCxnSpPr>
        <p:spPr>
          <a:xfrm flipH="1">
            <a:off x="723900" y="342900"/>
            <a:ext cx="0" cy="88900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</p:spPr>
      </p:cxnSp>
      <p:cxnSp>
        <p:nvCxnSpPr>
          <p:cNvPr id="10249" name="直接连接符 17"/>
          <p:cNvCxnSpPr/>
          <p:nvPr/>
        </p:nvCxnSpPr>
        <p:spPr>
          <a:xfrm>
            <a:off x="517525" y="858838"/>
            <a:ext cx="2098675" cy="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</p:spPr>
      </p:cxnSp>
      <p:cxnSp>
        <p:nvCxnSpPr>
          <p:cNvPr id="10250" name="直接连接符 22"/>
          <p:cNvCxnSpPr/>
          <p:nvPr/>
        </p:nvCxnSpPr>
        <p:spPr>
          <a:xfrm flipH="1">
            <a:off x="573088" y="1966913"/>
            <a:ext cx="555625" cy="68580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</p:spPr>
      </p:cxnSp>
      <p:cxnSp>
        <p:nvCxnSpPr>
          <p:cNvPr id="10251" name="直接连接符 24"/>
          <p:cNvCxnSpPr/>
          <p:nvPr/>
        </p:nvCxnSpPr>
        <p:spPr>
          <a:xfrm flipV="1">
            <a:off x="1128713" y="1935163"/>
            <a:ext cx="514350" cy="3175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</p:spPr>
      </p:cxnSp>
      <p:cxnSp>
        <p:nvCxnSpPr>
          <p:cNvPr id="10252" name="直接连接符 29"/>
          <p:cNvCxnSpPr/>
          <p:nvPr/>
        </p:nvCxnSpPr>
        <p:spPr>
          <a:xfrm flipH="1">
            <a:off x="323850" y="3305175"/>
            <a:ext cx="555625" cy="68580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</p:spPr>
      </p:cxnSp>
      <p:cxnSp>
        <p:nvCxnSpPr>
          <p:cNvPr id="10253" name="直接连接符 30"/>
          <p:cNvCxnSpPr/>
          <p:nvPr/>
        </p:nvCxnSpPr>
        <p:spPr>
          <a:xfrm flipV="1">
            <a:off x="879475" y="3273425"/>
            <a:ext cx="514350" cy="3175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</p:spPr>
      </p:cxnSp>
    </p:spTree>
  </p:cSld>
  <p:clrMapOvr>
    <a:masterClrMapping/>
  </p:clrMapOvr>
  <p:transition spd="slow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6" grpId="0"/>
      <p:bldP spid="102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10"/>
          <p:cNvGrpSpPr/>
          <p:nvPr/>
        </p:nvGrpSpPr>
        <p:grpSpPr>
          <a:xfrm rot="12240000">
            <a:off x="900113" y="3644900"/>
            <a:ext cx="1079500" cy="915988"/>
            <a:chOff x="5558232" y="446878"/>
            <a:chExt cx="1439976" cy="915578"/>
          </a:xfrm>
        </p:grpSpPr>
        <p:cxnSp>
          <p:nvCxnSpPr>
            <p:cNvPr id="11277" name="直接连接符 4"/>
            <p:cNvCxnSpPr/>
            <p:nvPr/>
          </p:nvCxnSpPr>
          <p:spPr>
            <a:xfrm>
              <a:off x="5686073" y="500560"/>
              <a:ext cx="821633" cy="4443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miter lim="800000"/>
            </a:ln>
          </p:spPr>
        </p:cxnSp>
        <p:cxnSp>
          <p:nvCxnSpPr>
            <p:cNvPr id="11278" name="直接连接符 5"/>
            <p:cNvCxnSpPr/>
            <p:nvPr/>
          </p:nvCxnSpPr>
          <p:spPr>
            <a:xfrm>
              <a:off x="6507790" y="546381"/>
              <a:ext cx="491286" cy="81719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miter lim="800000"/>
            </a:ln>
          </p:spPr>
        </p:cxnSp>
        <p:sp>
          <p:nvSpPr>
            <p:cNvPr id="11279" name="流程图: 接点 8"/>
            <p:cNvSpPr/>
            <p:nvPr/>
          </p:nvSpPr>
          <p:spPr>
            <a:xfrm>
              <a:off x="5558232" y="446878"/>
              <a:ext cx="108000" cy="106541"/>
            </a:xfrm>
            <a:prstGeom prst="flowChartConnector">
              <a:avLst/>
            </a:prstGeom>
            <a:solidFill>
              <a:srgbClr val="FF0000"/>
            </a:solidFill>
            <a:ln w="12700">
              <a:solidFill>
                <a:srgbClr val="782008"/>
              </a:solidFill>
              <a:miter lim="800000"/>
            </a:ln>
          </p:spPr>
          <p:txBody>
            <a:bodyPr rot="10800000" anchor="ctr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marR="0" lvl="0" indent="0" algn="ctr" eaLnBrk="1" hangingPunct="1"/>
              <a:endParaRPr lang="zh-CN" altLang="en-US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11267" name="Group 15"/>
          <p:cNvGrpSpPr/>
          <p:nvPr/>
        </p:nvGrpSpPr>
        <p:grpSpPr>
          <a:xfrm>
            <a:off x="611188" y="404813"/>
            <a:ext cx="8172450" cy="6048375"/>
            <a:chOff x="476" y="510"/>
            <a:chExt cx="5148" cy="3810"/>
          </a:xfrm>
        </p:grpSpPr>
        <p:pic>
          <p:nvPicPr>
            <p:cNvPr id="11272" name="Picture 2" descr="D:\个人桌面\课本插图\C04_S02_002.jp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" y="510"/>
              <a:ext cx="5148" cy="3810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grpSp>
          <p:nvGrpSpPr>
            <p:cNvPr id="11273" name="组合 10"/>
            <p:cNvGrpSpPr/>
            <p:nvPr/>
          </p:nvGrpSpPr>
          <p:grpSpPr>
            <a:xfrm rot="12240000">
              <a:off x="748" y="2415"/>
              <a:ext cx="680" cy="577"/>
              <a:chOff x="5558232" y="446878"/>
              <a:chExt cx="1439976" cy="915578"/>
            </a:xfrm>
          </p:grpSpPr>
          <p:cxnSp>
            <p:nvCxnSpPr>
              <p:cNvPr id="11274" name="直接连接符 4"/>
              <p:cNvCxnSpPr/>
              <p:nvPr/>
            </p:nvCxnSpPr>
            <p:spPr>
              <a:xfrm>
                <a:off x="5686074" y="500561"/>
                <a:ext cx="821633" cy="4443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miter lim="800000"/>
              </a:ln>
            </p:spPr>
          </p:cxnSp>
          <p:cxnSp>
            <p:nvCxnSpPr>
              <p:cNvPr id="11275" name="直接连接符 5"/>
              <p:cNvCxnSpPr/>
              <p:nvPr/>
            </p:nvCxnSpPr>
            <p:spPr>
              <a:xfrm>
                <a:off x="6507791" y="546382"/>
                <a:ext cx="491286" cy="81719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miter lim="800000"/>
              </a:ln>
            </p:spPr>
          </p:cxnSp>
          <p:sp>
            <p:nvSpPr>
              <p:cNvPr id="11276" name="流程图: 接点 8"/>
              <p:cNvSpPr/>
              <p:nvPr/>
            </p:nvSpPr>
            <p:spPr>
              <a:xfrm>
                <a:off x="5558232" y="446878"/>
                <a:ext cx="108000" cy="106541"/>
              </a:xfrm>
              <a:prstGeom prst="flowChartConnector">
                <a:avLst/>
              </a:prstGeom>
              <a:solidFill>
                <a:srgbClr val="FF0000"/>
              </a:solidFill>
              <a:ln w="12700">
                <a:solidFill>
                  <a:srgbClr val="782008"/>
                </a:solidFill>
                <a:miter lim="800000"/>
              </a:ln>
            </p:spPr>
            <p:txBody>
              <a:bodyPr rot="10800000" anchor="ctr" anchorCtr="0"/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5pPr>
              </a:lstStyle>
              <a:p>
                <a:pPr marL="0" marR="0" lvl="0" indent="0"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11268" name="矩形 14"/>
          <p:cNvSpPr/>
          <p:nvPr/>
        </p:nvSpPr>
        <p:spPr>
          <a:xfrm>
            <a:off x="611188" y="2205038"/>
            <a:ext cx="3841750" cy="7254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>
              <a:lnSpc>
                <a:spcPct val="130000"/>
              </a:lnSpc>
            </a:pPr>
            <a:r>
              <a:rPr lang="zh-CN" altLang="en-US" sz="3200">
                <a:solidFill>
                  <a:schemeClr val="hlink"/>
                </a:solidFill>
                <a:latin typeface="微软雅黑" pitchFamily="34" charset="-122"/>
                <a:ea typeface="微软雅黑" pitchFamily="34" charset="-122"/>
              </a:rPr>
              <a:t>选择视野开阔的地方</a:t>
            </a:r>
          </a:p>
        </p:txBody>
      </p:sp>
      <p:cxnSp>
        <p:nvCxnSpPr>
          <p:cNvPr id="11269" name="Line 17"/>
          <p:cNvCxnSpPr/>
          <p:nvPr/>
        </p:nvCxnSpPr>
        <p:spPr>
          <a:xfrm flipH="1" flipV="1">
            <a:off x="8243888" y="3284538"/>
            <a:ext cx="0" cy="865187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  <a:tailEnd type="triangle"/>
          </a:ln>
        </p:spPr>
      </p:cxnSp>
      <p:sp>
        <p:nvSpPr>
          <p:cNvPr id="11270" name="Text Box 18"/>
          <p:cNvSpPr/>
          <p:nvPr/>
        </p:nvSpPr>
        <p:spPr>
          <a:xfrm>
            <a:off x="7667625" y="2781300"/>
            <a:ext cx="2159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b="1">
                <a:ea typeface="微软雅黑" pitchFamily="34" charset="-122"/>
              </a:rPr>
              <a:t>盲区</a:t>
            </a:r>
          </a:p>
        </p:txBody>
      </p:sp>
      <p:cxnSp>
        <p:nvCxnSpPr>
          <p:cNvPr id="11271" name="直接连接符 12"/>
          <p:cNvCxnSpPr/>
          <p:nvPr/>
        </p:nvCxnSpPr>
        <p:spPr>
          <a:xfrm>
            <a:off x="684213" y="2852738"/>
            <a:ext cx="3600450" cy="0"/>
          </a:xfrm>
          <a:prstGeom prst="line">
            <a:avLst/>
          </a:prstGeom>
          <a:noFill/>
          <a:ln w="19050">
            <a:solidFill>
              <a:srgbClr val="FF3300"/>
            </a:solidFill>
            <a:miter lim="800000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825" y="476250"/>
            <a:ext cx="900113" cy="1608138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2291" name="矩形 6">
            <a:extLst/>
          </p:cNvPr>
          <p:cNvSpPr/>
          <p:nvPr/>
        </p:nvSpPr>
        <p:spPr>
          <a:xfrm>
            <a:off x="1547813" y="549275"/>
            <a:ext cx="2663825" cy="7651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2292" name="文本框 7"/>
          <p:cNvSpPr/>
          <p:nvPr/>
        </p:nvSpPr>
        <p:spPr>
          <a:xfrm>
            <a:off x="1763713" y="692150"/>
            <a:ext cx="34925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地貌观察的顺序</a:t>
            </a:r>
          </a:p>
        </p:txBody>
      </p:sp>
      <p:sp>
        <p:nvSpPr>
          <p:cNvPr id="12293" name="文本框 8"/>
          <p:cNvSpPr/>
          <p:nvPr/>
        </p:nvSpPr>
        <p:spPr>
          <a:xfrm>
            <a:off x="2843213" y="2060575"/>
            <a:ext cx="2911475" cy="5191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800">
                <a:latin typeface="微软雅黑" pitchFamily="34" charset="-122"/>
                <a:ea typeface="微软雅黑" pitchFamily="34" charset="-122"/>
              </a:rPr>
              <a:t>从</a:t>
            </a:r>
            <a:r>
              <a:rPr lang="zh-CN" altLang="en-US" sz="28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宏观到微观</a:t>
            </a:r>
            <a:endParaRPr lang="zh-CN" altLang="en-US" sz="28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294" name="图片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101975"/>
            <a:ext cx="2924175" cy="26479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2295" name="图片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24175" y="3074988"/>
            <a:ext cx="3640138" cy="267811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2296" name="图片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3838" y="3101975"/>
            <a:ext cx="2570162" cy="2647950"/>
          </a:xfrm>
          <a:prstGeom prst="rect">
            <a:avLst/>
          </a:prstGeom>
          <a:noFill/>
          <a:ln>
            <a:noFill/>
            <a:miter lim="800000"/>
          </a:ln>
        </p:spPr>
      </p:pic>
      <p:cxnSp>
        <p:nvCxnSpPr>
          <p:cNvPr id="12297" name="直接箭头连接符 21"/>
          <p:cNvCxnSpPr/>
          <p:nvPr/>
        </p:nvCxnSpPr>
        <p:spPr>
          <a:xfrm>
            <a:off x="684213" y="2997200"/>
            <a:ext cx="7483475" cy="0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tailEnd type="triangle"/>
          </a:ln>
        </p:spPr>
      </p:cxnSp>
      <p:sp>
        <p:nvSpPr>
          <p:cNvPr id="12298" name="文本框 22"/>
          <p:cNvSpPr/>
          <p:nvPr/>
        </p:nvSpPr>
        <p:spPr>
          <a:xfrm>
            <a:off x="250825" y="2133600"/>
            <a:ext cx="663575" cy="8223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宏观</a:t>
            </a:r>
          </a:p>
        </p:txBody>
      </p:sp>
      <p:sp>
        <p:nvSpPr>
          <p:cNvPr id="12299" name="文本框 23"/>
          <p:cNvSpPr/>
          <p:nvPr/>
        </p:nvSpPr>
        <p:spPr>
          <a:xfrm>
            <a:off x="8478838" y="2276475"/>
            <a:ext cx="665162" cy="8223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微观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8" grpId="0"/>
      <p:bldP spid="1229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492125"/>
            <a:ext cx="3903663" cy="2716213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3315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03813" y="534988"/>
            <a:ext cx="4014787" cy="2716212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13318" name="矩形 3"/>
          <p:cNvGrpSpPr/>
          <p:nvPr/>
        </p:nvGrpSpPr>
        <p:grpSpPr>
          <a:xfrm>
            <a:off x="3535363" y="493713"/>
            <a:ext cx="1597025" cy="3048000"/>
            <a:chOff x="2227" y="311"/>
            <a:chExt cx="1006" cy="1920"/>
          </a:xfrm>
        </p:grpSpPr>
        <p:pic>
          <p:nvPicPr>
            <p:cNvPr id="13316" name="矩形 3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27" y="311"/>
              <a:ext cx="1006" cy="1920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13317" name="矩形 13316"/>
            <p:cNvSpPr/>
            <p:nvPr/>
          </p:nvSpPr>
          <p:spPr>
            <a:xfrm>
              <a:off x="2452" y="321"/>
              <a:ext cx="773" cy="171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lvl="0" indent="0" algn="ctr" eaLnBrk="1" hangingPunct="1"/>
              <a:endParaRPr lang="zh-CN" altLang="en-US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cxnSp>
        <p:nvCxnSpPr>
          <p:cNvPr id="13319" name="直接连接符 4"/>
          <p:cNvCxnSpPr/>
          <p:nvPr/>
        </p:nvCxnSpPr>
        <p:spPr>
          <a:xfrm>
            <a:off x="0" y="3243263"/>
            <a:ext cx="12128500" cy="9525"/>
          </a:xfrm>
          <a:prstGeom prst="line">
            <a:avLst/>
          </a:prstGeom>
          <a:noFill/>
          <a:ln w="76200">
            <a:solidFill>
              <a:schemeClr val="accent1"/>
            </a:solidFill>
            <a:miter lim="800000"/>
          </a:ln>
        </p:spPr>
      </p:cxnSp>
      <p:sp>
        <p:nvSpPr>
          <p:cNvPr id="13320" name="燕尾形 5"/>
          <p:cNvSpPr/>
          <p:nvPr/>
        </p:nvSpPr>
        <p:spPr>
          <a:xfrm>
            <a:off x="4189413" y="1470025"/>
            <a:ext cx="595312" cy="758825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rgbClr val="41719C"/>
            </a:solidFill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solidFill>
                <a:srgbClr val="000000"/>
              </a:solidFill>
              <a:ea typeface="微软雅黑" pitchFamily="34" charset="-122"/>
            </a:endParaRPr>
          </a:p>
        </p:txBody>
      </p:sp>
      <p:sp>
        <p:nvSpPr>
          <p:cNvPr id="13321" name="矩形 6"/>
          <p:cNvSpPr/>
          <p:nvPr/>
        </p:nvSpPr>
        <p:spPr>
          <a:xfrm>
            <a:off x="1712913" y="1527175"/>
            <a:ext cx="484187" cy="6461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3600">
                <a:solidFill>
                  <a:srgbClr val="FFFFFF"/>
                </a:solidFill>
                <a:ea typeface="微软雅黑" pitchFamily="34" charset="-122"/>
              </a:rPr>
              <a:t>面</a:t>
            </a:r>
          </a:p>
        </p:txBody>
      </p:sp>
      <p:sp>
        <p:nvSpPr>
          <p:cNvPr id="13322" name="矩形 7"/>
          <p:cNvSpPr/>
          <p:nvPr/>
        </p:nvSpPr>
        <p:spPr>
          <a:xfrm>
            <a:off x="6696075" y="1647825"/>
            <a:ext cx="484188" cy="6461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3600">
                <a:solidFill>
                  <a:srgbClr val="FFFFFF"/>
                </a:solidFill>
                <a:ea typeface="微软雅黑" pitchFamily="34" charset="-122"/>
              </a:rPr>
              <a:t>点</a:t>
            </a:r>
          </a:p>
        </p:txBody>
      </p:sp>
      <p:sp>
        <p:nvSpPr>
          <p:cNvPr id="13323" name="平行四边形 9"/>
          <p:cNvSpPr/>
          <p:nvPr/>
        </p:nvSpPr>
        <p:spPr>
          <a:xfrm>
            <a:off x="2555875" y="3644900"/>
            <a:ext cx="5256213" cy="511175"/>
          </a:xfrm>
          <a:prstGeom prst="parallelogram">
            <a:avLst>
              <a:gd name="adj" fmla="val 40940"/>
            </a:avLst>
          </a:prstGeom>
          <a:solidFill>
            <a:srgbClr val="003446"/>
          </a:soli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3324" name="矩形 8"/>
          <p:cNvSpPr/>
          <p:nvPr/>
        </p:nvSpPr>
        <p:spPr>
          <a:xfrm>
            <a:off x="2627313" y="3644900"/>
            <a:ext cx="4895850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000" dirty="0">
                <a:solidFill>
                  <a:srgbClr val="FFFFFF"/>
                </a:solidFill>
                <a:ea typeface="微软雅黑" pitchFamily="34" charset="-122"/>
              </a:rPr>
              <a:t>  先观察视野内大的地貌，如山地、平原等</a:t>
            </a:r>
          </a:p>
        </p:txBody>
      </p:sp>
      <p:sp>
        <p:nvSpPr>
          <p:cNvPr id="13325" name="平行四边形 11"/>
          <p:cNvSpPr/>
          <p:nvPr/>
        </p:nvSpPr>
        <p:spPr>
          <a:xfrm>
            <a:off x="2339975" y="4508500"/>
            <a:ext cx="5256213" cy="511175"/>
          </a:xfrm>
          <a:prstGeom prst="parallelogram">
            <a:avLst>
              <a:gd name="adj" fmla="val 40940"/>
            </a:avLst>
          </a:prstGeom>
          <a:solidFill>
            <a:srgbClr val="003446"/>
          </a:soli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3326" name="平行四边形 12"/>
          <p:cNvSpPr/>
          <p:nvPr/>
        </p:nvSpPr>
        <p:spPr>
          <a:xfrm>
            <a:off x="2124075" y="5300663"/>
            <a:ext cx="5256213" cy="512762"/>
          </a:xfrm>
          <a:prstGeom prst="parallelogram">
            <a:avLst>
              <a:gd name="adj" fmla="val 40956"/>
            </a:avLst>
          </a:prstGeom>
          <a:solidFill>
            <a:srgbClr val="003446"/>
          </a:soli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3327" name="矩形 13"/>
          <p:cNvSpPr/>
          <p:nvPr/>
        </p:nvSpPr>
        <p:spPr>
          <a:xfrm>
            <a:off x="2411413" y="4581525"/>
            <a:ext cx="5010150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000" dirty="0">
                <a:solidFill>
                  <a:srgbClr val="FFFFFF"/>
                </a:solidFill>
                <a:ea typeface="微软雅黑" pitchFamily="34" charset="-122"/>
              </a:rPr>
              <a:t>再观察和描述次一级地貌，如山岭、河谷等</a:t>
            </a:r>
          </a:p>
        </p:txBody>
      </p:sp>
      <p:sp>
        <p:nvSpPr>
          <p:cNvPr id="13328" name="矩形 14"/>
          <p:cNvSpPr/>
          <p:nvPr/>
        </p:nvSpPr>
        <p:spPr>
          <a:xfrm>
            <a:off x="2308225" y="5314950"/>
            <a:ext cx="3408363" cy="4000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000" dirty="0">
                <a:solidFill>
                  <a:srgbClr val="FFFFFF"/>
                </a:solidFill>
                <a:ea typeface="微软雅黑" pitchFamily="34" charset="-122"/>
              </a:rPr>
              <a:t>最后描述河岸、陡崖等更小的地貌特征</a:t>
            </a:r>
          </a:p>
        </p:txBody>
      </p:sp>
      <p:grpSp>
        <p:nvGrpSpPr>
          <p:cNvPr id="13329" name="组合 26"/>
          <p:cNvGrpSpPr/>
          <p:nvPr/>
        </p:nvGrpSpPr>
        <p:grpSpPr>
          <a:xfrm>
            <a:off x="2520950" y="3524250"/>
            <a:ext cx="935038" cy="427038"/>
            <a:chOff x="3360420" y="3524733"/>
            <a:chExt cx="1248156" cy="426046"/>
          </a:xfrm>
        </p:grpSpPr>
        <p:cxnSp>
          <p:nvCxnSpPr>
            <p:cNvPr id="13334" name="直接连接符 17"/>
            <p:cNvCxnSpPr/>
            <p:nvPr/>
          </p:nvCxnSpPr>
          <p:spPr>
            <a:xfrm flipH="1">
              <a:off x="3360420" y="3529485"/>
              <a:ext cx="300914" cy="421294"/>
            </a:xfrm>
            <a:prstGeom prst="line">
              <a:avLst/>
            </a:prstGeom>
            <a:noFill/>
            <a:ln w="6350">
              <a:solidFill>
                <a:srgbClr val="00B0F0"/>
              </a:solidFill>
              <a:miter lim="800000"/>
            </a:ln>
          </p:spPr>
        </p:cxnSp>
        <p:cxnSp>
          <p:nvCxnSpPr>
            <p:cNvPr id="13335" name="直接连接符 18"/>
            <p:cNvCxnSpPr/>
            <p:nvPr/>
          </p:nvCxnSpPr>
          <p:spPr>
            <a:xfrm flipH="1">
              <a:off x="3661334" y="3524733"/>
              <a:ext cx="947242" cy="17422"/>
            </a:xfrm>
            <a:prstGeom prst="line">
              <a:avLst/>
            </a:prstGeom>
            <a:noFill/>
            <a:ln w="6350">
              <a:solidFill>
                <a:srgbClr val="00B0F0"/>
              </a:solidFill>
              <a:miter lim="800000"/>
            </a:ln>
          </p:spPr>
        </p:cxnSp>
      </p:grpSp>
      <p:cxnSp>
        <p:nvCxnSpPr>
          <p:cNvPr id="13330" name="直接连接符 27"/>
          <p:cNvCxnSpPr/>
          <p:nvPr/>
        </p:nvCxnSpPr>
        <p:spPr>
          <a:xfrm flipH="1">
            <a:off x="2268538" y="4365625"/>
            <a:ext cx="303212" cy="420688"/>
          </a:xfrm>
          <a:prstGeom prst="line">
            <a:avLst/>
          </a:prstGeom>
          <a:noFill/>
          <a:ln w="6350">
            <a:solidFill>
              <a:srgbClr val="00B0F0"/>
            </a:solidFill>
            <a:miter lim="800000"/>
          </a:ln>
        </p:spPr>
      </p:cxnSp>
      <p:cxnSp>
        <p:nvCxnSpPr>
          <p:cNvPr id="13331" name="直接连接符 28"/>
          <p:cNvCxnSpPr/>
          <p:nvPr/>
        </p:nvCxnSpPr>
        <p:spPr>
          <a:xfrm flipH="1">
            <a:off x="2555875" y="4365625"/>
            <a:ext cx="946150" cy="17463"/>
          </a:xfrm>
          <a:prstGeom prst="line">
            <a:avLst/>
          </a:prstGeom>
          <a:noFill/>
          <a:ln w="6350">
            <a:solidFill>
              <a:srgbClr val="00B0F0"/>
            </a:solidFill>
            <a:miter lim="800000"/>
          </a:ln>
        </p:spPr>
      </p:cxnSp>
      <p:cxnSp>
        <p:nvCxnSpPr>
          <p:cNvPr id="13332" name="直接连接符 29"/>
          <p:cNvCxnSpPr/>
          <p:nvPr/>
        </p:nvCxnSpPr>
        <p:spPr>
          <a:xfrm flipH="1">
            <a:off x="2051050" y="5157788"/>
            <a:ext cx="301625" cy="420687"/>
          </a:xfrm>
          <a:prstGeom prst="line">
            <a:avLst/>
          </a:prstGeom>
          <a:noFill/>
          <a:ln w="6350">
            <a:solidFill>
              <a:srgbClr val="00B0F0"/>
            </a:solidFill>
            <a:miter lim="800000"/>
          </a:ln>
        </p:spPr>
      </p:cxnSp>
      <p:cxnSp>
        <p:nvCxnSpPr>
          <p:cNvPr id="13333" name="直接连接符 30"/>
          <p:cNvCxnSpPr/>
          <p:nvPr/>
        </p:nvCxnSpPr>
        <p:spPr>
          <a:xfrm flipH="1">
            <a:off x="2339975" y="5157788"/>
            <a:ext cx="947738" cy="17462"/>
          </a:xfrm>
          <a:prstGeom prst="line">
            <a:avLst/>
          </a:prstGeom>
          <a:noFill/>
          <a:ln w="6350">
            <a:solidFill>
              <a:srgbClr val="00B0F0"/>
            </a:solidFill>
            <a:miter lim="800000"/>
          </a:ln>
        </p:spPr>
      </p:cxn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 animBg="1"/>
      <p:bldP spid="13321" grpId="0"/>
      <p:bldP spid="13322" grpId="0"/>
      <p:bldP spid="13324" grpId="0"/>
      <p:bldP spid="13325" grpId="0" animBg="1"/>
      <p:bldP spid="133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31813"/>
            <a:ext cx="3641725" cy="599281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4339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92688" y="531813"/>
            <a:ext cx="4151312" cy="5992812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14342" name="矩形 7"/>
          <p:cNvGrpSpPr/>
          <p:nvPr/>
        </p:nvGrpSpPr>
        <p:grpSpPr>
          <a:xfrm>
            <a:off x="3260725" y="549275"/>
            <a:ext cx="1719263" cy="6327775"/>
            <a:chOff x="2054" y="346"/>
            <a:chExt cx="1083" cy="3986"/>
          </a:xfrm>
        </p:grpSpPr>
        <p:pic>
          <p:nvPicPr>
            <p:cNvPr id="14340" name="矩形 7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54" y="346"/>
              <a:ext cx="1083" cy="3986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14341" name="矩形 14340"/>
            <p:cNvSpPr/>
            <p:nvPr/>
          </p:nvSpPr>
          <p:spPr>
            <a:xfrm>
              <a:off x="2280" y="357"/>
              <a:ext cx="851" cy="377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lvl="0" indent="0" algn="ctr" eaLnBrk="1" hangingPunct="1"/>
              <a:endParaRPr lang="zh-CN" altLang="en-US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14343" name="燕尾形 8"/>
          <p:cNvSpPr/>
          <p:nvPr/>
        </p:nvSpPr>
        <p:spPr>
          <a:xfrm>
            <a:off x="3708400" y="1052513"/>
            <a:ext cx="360363" cy="411162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bg1"/>
            </a:solidFill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solidFill>
                <a:srgbClr val="000000"/>
              </a:solidFill>
              <a:ea typeface="微软雅黑" pitchFamily="34" charset="-122"/>
            </a:endParaRPr>
          </a:p>
        </p:txBody>
      </p:sp>
      <p:sp>
        <p:nvSpPr>
          <p:cNvPr id="14344" name="矩形 9"/>
          <p:cNvSpPr/>
          <p:nvPr/>
        </p:nvSpPr>
        <p:spPr>
          <a:xfrm>
            <a:off x="4067175" y="908050"/>
            <a:ext cx="1009650" cy="8223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400">
                <a:solidFill>
                  <a:srgbClr val="FFFFFF"/>
                </a:solidFill>
                <a:ea typeface="微软雅黑" pitchFamily="34" charset="-122"/>
              </a:rPr>
              <a:t>遥感影像</a:t>
            </a:r>
          </a:p>
        </p:txBody>
      </p:sp>
      <p:sp>
        <p:nvSpPr>
          <p:cNvPr id="14345" name="燕尾形 10"/>
          <p:cNvSpPr/>
          <p:nvPr/>
        </p:nvSpPr>
        <p:spPr>
          <a:xfrm rot="10800000">
            <a:off x="4625975" y="5802313"/>
            <a:ext cx="357188" cy="411162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bg1"/>
            </a:solidFill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solidFill>
                <a:srgbClr val="000000"/>
              </a:solidFill>
              <a:ea typeface="微软雅黑" pitchFamily="34" charset="-122"/>
            </a:endParaRPr>
          </a:p>
        </p:txBody>
      </p:sp>
      <p:sp>
        <p:nvSpPr>
          <p:cNvPr id="14346" name="矩形 11"/>
          <p:cNvSpPr/>
          <p:nvPr/>
        </p:nvSpPr>
        <p:spPr>
          <a:xfrm>
            <a:off x="3563938" y="5876925"/>
            <a:ext cx="109855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400">
                <a:solidFill>
                  <a:srgbClr val="FFFFFF"/>
                </a:solidFill>
                <a:ea typeface="微软雅黑" pitchFamily="34" charset="-122"/>
              </a:rPr>
              <a:t>地形图</a:t>
            </a:r>
          </a:p>
        </p:txBody>
      </p:sp>
      <p:grpSp>
        <p:nvGrpSpPr>
          <p:cNvPr id="14349" name="文本框 12"/>
          <p:cNvGrpSpPr/>
          <p:nvPr/>
        </p:nvGrpSpPr>
        <p:grpSpPr>
          <a:xfrm>
            <a:off x="3657600" y="1676400"/>
            <a:ext cx="1090613" cy="4333875"/>
            <a:chOff x="2304" y="1056"/>
            <a:chExt cx="687" cy="2730"/>
          </a:xfrm>
        </p:grpSpPr>
        <p:pic>
          <p:nvPicPr>
            <p:cNvPr id="14347" name="文本框 12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04" y="1056"/>
              <a:ext cx="687" cy="2730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14348" name="矩形 14347"/>
            <p:cNvSpPr/>
            <p:nvPr/>
          </p:nvSpPr>
          <p:spPr>
            <a:xfrm>
              <a:off x="2536" y="1068"/>
              <a:ext cx="378" cy="251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vert="eaVert" anchor="ctr" anchorCtr="0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4000">
                  <a:solidFill>
                    <a:srgbClr val="FFFFFF"/>
                  </a:solidFill>
                  <a:latin typeface="华康俪金黑W8"/>
                  <a:ea typeface="微软雅黑" pitchFamily="34" charset="-122"/>
                </a:rPr>
                <a:t>辅助观察手段</a:t>
              </a:r>
            </a:p>
          </p:txBody>
        </p:sp>
      </p:grp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 animBg="1"/>
      <p:bldP spid="14344" grpId="0"/>
      <p:bldP spid="14345" grpId="0" animBg="1"/>
      <p:bldP spid="143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3213" y="549275"/>
            <a:ext cx="6021387" cy="3227388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536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975" y="4005263"/>
            <a:ext cx="2317750" cy="2376487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5364" name="图片 3" descr="timg5PDPIWQA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463" y="3933825"/>
            <a:ext cx="2152650" cy="24479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5365" name="图片 1" descr="黄土塬2"/>
          <p:cNvPicPr>
            <a:picLocks noChangeAspect="1"/>
          </p:cNvPicPr>
          <p:nvPr/>
        </p:nvPicPr>
        <p:blipFill>
          <a:blip r:embed="rId5" cstate="email">
            <a:lum bright="-6000" contras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9913" y="3933825"/>
            <a:ext cx="2224087" cy="24479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5366" name="图片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825" y="1412875"/>
            <a:ext cx="2544763" cy="2446338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5367" name="图片 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076700"/>
            <a:ext cx="2257425" cy="23114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5368" name="Text Box 8"/>
          <p:cNvSpPr/>
          <p:nvPr/>
        </p:nvSpPr>
        <p:spPr>
          <a:xfrm>
            <a:off x="250825" y="692150"/>
            <a:ext cx="2627313" cy="5191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800">
                <a:ea typeface="微软雅黑" pitchFamily="34" charset="-122"/>
              </a:rPr>
              <a:t>五种基本地形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Dell\Desktop\AppData\Local\Temp\HZ$D.820.1967\HZ$D.820.1968\D4-63.TIF"/>
          <p:cNvPicPr>
            <a:picLocks noChangeAspect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575" y="1484313"/>
            <a:ext cx="1728788" cy="79216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6387" name="Picture 3" descr="C:\Users\Dell\Desktop\AppData\Local\Temp\HZ$D.820.1967\HZ$D.820.1968\D4-64.TIF"/>
          <p:cNvPicPr>
            <a:picLocks noChangeAspect="1"/>
          </p:cNvPicPr>
          <p:nvPr/>
        </p:nvPicPr>
        <p:blipFill>
          <a:blip r:embed="rId4" r:link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6600" y="2492375"/>
            <a:ext cx="1511300" cy="811213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6388" name="Picture 4" descr="C:\Users\Dell\Desktop\AppData\Local\Temp\HZ$D.820.1967\HZ$D.820.1968\D4-68.TIF"/>
          <p:cNvPicPr>
            <a:picLocks noChangeAspect="1"/>
          </p:cNvPicPr>
          <p:nvPr/>
        </p:nvPicPr>
        <p:blipFill>
          <a:blip r:embed="rId6" r:link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575" y="3429000"/>
            <a:ext cx="1728788" cy="8636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6389" name="Picture 5" descr="C:\Users\Dell\Desktop\AppData\Local\Temp\HZ$D.820.1967\HZ$D.820.1968\D4-65.TIF"/>
          <p:cNvPicPr>
            <a:picLocks noChangeAspect="1"/>
          </p:cNvPicPr>
          <p:nvPr/>
        </p:nvPicPr>
        <p:blipFill>
          <a:blip r:embed="rId8" r:link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575" y="4437063"/>
            <a:ext cx="1800225" cy="8636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6390" name="Picture 6" descr="C:\Users\Dell\Desktop\AppData\Local\Temp\HZ$D.820.1967\HZ$D.820.1968\D4-66.TIF"/>
          <p:cNvPicPr>
            <a:picLocks noChangeAspect="1"/>
          </p:cNvPicPr>
          <p:nvPr/>
        </p:nvPicPr>
        <p:blipFill>
          <a:blip r:embed="rId10" r:link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575" y="5734050"/>
            <a:ext cx="1800225" cy="935038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6391" name="Rectangle 7"/>
          <p:cNvSpPr/>
          <p:nvPr/>
        </p:nvSpPr>
        <p:spPr>
          <a:xfrm>
            <a:off x="950913" y="2087563"/>
            <a:ext cx="1168400" cy="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6392" name="Rectangle 8"/>
          <p:cNvSpPr/>
          <p:nvPr/>
        </p:nvSpPr>
        <p:spPr>
          <a:xfrm>
            <a:off x="950913" y="2087563"/>
            <a:ext cx="1168400" cy="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6393" name="Rectangle 9"/>
          <p:cNvSpPr/>
          <p:nvPr/>
        </p:nvSpPr>
        <p:spPr>
          <a:xfrm>
            <a:off x="950913" y="2087563"/>
            <a:ext cx="1168400" cy="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6394" name="Rectangle 10"/>
          <p:cNvSpPr/>
          <p:nvPr/>
        </p:nvSpPr>
        <p:spPr>
          <a:xfrm>
            <a:off x="950913" y="2087563"/>
            <a:ext cx="1168400" cy="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sp>
        <p:nvSpPr>
          <p:cNvPr id="16395" name="Rectangle 11"/>
          <p:cNvSpPr/>
          <p:nvPr/>
        </p:nvSpPr>
        <p:spPr>
          <a:xfrm>
            <a:off x="950913" y="2087563"/>
            <a:ext cx="1168400" cy="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en-US"/>
          </a:p>
        </p:txBody>
      </p:sp>
      <p:graphicFrame>
        <p:nvGraphicFramePr>
          <p:cNvPr id="16396" name="Group 1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36511580"/>
              </p:ext>
            </p:extLst>
          </p:nvPr>
        </p:nvGraphicFramePr>
        <p:xfrm>
          <a:off x="501650" y="431800"/>
          <a:ext cx="8140700" cy="6273800"/>
        </p:xfrm>
        <a:graphic>
          <a:graphicData uri="http://schemas.openxmlformats.org/drawingml/2006/table">
            <a:tbl>
              <a:tblPr/>
              <a:tblGrid>
                <a:gridCol w="1211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9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95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1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89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9800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地貌类型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表示方法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示意图</a:t>
                      </a:r>
                    </a:p>
                    <a:p>
                      <a:pPr marL="0" lvl="0" indent="0" algn="ctr"/>
                      <a:r>
                        <a:rPr lang="en-US" altLang="zh-CN" sz="2000" b="1">
                          <a:latin typeface="+mn-ea"/>
                          <a:ea typeface="+mn-ea"/>
                        </a:rPr>
                        <a:t>(</a:t>
                      </a:r>
                      <a:r>
                        <a:rPr lang="zh-CN" altLang="en-US" sz="2000" b="1">
                          <a:latin typeface="+mn-ea"/>
                          <a:ea typeface="+mn-ea"/>
                        </a:rPr>
                        <a:t>等高线图</a:t>
                      </a:r>
                      <a:r>
                        <a:rPr lang="en-US" altLang="zh-CN" sz="2000" b="1"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说明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地形特征</a:t>
                      </a:r>
                    </a:p>
                  </a:txBody>
                  <a:tcPr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662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山峰、</a:t>
                      </a:r>
                    </a:p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示坡线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/>
                      <a:r>
                        <a:rPr lang="zh-CN" altLang="en-US" sz="2000" b="1">
                          <a:latin typeface="+mn-ea"/>
                          <a:ea typeface="+mn-ea"/>
                        </a:rPr>
                        <a:t>闭合曲线外低内高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defTabSz="685800">
                        <a:lnSpc>
                          <a:spcPct val="130000"/>
                        </a:lnSpc>
                        <a:spcAft>
                          <a:spcPts val="1000"/>
                        </a:spcAft>
                        <a:buFont typeface=""/>
                      </a:pPr>
                      <a:endParaRPr lang="zh-CN" altLang="en-US" sz="2000" b="1">
                        <a:latin typeface="+mn-ea"/>
                        <a:ea typeface="+mn-ea"/>
                      </a:endParaRP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四周低中部高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示坡线画在等高线外侧，坡度向外侧降低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6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山脊、</a:t>
                      </a:r>
                    </a:p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山脊线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/>
                      <a:r>
                        <a:rPr lang="zh-CN" altLang="en-US" sz="2000" b="1">
                          <a:latin typeface="+mn-ea"/>
                          <a:ea typeface="+mn-ea"/>
                        </a:rPr>
                        <a:t>等高线凸向低处，山脊连线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defTabSz="685800">
                        <a:lnSpc>
                          <a:spcPct val="130000"/>
                        </a:lnSpc>
                        <a:spcAft>
                          <a:spcPts val="1000"/>
                        </a:spcAft>
                        <a:buFont typeface=""/>
                      </a:pPr>
                      <a:endParaRPr lang="zh-CN" altLang="en-US" sz="2000" b="1">
                        <a:latin typeface="+mn-ea"/>
                        <a:ea typeface="+mn-ea"/>
                      </a:endParaRP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/>
                      <a:r>
                        <a:rPr lang="zh-CN" altLang="en-US" sz="2000" b="1">
                          <a:latin typeface="+mn-ea"/>
                          <a:ea typeface="+mn-ea"/>
                        </a:rPr>
                        <a:t>从山顶到山麓凸起高耸的部分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山脊线也叫分水线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662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山谷、</a:t>
                      </a:r>
                    </a:p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山谷线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/>
                      <a:r>
                        <a:rPr lang="zh-CN" altLang="en-US" sz="2000" b="1">
                          <a:latin typeface="+mn-ea"/>
                          <a:ea typeface="+mn-ea"/>
                        </a:rPr>
                        <a:t>等高线凸向高处，山谷连线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defTabSz="685800">
                        <a:lnSpc>
                          <a:spcPct val="130000"/>
                        </a:lnSpc>
                        <a:spcAft>
                          <a:spcPts val="1000"/>
                        </a:spcAft>
                        <a:buFont typeface=""/>
                      </a:pPr>
                      <a:endParaRPr lang="zh-CN" altLang="en-US" sz="2000" b="1">
                        <a:latin typeface="+mn-ea"/>
                        <a:ea typeface="+mn-ea"/>
                      </a:endParaRP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/>
                      <a:r>
                        <a:rPr lang="zh-CN" altLang="en-US" sz="2000" b="1">
                          <a:latin typeface="+mn-ea"/>
                          <a:ea typeface="+mn-ea"/>
                        </a:rPr>
                        <a:t>山脊之间低洼部分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山谷线也叫集水线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203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鞍部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/>
                      <a:r>
                        <a:rPr lang="zh-CN" altLang="en-US" sz="2000" b="1">
                          <a:latin typeface="+mn-ea"/>
                          <a:ea typeface="+mn-ea"/>
                        </a:rPr>
                        <a:t>正对的两山脊或山谷等高线之间的空白部分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defTabSz="685800">
                        <a:lnSpc>
                          <a:spcPct val="130000"/>
                        </a:lnSpc>
                        <a:spcAft>
                          <a:spcPts val="1000"/>
                        </a:spcAft>
                        <a:buFont typeface=""/>
                      </a:pPr>
                      <a:endParaRPr lang="zh-CN" altLang="en-US" sz="2000" b="1">
                        <a:latin typeface="+mn-ea"/>
                        <a:ea typeface="+mn-ea"/>
                      </a:endParaRP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/>
                      <a:r>
                        <a:rPr lang="zh-CN" altLang="en-US" sz="2000" b="1">
                          <a:latin typeface="+mn-ea"/>
                          <a:ea typeface="+mn-ea"/>
                        </a:rPr>
                        <a:t>相邻两个山顶之间呈马鞍形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鞍部是山谷线最高处，山脊线最低处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0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峭壁、</a:t>
                      </a:r>
                    </a:p>
                    <a:p>
                      <a:pPr marL="0" lvl="0" indent="0" algn="ctr"/>
                      <a:r>
                        <a:rPr lang="zh-CN" altLang="en-US" sz="2000" b="1">
                          <a:latin typeface="+mn-ea"/>
                          <a:ea typeface="+mn-ea"/>
                        </a:rPr>
                        <a:t>陡崖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/>
                      <a:r>
                        <a:rPr lang="zh-CN" altLang="en-US" sz="2000" b="1">
                          <a:latin typeface="+mn-ea"/>
                          <a:ea typeface="+mn-ea"/>
                        </a:rPr>
                        <a:t>多条等高线会合重叠在一处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defTabSz="685800">
                        <a:lnSpc>
                          <a:spcPct val="130000"/>
                        </a:lnSpc>
                        <a:spcAft>
                          <a:spcPts val="1000"/>
                        </a:spcAft>
                        <a:buFont typeface=""/>
                      </a:pPr>
                      <a:endParaRPr lang="zh-CN" altLang="en-US" sz="2000" b="1">
                        <a:latin typeface="+mn-ea"/>
                        <a:ea typeface="+mn-ea"/>
                      </a:endParaRP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 gridSpan="2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/>
                      <a:r>
                        <a:rPr lang="zh-CN" altLang="en-US" sz="2000" b="1" dirty="0">
                          <a:latin typeface="+mn-ea"/>
                          <a:ea typeface="+mn-ea"/>
                        </a:rPr>
                        <a:t>近于垂直的山坡，称峭壁；峭壁上部突出处，称陡崖</a:t>
                      </a:r>
                    </a:p>
                  </a:txBody>
                  <a:tcPr anchor="ctr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 hMerge="1">
                  <a:txBody>
                    <a:bodyPr/>
                    <a:lstStyle>
                      <a:defPPr/>
                    </a:lstStyle>
                    <a:p>
                      <a:endParaRPr/>
                    </a:p>
                  </a:txBody>
                  <a:tcPr>
                    <a:lnR w="12700"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439" name="标题 60417"/>
          <p:cNvSpPr>
            <a:spLocks noGrp="1" noRot="1"/>
          </p:cNvSpPr>
          <p:nvPr/>
        </p:nvSpPr>
        <p:spPr>
          <a:xfrm>
            <a:off x="0" y="836613"/>
            <a:ext cx="684213" cy="46799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800" b="1">
                <a:solidFill>
                  <a:schemeClr val="hlink"/>
                </a:solidFill>
                <a:latin typeface="微软雅黑" pitchFamily="34" charset="-122"/>
                <a:ea typeface="微软雅黑" pitchFamily="34" charset="-122"/>
              </a:rPr>
              <a:t>山地不同部位等高线</a:t>
            </a:r>
            <a:endParaRPr lang="zh-CN" altLang="zh-CN" sz="2800" b="1">
              <a:solidFill>
                <a:schemeClr val="hlin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4813"/>
            <a:ext cx="9144000" cy="61214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7411" name="流程图: 手动输入 2"/>
          <p:cNvSpPr/>
          <p:nvPr/>
        </p:nvSpPr>
        <p:spPr>
          <a:xfrm rot="5400000">
            <a:off x="-1071562" y="1476375"/>
            <a:ext cx="6121400" cy="3978275"/>
          </a:xfrm>
          <a:prstGeom prst="flowChartManualInput">
            <a:avLst/>
          </a:prstGeom>
          <a:solidFill>
            <a:srgbClr val="3B3E1E">
              <a:alpha val="63921"/>
            </a:srgbClr>
          </a:solidFill>
          <a:ln w="28575">
            <a:solidFill>
              <a:schemeClr val="bg1"/>
            </a:solidFill>
            <a:miter lim="800000"/>
          </a:ln>
        </p:spPr>
        <p:txBody>
          <a:bodyPr rot="10800000" vert="eaVert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algn="ctr" eaLnBrk="1" hangingPunct="1"/>
            <a:r>
              <a:rPr lang="zh-CN" altLang="en-US" dirty="0">
                <a:solidFill>
                  <a:schemeClr val="bg1"/>
                </a:solidFill>
              </a:rPr>
              <a:t>         会当凌绝顶，一览众山小    </a:t>
            </a:r>
            <a:endParaRPr lang="zh-CN" altLang="en-US" dirty="0">
              <a:solidFill>
                <a:srgbClr val="CC0000"/>
              </a:solidFill>
            </a:endParaRPr>
          </a:p>
        </p:txBody>
      </p:sp>
      <p:pic>
        <p:nvPicPr>
          <p:cNvPr id="17412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350" y="4322763"/>
            <a:ext cx="1828800" cy="22606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17413" name="矩形 4"/>
          <p:cNvSpPr/>
          <p:nvPr/>
        </p:nvSpPr>
        <p:spPr>
          <a:xfrm>
            <a:off x="611188" y="476250"/>
            <a:ext cx="140335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en-US" altLang="zh-CN" sz="2400">
                <a:solidFill>
                  <a:srgbClr val="FFFFFF"/>
                </a:solidFill>
                <a:latin typeface="PingFang SC"/>
                <a:ea typeface="微软雅黑" pitchFamily="34" charset="-122"/>
              </a:rPr>
              <a:t>《</a:t>
            </a:r>
            <a:r>
              <a:rPr lang="zh-CN" altLang="en-US" sz="2400">
                <a:solidFill>
                  <a:srgbClr val="FFFFFF"/>
                </a:solidFill>
                <a:latin typeface="PingFang SC"/>
                <a:ea typeface="微软雅黑" pitchFamily="34" charset="-122"/>
              </a:rPr>
              <a:t>望岳</a:t>
            </a:r>
            <a:r>
              <a:rPr lang="en-US" altLang="zh-CN" sz="2400">
                <a:solidFill>
                  <a:srgbClr val="FFFFFF"/>
                </a:solidFill>
                <a:latin typeface="PingFang SC"/>
                <a:ea typeface="微软雅黑" pitchFamily="34" charset="-122"/>
              </a:rPr>
              <a:t>》</a:t>
            </a:r>
            <a:endParaRPr lang="zh-CN" altLang="en-US" sz="240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7414" name="矩形 5"/>
          <p:cNvSpPr/>
          <p:nvPr/>
        </p:nvSpPr>
        <p:spPr>
          <a:xfrm>
            <a:off x="2168525" y="898525"/>
            <a:ext cx="1073150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000">
                <a:solidFill>
                  <a:srgbClr val="FFFFFF"/>
                </a:solidFill>
                <a:latin typeface="PingFang SC"/>
                <a:ea typeface="微软雅黑" pitchFamily="34" charset="-122"/>
              </a:rPr>
              <a:t>唐</a:t>
            </a:r>
            <a:r>
              <a:rPr lang="en-US" altLang="zh-CN" sz="2000">
                <a:solidFill>
                  <a:srgbClr val="FFFFFF"/>
                </a:solidFill>
                <a:latin typeface="PingFang SC"/>
                <a:ea typeface="微软雅黑" pitchFamily="34" charset="-122"/>
              </a:rPr>
              <a:t>-</a:t>
            </a:r>
            <a:r>
              <a:rPr lang="zh-CN" altLang="en-US" sz="2000">
                <a:solidFill>
                  <a:srgbClr val="FFFFFF"/>
                </a:solidFill>
                <a:latin typeface="PingFang SC"/>
                <a:ea typeface="微软雅黑" pitchFamily="34" charset="-122"/>
              </a:rPr>
              <a:t>杜甫</a:t>
            </a:r>
            <a:endParaRPr lang="zh-CN" altLang="en-US" sz="200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7415" name="矩形 6"/>
          <p:cNvSpPr/>
          <p:nvPr/>
        </p:nvSpPr>
        <p:spPr>
          <a:xfrm>
            <a:off x="288925" y="1830388"/>
            <a:ext cx="4572000" cy="13747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</a:rPr>
              <a:t>岱宗夫如何？齐鲁青未了。</a:t>
            </a:r>
            <a:r>
              <a:rPr lang="zh-CN" altLang="en-US" sz="2000">
                <a:solidFill>
                  <a:srgbClr val="FFFFFF"/>
                </a:solidFill>
                <a:ea typeface="微软雅黑" pitchFamily="34" charset="-122"/>
              </a:rPr>
              <a:t/>
            </a:r>
            <a:br>
              <a:rPr lang="zh-CN" altLang="en-US" sz="2000">
                <a:solidFill>
                  <a:srgbClr val="FFFFFF"/>
                </a:solidFill>
                <a:ea typeface="微软雅黑" pitchFamily="34" charset="-122"/>
              </a:rPr>
            </a:br>
            <a:r>
              <a:rPr lang="zh-CN" altLang="en-US">
                <a:solidFill>
                  <a:schemeClr val="bg1"/>
                </a:solidFill>
              </a:rPr>
              <a:t>造化钟神秀，阴阳割昏晓。</a:t>
            </a:r>
            <a:r>
              <a:rPr lang="zh-CN" altLang="en-US"/>
              <a:t> </a:t>
            </a:r>
            <a:r>
              <a:rPr lang="zh-CN" altLang="en-US" sz="2000">
                <a:solidFill>
                  <a:srgbClr val="FFFFFF"/>
                </a:solidFill>
                <a:ea typeface="微软雅黑" pitchFamily="34" charset="-122"/>
              </a:rPr>
              <a:t/>
            </a:r>
            <a:br>
              <a:rPr lang="zh-CN" altLang="en-US" sz="2000">
                <a:solidFill>
                  <a:srgbClr val="FFFFFF"/>
                </a:solidFill>
                <a:ea typeface="微软雅黑" pitchFamily="34" charset="-122"/>
              </a:rPr>
            </a:br>
            <a:r>
              <a:rPr lang="zh-CN" altLang="en-US" sz="2000">
                <a:solidFill>
                  <a:srgbClr val="FFFFFF"/>
                </a:solidFill>
                <a:latin typeface="PingFang SC"/>
                <a:ea typeface="微软雅黑" pitchFamily="34" charset="-122"/>
              </a:rPr>
              <a:t>　</a:t>
            </a:r>
            <a:r>
              <a:rPr lang="zh-CN" altLang="en-US">
                <a:solidFill>
                  <a:schemeClr val="bg1"/>
                </a:solidFill>
              </a:rPr>
              <a:t>荡胸生曾云，决眦入归鸟</a:t>
            </a:r>
            <a:r>
              <a:rPr lang="zh-CN" altLang="en-US" sz="2000">
                <a:solidFill>
                  <a:srgbClr val="FFFFFF"/>
                </a:solidFill>
                <a:latin typeface="PingFang SC"/>
                <a:ea typeface="微软雅黑" pitchFamily="34" charset="-122"/>
              </a:rPr>
              <a:t>。       </a:t>
            </a:r>
          </a:p>
        </p:txBody>
      </p:sp>
      <p:cxnSp>
        <p:nvCxnSpPr>
          <p:cNvPr id="17416" name="直接连接符 8"/>
          <p:cNvCxnSpPr/>
          <p:nvPr/>
        </p:nvCxnSpPr>
        <p:spPr>
          <a:xfrm flipV="1">
            <a:off x="530225" y="2281238"/>
            <a:ext cx="1892300" cy="23812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</p:spPr>
      </p:cxnSp>
      <p:cxnSp>
        <p:nvCxnSpPr>
          <p:cNvPr id="17417" name="直接连接符 9"/>
          <p:cNvCxnSpPr/>
          <p:nvPr/>
        </p:nvCxnSpPr>
        <p:spPr>
          <a:xfrm flipV="1">
            <a:off x="987425" y="2728913"/>
            <a:ext cx="1828800" cy="1905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</p:spPr>
      </p:cxnSp>
      <p:cxnSp>
        <p:nvCxnSpPr>
          <p:cNvPr id="17418" name="直接连接符 12"/>
          <p:cNvCxnSpPr/>
          <p:nvPr/>
        </p:nvCxnSpPr>
        <p:spPr>
          <a:xfrm flipV="1">
            <a:off x="1187450" y="3213100"/>
            <a:ext cx="1911350" cy="41275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</p:spPr>
      </p:cxnSp>
      <p:cxnSp>
        <p:nvCxnSpPr>
          <p:cNvPr id="17419" name="直接连接符 14"/>
          <p:cNvCxnSpPr/>
          <p:nvPr/>
        </p:nvCxnSpPr>
        <p:spPr>
          <a:xfrm flipV="1">
            <a:off x="1042988" y="3716338"/>
            <a:ext cx="1919287" cy="2540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</p:spPr>
      </p:cxnSp>
      <p:sp>
        <p:nvSpPr>
          <p:cNvPr id="17420" name="Text Box 13"/>
          <p:cNvSpPr/>
          <p:nvPr/>
        </p:nvSpPr>
        <p:spPr>
          <a:xfrm>
            <a:off x="3492500" y="404813"/>
            <a:ext cx="5832475" cy="4240212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767676"/>
              </a:gs>
            </a:gsLst>
            <a:lin ang="5400000" scaled="1"/>
          </a:gradFill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eaLnBrk="1" hangingPunct="1">
              <a:spcBef>
                <a:spcPct val="50000"/>
              </a:spcBef>
            </a:pPr>
            <a:r>
              <a:rPr lang="en-US" altLang="zh-CN" sz="2800" spc="0" dirty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800" spc="0" dirty="0">
                <a:latin typeface="微软雅黑" pitchFamily="34" charset="-122"/>
                <a:ea typeface="微软雅黑" pitchFamily="34" charset="-122"/>
              </a:rPr>
              <a:t>探究</a:t>
            </a:r>
            <a:r>
              <a:rPr lang="en-US" altLang="zh-CN" sz="2800" spc="0" dirty="0">
                <a:latin typeface="微软雅黑" pitchFamily="34" charset="-122"/>
                <a:ea typeface="微软雅黑" pitchFamily="34" charset="-122"/>
              </a:rPr>
              <a:t>】</a:t>
            </a:r>
            <a:endParaRPr lang="en-US" altLang="zh-CN" sz="2800" dirty="0">
              <a:latin typeface="微软雅黑" pitchFamily="34" charset="-122"/>
              <a:ea typeface="微软雅黑" pitchFamily="34" charset="-122"/>
            </a:endParaRPr>
          </a:p>
          <a:p>
            <a:pPr marL="0" marR="0" lvl="0" indent="0" eaLnBrk="1" hangingPunct="1"/>
            <a:r>
              <a:rPr lang="en-US" altLang="zh-CN" sz="2800" spc="0" dirty="0">
                <a:latin typeface="微软雅黑" pitchFamily="34" charset="-122"/>
                <a:ea typeface="微软雅黑" pitchFamily="34" charset="-122"/>
              </a:rPr>
              <a:t>1. “</a:t>
            </a: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会当凌绝顶，一览众山小”反    映出的地貌观察，是从宏观角度还  是微观角度进行的？</a:t>
            </a:r>
          </a:p>
          <a:p>
            <a:pPr marL="0" marR="0" lvl="0" indent="0" eaLnBrk="1" hangingPunct="1"/>
            <a:endParaRPr lang="en-US" altLang="zh-CN" sz="2800" dirty="0">
              <a:latin typeface="微软雅黑" pitchFamily="34" charset="-122"/>
              <a:ea typeface="微软雅黑" pitchFamily="34" charset="-122"/>
            </a:endParaRPr>
          </a:p>
          <a:p>
            <a:pPr marL="0" marR="0" lvl="0" indent="0" eaLnBrk="1" hangingPunct="1"/>
            <a:r>
              <a:rPr lang="en-US" altLang="zh-CN" sz="2800" spc="0" dirty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800" spc="0" dirty="0">
                <a:latin typeface="微软雅黑" pitchFamily="34" charset="-122"/>
                <a:ea typeface="微软雅黑" pitchFamily="34" charset="-122"/>
              </a:rPr>
              <a:t>诗中描述的泰山具有雄伟的特征读等高线地形图，该怎样描述泰山的雄伟？</a:t>
            </a:r>
            <a:endParaRPr lang="en-US" altLang="zh-CN" sz="2800" dirty="0">
              <a:latin typeface="微软雅黑" pitchFamily="34" charset="-122"/>
              <a:ea typeface="微软雅黑" pitchFamily="34" charset="-122"/>
            </a:endParaRPr>
          </a:p>
          <a:p>
            <a:pPr marL="0" marR="0" lvl="0" indent="0" eaLnBrk="1" hangingPunct="1">
              <a:spcBef>
                <a:spcPct val="50000"/>
              </a:spcBef>
            </a:pPr>
            <a:endParaRPr lang="en-US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421" name="Picture 16" descr="20111206093700765309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613" y="4005263"/>
            <a:ext cx="4537075" cy="2522537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475" y="1941513"/>
            <a:ext cx="5607050" cy="4554537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8435" name="文本框 12"/>
          <p:cNvSpPr/>
          <p:nvPr/>
        </p:nvSpPr>
        <p:spPr>
          <a:xfrm>
            <a:off x="6973888" y="3679825"/>
            <a:ext cx="1920875" cy="8223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绝对高度（海拔）</a:t>
            </a:r>
          </a:p>
        </p:txBody>
      </p:sp>
      <p:sp>
        <p:nvSpPr>
          <p:cNvPr id="18436" name="文本框 29"/>
          <p:cNvSpPr/>
          <p:nvPr/>
        </p:nvSpPr>
        <p:spPr>
          <a:xfrm>
            <a:off x="2825750" y="4859338"/>
            <a:ext cx="1920875" cy="8223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绝对高度（海拔）</a:t>
            </a:r>
          </a:p>
        </p:txBody>
      </p:sp>
      <p:sp>
        <p:nvSpPr>
          <p:cNvPr id="18437" name="文本框 30"/>
          <p:cNvSpPr/>
          <p:nvPr/>
        </p:nvSpPr>
        <p:spPr>
          <a:xfrm>
            <a:off x="3786188" y="3170238"/>
            <a:ext cx="1920875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4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相对高度</a:t>
            </a:r>
          </a:p>
        </p:txBody>
      </p:sp>
      <p:grpSp>
        <p:nvGrpSpPr>
          <p:cNvPr id="18438" name="文本框 3"/>
          <p:cNvGrpSpPr/>
          <p:nvPr/>
        </p:nvGrpSpPr>
        <p:grpSpPr>
          <a:xfrm rot="16200000">
            <a:off x="2368550" y="-1797050"/>
            <a:ext cx="1203325" cy="5940425"/>
            <a:chOff x="714" y="933"/>
            <a:chExt cx="749" cy="2823"/>
          </a:xfrm>
        </p:grpSpPr>
        <p:pic>
          <p:nvPicPr>
            <p:cNvPr id="18439" name="文本框 3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4" y="933"/>
              <a:ext cx="749" cy="2823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18440" name="Text Box 14"/>
            <p:cNvSpPr/>
            <p:nvPr/>
          </p:nvSpPr>
          <p:spPr>
            <a:xfrm>
              <a:off x="955" y="988"/>
              <a:ext cx="494" cy="251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vert="eaVert" anchor="ctr" anchorCtr="0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4000">
                  <a:solidFill>
                    <a:schemeClr val="bg1"/>
                  </a:solidFill>
                  <a:latin typeface="华康俪金黑W8"/>
                  <a:ea typeface="华康俪金黑W8"/>
                </a:rPr>
                <a:t>地貌观察的内容</a:t>
              </a:r>
              <a:r>
                <a:rPr lang="en-US" altLang="zh-CN" sz="4000">
                  <a:solidFill>
                    <a:schemeClr val="bg1"/>
                  </a:solidFill>
                  <a:latin typeface="华康俪金黑W8"/>
                  <a:ea typeface="华康俪金黑W8"/>
                </a:rPr>
                <a:t>-</a:t>
              </a:r>
              <a:r>
                <a:rPr lang="zh-CN" altLang="en-US" sz="4000">
                  <a:solidFill>
                    <a:schemeClr val="bg1"/>
                  </a:solidFill>
                  <a:latin typeface="华康俪金黑W8"/>
                  <a:ea typeface="华康俪金黑W8"/>
                </a:rPr>
                <a:t>高度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18436" grpId="0"/>
      <p:bldP spid="184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9275"/>
            <a:ext cx="9144000" cy="6119813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19459" name="文本框 3"/>
          <p:cNvGrpSpPr/>
          <p:nvPr/>
        </p:nvGrpSpPr>
        <p:grpSpPr>
          <a:xfrm rot="16200000">
            <a:off x="3434557" y="-1697831"/>
            <a:ext cx="1123950" cy="5761037"/>
            <a:chOff x="714" y="933"/>
            <a:chExt cx="750" cy="2823"/>
          </a:xfrm>
        </p:grpSpPr>
        <p:pic>
          <p:nvPicPr>
            <p:cNvPr id="19462" name="文本框 3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4" y="933"/>
              <a:ext cx="749" cy="2823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19463" name="Text Box 23"/>
            <p:cNvSpPr/>
            <p:nvPr/>
          </p:nvSpPr>
          <p:spPr>
            <a:xfrm>
              <a:off x="934" y="987"/>
              <a:ext cx="530" cy="251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vert="eaVert" anchor="ctr" anchorCtr="0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4000">
                  <a:solidFill>
                    <a:schemeClr val="bg1"/>
                  </a:solidFill>
                  <a:latin typeface="华康俪金黑W8"/>
                  <a:ea typeface="华康俪金黑W8"/>
                </a:rPr>
                <a:t>地貌观察的内容</a:t>
              </a:r>
              <a:r>
                <a:rPr lang="en-US" altLang="zh-CN" sz="4000">
                  <a:solidFill>
                    <a:schemeClr val="bg1"/>
                  </a:solidFill>
                  <a:latin typeface="华康俪金黑W8"/>
                  <a:ea typeface="华康俪金黑W8"/>
                </a:rPr>
                <a:t>-</a:t>
              </a:r>
              <a:r>
                <a:rPr lang="zh-CN" altLang="en-US" sz="4000">
                  <a:solidFill>
                    <a:schemeClr val="bg1"/>
                  </a:solidFill>
                  <a:latin typeface="华康俪金黑W8"/>
                  <a:ea typeface="华康俪金黑W8"/>
                </a:rPr>
                <a:t>坡度</a:t>
              </a:r>
            </a:p>
          </p:txBody>
        </p:sp>
      </p:grpSp>
      <p:pic>
        <p:nvPicPr>
          <p:cNvPr id="19460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68638"/>
            <a:ext cx="9144000" cy="35147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9461" name="矩形 39"/>
          <p:cNvSpPr/>
          <p:nvPr/>
        </p:nvSpPr>
        <p:spPr>
          <a:xfrm>
            <a:off x="4246563" y="3644900"/>
            <a:ext cx="4897437" cy="831850"/>
          </a:xfrm>
          <a:prstGeom prst="rect">
            <a:avLst/>
          </a:prstGeom>
          <a:noFill/>
          <a:ln>
            <a:solidFill>
              <a:schemeClr val="bg1"/>
            </a:solidFill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400">
                <a:ea typeface="微软雅黑" pitchFamily="34" charset="-122"/>
              </a:rPr>
              <a:t>坡度大小一般用坡度角或</a:t>
            </a:r>
          </a:p>
          <a:p>
            <a:pPr marL="0" lvl="0" indent="0" eaLnBrk="1" hangingPunct="1"/>
            <a:r>
              <a:rPr lang="zh-CN" altLang="en-US" sz="2400">
                <a:ea typeface="微软雅黑" pitchFamily="34" charset="-122"/>
              </a:rPr>
              <a:t>垂直距离与水平距离比值来表示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uiExpand="1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0363" y="333375"/>
            <a:ext cx="6243637" cy="626427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0483" name="流程图: 手动输入 8"/>
          <p:cNvSpPr>
            <a:spLocks noChangeArrowheads="1"/>
          </p:cNvSpPr>
          <p:nvPr/>
        </p:nvSpPr>
        <p:spPr bwMode="auto">
          <a:xfrm rot="5400000">
            <a:off x="-881062" y="1214437"/>
            <a:ext cx="6191250" cy="4429125"/>
          </a:xfrm>
          <a:prstGeom prst="flowChartManualInput">
            <a:avLst/>
          </a:prstGeom>
          <a:solidFill>
            <a:srgbClr val="CCB6DA"/>
          </a:solidFill>
          <a:ln w="38100" algn="ctr">
            <a:solidFill>
              <a:schemeClr val="bg1"/>
            </a:solidFill>
            <a:miter lim="800000"/>
          </a:ln>
        </p:spPr>
        <p:txBody>
          <a:bodyPr rot="10800000" vert="eaVert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20484" name="组合 3"/>
          <p:cNvGrpSpPr/>
          <p:nvPr/>
        </p:nvGrpSpPr>
        <p:grpSpPr>
          <a:xfrm>
            <a:off x="96838" y="406400"/>
            <a:ext cx="3359150" cy="595313"/>
            <a:chOff x="448794" y="416611"/>
            <a:chExt cx="4480377" cy="596146"/>
          </a:xfrm>
        </p:grpSpPr>
        <p:sp>
          <p:nvSpPr>
            <p:cNvPr id="20488" name="矩形 4"/>
            <p:cNvSpPr/>
            <p:nvPr/>
          </p:nvSpPr>
          <p:spPr>
            <a:xfrm>
              <a:off x="640818" y="416611"/>
              <a:ext cx="4288353" cy="58477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lvl="0" indent="0" eaLnBrk="1" hangingPunct="1"/>
              <a:r>
                <a:rPr lang="zh-CN" altLang="en-US" sz="3200" dirty="0">
                  <a:solidFill>
                    <a:schemeClr val="bg1"/>
                  </a:solidFill>
                  <a:ea typeface="微软雅黑" pitchFamily="34" charset="-122"/>
                </a:rPr>
                <a:t>坡度对生产生活的影响</a:t>
              </a:r>
            </a:p>
          </p:txBody>
        </p:sp>
        <p:cxnSp>
          <p:nvCxnSpPr>
            <p:cNvPr id="20489" name="直接连接符 5"/>
            <p:cNvCxnSpPr/>
            <p:nvPr/>
          </p:nvCxnSpPr>
          <p:spPr>
            <a:xfrm>
              <a:off x="448794" y="1001628"/>
              <a:ext cx="3099845" cy="11129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miter lim="800000"/>
            </a:ln>
          </p:spPr>
        </p:cxnSp>
      </p:grpSp>
      <p:cxnSp>
        <p:nvCxnSpPr>
          <p:cNvPr id="20485" name="直接连接符 7"/>
          <p:cNvCxnSpPr/>
          <p:nvPr/>
        </p:nvCxnSpPr>
        <p:spPr>
          <a:xfrm flipH="1">
            <a:off x="315913" y="284163"/>
            <a:ext cx="4762" cy="841375"/>
          </a:xfrm>
          <a:prstGeom prst="line">
            <a:avLst/>
          </a:prstGeom>
          <a:noFill/>
          <a:ln w="28575">
            <a:solidFill>
              <a:schemeClr val="bg1"/>
            </a:solidFill>
            <a:miter lim="800000"/>
          </a:ln>
        </p:spPr>
      </p:cxnSp>
      <p:sp>
        <p:nvSpPr>
          <p:cNvPr id="20486" name="矩形 10"/>
          <p:cNvSpPr/>
          <p:nvPr/>
        </p:nvSpPr>
        <p:spPr>
          <a:xfrm>
            <a:off x="236538" y="2744788"/>
            <a:ext cx="3203575" cy="1016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000" dirty="0">
                <a:solidFill>
                  <a:schemeClr val="bg1"/>
                </a:solidFill>
                <a:ea typeface="微软雅黑" pitchFamily="34" charset="-122"/>
              </a:rPr>
              <a:t>山谷中修建公路要避开陡坡</a:t>
            </a:r>
            <a:r>
              <a:rPr lang="en-US" altLang="zh-CN" sz="2000" dirty="0">
                <a:solidFill>
                  <a:schemeClr val="bg1"/>
                </a:solidFill>
                <a:ea typeface="微软雅黑" pitchFamily="34" charset="-122"/>
              </a:rPr>
              <a:t>,</a:t>
            </a:r>
            <a:r>
              <a:rPr lang="zh-CN" altLang="en-US" sz="2000" dirty="0">
                <a:solidFill>
                  <a:schemeClr val="bg1"/>
                </a:solidFill>
                <a:ea typeface="微软雅黑" pitchFamily="34" charset="-122"/>
              </a:rPr>
              <a:t>降低坡度，尽量沿等高线修建，所以一般呈现“之”字形。 </a:t>
            </a:r>
          </a:p>
        </p:txBody>
      </p:sp>
      <p:sp>
        <p:nvSpPr>
          <p:cNvPr id="20487" name="矩形 11"/>
          <p:cNvSpPr/>
          <p:nvPr/>
        </p:nvSpPr>
        <p:spPr>
          <a:xfrm>
            <a:off x="236538" y="1771650"/>
            <a:ext cx="275590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000" dirty="0">
                <a:solidFill>
                  <a:schemeClr val="bg1"/>
                </a:solidFill>
                <a:ea typeface="微软雅黑" pitchFamily="34" charset="-122"/>
              </a:rPr>
              <a:t>对</a:t>
            </a:r>
            <a:r>
              <a:rPr lang="zh-CN" altLang="en-US" sz="3200" dirty="0">
                <a:solidFill>
                  <a:schemeClr val="bg1"/>
                </a:solidFill>
                <a:ea typeface="微软雅黑" pitchFamily="34" charset="-122"/>
              </a:rPr>
              <a:t>交通运输建设</a:t>
            </a:r>
            <a:r>
              <a:rPr lang="zh-CN" altLang="en-US" sz="2000" dirty="0">
                <a:solidFill>
                  <a:schemeClr val="bg1"/>
                </a:solidFill>
                <a:ea typeface="微软雅黑" pitchFamily="34" charset="-122"/>
              </a:rPr>
              <a:t>的影响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/>
      <p:bldP spid="2048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6594"/>
          <a:stretch>
            <a:fillRect/>
          </a:stretch>
        </p:blipFill>
        <p:spPr>
          <a:xfrm>
            <a:off x="1385888" y="404813"/>
            <a:ext cx="7758112" cy="611981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1507" name="流程图: 手动输入 2"/>
          <p:cNvSpPr>
            <a:spLocks noChangeArrowheads="1"/>
          </p:cNvSpPr>
          <p:nvPr/>
        </p:nvSpPr>
        <p:spPr bwMode="auto">
          <a:xfrm rot="5400000">
            <a:off x="-954881" y="1359694"/>
            <a:ext cx="6119812" cy="4210050"/>
          </a:xfrm>
          <a:prstGeom prst="flowChartManualInput">
            <a:avLst/>
          </a:prstGeom>
          <a:solidFill>
            <a:srgbClr val="402939"/>
          </a:solidFill>
          <a:ln w="38100" algn="ctr">
            <a:solidFill>
              <a:schemeClr val="bg1"/>
            </a:solidFill>
            <a:miter lim="800000"/>
          </a:ln>
        </p:spPr>
        <p:txBody>
          <a:bodyPr rot="10800000" vert="eaVert"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21508" name="组合 3"/>
          <p:cNvGrpSpPr/>
          <p:nvPr/>
        </p:nvGrpSpPr>
        <p:grpSpPr>
          <a:xfrm>
            <a:off x="96838" y="406400"/>
            <a:ext cx="3359150" cy="595313"/>
            <a:chOff x="448794" y="416611"/>
            <a:chExt cx="4480377" cy="596146"/>
          </a:xfrm>
        </p:grpSpPr>
        <p:sp>
          <p:nvSpPr>
            <p:cNvPr id="21512" name="矩形 4"/>
            <p:cNvSpPr/>
            <p:nvPr/>
          </p:nvSpPr>
          <p:spPr>
            <a:xfrm>
              <a:off x="640818" y="416611"/>
              <a:ext cx="4288353" cy="58477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lvl="0" indent="0" eaLnBrk="1" hangingPunct="1"/>
              <a:r>
                <a:rPr lang="zh-CN" altLang="en-US" sz="3200" dirty="0">
                  <a:solidFill>
                    <a:schemeClr val="bg1"/>
                  </a:solidFill>
                  <a:ea typeface="微软雅黑" pitchFamily="34" charset="-122"/>
                </a:rPr>
                <a:t>坡度对生产生活的影响</a:t>
              </a:r>
            </a:p>
          </p:txBody>
        </p:sp>
        <p:cxnSp>
          <p:nvCxnSpPr>
            <p:cNvPr id="21513" name="直接连接符 5"/>
            <p:cNvCxnSpPr/>
            <p:nvPr/>
          </p:nvCxnSpPr>
          <p:spPr>
            <a:xfrm>
              <a:off x="448794" y="1001628"/>
              <a:ext cx="3099845" cy="11129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miter lim="800000"/>
            </a:ln>
          </p:spPr>
        </p:cxnSp>
      </p:grpSp>
      <p:cxnSp>
        <p:nvCxnSpPr>
          <p:cNvPr id="21509" name="直接连接符 6"/>
          <p:cNvCxnSpPr/>
          <p:nvPr/>
        </p:nvCxnSpPr>
        <p:spPr>
          <a:xfrm flipH="1">
            <a:off x="315913" y="284163"/>
            <a:ext cx="4762" cy="841375"/>
          </a:xfrm>
          <a:prstGeom prst="line">
            <a:avLst/>
          </a:prstGeom>
          <a:noFill/>
          <a:ln w="28575">
            <a:solidFill>
              <a:schemeClr val="bg1"/>
            </a:solidFill>
            <a:miter lim="800000"/>
          </a:ln>
        </p:spPr>
      </p:cxnSp>
      <p:sp>
        <p:nvSpPr>
          <p:cNvPr id="21510" name="矩形 7"/>
          <p:cNvSpPr/>
          <p:nvPr/>
        </p:nvSpPr>
        <p:spPr>
          <a:xfrm>
            <a:off x="204788" y="1690688"/>
            <a:ext cx="1216025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400">
                <a:solidFill>
                  <a:schemeClr val="bg1"/>
                </a:solidFill>
                <a:ea typeface="微软雅黑" pitchFamily="34" charset="-122"/>
              </a:rPr>
              <a:t>知识</a:t>
            </a:r>
            <a:r>
              <a:rPr lang="zh-CN" altLang="en-US" sz="3200">
                <a:solidFill>
                  <a:schemeClr val="bg1"/>
                </a:solidFill>
                <a:ea typeface="微软雅黑" pitchFamily="34" charset="-122"/>
              </a:rPr>
              <a:t>揭秘</a:t>
            </a:r>
          </a:p>
        </p:txBody>
      </p:sp>
      <p:sp>
        <p:nvSpPr>
          <p:cNvPr id="21511" name="矩形 8"/>
          <p:cNvSpPr/>
          <p:nvPr/>
        </p:nvSpPr>
        <p:spPr>
          <a:xfrm>
            <a:off x="146050" y="2724150"/>
            <a:ext cx="3667125" cy="28622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ea typeface="微软雅黑" pitchFamily="34" charset="-122"/>
              </a:rPr>
              <a:t>      受机车牵引力的限制，铁路线的最大坡度一般不超过</a:t>
            </a:r>
            <a:r>
              <a:rPr lang="en-US" altLang="zh-CN" sz="2400" dirty="0">
                <a:solidFill>
                  <a:schemeClr val="bg1"/>
                </a:solidFill>
                <a:ea typeface="微软雅黑" pitchFamily="34" charset="-122"/>
              </a:rPr>
              <a:t>2.5%—3%.</a:t>
            </a:r>
            <a:r>
              <a:rPr lang="zh-CN" altLang="en-US" sz="2400" dirty="0">
                <a:solidFill>
                  <a:schemeClr val="bg1"/>
                </a:solidFill>
                <a:ea typeface="微软雅黑" pitchFamily="34" charset="-122"/>
              </a:rPr>
              <a:t>詹天佑在修建京张铁路时，设计“人”字形线路，通过延长路程，从而降低线路的坡度。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50"/>
            <a:ext cx="9144000" cy="3556000"/>
          </a:xfrm>
          <a:prstGeom prst="rect">
            <a:avLst/>
          </a:prstGeom>
          <a:noFill/>
          <a:ln>
            <a:noFill/>
            <a:miter lim="800000"/>
          </a:ln>
        </p:spPr>
      </p:pic>
      <p:cxnSp>
        <p:nvCxnSpPr>
          <p:cNvPr id="22531" name="直接连接符 9"/>
          <p:cNvCxnSpPr/>
          <p:nvPr/>
        </p:nvCxnSpPr>
        <p:spPr>
          <a:xfrm>
            <a:off x="0" y="3949700"/>
            <a:ext cx="9150350" cy="92075"/>
          </a:xfrm>
          <a:prstGeom prst="line">
            <a:avLst/>
          </a:prstGeom>
          <a:ln w="76200">
            <a:gradFill flip="none" rotWithShape="1">
              <a:gsLst>
                <a:gs pos="0">
                  <a:srgbClr val="92D050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shape">
                <a:fillToRect l="50000" t="50000" r="50000" b="50000"/>
              </a:path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32" name="组合 11"/>
          <p:cNvGrpSpPr/>
          <p:nvPr/>
        </p:nvGrpSpPr>
        <p:grpSpPr>
          <a:xfrm>
            <a:off x="96838" y="406400"/>
            <a:ext cx="3359150" cy="595313"/>
            <a:chOff x="448794" y="416611"/>
            <a:chExt cx="4480377" cy="596146"/>
          </a:xfrm>
        </p:grpSpPr>
        <p:sp>
          <p:nvSpPr>
            <p:cNvPr id="22538" name="矩形 12"/>
            <p:cNvSpPr/>
            <p:nvPr/>
          </p:nvSpPr>
          <p:spPr>
            <a:xfrm>
              <a:off x="641475" y="416611"/>
              <a:ext cx="4287696" cy="58501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marR="0" lvl="0" indent="0" eaLnBrk="1" hangingPunct="1"/>
              <a:r>
                <a:rPr lang="zh-CN" altLang="en-US" sz="3200" spc="0" dirty="0">
                  <a:solidFill>
                    <a:srgbClr val="9DC3E6"/>
                  </a:solidFill>
                  <a:ea typeface="微软雅黑" pitchFamily="34" charset="-122"/>
                </a:rPr>
                <a:t>坡度对生产生活的影响</a:t>
              </a:r>
              <a:endParaRPr lang="zh-CN" altLang="en-US" sz="3200" dirty="0">
                <a:solidFill>
                  <a:srgbClr val="9DC3E6"/>
                </a:solidFill>
                <a:ea typeface="微软雅黑" pitchFamily="34" charset="-122"/>
              </a:endParaRPr>
            </a:p>
          </p:txBody>
        </p:sp>
        <p:cxnSp>
          <p:nvCxnSpPr>
            <p:cNvPr id="22539" name="直接连接符 13"/>
            <p:cNvCxnSpPr/>
            <p:nvPr/>
          </p:nvCxnSpPr>
          <p:spPr>
            <a:xfrm>
              <a:off x="448794" y="1001628"/>
              <a:ext cx="3099845" cy="11129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miter lim="800000"/>
            </a:ln>
          </p:spPr>
        </p:cxnSp>
      </p:grpSp>
      <p:cxnSp>
        <p:nvCxnSpPr>
          <p:cNvPr id="22533" name="直接连接符 14"/>
          <p:cNvCxnSpPr/>
          <p:nvPr/>
        </p:nvCxnSpPr>
        <p:spPr>
          <a:xfrm flipH="1">
            <a:off x="315913" y="284163"/>
            <a:ext cx="4762" cy="841375"/>
          </a:xfrm>
          <a:prstGeom prst="line">
            <a:avLst/>
          </a:prstGeom>
          <a:noFill/>
          <a:ln w="28575">
            <a:solidFill>
              <a:srgbClr val="C55A11"/>
            </a:solidFill>
            <a:miter lim="800000"/>
          </a:ln>
        </p:spPr>
      </p:cxnSp>
      <p:sp>
        <p:nvSpPr>
          <p:cNvPr id="22534" name="矩形 15"/>
          <p:cNvSpPr/>
          <p:nvPr/>
        </p:nvSpPr>
        <p:spPr>
          <a:xfrm>
            <a:off x="0" y="4292600"/>
            <a:ext cx="1809750" cy="51911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eaLnBrk="1" hangingPunct="1"/>
            <a:r>
              <a:rPr lang="zh-CN" altLang="en-US" sz="1800" spc="0">
                <a:solidFill>
                  <a:srgbClr val="9DC3E6"/>
                </a:solidFill>
                <a:ea typeface="微软雅黑" pitchFamily="34" charset="-122"/>
              </a:rPr>
              <a:t>对</a:t>
            </a:r>
            <a:r>
              <a:rPr lang="zh-CN" altLang="en-US" sz="2800" spc="0">
                <a:solidFill>
                  <a:srgbClr val="9DC3E6"/>
                </a:solidFill>
                <a:ea typeface="微软雅黑" pitchFamily="34" charset="-122"/>
              </a:rPr>
              <a:t>耕作</a:t>
            </a:r>
            <a:r>
              <a:rPr lang="zh-CN" altLang="en-US" sz="1800" spc="0">
                <a:solidFill>
                  <a:srgbClr val="9DC3E6"/>
                </a:solidFill>
                <a:ea typeface="微软雅黑" pitchFamily="34" charset="-122"/>
              </a:rPr>
              <a:t>的影响</a:t>
            </a:r>
            <a:endParaRPr lang="zh-CN" altLang="en-US">
              <a:solidFill>
                <a:srgbClr val="9DC3E6"/>
              </a:solidFill>
              <a:ea typeface="微软雅黑" pitchFamily="34" charset="-122"/>
            </a:endParaRPr>
          </a:p>
        </p:txBody>
      </p:sp>
      <p:sp>
        <p:nvSpPr>
          <p:cNvPr id="22535" name="矩形 16"/>
          <p:cNvSpPr/>
          <p:nvPr/>
        </p:nvSpPr>
        <p:spPr>
          <a:xfrm>
            <a:off x="2139950" y="4668838"/>
            <a:ext cx="5232400" cy="96202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eaLnBrk="1" hangingPunct="1">
              <a:lnSpc>
                <a:spcPct val="150000"/>
              </a:lnSpc>
            </a:pPr>
            <a:r>
              <a:rPr lang="zh-CN" altLang="en-US" sz="2000" spc="0" dirty="0">
                <a:solidFill>
                  <a:srgbClr val="9DC3E6"/>
                </a:solidFill>
                <a:ea typeface="微软雅黑" pitchFamily="34" charset="-122"/>
              </a:rPr>
              <a:t>坡地耕作易引发水土流失，特别是在坡度大于</a:t>
            </a:r>
            <a:r>
              <a:rPr lang="en-US" altLang="zh-CN" sz="2000" spc="0" dirty="0">
                <a:solidFill>
                  <a:srgbClr val="9DC3E6"/>
                </a:solidFill>
                <a:ea typeface="微软雅黑" pitchFamily="34" charset="-122"/>
              </a:rPr>
              <a:t>15°</a:t>
            </a:r>
            <a:r>
              <a:rPr lang="zh-CN" altLang="en-US" sz="2000" spc="0" dirty="0">
                <a:solidFill>
                  <a:srgbClr val="9DC3E6"/>
                </a:solidFill>
                <a:ea typeface="微软雅黑" pitchFamily="34" charset="-122"/>
              </a:rPr>
              <a:t>的坡地上种植，一旦遇到暴雨，土壤侵蚀极为严重</a:t>
            </a:r>
            <a:endParaRPr lang="zh-CN" altLang="en-US" sz="2000" dirty="0">
              <a:solidFill>
                <a:srgbClr val="9DC3E6"/>
              </a:solidFill>
              <a:ea typeface="微软雅黑" pitchFamily="34" charset="-122"/>
            </a:endParaRPr>
          </a:p>
        </p:txBody>
      </p:sp>
      <p:cxnSp>
        <p:nvCxnSpPr>
          <p:cNvPr id="22536" name="直接连接符 10"/>
          <p:cNvCxnSpPr/>
          <p:nvPr/>
        </p:nvCxnSpPr>
        <p:spPr>
          <a:xfrm>
            <a:off x="128588" y="966788"/>
            <a:ext cx="2590800" cy="9525"/>
          </a:xfrm>
          <a:prstGeom prst="line">
            <a:avLst/>
          </a:prstGeom>
          <a:noFill/>
          <a:ln w="28575">
            <a:solidFill>
              <a:srgbClr val="C55A11"/>
            </a:solidFill>
            <a:miter lim="800000"/>
          </a:ln>
        </p:spPr>
      </p:cxnSp>
      <p:pic>
        <p:nvPicPr>
          <p:cNvPr id="22537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9338" y="404813"/>
            <a:ext cx="4284662" cy="3744912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/>
      <p:bldP spid="225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188" y="908050"/>
            <a:ext cx="3844925" cy="28448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</a:ln>
        </p:spPr>
      </p:pic>
      <p:pic>
        <p:nvPicPr>
          <p:cNvPr id="23555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43438" y="908050"/>
            <a:ext cx="3940175" cy="28448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</a:ln>
        </p:spPr>
      </p:pic>
      <p:cxnSp>
        <p:nvCxnSpPr>
          <p:cNvPr id="23556" name="直接连接符 7"/>
          <p:cNvCxnSpPr/>
          <p:nvPr/>
        </p:nvCxnSpPr>
        <p:spPr>
          <a:xfrm flipH="1">
            <a:off x="8902700" y="3557588"/>
            <a:ext cx="0" cy="43180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</p:spPr>
      </p:cxnSp>
      <p:cxnSp>
        <p:nvCxnSpPr>
          <p:cNvPr id="23557" name="直接连接符 26"/>
          <p:cNvCxnSpPr/>
          <p:nvPr/>
        </p:nvCxnSpPr>
        <p:spPr>
          <a:xfrm flipH="1">
            <a:off x="8845550" y="4746625"/>
            <a:ext cx="0" cy="276225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</p:spPr>
      </p:cxnSp>
      <p:cxnSp>
        <p:nvCxnSpPr>
          <p:cNvPr id="23558" name="直接连接符 32"/>
          <p:cNvCxnSpPr/>
          <p:nvPr/>
        </p:nvCxnSpPr>
        <p:spPr>
          <a:xfrm flipH="1">
            <a:off x="8834438" y="5251450"/>
            <a:ext cx="0" cy="276225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</p:spPr>
      </p:cxnSp>
      <p:grpSp>
        <p:nvGrpSpPr>
          <p:cNvPr id="23559" name="文本框 3"/>
          <p:cNvGrpSpPr/>
          <p:nvPr/>
        </p:nvGrpSpPr>
        <p:grpSpPr>
          <a:xfrm rot="16200000">
            <a:off x="6103144" y="-2610644"/>
            <a:ext cx="971550" cy="6192838"/>
            <a:chOff x="714" y="933"/>
            <a:chExt cx="817" cy="2823"/>
          </a:xfrm>
        </p:grpSpPr>
        <p:pic>
          <p:nvPicPr>
            <p:cNvPr id="23562" name="文本框 3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4" y="933"/>
              <a:ext cx="749" cy="2823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23563" name="Text Box 24"/>
            <p:cNvSpPr/>
            <p:nvPr/>
          </p:nvSpPr>
          <p:spPr>
            <a:xfrm>
              <a:off x="863" y="987"/>
              <a:ext cx="668" cy="251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vert="eaVert" anchor="ctr" anchorCtr="0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4000">
                  <a:solidFill>
                    <a:schemeClr val="bg1"/>
                  </a:solidFill>
                  <a:latin typeface="华康俪金黑W8"/>
                  <a:ea typeface="华康俪金黑W8"/>
                </a:rPr>
                <a:t>地貌观察的内容</a:t>
              </a:r>
              <a:r>
                <a:rPr lang="en-US" altLang="zh-CN" sz="4000">
                  <a:solidFill>
                    <a:schemeClr val="bg1"/>
                  </a:solidFill>
                  <a:latin typeface="华康俪金黑W8"/>
                  <a:ea typeface="华康俪金黑W8"/>
                </a:rPr>
                <a:t>-</a:t>
              </a:r>
              <a:r>
                <a:rPr lang="zh-CN" altLang="en-US" sz="4000">
                  <a:solidFill>
                    <a:schemeClr val="bg1"/>
                  </a:solidFill>
                  <a:latin typeface="华康俪金黑W8"/>
                  <a:ea typeface="华康俪金黑W8"/>
                </a:rPr>
                <a:t>坡向</a:t>
              </a:r>
            </a:p>
          </p:txBody>
        </p:sp>
      </p:grpSp>
      <p:pic>
        <p:nvPicPr>
          <p:cNvPr id="23560" name="图片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825" y="3789363"/>
            <a:ext cx="4178300" cy="269557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3561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538" y="3644900"/>
            <a:ext cx="4267200" cy="295275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:circle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842"/>
          <a:stretch>
            <a:fillRect/>
          </a:stretch>
        </p:blipFill>
        <p:spPr>
          <a:xfrm>
            <a:off x="4452938" y="166688"/>
            <a:ext cx="3403600" cy="568801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4579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825" y="549275"/>
            <a:ext cx="3852863" cy="5786438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4580" name="TextBox 3"/>
          <p:cNvSpPr txBox="1"/>
          <p:nvPr/>
        </p:nvSpPr>
        <p:spPr>
          <a:xfrm>
            <a:off x="2057400" y="1709738"/>
            <a:ext cx="823913" cy="523875"/>
          </a:xfrm>
          <a:prstGeom prst="rect">
            <a:avLst/>
          </a:prstGeom>
          <a:solidFill>
            <a:schemeClr val="accent5"/>
          </a:solidFill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eaLnBrk="1" hangingPunct="1"/>
            <a:endParaRPr lang="zh-CN" altLang="en-US" sz="2800" b="1">
              <a:ea typeface="等线"/>
            </a:endParaRPr>
          </a:p>
        </p:txBody>
      </p:sp>
      <p:sp>
        <p:nvSpPr>
          <p:cNvPr id="24581" name="TextBox 4"/>
          <p:cNvSpPr txBox="1"/>
          <p:nvPr/>
        </p:nvSpPr>
        <p:spPr>
          <a:xfrm>
            <a:off x="450850" y="1782763"/>
            <a:ext cx="842963" cy="523875"/>
          </a:xfrm>
          <a:prstGeom prst="rect">
            <a:avLst/>
          </a:prstGeom>
          <a:solidFill>
            <a:schemeClr val="accent5"/>
          </a:solidFill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eaLnBrk="1" hangingPunct="1"/>
            <a:endParaRPr lang="zh-CN" altLang="en-US" sz="2800" b="1">
              <a:ea typeface="等线"/>
            </a:endParaRPr>
          </a:p>
        </p:txBody>
      </p:sp>
      <p:sp>
        <p:nvSpPr>
          <p:cNvPr id="24582" name="TextBox 6"/>
          <p:cNvSpPr/>
          <p:nvPr/>
        </p:nvSpPr>
        <p:spPr>
          <a:xfrm>
            <a:off x="2084388" y="1709738"/>
            <a:ext cx="771525" cy="9461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800" b="1">
                <a:ea typeface="等线"/>
              </a:rPr>
              <a:t>阳坡</a:t>
            </a:r>
          </a:p>
        </p:txBody>
      </p:sp>
      <p:sp>
        <p:nvSpPr>
          <p:cNvPr id="24583" name="TextBox 7"/>
          <p:cNvSpPr/>
          <p:nvPr/>
        </p:nvSpPr>
        <p:spPr>
          <a:xfrm>
            <a:off x="485775" y="1782763"/>
            <a:ext cx="771525" cy="9461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800" b="1">
                <a:ea typeface="等线"/>
              </a:rPr>
              <a:t>阴坡</a:t>
            </a:r>
          </a:p>
        </p:txBody>
      </p:sp>
      <p:sp>
        <p:nvSpPr>
          <p:cNvPr id="24584" name="矩形 29"/>
          <p:cNvSpPr/>
          <p:nvPr/>
        </p:nvSpPr>
        <p:spPr>
          <a:xfrm>
            <a:off x="0" y="5661025"/>
            <a:ext cx="4284663" cy="822325"/>
          </a:xfrm>
          <a:prstGeom prst="rect">
            <a:avLst/>
          </a:prstGeom>
          <a:solidFill>
            <a:srgbClr val="375C77"/>
          </a:solidFill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285750" lvl="0" indent="-285750" eaLnBrk="1" hangingPunct="1">
              <a:buFont typeface="Wingdings" pitchFamily="2" charset="2"/>
              <a:buChar char="l"/>
            </a:pPr>
            <a:r>
              <a:rPr lang="zh-CN" altLang="en-US" sz="2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阳坡温度较高</a:t>
            </a:r>
            <a:r>
              <a:rPr lang="en-US" altLang="zh-CN" sz="2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阴坡温度较低</a:t>
            </a:r>
            <a:r>
              <a:rPr lang="en-US" altLang="zh-CN" sz="2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;</a:t>
            </a:r>
          </a:p>
          <a:p>
            <a:pPr marL="285750" lvl="0" indent="-285750">
              <a:buFont typeface="Wingdings" pitchFamily="2" charset="2"/>
              <a:buChar char="l"/>
            </a:pPr>
            <a:r>
              <a:rPr lang="zh-CN" altLang="en-US" sz="2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阳坡森林上界高于阴坡</a:t>
            </a:r>
          </a:p>
        </p:txBody>
      </p:sp>
      <p:sp>
        <p:nvSpPr>
          <p:cNvPr id="24585" name="矩形 34"/>
          <p:cNvSpPr/>
          <p:nvPr/>
        </p:nvSpPr>
        <p:spPr>
          <a:xfrm>
            <a:off x="4427538" y="5661025"/>
            <a:ext cx="4716462" cy="822325"/>
          </a:xfrm>
          <a:prstGeom prst="rect">
            <a:avLst/>
          </a:prstGeom>
          <a:solidFill>
            <a:srgbClr val="315C6B"/>
          </a:solidFill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285750" lvl="0" indent="-285750" eaLnBrk="1" hangingPunct="1">
              <a:buFont typeface="Wingdings" pitchFamily="2" charset="2"/>
              <a:buChar char="l"/>
            </a:pPr>
            <a:r>
              <a:rPr lang="zh-CN" altLang="en-US" sz="2400" b="1">
                <a:solidFill>
                  <a:srgbClr val="FFFFFF"/>
                </a:solidFill>
                <a:latin typeface="宋体" pitchFamily="2" charset="-122"/>
                <a:ea typeface="Times New Roman" pitchFamily="18" charset="0"/>
              </a:rPr>
              <a:t>迎风坡降水多</a:t>
            </a:r>
            <a:r>
              <a:rPr lang="en-US" altLang="zh-CN" sz="2400" b="1">
                <a:solidFill>
                  <a:srgbClr val="FFFFFF"/>
                </a:solidFill>
                <a:latin typeface="宋体" pitchFamily="2" charset="-122"/>
                <a:ea typeface="Times New Roman" pitchFamily="18" charset="0"/>
              </a:rPr>
              <a:t>,</a:t>
            </a:r>
            <a:r>
              <a:rPr lang="zh-CN" altLang="en-US" sz="2400" b="1">
                <a:solidFill>
                  <a:srgbClr val="FFFFFF"/>
                </a:solidFill>
                <a:latin typeface="宋体" pitchFamily="2" charset="-122"/>
                <a:ea typeface="Times New Roman" pitchFamily="18" charset="0"/>
              </a:rPr>
              <a:t>背风坡降水少</a:t>
            </a:r>
          </a:p>
          <a:p>
            <a:pPr marL="285750" lvl="0" indent="-285750">
              <a:buFont typeface="Wingdings" pitchFamily="2" charset="2"/>
              <a:buChar char="l"/>
            </a:pPr>
            <a:r>
              <a:rPr lang="zh-CN" altLang="en-US" sz="2400">
                <a:solidFill>
                  <a:srgbClr val="FFFFFF"/>
                </a:solidFill>
                <a:latin typeface="微软雅黑" pitchFamily="34" charset="-122"/>
                <a:ea typeface="Times New Roman" pitchFamily="18" charset="0"/>
              </a:rPr>
              <a:t>迎风坡雪线高度低于背风坡</a:t>
            </a:r>
            <a:r>
              <a:rPr lang="en-US" altLang="zh-CN" sz="2400">
                <a:solidFill>
                  <a:srgbClr val="FFFFFF"/>
                </a:solidFill>
                <a:latin typeface="微软雅黑" pitchFamily="34" charset="-122"/>
                <a:ea typeface="Times New Roman" pitchFamily="18" charset="0"/>
              </a:rPr>
              <a:t>;</a:t>
            </a:r>
          </a:p>
        </p:txBody>
      </p:sp>
      <p:grpSp>
        <p:nvGrpSpPr>
          <p:cNvPr id="24586" name="文本框 3"/>
          <p:cNvGrpSpPr/>
          <p:nvPr/>
        </p:nvGrpSpPr>
        <p:grpSpPr>
          <a:xfrm rot="16200000">
            <a:off x="6030119" y="-2610644"/>
            <a:ext cx="971550" cy="6192838"/>
            <a:chOff x="714" y="933"/>
            <a:chExt cx="817" cy="2823"/>
          </a:xfrm>
        </p:grpSpPr>
        <p:pic>
          <p:nvPicPr>
            <p:cNvPr id="24587" name="文本框 3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4" y="933"/>
              <a:ext cx="749" cy="2823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24588" name="Text Box 12"/>
            <p:cNvSpPr/>
            <p:nvPr/>
          </p:nvSpPr>
          <p:spPr>
            <a:xfrm>
              <a:off x="863" y="987"/>
              <a:ext cx="668" cy="251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vert="eaVert" anchor="ctr" anchorCtr="0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4000">
                  <a:solidFill>
                    <a:schemeClr val="bg1"/>
                  </a:solidFill>
                  <a:latin typeface="华康俪金黑W8"/>
                  <a:ea typeface="华康俪金黑W8"/>
                </a:rPr>
                <a:t>地貌观察的内容</a:t>
              </a:r>
              <a:r>
                <a:rPr lang="en-US" altLang="zh-CN" sz="4000">
                  <a:solidFill>
                    <a:schemeClr val="bg1"/>
                  </a:solidFill>
                  <a:latin typeface="华康俪金黑W8"/>
                  <a:ea typeface="华康俪金黑W8"/>
                </a:rPr>
                <a:t>-</a:t>
              </a:r>
              <a:r>
                <a:rPr lang="zh-CN" altLang="en-US" sz="4000">
                  <a:solidFill>
                    <a:schemeClr val="bg1"/>
                  </a:solidFill>
                  <a:latin typeface="华康俪金黑W8"/>
                  <a:ea typeface="华康俪金黑W8"/>
                </a:rPr>
                <a:t>坡向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/>
      <p:bldP spid="2458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3171825"/>
            <a:ext cx="4194175" cy="2890838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5603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3875" y="3171825"/>
            <a:ext cx="4700588" cy="2890838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5604" name="矩形 4"/>
          <p:cNvSpPr/>
          <p:nvPr/>
        </p:nvSpPr>
        <p:spPr>
          <a:xfrm>
            <a:off x="3492500" y="476250"/>
            <a:ext cx="170815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400" dirty="0">
                <a:solidFill>
                  <a:srgbClr val="00B0F0"/>
                </a:solidFill>
                <a:ea typeface="微软雅黑" pitchFamily="34" charset="-122"/>
              </a:rPr>
              <a:t>高度和坡度</a:t>
            </a:r>
          </a:p>
        </p:txBody>
      </p:sp>
      <p:cxnSp>
        <p:nvCxnSpPr>
          <p:cNvPr id="25605" name="直接连接符 10"/>
          <p:cNvCxnSpPr/>
          <p:nvPr/>
        </p:nvCxnSpPr>
        <p:spPr>
          <a:xfrm flipH="1">
            <a:off x="6588125" y="1557338"/>
            <a:ext cx="0" cy="350837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</p:spPr>
      </p:cxnSp>
      <p:sp>
        <p:nvSpPr>
          <p:cNvPr id="25606" name="矩形 13"/>
          <p:cNvSpPr/>
          <p:nvPr/>
        </p:nvSpPr>
        <p:spPr>
          <a:xfrm>
            <a:off x="3276600" y="908050"/>
            <a:ext cx="2470150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000" dirty="0">
                <a:solidFill>
                  <a:srgbClr val="00B0F0"/>
                </a:solidFill>
                <a:ea typeface="微软雅黑" pitchFamily="34" charset="-122"/>
              </a:rPr>
              <a:t>反映地貌的形态特征</a:t>
            </a:r>
          </a:p>
        </p:txBody>
      </p:sp>
      <p:sp>
        <p:nvSpPr>
          <p:cNvPr id="25607" name="矩形 15"/>
          <p:cNvSpPr/>
          <p:nvPr/>
        </p:nvSpPr>
        <p:spPr>
          <a:xfrm>
            <a:off x="1219200" y="2000250"/>
            <a:ext cx="2776538" cy="701675"/>
          </a:xfrm>
          <a:prstGeom prst="rect">
            <a:avLst/>
          </a:prstGeom>
          <a:solidFill>
            <a:srgbClr val="0070C0"/>
          </a:solidFill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000" dirty="0">
                <a:solidFill>
                  <a:srgbClr val="FFFFFF"/>
                </a:solidFill>
                <a:ea typeface="微软雅黑" pitchFamily="34" charset="-122"/>
              </a:rPr>
              <a:t>相对高度大、坡度大的地貌，一般比较陡峻</a:t>
            </a:r>
          </a:p>
        </p:txBody>
      </p:sp>
      <p:sp>
        <p:nvSpPr>
          <p:cNvPr id="25608" name="矩形 16"/>
          <p:cNvSpPr/>
          <p:nvPr/>
        </p:nvSpPr>
        <p:spPr>
          <a:xfrm>
            <a:off x="5489575" y="1974850"/>
            <a:ext cx="2827338" cy="701675"/>
          </a:xfrm>
          <a:prstGeom prst="rect">
            <a:avLst/>
          </a:prstGeom>
          <a:solidFill>
            <a:srgbClr val="00B050"/>
          </a:solidFill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000" dirty="0">
                <a:solidFill>
                  <a:srgbClr val="FFFFFF"/>
                </a:solidFill>
                <a:ea typeface="微软雅黑" pitchFamily="34" charset="-122"/>
              </a:rPr>
              <a:t>相对高度小、坡度小的地貌，一般比较平缓</a:t>
            </a:r>
          </a:p>
        </p:txBody>
      </p:sp>
      <p:grpSp>
        <p:nvGrpSpPr>
          <p:cNvPr id="25609" name="组合 29"/>
          <p:cNvGrpSpPr/>
          <p:nvPr/>
        </p:nvGrpSpPr>
        <p:grpSpPr>
          <a:xfrm>
            <a:off x="2290763" y="1277938"/>
            <a:ext cx="4300537" cy="1782762"/>
            <a:chOff x="3054627" y="1278193"/>
            <a:chExt cx="5734216" cy="1781869"/>
          </a:xfrm>
        </p:grpSpPr>
        <p:cxnSp>
          <p:nvCxnSpPr>
            <p:cNvPr id="25613" name="直接连接符 14"/>
            <p:cNvCxnSpPr/>
            <p:nvPr/>
          </p:nvCxnSpPr>
          <p:spPr>
            <a:xfrm flipH="1">
              <a:off x="5776739" y="1278193"/>
              <a:ext cx="0" cy="301474"/>
            </a:xfrm>
            <a:prstGeom prst="line">
              <a:avLst/>
            </a:prstGeom>
            <a:noFill/>
            <a:ln w="6350">
              <a:solidFill>
                <a:schemeClr val="accent1"/>
              </a:solidFill>
              <a:miter lim="800000"/>
            </a:ln>
          </p:spPr>
        </p:cxnSp>
        <p:cxnSp>
          <p:nvCxnSpPr>
            <p:cNvPr id="25614" name="直接连接符 19"/>
            <p:cNvCxnSpPr/>
            <p:nvPr/>
          </p:nvCxnSpPr>
          <p:spPr>
            <a:xfrm flipH="1">
              <a:off x="3069443" y="1579667"/>
              <a:ext cx="5708817" cy="0"/>
            </a:xfrm>
            <a:prstGeom prst="line">
              <a:avLst/>
            </a:prstGeom>
            <a:noFill/>
            <a:ln w="6350">
              <a:solidFill>
                <a:schemeClr val="accent1"/>
              </a:solidFill>
              <a:miter lim="800000"/>
            </a:ln>
          </p:spPr>
        </p:cxnSp>
        <p:cxnSp>
          <p:nvCxnSpPr>
            <p:cNvPr id="25615" name="直接连接符 25"/>
            <p:cNvCxnSpPr/>
            <p:nvPr/>
          </p:nvCxnSpPr>
          <p:spPr>
            <a:xfrm flipH="1">
              <a:off x="3069443" y="1579667"/>
              <a:ext cx="0" cy="352248"/>
            </a:xfrm>
            <a:prstGeom prst="line">
              <a:avLst/>
            </a:prstGeom>
            <a:noFill/>
            <a:ln w="6350">
              <a:solidFill>
                <a:schemeClr val="accent1"/>
              </a:solidFill>
              <a:miter lim="800000"/>
            </a:ln>
          </p:spPr>
        </p:cxnSp>
        <p:cxnSp>
          <p:nvCxnSpPr>
            <p:cNvPr id="25616" name="直接连接符 27"/>
            <p:cNvCxnSpPr/>
            <p:nvPr/>
          </p:nvCxnSpPr>
          <p:spPr>
            <a:xfrm flipH="1">
              <a:off x="3054627" y="2709401"/>
              <a:ext cx="0" cy="350661"/>
            </a:xfrm>
            <a:prstGeom prst="line">
              <a:avLst/>
            </a:prstGeom>
            <a:noFill/>
            <a:ln w="6350">
              <a:solidFill>
                <a:schemeClr val="accent1"/>
              </a:solidFill>
              <a:miter lim="800000"/>
            </a:ln>
          </p:spPr>
        </p:cxnSp>
        <p:cxnSp>
          <p:nvCxnSpPr>
            <p:cNvPr id="25617" name="直接连接符 28"/>
            <p:cNvCxnSpPr/>
            <p:nvPr/>
          </p:nvCxnSpPr>
          <p:spPr>
            <a:xfrm flipH="1">
              <a:off x="8788843" y="2682426"/>
              <a:ext cx="0" cy="350662"/>
            </a:xfrm>
            <a:prstGeom prst="line">
              <a:avLst/>
            </a:prstGeom>
            <a:noFill/>
            <a:ln w="6350">
              <a:solidFill>
                <a:schemeClr val="accent1"/>
              </a:solidFill>
              <a:miter lim="800000"/>
            </a:ln>
          </p:spPr>
        </p:cxnSp>
      </p:grpSp>
      <p:grpSp>
        <p:nvGrpSpPr>
          <p:cNvPr id="25610" name="文本框 3"/>
          <p:cNvGrpSpPr/>
          <p:nvPr/>
        </p:nvGrpSpPr>
        <p:grpSpPr>
          <a:xfrm rot="16200000">
            <a:off x="1318419" y="-518319"/>
            <a:ext cx="890588" cy="3025775"/>
            <a:chOff x="714" y="933"/>
            <a:chExt cx="749" cy="2823"/>
          </a:xfrm>
        </p:grpSpPr>
        <p:pic>
          <p:nvPicPr>
            <p:cNvPr id="25611" name="文本框 3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4" y="933"/>
              <a:ext cx="749" cy="2823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25612" name="Text Box 19"/>
            <p:cNvSpPr/>
            <p:nvPr/>
          </p:nvSpPr>
          <p:spPr>
            <a:xfrm>
              <a:off x="942" y="986"/>
              <a:ext cx="514" cy="251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vert="eaVert" anchor="ctr" anchorCtr="0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2800" dirty="0">
                  <a:solidFill>
                    <a:schemeClr val="bg1"/>
                  </a:solidFill>
                  <a:latin typeface="华康俪金黑W8"/>
                  <a:ea typeface="华康俪金黑W8"/>
                </a:rPr>
                <a:t>地貌观察的内容</a:t>
              </a:r>
            </a:p>
          </p:txBody>
        </p:sp>
      </p:grpSp>
    </p:spTree>
  </p:cSld>
  <p:clrMapOvr>
    <a:masterClrMapping/>
  </p:clrMapOvr>
  <p:transition advTm="3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275" y="774700"/>
            <a:ext cx="4195763" cy="28003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6627" name="矩形 5"/>
          <p:cNvSpPr/>
          <p:nvPr/>
        </p:nvSpPr>
        <p:spPr>
          <a:xfrm>
            <a:off x="1042988" y="4221163"/>
            <a:ext cx="3025775" cy="1616075"/>
          </a:xfrm>
          <a:prstGeom prst="rect">
            <a:avLst/>
          </a:prstGeom>
          <a:solidFill>
            <a:srgbClr val="2ED49E"/>
          </a:solidFill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地貌的观察除了观察高度、坡度、坡向等形态要素，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还要注意观察地貌的形状、面积、空间分布状况等。</a:t>
            </a:r>
            <a:endParaRPr lang="zh-CN" altLang="en-US" sz="2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6628" name="图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8050" y="774700"/>
            <a:ext cx="4264025" cy="28003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6629" name="矩形 8"/>
          <p:cNvSpPr/>
          <p:nvPr/>
        </p:nvSpPr>
        <p:spPr>
          <a:xfrm>
            <a:off x="5580063" y="4221163"/>
            <a:ext cx="2952750" cy="1616075"/>
          </a:xfrm>
          <a:prstGeom prst="rect">
            <a:avLst/>
          </a:prstGeom>
          <a:solidFill>
            <a:srgbClr val="252B37"/>
          </a:solidFill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地貌的观察还要注意，无论是单一地貌，还是区域地貌，还要观察地面起伏状况和破碎程度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630" name="燕尾形 13"/>
          <p:cNvSpPr/>
          <p:nvPr/>
        </p:nvSpPr>
        <p:spPr>
          <a:xfrm rot="5400000">
            <a:off x="2258219" y="3582194"/>
            <a:ext cx="158750" cy="144462"/>
          </a:xfrm>
          <a:prstGeom prst="chevron">
            <a:avLst>
              <a:gd name="adj" fmla="val 50000"/>
            </a:avLst>
          </a:prstGeom>
          <a:solidFill>
            <a:srgbClr val="2ED49E"/>
          </a:soli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ea typeface="微软雅黑" pitchFamily="34" charset="-122"/>
            </a:endParaRPr>
          </a:p>
        </p:txBody>
      </p:sp>
      <p:sp>
        <p:nvSpPr>
          <p:cNvPr id="26631" name="燕尾形 14"/>
          <p:cNvSpPr/>
          <p:nvPr/>
        </p:nvSpPr>
        <p:spPr>
          <a:xfrm rot="5400000">
            <a:off x="2257425" y="3770313"/>
            <a:ext cx="160338" cy="144462"/>
          </a:xfrm>
          <a:prstGeom prst="chevron">
            <a:avLst>
              <a:gd name="adj" fmla="val 50002"/>
            </a:avLst>
          </a:prstGeom>
          <a:solidFill>
            <a:srgbClr val="2ED49E"/>
          </a:soli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ea typeface="微软雅黑" pitchFamily="34" charset="-122"/>
            </a:endParaRPr>
          </a:p>
        </p:txBody>
      </p:sp>
      <p:sp>
        <p:nvSpPr>
          <p:cNvPr id="26632" name="燕尾形 15"/>
          <p:cNvSpPr/>
          <p:nvPr/>
        </p:nvSpPr>
        <p:spPr>
          <a:xfrm rot="5400000">
            <a:off x="2257425" y="3983038"/>
            <a:ext cx="160338" cy="144462"/>
          </a:xfrm>
          <a:prstGeom prst="chevron">
            <a:avLst>
              <a:gd name="adj" fmla="val 50002"/>
            </a:avLst>
          </a:prstGeom>
          <a:solidFill>
            <a:srgbClr val="2ED49E"/>
          </a:soli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ea typeface="微软雅黑" pitchFamily="34" charset="-122"/>
            </a:endParaRPr>
          </a:p>
        </p:txBody>
      </p:sp>
      <p:sp>
        <p:nvSpPr>
          <p:cNvPr id="26633" name="燕尾形 16"/>
          <p:cNvSpPr/>
          <p:nvPr/>
        </p:nvSpPr>
        <p:spPr>
          <a:xfrm rot="5400000">
            <a:off x="6837363" y="3582987"/>
            <a:ext cx="158750" cy="142875"/>
          </a:xfrm>
          <a:prstGeom prst="chevron">
            <a:avLst>
              <a:gd name="adj" fmla="val 50000"/>
            </a:avLst>
          </a:prstGeom>
          <a:solidFill>
            <a:srgbClr val="252B37"/>
          </a:soli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ea typeface="微软雅黑" pitchFamily="34" charset="-122"/>
            </a:endParaRPr>
          </a:p>
        </p:txBody>
      </p:sp>
      <p:sp>
        <p:nvSpPr>
          <p:cNvPr id="26634" name="燕尾形 17"/>
          <p:cNvSpPr/>
          <p:nvPr/>
        </p:nvSpPr>
        <p:spPr>
          <a:xfrm rot="5400000">
            <a:off x="6836569" y="3771106"/>
            <a:ext cx="160338" cy="142875"/>
          </a:xfrm>
          <a:prstGeom prst="chevron">
            <a:avLst>
              <a:gd name="adj" fmla="val 50001"/>
            </a:avLst>
          </a:prstGeom>
          <a:solidFill>
            <a:srgbClr val="252B37"/>
          </a:soli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ea typeface="微软雅黑" pitchFamily="34" charset="-122"/>
            </a:endParaRPr>
          </a:p>
        </p:txBody>
      </p:sp>
      <p:sp>
        <p:nvSpPr>
          <p:cNvPr id="26635" name="燕尾形 18"/>
          <p:cNvSpPr/>
          <p:nvPr/>
        </p:nvSpPr>
        <p:spPr>
          <a:xfrm rot="5400000">
            <a:off x="6836569" y="3983831"/>
            <a:ext cx="160338" cy="142875"/>
          </a:xfrm>
          <a:prstGeom prst="chevron">
            <a:avLst>
              <a:gd name="adj" fmla="val 50001"/>
            </a:avLst>
          </a:prstGeom>
          <a:solidFill>
            <a:srgbClr val="252B37"/>
          </a:soli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algn="ctr" eaLnBrk="1" hangingPunct="1"/>
            <a:endParaRPr lang="zh-CN" altLang="en-US">
              <a:ea typeface="微软雅黑" pitchFamily="34" charset="-122"/>
            </a:endParaRPr>
          </a:p>
        </p:txBody>
      </p:sp>
      <p:grpSp>
        <p:nvGrpSpPr>
          <p:cNvPr id="26636" name="文本框 3"/>
          <p:cNvGrpSpPr/>
          <p:nvPr/>
        </p:nvGrpSpPr>
        <p:grpSpPr>
          <a:xfrm rot="16200000">
            <a:off x="1318419" y="-518319"/>
            <a:ext cx="890588" cy="3025775"/>
            <a:chOff x="714" y="933"/>
            <a:chExt cx="749" cy="2823"/>
          </a:xfrm>
        </p:grpSpPr>
        <p:pic>
          <p:nvPicPr>
            <p:cNvPr id="26637" name="文本框 3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4" y="933"/>
              <a:ext cx="749" cy="2823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26638" name="Text Box 14"/>
            <p:cNvSpPr/>
            <p:nvPr/>
          </p:nvSpPr>
          <p:spPr>
            <a:xfrm>
              <a:off x="942" y="986"/>
              <a:ext cx="514" cy="251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vert="eaVert" anchor="ctr" anchorCtr="0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lvl="0" indent="0" algn="ctr" eaLnBrk="1" hangingPunct="1"/>
              <a:r>
                <a:rPr lang="zh-CN" altLang="en-US" sz="2800">
                  <a:solidFill>
                    <a:schemeClr val="bg1"/>
                  </a:solidFill>
                  <a:latin typeface="华康俪金黑W8"/>
                  <a:ea typeface="华康俪金黑W8"/>
                </a:rPr>
                <a:t>地貌观察的内容</a:t>
              </a:r>
            </a:p>
          </p:txBody>
        </p:sp>
      </p:grpSp>
    </p:spTree>
  </p:cSld>
  <p:clrMapOvr>
    <a:masterClrMapping/>
  </p:clrMapOvr>
  <p:transition advTm="3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19CXXD4-48+.TIF"/>
          <p:cNvPicPr>
            <a:picLocks noChangeAspect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150" y="476250"/>
            <a:ext cx="3132138" cy="2579688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7651" name="Picture 6" descr="image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0888" y="3213100"/>
            <a:ext cx="3313112" cy="24193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7652" name="Picture 7" descr="19CXXD4-48.TIF"/>
          <p:cNvPicPr>
            <a:picLocks noChangeAspect="1"/>
          </p:cNvPicPr>
          <p:nvPr/>
        </p:nvPicPr>
        <p:blipFill>
          <a:blip r:embed="rId5" r:link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1750" y="549275"/>
            <a:ext cx="4032250" cy="2462213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7653" name="Text Box 15"/>
          <p:cNvSpPr/>
          <p:nvPr/>
        </p:nvSpPr>
        <p:spPr>
          <a:xfrm>
            <a:off x="144463" y="733425"/>
            <a:ext cx="6948487" cy="8239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4800">
                <a:solidFill>
                  <a:srgbClr val="993366"/>
                </a:solidFill>
                <a:ea typeface="华文琥珀" pitchFamily="2" charset="-122"/>
              </a:rPr>
              <a:t>探究</a:t>
            </a:r>
          </a:p>
        </p:txBody>
      </p:sp>
      <p:sp>
        <p:nvSpPr>
          <p:cNvPr id="27654" name="Rectangle 17"/>
          <p:cNvSpPr/>
          <p:nvPr/>
        </p:nvSpPr>
        <p:spPr>
          <a:xfrm>
            <a:off x="0" y="3184525"/>
            <a:ext cx="5867400" cy="3444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>
              <a:tabLst>
                <a:tab pos="2628900" algn="l"/>
              </a:tabLst>
            </a:pPr>
            <a:r>
              <a:rPr lang="en-US" altLang="zh-CN" sz="2000" b="1" dirty="0"/>
              <a:t>1.</a:t>
            </a:r>
            <a:r>
              <a:rPr lang="zh-CN" altLang="en-US" sz="2000" dirty="0"/>
              <a:t>判断右图中</a:t>
            </a:r>
            <a:r>
              <a:rPr lang="en-US" altLang="zh-CN" sz="2000" dirty="0"/>
              <a:t>b</a:t>
            </a:r>
            <a:r>
              <a:rPr lang="zh-CN" altLang="en-US" sz="2000" dirty="0"/>
              <a:t>、</a:t>
            </a:r>
            <a:r>
              <a:rPr lang="en-US" altLang="zh-CN" sz="2000" dirty="0"/>
              <a:t>c</a:t>
            </a:r>
            <a:r>
              <a:rPr lang="zh-CN" altLang="en-US" sz="2000" dirty="0"/>
              <a:t>坡坡度大小？并分析怎样开发利用这两处坡？</a:t>
            </a:r>
          </a:p>
          <a:p>
            <a:pPr marL="0" lvl="0" indent="0" eaLnBrk="1" hangingPunct="1">
              <a:tabLst>
                <a:tab pos="2628900" algn="l"/>
              </a:tabLst>
            </a:pPr>
            <a:r>
              <a:rPr lang="en-US" altLang="zh-CN" sz="2000" b="1" dirty="0"/>
              <a:t>2.</a:t>
            </a:r>
            <a:r>
              <a:rPr lang="zh-CN" altLang="en-US" sz="2000" dirty="0"/>
              <a:t>探讨甲、乙、丙三处哪一处适合建窑洞？</a:t>
            </a:r>
          </a:p>
          <a:p>
            <a:pPr marL="0" lvl="0" indent="0" eaLnBrk="1" hangingPunct="1">
              <a:tabLst>
                <a:tab pos="2628900" algn="l"/>
              </a:tabLst>
            </a:pPr>
            <a:endParaRPr lang="zh-CN" altLang="en-US" sz="2000" dirty="0"/>
          </a:p>
          <a:p>
            <a:pPr marL="0" lvl="0" indent="0" eaLnBrk="1" hangingPunct="1">
              <a:tabLst>
                <a:tab pos="2628900" algn="l"/>
              </a:tabLst>
            </a:pPr>
            <a:r>
              <a:rPr lang="zh-CN" altLang="en-US" sz="2000" dirty="0"/>
              <a:t>同学们看到很多蜿蜒曲折的盘山公路，车速较慢，当地老乡告诉他们西安至安康高速公路有</a:t>
            </a:r>
            <a:r>
              <a:rPr lang="en-US" altLang="zh-CN" sz="2000" dirty="0"/>
              <a:t>70</a:t>
            </a:r>
            <a:r>
              <a:rPr lang="zh-CN" altLang="en-US" sz="2000" dirty="0"/>
              <a:t>多个隧道，其中最长的是秦岭终南山特长隧道（</a:t>
            </a:r>
            <a:r>
              <a:rPr lang="en-US" altLang="zh-CN" sz="2000" dirty="0"/>
              <a:t>18.004</a:t>
            </a:r>
            <a:r>
              <a:rPr lang="zh-CN" altLang="en-US" sz="2000" dirty="0"/>
              <a:t>公里，隧道内限速</a:t>
            </a:r>
            <a:r>
              <a:rPr lang="en-US" altLang="zh-CN" sz="2000" dirty="0"/>
              <a:t>70KM</a:t>
            </a:r>
            <a:r>
              <a:rPr lang="zh-CN" altLang="en-US" sz="2000" dirty="0"/>
              <a:t>，）通过用时</a:t>
            </a:r>
            <a:r>
              <a:rPr lang="en-US" altLang="zh-CN" sz="2000" dirty="0"/>
              <a:t>15</a:t>
            </a:r>
            <a:r>
              <a:rPr lang="zh-CN" altLang="en-US" sz="2000" dirty="0"/>
              <a:t>分钟。</a:t>
            </a:r>
          </a:p>
          <a:p>
            <a:pPr marL="0" lvl="0" indent="0" eaLnBrk="1" hangingPunct="1">
              <a:tabLst>
                <a:tab pos="2628900" algn="l"/>
              </a:tabLst>
            </a:pPr>
            <a:r>
              <a:rPr lang="en-US" altLang="zh-CN" sz="2000" b="1" dirty="0"/>
              <a:t>3.</a:t>
            </a:r>
            <a:r>
              <a:rPr lang="zh-CN" altLang="en-US" sz="2000" dirty="0"/>
              <a:t>分析当地公路呈“之”字形主要目的是什么，西安至安康高速公路经过秦岭终南山开隧道的主要目的？</a:t>
            </a:r>
          </a:p>
        </p:txBody>
      </p:sp>
      <p:sp>
        <p:nvSpPr>
          <p:cNvPr id="27655" name="Text Box 18"/>
          <p:cNvSpPr/>
          <p:nvPr/>
        </p:nvSpPr>
        <p:spPr>
          <a:xfrm>
            <a:off x="3419475" y="476250"/>
            <a:ext cx="5545138" cy="2838450"/>
          </a:xfrm>
          <a:prstGeom prst="rect">
            <a:avLst/>
          </a:prstGeom>
          <a:solidFill>
            <a:schemeClr val="hlink"/>
          </a:solidFill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en-US" altLang="zh-CN" dirty="0">
                <a:solidFill>
                  <a:schemeClr val="bg1"/>
                </a:solidFill>
              </a:rPr>
              <a:t>c</a:t>
            </a:r>
            <a:r>
              <a:rPr lang="zh-CN" altLang="en-US" dirty="0">
                <a:solidFill>
                  <a:schemeClr val="bg1"/>
                </a:solidFill>
              </a:rPr>
              <a:t>坡等高线稀疏，坡度小，可修筑梯田，发展种植业。</a:t>
            </a:r>
            <a:r>
              <a:rPr lang="en-US" altLang="zh-CN" dirty="0">
                <a:solidFill>
                  <a:schemeClr val="bg1"/>
                </a:solidFill>
              </a:rPr>
              <a:t>b</a:t>
            </a:r>
            <a:r>
              <a:rPr lang="zh-CN" altLang="en-US" dirty="0">
                <a:solidFill>
                  <a:schemeClr val="bg1"/>
                </a:solidFill>
              </a:rPr>
              <a:t>坡等高线密集，坡度大，实行封坡育林育草；发展种植业，会造成水土流失</a:t>
            </a:r>
          </a:p>
          <a:p>
            <a:pPr marL="0" lvl="0" indent="0" eaLnBrk="1" hangingPunct="1"/>
            <a:r>
              <a:rPr lang="zh-CN" altLang="en-US" dirty="0">
                <a:solidFill>
                  <a:schemeClr val="bg1"/>
                </a:solidFill>
              </a:rPr>
              <a:t>降低坡度；  </a:t>
            </a:r>
          </a:p>
          <a:p>
            <a:pPr marL="0" lvl="0" indent="0" eaLnBrk="1" hangingPunct="1"/>
            <a:r>
              <a:rPr lang="zh-CN" altLang="en-US" dirty="0">
                <a:solidFill>
                  <a:schemeClr val="bg1"/>
                </a:solidFill>
              </a:rPr>
              <a:t>降低坡度，缩短线路距离，提高高运输效率（或提高运行速度，或缩短运输时间）；保证运营安全。</a:t>
            </a:r>
          </a:p>
          <a:p>
            <a:pPr marL="0" lvl="0" indent="0" eaLnBrk="1" hangingPunct="1"/>
            <a:r>
              <a:rPr lang="zh-CN" altLang="en-US" dirty="0">
                <a:solidFill>
                  <a:schemeClr val="bg1"/>
                </a:solidFill>
              </a:rPr>
              <a:t>主要观察三地的高度、坡度和坡向，可知丙处与甲处相比，丙处位于阳坡，采光条件好；位于冬季风背风坡，防寒条件好。丙处与乙处相比，丙处位于山脊，海拔较高，不易积水。所以，丙处适合建窑洞。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 hidden="1"/>
          <p:cNvSpPr>
            <a:spLocks noGrp="1" noChangeArrowheads="1"/>
          </p:cNvSpPr>
          <p:nvPr>
            <p:ph type="title" idx="4294967295"/>
          </p:nvPr>
        </p:nvSpPr>
        <p:spPr>
          <a:xfrm>
            <a:off x="501650" y="431800"/>
            <a:ext cx="8140700" cy="647700"/>
          </a:xfrm>
          <a:prstGeom prst="rect">
            <a:avLst/>
          </a:prstGeom>
          <a:noFill/>
        </p:spPr>
        <p:txBody>
          <a:bodyPr vert="horz" wrap="square" lIns="101600" tIns="38100" rIns="76200" bIns="38100" numCol="1" anchor="ctr" anchorCtr="0" compatLnSpc="1">
            <a:prstTxWarp prst="textNoShape">
              <a:avLst/>
            </a:prstTxWarp>
          </a:bodyPr>
          <a:lstStyle>
            <a:defPPr/>
            <a:lvl1pPr marL="0" indent="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100" b="1" i="0" u="none" kern="1200" spc="200" baseline="0">
                <a:solidFill>
                  <a:schemeClr val="tx1"/>
                </a:solidFill>
                <a:latin typeface="Arial" pitchFamily="34" charset="0"/>
                <a:ea typeface="微软雅黑" pitchFamily="34" charset="-122"/>
                <a:cs typeface="+mj-cs"/>
              </a:defRPr>
            </a:lvl1pPr>
          </a:lstStyle>
          <a:p>
            <a:pPr marL="0" marR="0" indent="0"/>
            <a:endParaRPr/>
          </a:p>
        </p:txBody>
      </p:sp>
      <p:pic>
        <p:nvPicPr>
          <p:cNvPr id="28675" name="图片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5175"/>
            <a:ext cx="9144000" cy="540067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9"/>
          <p:cNvSpPr/>
          <p:nvPr/>
        </p:nvSpPr>
        <p:spPr bwMode="auto">
          <a:xfrm>
            <a:off x="0" y="404813"/>
            <a:ext cx="1962150" cy="614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marR="0" lvl="0" indent="0" defTabSz="1217612" eaLnBrk="1" hangingPunct="1">
              <a:spcBef>
                <a:spcPct val="50000"/>
              </a:spcBef>
            </a:pPr>
            <a:r>
              <a:rPr lang="zh-CN" altLang="en-US" sz="2600" b="1" spc="0">
                <a:solidFill>
                  <a:srgbClr val="203864"/>
                </a:solidFill>
                <a:latin typeface="微软雅黑" pitchFamily="34" charset="-122"/>
                <a:ea typeface="微软雅黑" pitchFamily="34" charset="-122"/>
              </a:rPr>
              <a:t>当堂检测</a:t>
            </a:r>
            <a:endParaRPr lang="zh-CN" altLang="en-US" sz="2600" b="1">
              <a:solidFill>
                <a:srgbClr val="20386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699" name="Rectangle 6"/>
          <p:cNvSpPr/>
          <p:nvPr/>
        </p:nvSpPr>
        <p:spPr>
          <a:xfrm>
            <a:off x="395288" y="1052513"/>
            <a:ext cx="2503487" cy="6715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/>
            <a:r>
              <a:rPr lang="zh-CN" altLang="en-US" sz="2000">
                <a:latin typeface="楷体" pitchFamily="49" charset="-122"/>
                <a:ea typeface="楷体" pitchFamily="49" charset="-122"/>
              </a:rPr>
              <a:t>读下图</a:t>
            </a:r>
            <a:r>
              <a:rPr lang="en-US" altLang="zh-CN" sz="2000">
                <a:latin typeface="Times New Roman" pitchFamily="18" charset="0"/>
                <a:ea typeface="楷体" pitchFamily="49" charset="-122"/>
              </a:rPr>
              <a:t>,</a:t>
            </a:r>
            <a:r>
              <a:rPr lang="zh-CN" altLang="en-US" sz="2000">
                <a:latin typeface="楷体" pitchFamily="49" charset="-122"/>
                <a:ea typeface="楷体" pitchFamily="49" charset="-122"/>
              </a:rPr>
              <a:t>完成</a:t>
            </a:r>
            <a:r>
              <a:rPr lang="en-US" altLang="zh-CN" sz="2000">
                <a:latin typeface="Times New Roman" pitchFamily="18" charset="0"/>
                <a:ea typeface="楷体" pitchFamily="49" charset="-122"/>
              </a:rPr>
              <a:t>1-2</a:t>
            </a:r>
            <a:r>
              <a:rPr lang="zh-CN" altLang="en-US" sz="2000">
                <a:latin typeface="楷体" pitchFamily="49" charset="-122"/>
                <a:ea typeface="楷体" pitchFamily="49" charset="-122"/>
              </a:rPr>
              <a:t>题</a:t>
            </a:r>
            <a:r>
              <a:rPr lang="zh-CN" altLang="en-US" sz="100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800"/>
          </a:p>
          <a:p>
            <a:pPr marL="0" lvl="0" indent="0"/>
            <a:endParaRPr lang="zh-CN" altLang="en-US"/>
          </a:p>
        </p:txBody>
      </p:sp>
      <p:pic>
        <p:nvPicPr>
          <p:cNvPr id="29700" name="图片 13" descr="说明: id:2147488640;FounderC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063" y="2349500"/>
            <a:ext cx="2801937" cy="203517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9701" name="Rectangle 7"/>
          <p:cNvSpPr/>
          <p:nvPr/>
        </p:nvSpPr>
        <p:spPr>
          <a:xfrm>
            <a:off x="-190500" y="1557338"/>
            <a:ext cx="7045325" cy="13112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266700">
              <a:buAutoNum type="arabicPeriod"/>
            </a:pP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在观察该图中的地貌时，我们从宏观上观察到的地貌为</a:t>
            </a:r>
            <a:r>
              <a:rPr lang="en-US" altLang="zh-CN" sz="2000">
                <a:ea typeface="Times New Roman" pitchFamily="18" charset="0"/>
              </a:rPr>
              <a:t>(  )</a:t>
            </a:r>
            <a:endParaRPr lang="en-US" altLang="zh-CN" sz="2000"/>
          </a:p>
          <a:p>
            <a:pPr marL="0" lvl="0" indent="266700"/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A. </a:t>
            </a:r>
            <a:r>
              <a:rPr lang="zh-CN" altLang="en-US" sz="2000">
                <a:latin typeface="Times New Roman" pitchFamily="18" charset="0"/>
              </a:rPr>
              <a:t>平原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	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B. </a:t>
            </a:r>
            <a:r>
              <a:rPr lang="zh-CN" altLang="en-US" sz="2000">
                <a:latin typeface="Times New Roman" pitchFamily="18" charset="0"/>
              </a:rPr>
              <a:t>山地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. 	C. </a:t>
            </a:r>
            <a:r>
              <a:rPr lang="zh-CN" altLang="en-US" sz="2000">
                <a:latin typeface="Times New Roman" pitchFamily="18" charset="0"/>
              </a:rPr>
              <a:t>盆地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	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D. </a:t>
            </a:r>
            <a:r>
              <a:rPr lang="zh-CN" altLang="en-US" sz="2000">
                <a:latin typeface="Times New Roman" pitchFamily="18" charset="0"/>
              </a:rPr>
              <a:t>丘陵</a:t>
            </a:r>
            <a:endParaRPr lang="zh-CN" altLang="en-US" sz="2000"/>
          </a:p>
          <a:p>
            <a:pPr marL="0" lvl="0" indent="266700">
              <a:buAutoNum type="arabicPeriod"/>
            </a:pP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我们观察图中的次一级地貌，正确的是</a:t>
            </a:r>
            <a:r>
              <a:rPr lang="en-US" altLang="zh-CN" sz="2000">
                <a:ea typeface="Times New Roman" pitchFamily="18" charset="0"/>
              </a:rPr>
              <a:t>(  )</a:t>
            </a:r>
            <a:endParaRPr lang="en-US" altLang="zh-CN" sz="2000"/>
          </a:p>
          <a:p>
            <a:pPr marL="0" lvl="0" indent="266700"/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A. </a:t>
            </a:r>
            <a:r>
              <a:rPr lang="en-US" altLang="zh-CN" sz="2000"/>
              <a:t>①</a:t>
            </a:r>
            <a:r>
              <a:rPr lang="en-US" altLang="zh-CN" sz="2000">
                <a:ea typeface="Times New Roman" pitchFamily="18" charset="0"/>
              </a:rPr>
              <a:t>—</a:t>
            </a:r>
            <a:r>
              <a:rPr lang="zh-CN" altLang="en-US" sz="2000">
                <a:latin typeface="Times New Roman" pitchFamily="18" charset="0"/>
              </a:rPr>
              <a:t>山坡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B. </a:t>
            </a:r>
            <a:r>
              <a:rPr lang="en-US" altLang="zh-CN" sz="2000"/>
              <a:t>②</a:t>
            </a:r>
            <a:r>
              <a:rPr lang="en-US" altLang="zh-CN" sz="2000">
                <a:ea typeface="Times New Roman" pitchFamily="18" charset="0"/>
              </a:rPr>
              <a:t>—</a:t>
            </a:r>
            <a:r>
              <a:rPr lang="zh-CN" altLang="en-US" sz="2000">
                <a:latin typeface="Times New Roman" pitchFamily="18" charset="0"/>
              </a:rPr>
              <a:t>河谷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C. </a:t>
            </a:r>
            <a:r>
              <a:rPr lang="en-US" altLang="zh-CN" sz="2000"/>
              <a:t>③</a:t>
            </a:r>
            <a:r>
              <a:rPr lang="en-US" altLang="zh-CN" sz="2000">
                <a:ea typeface="Times New Roman" pitchFamily="18" charset="0"/>
              </a:rPr>
              <a:t>—</a:t>
            </a:r>
            <a:r>
              <a:rPr lang="zh-CN" altLang="en-US" sz="2000">
                <a:latin typeface="Times New Roman" pitchFamily="18" charset="0"/>
              </a:rPr>
              <a:t>山峰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D. </a:t>
            </a:r>
            <a:r>
              <a:rPr lang="en-US" altLang="zh-CN" sz="2000"/>
              <a:t>④</a:t>
            </a:r>
            <a:r>
              <a:rPr lang="en-US" altLang="zh-CN" sz="2000">
                <a:ea typeface="Times New Roman" pitchFamily="18" charset="0"/>
              </a:rPr>
              <a:t>—</a:t>
            </a:r>
            <a:r>
              <a:rPr lang="zh-CN" altLang="en-US" sz="2000">
                <a:latin typeface="Times New Roman" pitchFamily="18" charset="0"/>
              </a:rPr>
              <a:t>山脊</a:t>
            </a:r>
            <a:endParaRPr lang="zh-CN" altLang="en-US" sz="2000"/>
          </a:p>
        </p:txBody>
      </p:sp>
      <p:sp>
        <p:nvSpPr>
          <p:cNvPr id="29702" name="Rectangle 9"/>
          <p:cNvSpPr/>
          <p:nvPr/>
        </p:nvSpPr>
        <p:spPr>
          <a:xfrm>
            <a:off x="0" y="2924175"/>
            <a:ext cx="5530850" cy="9763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266700"/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读</a:t>
            </a:r>
            <a:r>
              <a:rPr lang="zh-CN" altLang="en-US" sz="2000">
                <a:latin typeface="宋体" pitchFamily="2" charset="-122"/>
                <a:ea typeface="Times New Roman" pitchFamily="18" charset="0"/>
              </a:rPr>
              <a:t>“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某地等高线地形图</a:t>
            </a:r>
            <a:r>
              <a:rPr lang="zh-CN" altLang="en-US" sz="2000">
                <a:latin typeface="宋体" pitchFamily="2" charset="-122"/>
                <a:ea typeface="Times New Roman" pitchFamily="18" charset="0"/>
              </a:rPr>
              <a:t>”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和</a:t>
            </a:r>
            <a:r>
              <a:rPr lang="zh-CN" altLang="en-US" sz="2000">
                <a:latin typeface="宋体" pitchFamily="2" charset="-122"/>
                <a:ea typeface="Times New Roman" pitchFamily="18" charset="0"/>
              </a:rPr>
              <a:t>“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景观示意图</a:t>
            </a:r>
            <a:r>
              <a:rPr lang="zh-CN" altLang="en-US" sz="2000">
                <a:latin typeface="宋体" pitchFamily="2" charset="-122"/>
                <a:ea typeface="Times New Roman" pitchFamily="18" charset="0"/>
              </a:rPr>
              <a:t>”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，</a:t>
            </a:r>
          </a:p>
          <a:p>
            <a:pPr marL="0" lvl="0" indent="266700"/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回答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3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～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4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题。</a:t>
            </a:r>
            <a:endParaRPr lang="zh-CN" altLang="en-US" sz="2000"/>
          </a:p>
          <a:p>
            <a:pPr marL="0" lvl="0" indent="266700"/>
            <a:endParaRPr lang="zh-CN" altLang="en-US"/>
          </a:p>
        </p:txBody>
      </p:sp>
      <p:pic>
        <p:nvPicPr>
          <p:cNvPr id="29703" name="Picture 8" descr="C:\Users\Dell\Desktop\AppData\Local\Temp\HZ$D.820.1967\HZ$D.820.1968\D4-76.TIF"/>
          <p:cNvPicPr>
            <a:picLocks noChangeAspect="1"/>
          </p:cNvPicPr>
          <p:nvPr/>
        </p:nvPicPr>
        <p:blipFill>
          <a:blip r:embed="rId3" r:link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313" y="4292600"/>
            <a:ext cx="4103687" cy="2214563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9704" name="Rectangle 10"/>
          <p:cNvSpPr/>
          <p:nvPr/>
        </p:nvSpPr>
        <p:spPr>
          <a:xfrm>
            <a:off x="250825" y="3941763"/>
            <a:ext cx="4321175" cy="2225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/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3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．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c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处地形部位的名称是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(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　　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)</a:t>
            </a:r>
            <a:endParaRPr lang="en-US" altLang="zh-CN" sz="2000"/>
          </a:p>
          <a:p>
            <a:pPr marL="0" lvl="0" indent="0"/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A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．山峰  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B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．山谷  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C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．陡崖  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D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．鞍部</a:t>
            </a:r>
            <a:endParaRPr lang="zh-CN" altLang="en-US" sz="2000"/>
          </a:p>
          <a:p>
            <a:pPr marL="0" lvl="0" indent="0"/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4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．符合图中信息的是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(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　　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)</a:t>
            </a:r>
            <a:endParaRPr lang="en-US" altLang="zh-CN" sz="2000"/>
          </a:p>
          <a:p>
            <a:pPr marL="0" lvl="0" indent="0"/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A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．图中最高山峰南坡比北坡陡</a:t>
            </a:r>
            <a:endParaRPr lang="zh-CN" altLang="en-US" sz="2000"/>
          </a:p>
          <a:p>
            <a:pPr marL="0" lvl="0" indent="0"/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B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．两座山峰的相对高度是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200 m</a:t>
            </a:r>
            <a:endParaRPr lang="en-US" altLang="zh-CN" sz="2000"/>
          </a:p>
          <a:p>
            <a:pPr marL="0" lvl="0" indent="0"/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C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．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ab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段河流的流向是自东北向西南</a:t>
            </a:r>
            <a:endParaRPr lang="zh-CN" altLang="en-US" sz="2000"/>
          </a:p>
          <a:p>
            <a:pPr marL="0" lvl="0" indent="0"/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D</a:t>
            </a:r>
            <a:r>
              <a:rPr lang="zh-CN" altLang="en-US" sz="2000">
                <a:latin typeface="Times New Roman" pitchFamily="18" charset="0"/>
                <a:ea typeface="Times New Roman" pitchFamily="18" charset="0"/>
              </a:rPr>
              <a:t>．两座山峰的实际距离是</a:t>
            </a:r>
            <a:r>
              <a:rPr lang="en-US" altLang="zh-CN" sz="2000">
                <a:latin typeface="Times New Roman" pitchFamily="18" charset="0"/>
                <a:ea typeface="Times New Roman" pitchFamily="18" charset="0"/>
              </a:rPr>
              <a:t>150 m</a:t>
            </a:r>
            <a:endParaRPr lang="en-US" altLang="zh-CN" sz="2000"/>
          </a:p>
        </p:txBody>
      </p:sp>
      <p:sp>
        <p:nvSpPr>
          <p:cNvPr id="29705" name="Rectangle 12"/>
          <p:cNvSpPr/>
          <p:nvPr/>
        </p:nvSpPr>
        <p:spPr>
          <a:xfrm>
            <a:off x="6732588" y="1844675"/>
            <a:ext cx="48895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en-US" altLang="zh-CN"/>
              <a:t>BB</a:t>
            </a:r>
            <a:endParaRPr lang="zh-CN" altLang="en-US"/>
          </a:p>
        </p:txBody>
      </p:sp>
      <p:sp>
        <p:nvSpPr>
          <p:cNvPr id="29706" name="Rectangle 13"/>
          <p:cNvSpPr/>
          <p:nvPr/>
        </p:nvSpPr>
        <p:spPr>
          <a:xfrm>
            <a:off x="1908175" y="6165850"/>
            <a:ext cx="179705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/>
            <a:r>
              <a:t>答案　3.D　4.A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5" grpId="0"/>
      <p:bldP spid="2970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2" descr="学科网(www.zxxk.com)--教育资源门户，提供试卷、教案、课件、论文、素材及各类教学资源下载，还有大量而丰富的教学相关资讯！"/>
          <p:cNvPicPr>
            <a:picLocks noChangeAspect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175" y="1412875"/>
            <a:ext cx="4465638" cy="2779713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0723" name="图片 20" descr="学科网(www.zxxk.com)--教育资源门户，提供试卷、教案、课件、论文、素材及各类教学资源下载，还有大量而丰富的教学相关资讯！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925" y="3779838"/>
            <a:ext cx="19050" cy="190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0724" name="图片 12" descr="学科网(www.zxxk.com)--教育资源门户，提供试卷、教案、课件、论文、素材及各类教学资源下载，还有大量而丰富的教学相关资讯！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925" y="4195763"/>
            <a:ext cx="19050" cy="190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0725" name="图片 9" descr="学科网(www.zxxk.com)--教育资源门户，提供试卷、教案、课件、论文、素材及各类教学资源下载，还有大量而丰富的教学相关资讯！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925" y="4611688"/>
            <a:ext cx="19050" cy="190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0726" name="图片 15" descr="学科网(www.zxxk.com)--教育资源门户，提供试卷、教案、课件、论文、素材及各类教学资源下载，还有大量而丰富的教学相关资讯！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925" y="5027613"/>
            <a:ext cx="19050" cy="190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0727" name="Rectangle 9"/>
          <p:cNvSpPr/>
          <p:nvPr/>
        </p:nvSpPr>
        <p:spPr>
          <a:xfrm>
            <a:off x="250825" y="549275"/>
            <a:ext cx="8893175" cy="9763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/>
            <a:r>
              <a:rPr lang="zh-CN" altLang="en-US" sz="2000">
                <a:latin typeface="Calibri" pitchFamily="34" charset="0"/>
              </a:rPr>
              <a:t>下图是我国东部某地等高线地形图，某校高中学生夏令营在图示区域进行了野外天文、地质、植被、聚落等综合考察活动。</a:t>
            </a:r>
            <a:endParaRPr lang="zh-CN" altLang="en-US" sz="2000"/>
          </a:p>
          <a:p>
            <a:pPr marL="0" lvl="0" indent="0"/>
            <a:endParaRPr lang="zh-CN" altLang="en-US"/>
          </a:p>
        </p:txBody>
      </p:sp>
      <p:sp>
        <p:nvSpPr>
          <p:cNvPr id="30728" name="Rectangle 14"/>
          <p:cNvSpPr/>
          <p:nvPr/>
        </p:nvSpPr>
        <p:spPr>
          <a:xfrm>
            <a:off x="684213" y="2565400"/>
            <a:ext cx="8113712" cy="1311275"/>
          </a:xfrm>
          <a:prstGeom prst="rect">
            <a:avLst/>
          </a:prstGeom>
          <a:solidFill>
            <a:schemeClr val="bg1"/>
          </a:solidFill>
          <a:ln>
            <a:noFill/>
            <a:miter lim="800000"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/>
            <a:r>
              <a:rPr lang="en-US" altLang="zh-CN" sz="2000"/>
              <a:t>(1)</a:t>
            </a:r>
            <a:r>
              <a:rPr lang="zh-CN" altLang="en-US" sz="2000">
                <a:latin typeface="Calibri" pitchFamily="34" charset="0"/>
              </a:rPr>
              <a:t>丘陵。大部分地区海拔低于</a:t>
            </a:r>
            <a:r>
              <a:rPr lang="en-US" altLang="zh-CN" sz="2000"/>
              <a:t>500</a:t>
            </a:r>
            <a:r>
              <a:rPr lang="zh-CN" altLang="en-US" sz="2000">
                <a:latin typeface="Calibri" pitchFamily="34" charset="0"/>
              </a:rPr>
              <a:t>米，地形起伏较大。</a:t>
            </a:r>
            <a:endParaRPr lang="zh-CN" altLang="en-US" sz="2000"/>
          </a:p>
          <a:p>
            <a:pPr marL="0" lvl="0" indent="0"/>
            <a:r>
              <a:rPr lang="en-US" altLang="zh-CN" sz="2000"/>
              <a:t>(2)550</a:t>
            </a:r>
            <a:r>
              <a:rPr lang="zh-CN" altLang="en-US" sz="2000">
                <a:latin typeface="Calibri" pitchFamily="34" charset="0"/>
              </a:rPr>
              <a:t>米山顶。位于鞍部，地形相对平坦开阔。</a:t>
            </a:r>
            <a:endParaRPr lang="zh-CN" altLang="en-US" sz="2000"/>
          </a:p>
          <a:p>
            <a:pPr marL="0" lvl="0" indent="0"/>
            <a:r>
              <a:rPr lang="en-US" altLang="zh-CN" sz="2000"/>
              <a:t>(3)</a:t>
            </a:r>
            <a:r>
              <a:rPr lang="en-US" altLang="zh-CN" sz="2000">
                <a:latin typeface="Calibri" pitchFamily="34" charset="0"/>
              </a:rPr>
              <a:t>②</a:t>
            </a:r>
            <a:r>
              <a:rPr lang="zh-CN" altLang="en-US" sz="2000">
                <a:latin typeface="Calibri" pitchFamily="34" charset="0"/>
              </a:rPr>
              <a:t>　顺河谷的溪水流向走。</a:t>
            </a:r>
            <a:endParaRPr lang="zh-CN" altLang="en-US" sz="2000"/>
          </a:p>
          <a:p>
            <a:pPr marL="0" lvl="0" indent="0"/>
            <a:r>
              <a:rPr lang="en-US" altLang="zh-CN" sz="2000"/>
              <a:t>(4)</a:t>
            </a:r>
            <a:r>
              <a:rPr lang="zh-CN" altLang="en-US" sz="2000">
                <a:latin typeface="Calibri" pitchFamily="34" charset="0"/>
              </a:rPr>
              <a:t>位于平原地区，地形起伏小；地处河流沿岸，水源充足，水运便利。</a:t>
            </a:r>
            <a:endParaRPr lang="zh-CN" altLang="en-US" sz="2000"/>
          </a:p>
        </p:txBody>
      </p:sp>
      <p:sp>
        <p:nvSpPr>
          <p:cNvPr id="30729" name="Rectangle 16"/>
          <p:cNvSpPr/>
          <p:nvPr/>
        </p:nvSpPr>
        <p:spPr>
          <a:xfrm>
            <a:off x="250825" y="4221163"/>
            <a:ext cx="8893175" cy="2225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r>
              <a:rPr lang="en-US" altLang="zh-CN" sz="2000" b="1"/>
              <a:t>(1)</a:t>
            </a:r>
            <a:r>
              <a:rPr lang="zh-CN" altLang="en-US" sz="2000" b="1"/>
              <a:t>指出图示区域内主要的地貌类型，并说明判断理由。</a:t>
            </a:r>
          </a:p>
          <a:p>
            <a:pPr marL="0" lvl="0" indent="0" eaLnBrk="1" hangingPunct="1"/>
            <a:r>
              <a:rPr lang="en-US" altLang="zh-CN" sz="2000" b="1"/>
              <a:t>(2)</a:t>
            </a:r>
            <a:r>
              <a:rPr lang="zh-CN" altLang="en-US" sz="2000" b="1"/>
              <a:t>图示地区拟建一火情瞭望台，最佳位置应在何处？请用“</a:t>
            </a:r>
            <a:r>
              <a:rPr lang="en-US" altLang="zh-CN" sz="2000" b="1"/>
              <a:t>×”</a:t>
            </a:r>
            <a:r>
              <a:rPr lang="zh-CN" altLang="en-US" sz="2000" b="1"/>
              <a:t>符号在图中标出。同学们把夜晚宿营地点选在图中</a:t>
            </a:r>
            <a:r>
              <a:rPr lang="en-US" altLang="zh-CN" sz="2000" b="1"/>
              <a:t>A</a:t>
            </a:r>
            <a:r>
              <a:rPr lang="zh-CN" altLang="en-US" sz="2000" b="1"/>
              <a:t>处，从图中提供的信息简述理由。</a:t>
            </a:r>
          </a:p>
          <a:p>
            <a:pPr marL="0" lvl="0" indent="0" eaLnBrk="1" hangingPunct="1"/>
            <a:r>
              <a:rPr lang="en-US" altLang="zh-CN" sz="2000" b="1"/>
              <a:t>(3)</a:t>
            </a:r>
            <a:r>
              <a:rPr lang="zh-CN" altLang="en-US" sz="2000" b="1"/>
              <a:t>若考察小组在</a:t>
            </a:r>
            <a:r>
              <a:rPr lang="en-US" altLang="zh-CN" sz="2000" b="1"/>
              <a:t>D</a:t>
            </a:r>
            <a:r>
              <a:rPr lang="zh-CN" altLang="en-US" sz="2000" b="1"/>
              <a:t>处突遇泥石流，①②③④四条逃生线路中最佳的是</a:t>
            </a:r>
            <a:r>
              <a:rPr lang="en-US" altLang="zh-CN" sz="2000" b="1"/>
              <a:t>________</a:t>
            </a:r>
            <a:r>
              <a:rPr lang="zh-CN" altLang="en-US" sz="2000" b="1"/>
              <a:t>。某同学因私自外出，在</a:t>
            </a:r>
            <a:r>
              <a:rPr lang="en-US" altLang="zh-CN" sz="2000" b="1"/>
              <a:t>B</a:t>
            </a:r>
            <a:r>
              <a:rPr lang="zh-CN" altLang="en-US" sz="2000" b="1"/>
              <a:t>处迷了路，请你给他指出独自走出困境的最佳路线。</a:t>
            </a:r>
          </a:p>
          <a:p>
            <a:pPr marL="0" lvl="0" indent="0" eaLnBrk="1" hangingPunct="1"/>
            <a:r>
              <a:rPr lang="en-US" altLang="zh-CN" sz="2000" b="1"/>
              <a:t>(4)</a:t>
            </a:r>
            <a:r>
              <a:rPr lang="zh-CN" altLang="en-US" sz="2000" b="1"/>
              <a:t>简要分析图中</a:t>
            </a:r>
            <a:r>
              <a:rPr lang="en-US" altLang="zh-CN" sz="2000" b="1"/>
              <a:t>E</a:t>
            </a:r>
            <a:r>
              <a:rPr lang="zh-CN" altLang="en-US" sz="2000" b="1"/>
              <a:t>城镇形成的有利条件。</a:t>
            </a:r>
          </a:p>
        </p:txBody>
      </p:sp>
      <p:pic>
        <p:nvPicPr>
          <p:cNvPr id="30730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12065000" y="12661900"/>
            <a:ext cx="330200" cy="2413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模板网-WWW.1PPT.COM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第一PPT模板网-WWW.1PPT.COM 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1147</Words>
  <Application>Microsoft Office PowerPoint</Application>
  <PresentationFormat>全屏显示(4:3)</PresentationFormat>
  <Paragraphs>132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PingFang SC</vt:lpstr>
      <vt:lpstr>等线</vt:lpstr>
      <vt:lpstr>华康俪金黑W8</vt:lpstr>
      <vt:lpstr>华文琥珀</vt:lpstr>
      <vt:lpstr>楷体</vt:lpstr>
      <vt:lpstr>宋体</vt:lpstr>
      <vt:lpstr>微软雅黑</vt:lpstr>
      <vt:lpstr>Arial</vt:lpstr>
      <vt:lpstr>Calibri</vt:lpstr>
      <vt:lpstr>Times New Roman</vt:lpstr>
      <vt:lpstr>Wingdings</vt:lpstr>
      <vt:lpstr>第一PPT模板网-WWW.1PPT.COM</vt:lpstr>
      <vt:lpstr>第一PPT模板网-WWW.1PPT.COM </vt:lpstr>
      <vt:lpstr>第一PPT模板网-WWW.1PPT.COM 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第一PPT模板网-WWW.1PPT.COM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第一PPT模板网-WWW.1PPT.COM</dc:creator>
  <cp:lastModifiedBy>刘思仪.V0017546</cp:lastModifiedBy>
  <cp:revision>4</cp:revision>
  <cp:lastPrinted>2020-12-26T23:16:55Z</cp:lastPrinted>
  <dcterms:created xsi:type="dcterms:W3CDTF">2020-12-26T23:16:55Z</dcterms:created>
  <dcterms:modified xsi:type="dcterms:W3CDTF">2023-05-25T01:53:52Z</dcterms:modified>
</cp:coreProperties>
</file>