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70" r:id="rId13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3" d="100"/>
          <a:sy n="43" d="100"/>
        </p:scale>
        <p:origin x="728" y="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7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Word___1.docx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" name="图片 9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1772816"/>
            <a:ext cx="10769912" cy="295232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1748551" y="3102344"/>
            <a:ext cx="72728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课时  </a:t>
            </a:r>
            <a:r>
              <a:rPr lang="zh-CN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物</a:t>
            </a:r>
            <a:r>
              <a:rPr lang="zh-CN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质</a:t>
            </a:r>
            <a:r>
              <a:rPr lang="zh-CN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转化</a:t>
            </a:r>
            <a:endParaRPr lang="zh-CN" altLang="zh-CN" sz="4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6875822" y="22378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&gt;</a:t>
            </a:r>
            <a:endParaRPr kumimoji="1"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文本框 6"/>
          <p:cNvSpPr txBox="1"/>
          <p:nvPr/>
        </p:nvSpPr>
        <p:spPr>
          <a:xfrm>
            <a:off x="3582049" y="2251030"/>
            <a:ext cx="43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&lt;</a:t>
            </a:r>
            <a:endParaRPr kumimoji="1"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94091" y="2204868"/>
            <a:ext cx="2981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物质的分类及转化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90611" y="399197"/>
            <a:ext cx="11412000" cy="71860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tabLst>
                <a:tab pos="3315970" algn="l"/>
              </a:tabLst>
            </a:pPr>
            <a:r>
              <a:rPr lang="zh-CN" altLang="en-US" sz="2400" b="1" kern="100" dirty="0">
                <a:latin typeface="微软雅黑" panose="020B0503020204020204" charset="-122"/>
                <a:cs typeface="Times New Roman" panose="02020603050405020304" pitchFamily="18" charset="0"/>
              </a:rPr>
              <a:t>一、</a:t>
            </a:r>
            <a:r>
              <a:rPr lang="zh-CN" altLang="zh-CN" sz="2400" b="1" kern="100" dirty="0">
                <a:ea typeface="微软雅黑" panose="020B0503020204020204" charset="-122"/>
                <a:cs typeface="Times New Roman" panose="02020603050405020304" pitchFamily="18" charset="0"/>
              </a:rPr>
              <a:t>从宏观和微观两个角度理解物理变化和化学变化</a:t>
            </a:r>
            <a:endParaRPr lang="zh-CN" altLang="en-US" sz="2400" b="1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96879" y="1117372"/>
          <a:ext cx="11305258" cy="1224136"/>
        </p:xfrm>
        <a:graphic>
          <a:graphicData uri="http://schemas.openxmlformats.org/drawingml/2006/table">
            <a:tbl>
              <a:tblPr/>
              <a:tblGrid>
                <a:gridCol w="775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400" kern="100" baseline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宏观</a:t>
                      </a:r>
                      <a:endParaRPr lang="zh-CN" sz="24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400" kern="100" baseline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有新物质生成的是化学变化，反之是物理变化</a:t>
                      </a:r>
                      <a:endParaRPr lang="zh-CN" sz="24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400" kern="100" baseline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微观</a:t>
                      </a:r>
                      <a:endParaRPr lang="zh-CN" sz="24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400" kern="100" baseline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有旧化学键断裂，同时有新化学键形成的是化学变化，本质是原子的重新组合</a:t>
                      </a:r>
                      <a:endParaRPr lang="zh-CN" sz="24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003215" y="3910490"/>
            <a:ext cx="10458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(1) NaCl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晶体溶于水是物理变化，过程中没有化学键的改变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　　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endParaRPr lang="zh-CN" altLang="zh-CN" sz="1050" b="1" kern="10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(2) </a:t>
            </a:r>
            <a:r>
              <a:rPr lang="en-US" altLang="zh-CN" sz="2400" b="1" kern="100" baseline="30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232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Th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转化成</a:t>
            </a:r>
            <a:r>
              <a:rPr lang="en-US" altLang="zh-CN" sz="2400" b="1" kern="100" baseline="30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233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U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是化学变化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　　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endParaRPr lang="zh-CN" altLang="zh-CN" sz="1050" b="1" kern="10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(3) Na</a:t>
            </a:r>
            <a:r>
              <a:rPr lang="en-US" altLang="zh-CN" sz="2400" b="1" kern="100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CO</a:t>
            </a:r>
            <a:r>
              <a:rPr lang="en-US" altLang="zh-CN" sz="2400" b="1" kern="100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·10H</a:t>
            </a:r>
            <a:r>
              <a:rPr lang="en-US" altLang="zh-CN" sz="2400" b="1" kern="100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O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的风化是物理变化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　　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endParaRPr lang="zh-CN" altLang="zh-CN" sz="2400" b="1" kern="100">
              <a:effectLst/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006" y="3465195"/>
            <a:ext cx="162095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800" b="1" kern="100">
                <a:latin typeface="Times New Roman" panose="02020603050405020304"/>
                <a:cs typeface="Times New Roman" panose="02020603050405020304"/>
                <a:sym typeface="+mn-ea"/>
              </a:rPr>
              <a:t>判断正误</a:t>
            </a:r>
            <a:endParaRPr lang="zh-CN" altLang="en-US" sz="2800"/>
          </a:p>
        </p:txBody>
      </p:sp>
      <p:sp>
        <p:nvSpPr>
          <p:cNvPr id="7" name="文本框 6"/>
          <p:cNvSpPr txBox="1"/>
          <p:nvPr/>
        </p:nvSpPr>
        <p:spPr>
          <a:xfrm>
            <a:off x="264785" y="2567306"/>
            <a:ext cx="6699270" cy="5078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5311140" algn="l"/>
              </a:tabLst>
            </a:pPr>
            <a:r>
              <a:rPr lang="zh-CN" b="1" kern="100" dirty="0">
                <a:solidFill>
                  <a:srgbClr val="FF0000"/>
                </a:solidFill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注意</a:t>
            </a:r>
            <a:r>
              <a:rPr lang="en-US" altLang="zh-CN" b="1" kern="100" dirty="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    </a:t>
            </a:r>
            <a:r>
              <a:rPr lang="zh-CN" b="1" kern="100" dirty="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只有化学键断裂的不一定是化学变化，如</a:t>
            </a:r>
            <a:r>
              <a:rPr lang="en-US" b="1" kern="100" dirty="0" err="1">
                <a:effectLst/>
                <a:latin typeface="Times New Roman" panose="02020603050405020304"/>
                <a:cs typeface="Courier New" panose="02070309020205020404"/>
                <a:sym typeface="+mn-ea"/>
              </a:rPr>
              <a:t>NaCl</a:t>
            </a:r>
            <a:r>
              <a:rPr lang="zh-CN" b="1" kern="100" dirty="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晶体的熔化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26" name="对象 103425"/>
          <p:cNvGraphicFramePr>
            <a:graphicFrameLocks noChangeAspect="1"/>
          </p:cNvGraphicFramePr>
          <p:nvPr/>
        </p:nvGraphicFramePr>
        <p:xfrm>
          <a:off x="1207295" y="609443"/>
          <a:ext cx="10160000" cy="527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3" imgW="10277475" imgH="5353050" progId="Word.Document.8">
                  <p:embed/>
                </p:oleObj>
              </mc:Choice>
              <mc:Fallback>
                <p:oleObj r:id="rId3" imgW="10277475" imgH="53530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7295" y="609443"/>
                        <a:ext cx="10160000" cy="52724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7" name="对象 73736"/>
          <p:cNvGraphicFramePr>
            <a:graphicFrameLocks noChangeAspect="1"/>
          </p:cNvGraphicFramePr>
          <p:nvPr/>
        </p:nvGraphicFramePr>
        <p:xfrm>
          <a:off x="616585" y="1226344"/>
          <a:ext cx="10917555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3" imgW="10972800" imgH="4429125" progId="Word.Document.8">
                  <p:embed/>
                </p:oleObj>
              </mc:Choice>
              <mc:Fallback>
                <p:oleObj r:id="rId3" imgW="10972800" imgH="442912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6585" y="1226344"/>
                        <a:ext cx="10917555" cy="4400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311093" y="5626736"/>
            <a:ext cx="4108817" cy="5078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5311140" algn="l"/>
              </a:tabLst>
            </a:pPr>
            <a:r>
              <a:rPr lang="zh-CN" altLang="en-US" b="1" kern="100">
                <a:solidFill>
                  <a:srgbClr val="FF0000"/>
                </a:solidFill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思考</a:t>
            </a:r>
            <a:r>
              <a:rPr lang="en-US" altLang="zh-CN" b="1" kern="10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    </a:t>
            </a:r>
            <a:r>
              <a:rPr lang="zh-CN" b="1" kern="10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如何鉴别直馏汽油和裂化汽油？</a:t>
            </a:r>
            <a:endParaRPr lang="zh-CN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1723" y="89694"/>
            <a:ext cx="10801200" cy="1944216"/>
          </a:xfrm>
        </p:spPr>
        <p:txBody>
          <a:bodyPr/>
          <a:lstStyle/>
          <a:p>
            <a:pPr indent="0" algn="just">
              <a:buNone/>
              <a:tabLst>
                <a:tab pos="5311140" algn="l"/>
              </a:tabLst>
            </a:pPr>
            <a:r>
              <a:rPr lang="zh-CN" altLang="zh-CN" sz="2400" b="1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二、物质之间的转化与转化规律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　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 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indent="0" algn="just">
              <a:buNone/>
              <a:tabLst>
                <a:tab pos="5311140" algn="l"/>
              </a:tabLst>
            </a:pPr>
            <a:r>
              <a:rPr lang="en-US" altLang="zh-CN" sz="2400" b="1" kern="100" dirty="0">
                <a:latin typeface="Times New Roman" panose="02020603050405020304"/>
                <a:ea typeface="黑体" panose="02010609060101010101" charset="-122"/>
                <a:cs typeface="Courier New" panose="02070309020205020404"/>
              </a:rPr>
              <a:t>1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zh-CN" altLang="zh-CN" sz="2400" b="1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物质间的转化关系</a:t>
            </a:r>
            <a:r>
              <a:rPr lang="en-US" altLang="zh-CN" sz="2400" b="1" kern="100" dirty="0">
                <a:latin typeface="Times New Roman" panose="02020603050405020304"/>
                <a:ea typeface="黑体" panose="02010609060101010101" charset="-122"/>
                <a:cs typeface="Courier New" panose="02070309020205020404"/>
              </a:rPr>
              <a:t>(1)</a:t>
            </a:r>
            <a:r>
              <a:rPr lang="zh-CN" altLang="zh-CN" sz="2400" b="1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单质、氧化物、酸</a:t>
            </a:r>
            <a:r>
              <a:rPr lang="en-US" altLang="zh-CN" sz="2400" b="1" kern="100" dirty="0">
                <a:latin typeface="Times New Roman" panose="02020603050405020304"/>
                <a:ea typeface="黑体" panose="02010609060101010101" charset="-122"/>
                <a:cs typeface="Courier New" panose="02070309020205020404"/>
              </a:rPr>
              <a:t>(</a:t>
            </a:r>
            <a:r>
              <a:rPr lang="zh-CN" altLang="zh-CN" sz="2400" b="1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或碱</a:t>
            </a:r>
            <a:r>
              <a:rPr lang="en-US" altLang="zh-CN" sz="2400" b="1" kern="100" dirty="0">
                <a:latin typeface="Times New Roman" panose="02020603050405020304"/>
                <a:ea typeface="黑体" panose="02010609060101010101" charset="-122"/>
                <a:cs typeface="Courier New" panose="02070309020205020404"/>
              </a:rPr>
              <a:t>)</a:t>
            </a:r>
            <a:r>
              <a:rPr lang="zh-CN" altLang="zh-CN" sz="2400" b="1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和盐的转化关</a:t>
            </a:r>
            <a:r>
              <a:rPr lang="zh-CN" altLang="zh-CN" sz="2400" b="1" kern="100" dirty="0" smtClean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系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722629" y="3872807"/>
          <a:ext cx="10560051" cy="329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文档" r:id="rId3" imgW="10674350" imgH="3329940" progId="Word.Document.12">
                  <p:embed/>
                </p:oleObj>
              </mc:Choice>
              <mc:Fallback>
                <p:oleObj name="文档" r:id="rId3" imgW="10674350" imgH="332994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2629" y="3872807"/>
                        <a:ext cx="10560051" cy="3294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722629" y="926724"/>
          <a:ext cx="10560051" cy="32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文档" r:id="rId5" imgW="10674350" imgH="3239770" progId="Word.Document.12">
                  <p:embed/>
                </p:oleObj>
              </mc:Choice>
              <mc:Fallback>
                <p:oleObj name="文档" r:id="rId5" imgW="10674350" imgH="323977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2629" y="926724"/>
                        <a:ext cx="10560051" cy="3205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796925" y="654082"/>
          <a:ext cx="10480675" cy="4571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文档" r:id="rId3" imgW="10572750" imgH="4629150" progId="Word.Document.12">
                  <p:embed/>
                </p:oleObj>
              </mc:Choice>
              <mc:Fallback>
                <p:oleObj name="文档" r:id="rId3" imgW="10572750" imgH="462915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6925" y="654082"/>
                        <a:ext cx="10480675" cy="4571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对象 93185"/>
          <p:cNvGraphicFramePr>
            <a:graphicFrameLocks noChangeAspect="1"/>
          </p:cNvGraphicFramePr>
          <p:nvPr/>
        </p:nvGraphicFramePr>
        <p:xfrm>
          <a:off x="665163" y="153035"/>
          <a:ext cx="10245091" cy="6551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r:id="rId3" imgW="10296525" imgH="6591300" progId="Word.Document.8">
                  <p:embed/>
                </p:oleObj>
              </mc:Choice>
              <mc:Fallback>
                <p:oleObj r:id="rId3" imgW="10296525" imgH="65913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5163" y="153035"/>
                        <a:ext cx="10245091" cy="65519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60183" y="626140"/>
            <a:ext cx="10801200" cy="4392488"/>
          </a:xfrm>
        </p:spPr>
        <p:txBody>
          <a:bodyPr>
            <a:normAutofit fontScale="90000" lnSpcReduction="20000"/>
          </a:bodyPr>
          <a:lstStyle/>
          <a:p>
            <a:pPr indent="0" algn="just" defTabSz="914400" fontAlgn="auto">
              <a:lnSpc>
                <a:spcPct val="150000"/>
              </a:lnSpc>
              <a:buNone/>
              <a:tabLst>
                <a:tab pos="5311140" algn="l"/>
              </a:tabLst>
            </a:pPr>
            <a:r>
              <a:rPr lang="pt-BR" altLang="zh-CN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注意</a:t>
            </a:r>
            <a:r>
              <a:rPr lang="pt-BR" altLang="zh-CN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]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　物质间转化的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个常见易错点</a:t>
            </a:r>
            <a:endParaRPr lang="zh-CN" altLang="zh-CN" sz="105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indent="0" algn="just" defTabSz="914400" fontAlgn="auto">
              <a:lnSpc>
                <a:spcPct val="150000"/>
              </a:lnSpc>
              <a:buNone/>
              <a:tabLst>
                <a:tab pos="5311140" algn="l"/>
              </a:tabLst>
            </a:pP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①S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燃烧不能直接生成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SO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而是生成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SO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indent="0" algn="just" defTabSz="914400" fontAlgn="auto">
              <a:lnSpc>
                <a:spcPct val="150000"/>
              </a:lnSpc>
              <a:buNone/>
              <a:tabLst>
                <a:tab pos="5311140" algn="l"/>
              </a:tabLst>
            </a:pP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②Al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O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SiO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Fe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O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与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H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O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不反应，不能直接转化为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Al(OH)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H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SiO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Fe(OH)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indent="0" algn="just" defTabSz="914400" fontAlgn="auto">
              <a:lnSpc>
                <a:spcPct val="150000"/>
              </a:lnSpc>
              <a:buNone/>
              <a:tabLst>
                <a:tab pos="5311140" algn="l"/>
              </a:tabLst>
            </a:pP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③NH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催化氧化不能直接生成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NO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indent="0" algn="just" defTabSz="914400" fontAlgn="auto">
              <a:lnSpc>
                <a:spcPct val="150000"/>
              </a:lnSpc>
              <a:buNone/>
              <a:tabLst>
                <a:tab pos="5311140" algn="l"/>
              </a:tabLst>
            </a:pP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④Fe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与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Cl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反应不能直接生成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FeCl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indent="0" algn="just" defTabSz="914400" fontAlgn="auto">
              <a:lnSpc>
                <a:spcPct val="150000"/>
              </a:lnSpc>
              <a:buNone/>
              <a:tabLst>
                <a:tab pos="5311140" algn="l"/>
              </a:tabLst>
            </a:pP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⑤Fe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与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H</a:t>
            </a:r>
            <a:r>
              <a:rPr lang="zh-CN" altLang="zh-CN" b="1" kern="100" baseline="30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＋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Cu</a:t>
            </a:r>
            <a:r>
              <a:rPr lang="pt-BR" altLang="zh-CN" b="1" kern="100" baseline="30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zh-CN" b="1" kern="100" baseline="30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＋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I</a:t>
            </a:r>
            <a:r>
              <a:rPr lang="pt-BR" altLang="zh-CN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反应不能直接生成</a:t>
            </a:r>
            <a:r>
              <a:rPr lang="pt-BR" altLang="zh-CN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Fe</a:t>
            </a:r>
            <a:r>
              <a:rPr lang="pt-BR" altLang="zh-CN" b="1" kern="100" baseline="30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zh-CN" b="1" kern="100" baseline="30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＋</a:t>
            </a:r>
            <a:r>
              <a:rPr lang="zh-CN" altLang="zh-CN" b="1" kern="100" dirty="0" smtClean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92152" y="577216"/>
            <a:ext cx="3143809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  <a:spcAft>
                <a:spcPct val="0"/>
              </a:spcAft>
              <a:tabLst>
                <a:tab pos="2430780" algn="l"/>
              </a:tabLst>
            </a:pPr>
            <a:r>
              <a:rPr lang="en-US" altLang="zh-CN" sz="2400" b="1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zh-CN" sz="2400" b="1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  <a:sym typeface="+mn-ea"/>
              </a:rPr>
              <a:t>、同类物质性质预测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48640" y="1539242"/>
            <a:ext cx="1066736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已知</a:t>
            </a:r>
            <a:r>
              <a:rPr lang="en-US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Be(OH)</a:t>
            </a:r>
            <a:r>
              <a:rPr lang="en-US" altLang="zh-CN" sz="2400" b="1" kern="100" baseline="-250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与</a:t>
            </a:r>
            <a:r>
              <a:rPr lang="en-US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Al(OH)</a:t>
            </a:r>
            <a:r>
              <a:rPr lang="en-US" altLang="zh-CN" sz="2400" b="1" kern="100" baseline="-250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3</a:t>
            </a:r>
            <a:r>
              <a:rPr lang="zh-CN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都属于两性氢氧化物，写出</a:t>
            </a:r>
            <a:r>
              <a:rPr lang="en-US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Be(OH)</a:t>
            </a:r>
            <a:r>
              <a:rPr lang="en-US" altLang="zh-CN" sz="2400" b="1" kern="100" baseline="-250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分别溶于</a:t>
            </a:r>
            <a:r>
              <a:rPr lang="en-US" altLang="zh-CN" sz="2400" b="1" kern="100" dirty="0" err="1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NaOH</a:t>
            </a:r>
            <a:r>
              <a:rPr lang="zh-CN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溶液、盐酸的化学方程式：</a:t>
            </a:r>
            <a:endParaRPr lang="zh-CN" altLang="zh-CN" sz="2400" b="1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(1</a:t>
            </a:r>
            <a:r>
              <a:rPr lang="en-US" altLang="zh-CN" sz="2400" b="1" kern="100" dirty="0" smtClean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)</a:t>
            </a:r>
            <a:r>
              <a:rPr lang="en-US" altLang="zh-CN" sz="2400" b="1" u="sng" kern="100" dirty="0" smtClean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                                                                    </a:t>
            </a:r>
            <a:r>
              <a:rPr lang="zh-CN" altLang="zh-CN" sz="2400" b="1" kern="1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zh-CN" sz="2400" b="1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(2</a:t>
            </a:r>
            <a:r>
              <a:rPr lang="en-US" altLang="zh-CN" sz="2400" b="1" kern="100" dirty="0" smtClean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)</a:t>
            </a:r>
            <a:r>
              <a:rPr lang="en-US" altLang="zh-CN" sz="2400" b="1" u="sng" kern="100" dirty="0" smtClean="0">
                <a:latin typeface="Times New Roman" panose="02020603050405020304" pitchFamily="18" charset="0"/>
                <a:ea typeface="微软雅黑" panose="020B0503020204020204" charset="-122"/>
                <a:cs typeface="Courier New" panose="02070309020205020404" pitchFamily="49" charset="0"/>
                <a:sym typeface="+mn-ea"/>
              </a:rPr>
              <a:t>                                                            </a:t>
            </a:r>
            <a:r>
              <a:rPr lang="zh-CN" altLang="zh-CN" sz="2400" b="1" kern="1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400" b="1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4" name="对象 105473"/>
          <p:cNvGraphicFramePr>
            <a:graphicFrameLocks noChangeAspect="1"/>
          </p:cNvGraphicFramePr>
          <p:nvPr/>
        </p:nvGraphicFramePr>
        <p:xfrm>
          <a:off x="889001" y="1497013"/>
          <a:ext cx="10140951" cy="423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Document" r:id="rId3" imgW="10575925" imgH="4419600" progId="Word.Document.8">
                  <p:embed/>
                </p:oleObj>
              </mc:Choice>
              <mc:Fallback>
                <p:oleObj name="Document" r:id="rId3" imgW="10575925" imgH="44196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1" y="1497013"/>
                        <a:ext cx="10140951" cy="423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0" name="对象 104449"/>
          <p:cNvGraphicFramePr>
            <a:graphicFrameLocks noChangeAspect="1"/>
          </p:cNvGraphicFramePr>
          <p:nvPr/>
        </p:nvGraphicFramePr>
        <p:xfrm>
          <a:off x="743269" y="1029653"/>
          <a:ext cx="10186987" cy="372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r:id="rId3" imgW="10267315" imgH="3793490" progId="Word.Document.8">
                  <p:embed/>
                </p:oleObj>
              </mc:Choice>
              <mc:Fallback>
                <p:oleObj r:id="rId3" imgW="10267315" imgH="379349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3269" y="1029653"/>
                        <a:ext cx="10186987" cy="3721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297524" y="4666616"/>
            <a:ext cx="4288353" cy="5078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531114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思考</a:t>
            </a:r>
            <a:r>
              <a:rPr lang="en-US" altLang="zh-CN" b="1" kern="100" dirty="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    </a:t>
            </a:r>
            <a:r>
              <a:rPr lang="zh-CN" b="1" kern="100" dirty="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实验室制备</a:t>
            </a:r>
            <a:r>
              <a:rPr lang="en-US" altLang="zh-CN" b="1" kern="100" dirty="0" err="1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HCl</a:t>
            </a:r>
            <a:r>
              <a:rPr lang="zh-CN" altLang="en-US" b="1" kern="100" dirty="0">
                <a:effectLst/>
                <a:latin typeface="Times New Roman" panose="02020603050405020304"/>
                <a:cs typeface="Times New Roman" panose="02020603050405020304"/>
                <a:sym typeface="+mn-ea"/>
              </a:rPr>
              <a:t>气体的反应原理？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51790" y="908687"/>
            <a:ext cx="11654791" cy="4896485"/>
          </a:xfrm>
        </p:spPr>
        <p:txBody>
          <a:bodyPr>
            <a:noAutofit/>
          </a:bodyPr>
          <a:lstStyle/>
          <a:p>
            <a:pPr indent="0" algn="just">
              <a:buNone/>
              <a:tabLst>
                <a:tab pos="5311140" algn="l"/>
              </a:tabLst>
            </a:pPr>
            <a:r>
              <a:rPr lang="zh-CN" altLang="zh-CN" b="1" kern="100" dirty="0">
                <a:latin typeface="Times New Roman" panose="02020603050405020304"/>
                <a:cs typeface="Times New Roman" panose="02020603050405020304"/>
              </a:rPr>
              <a:t>　　　　　　　</a:t>
            </a:r>
            <a:r>
              <a:rPr lang="zh-CN" altLang="zh-CN" b="1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针对训练</a:t>
            </a:r>
          </a:p>
          <a:p>
            <a:pPr indent="0" algn="just" defTabSz="914400" fontAlgn="auto">
              <a:lnSpc>
                <a:spcPct val="100000"/>
              </a:lnSpc>
              <a:buNone/>
              <a:tabLst>
                <a:tab pos="5311140" algn="l"/>
              </a:tabLst>
            </a:pP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1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 dirty="0">
                <a:latin typeface="Times New Roman" panose="02020603050405020304"/>
                <a:ea typeface="隶书"/>
                <a:cs typeface="Courier New" panose="02070309020205020404"/>
              </a:rPr>
              <a:t>(2021·</a:t>
            </a:r>
            <a:r>
              <a:rPr lang="zh-CN" altLang="zh-CN" sz="2400" b="1" kern="100" dirty="0">
                <a:latin typeface="Times New Roman" panose="02020603050405020304"/>
                <a:ea typeface="隶书"/>
                <a:cs typeface="Times New Roman" panose="02020603050405020304"/>
              </a:rPr>
              <a:t>河北等级考</a:t>
            </a:r>
            <a:r>
              <a:rPr lang="en-US" altLang="zh-CN" sz="2400" b="1" kern="100" dirty="0">
                <a:latin typeface="Times New Roman" panose="02020603050405020304"/>
                <a:ea typeface="隶书"/>
                <a:cs typeface="Courier New" panose="02070309020205020404"/>
              </a:rPr>
              <a:t>)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关于非金属含氧酸及其盐的性质，下列说法正确的</a:t>
            </a:r>
            <a:r>
              <a:rPr lang="zh-CN" altLang="zh-CN" sz="2400" b="1" kern="100" dirty="0" smtClean="0">
                <a:latin typeface="Times New Roman" panose="02020603050405020304"/>
                <a:cs typeface="Times New Roman" panose="02020603050405020304"/>
              </a:rPr>
              <a:t>是</a:t>
            </a:r>
            <a:r>
              <a:rPr lang="en-US" altLang="zh-CN" sz="2400" b="1" kern="100" dirty="0" smtClean="0">
                <a:latin typeface="Times New Roman" panose="02020603050405020304"/>
                <a:cs typeface="Courier New" panose="02070309020205020404"/>
              </a:rPr>
              <a:t>(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　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 )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marL="442595" indent="0" algn="just" defTabSz="914400" fontAlgn="auto">
              <a:lnSpc>
                <a:spcPct val="100000"/>
              </a:lnSpc>
              <a:buNone/>
              <a:tabLst>
                <a:tab pos="5311140" algn="l"/>
              </a:tabLst>
            </a:pP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A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．浓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2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SO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4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具有强吸水性，能吸收糖类化合物中的水分并使其炭化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marL="442595" indent="0" algn="just" defTabSz="914400" fontAlgn="auto">
              <a:lnSpc>
                <a:spcPct val="100000"/>
              </a:lnSpc>
              <a:buNone/>
              <a:tabLst>
                <a:tab pos="5311140" algn="l"/>
              </a:tabLst>
            </a:pP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B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 dirty="0" err="1">
                <a:latin typeface="Times New Roman" panose="02020603050405020304"/>
                <a:cs typeface="Courier New" panose="02070309020205020404"/>
              </a:rPr>
              <a:t>NaClO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、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KClO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3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等氯的含氧酸盐的氧化性会随溶液的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pH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减小而增强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marL="442595" indent="0" algn="just" defTabSz="914400" fontAlgn="auto">
              <a:lnSpc>
                <a:spcPct val="100000"/>
              </a:lnSpc>
              <a:buNone/>
              <a:tabLst>
                <a:tab pos="5311140" algn="l"/>
              </a:tabLst>
            </a:pP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．加热</a:t>
            </a:r>
            <a:r>
              <a:rPr lang="en-US" altLang="zh-CN" sz="2400" b="1" kern="100" dirty="0" err="1">
                <a:latin typeface="Times New Roman" panose="02020603050405020304"/>
                <a:cs typeface="Courier New" panose="02070309020205020404"/>
              </a:rPr>
              <a:t>NaI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与浓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3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PO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4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混合物可制备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HI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，说明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3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PO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4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比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HI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酸性强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marL="442595" indent="0" algn="just" defTabSz="914400" fontAlgn="auto">
              <a:lnSpc>
                <a:spcPct val="100000"/>
              </a:lnSpc>
              <a:buNone/>
              <a:tabLst>
                <a:tab pos="5311140" algn="l"/>
              </a:tabLst>
            </a:pP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D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．浓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HNO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3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和稀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HNO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3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与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Cu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反应的还原产物分别为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NO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2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和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NO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，故稀</a:t>
            </a:r>
            <a:r>
              <a:rPr lang="en-US" altLang="zh-CN" sz="2400" b="1" kern="100" dirty="0">
                <a:latin typeface="Times New Roman" panose="02020603050405020304"/>
                <a:cs typeface="Courier New" panose="02070309020205020404"/>
              </a:rPr>
              <a:t>HNO</a:t>
            </a:r>
            <a:r>
              <a:rPr lang="en-US" altLang="zh-CN" sz="2400" b="1" kern="100" baseline="-25000" dirty="0">
                <a:latin typeface="Times New Roman" panose="02020603050405020304"/>
                <a:cs typeface="Courier New" panose="02070309020205020404"/>
              </a:rPr>
              <a:t>3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氧</a:t>
            </a:r>
          </a:p>
          <a:p>
            <a:pPr marL="442595" indent="0" algn="just" defTabSz="914400" fontAlgn="auto">
              <a:lnSpc>
                <a:spcPct val="100000"/>
              </a:lnSpc>
              <a:buNone/>
              <a:tabLst>
                <a:tab pos="5311140" algn="l"/>
              </a:tabLst>
            </a:pP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zh-CN" sz="2400" b="1" kern="100" dirty="0">
                <a:latin typeface="Times New Roman" panose="02020603050405020304"/>
                <a:cs typeface="Times New Roman" panose="02020603050405020304"/>
              </a:rPr>
              <a:t>     </a:t>
            </a:r>
            <a:r>
              <a:rPr lang="zh-CN" altLang="zh-CN" sz="2400" b="1" kern="100" dirty="0">
                <a:latin typeface="Times New Roman" panose="02020603050405020304"/>
                <a:cs typeface="Times New Roman" panose="02020603050405020304"/>
              </a:rPr>
              <a:t>化性更</a:t>
            </a:r>
            <a:r>
              <a:rPr lang="zh-CN" altLang="zh-CN" sz="2400" b="1" kern="100" dirty="0" smtClean="0">
                <a:latin typeface="Times New Roman" panose="02020603050405020304"/>
                <a:cs typeface="Times New Roman" panose="02020603050405020304"/>
              </a:rPr>
              <a:t>强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5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363201" y="10731500"/>
            <a:ext cx="317500" cy="228600"/>
          </a:xfrm>
          <a:prstGeom prst="cube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MjRlMTU1NWQ0ZWZmZmM1MDQwNGI2ZGRjOGNlNWRiNz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cb25dc6-5add-472f-b915-c92000abbdb7}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156</Words>
  <Application>Microsoft Office PowerPoint</Application>
  <PresentationFormat>宽屏</PresentationFormat>
  <Paragraphs>35</Paragraphs>
  <Slides>12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黑体</vt:lpstr>
      <vt:lpstr>隶书</vt:lpstr>
      <vt:lpstr>宋体</vt:lpstr>
      <vt:lpstr>微软雅黑</vt:lpstr>
      <vt:lpstr>Arial</vt:lpstr>
      <vt:lpstr>Calibri</vt:lpstr>
      <vt:lpstr>Courier New</vt:lpstr>
      <vt:lpstr>Times New Roman</vt:lpstr>
      <vt:lpstr>第一PPT模板网-WWW.1PPT.COM</vt:lpstr>
      <vt:lpstr>Microsoft Word 97 - 2003 文档</vt:lpstr>
      <vt:lpstr>文档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物质的分类及转化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4</cp:revision>
  <cp:lastPrinted>2022-07-27T20:22:55Z</cp:lastPrinted>
  <dcterms:created xsi:type="dcterms:W3CDTF">2022-07-27T20:22:55Z</dcterms:created>
  <dcterms:modified xsi:type="dcterms:W3CDTF">2023-05-24T03:48:47Z</dcterms:modified>
</cp:coreProperties>
</file>