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68" r:id="rId3"/>
    <p:sldId id="269" r:id="rId4"/>
    <p:sldId id="270" r:id="rId5"/>
    <p:sldId id="280" r:id="rId6"/>
    <p:sldId id="300" r:id="rId7"/>
    <p:sldId id="301" r:id="rId8"/>
    <p:sldId id="287" r:id="rId9"/>
    <p:sldId id="288" r:id="rId10"/>
    <p:sldId id="289" r:id="rId11"/>
    <p:sldId id="282" r:id="rId12"/>
    <p:sldId id="292" r:id="rId13"/>
    <p:sldId id="293" r:id="rId14"/>
    <p:sldId id="294" r:id="rId15"/>
    <p:sldId id="274" r:id="rId16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3" d="100"/>
          <a:sy n="43" d="100"/>
        </p:scale>
        <p:origin x="72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A88872-25CE-4F11-914B-6F31DB92DB02}" type="doc">
      <dgm:prSet loTypeId="urn:microsoft.com/office/officeart/2005/8/layout/hProcess9#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ED5479E1-EEC1-4DAD-91EF-09FDF81E92E1}" type="parTrans" cxnId="{A65F92C8-27FE-429E-A9B6-9F0E3D2D1B89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AC3C37E2-AE0E-4CEF-A2BF-1C9B6F707121}">
      <dgm:prSet phldrT="[文本]" custT="1"/>
      <dgm:spPr/>
      <dgm:t>
        <a:bodyPr/>
        <a:lstStyle/>
        <a:p>
          <a:r>
            <a: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rPr>
            <a:t>从实际问题中抽象出不等关系</a:t>
          </a:r>
        </a:p>
      </dgm:t>
    </dgm:pt>
    <dgm:pt modelId="{4E473D57-46BE-49D9-B863-F12AA7BB1955}" type="sibTrans" cxnId="{A65F92C8-27FE-429E-A9B6-9F0E3D2D1B89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9F713AC1-59E0-4D5E-A4D6-3CF3EB645278}" type="parTrans" cxnId="{6E71429E-6025-426A-A7E2-C053B2F3F373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FAFD4465-2386-400E-8F8D-2192F2F9F674}">
      <dgm:prSet phldrT="[文本]" custT="1"/>
      <dgm:spPr/>
      <dgm:t>
        <a:bodyPr/>
        <a:lstStyle/>
        <a:p>
          <a:r>
            <a:rPr lang="zh-CN" altLang="en-US" sz="2400" b="1">
              <a:latin typeface="华文楷体" panose="02010600040101010101" pitchFamily="2" charset="-122"/>
              <a:ea typeface="华文楷体" panose="02010600040101010101" pitchFamily="2" charset="-122"/>
            </a:rPr>
            <a:t>用字母表示不等关系中</a:t>
          </a:r>
          <a:r>
            <a:rPr lang="zh-CN" altLang="en-US" sz="2400" b="1" smtClean="0">
              <a:latin typeface="华文楷体" panose="02010600040101010101" pitchFamily="2" charset="-122"/>
              <a:ea typeface="华文楷体" panose="02010600040101010101" pitchFamily="2" charset="-122"/>
            </a:rPr>
            <a:t>的数</a:t>
          </a:r>
          <a:endParaRPr lang="zh-CN" altLang="en-US" sz="2400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A777401A-3856-4E9A-B48A-0B9F04AE2DC2}" type="sibTrans" cxnId="{6E71429E-6025-426A-A7E2-C053B2F3F373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D1716910-7E38-4F58-B6D7-FF305A0E29AB}" type="parTrans" cxnId="{C7175D3B-921F-4130-A113-84A12613A4A8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336F1622-0F0C-4EF0-B64C-0F1D81B382B5}">
      <dgm:prSet phldrT="[文本]" custT="1"/>
      <dgm:spPr/>
      <dgm:t>
        <a:bodyPr/>
        <a:lstStyle/>
        <a:p>
          <a:r>
            <a:rPr lang="zh-CN" altLang="en-US" sz="2400" b="1">
              <a:latin typeface="华文楷体" panose="02010600040101010101" pitchFamily="2" charset="-122"/>
              <a:ea typeface="华文楷体" panose="02010600040101010101" pitchFamily="2" charset="-122"/>
            </a:rPr>
            <a:t>用不等号连接</a:t>
          </a:r>
          <a:r>
            <a:rPr lang="zh-CN" altLang="en-US" sz="2400" b="1" smtClean="0">
              <a:latin typeface="华文楷体" panose="02010600040101010101" pitchFamily="2" charset="-122"/>
              <a:ea typeface="华文楷体" panose="02010600040101010101" pitchFamily="2" charset="-122"/>
            </a:rPr>
            <a:t>这些字母</a:t>
          </a:r>
          <a:endParaRPr lang="zh-CN" altLang="en-US" sz="2400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6C7280ED-1C21-4611-9CC3-424AB36B06D2}" type="sibTrans" cxnId="{C7175D3B-921F-4130-A113-84A12613A4A8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3E905266-D370-422D-9765-62EEE59DAECA}" type="parTrans" cxnId="{3DC0F679-7593-40B2-86B7-50F350865EC5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AE83A2A4-C9CA-439A-B598-4C613DF60CD4}">
      <dgm:prSet custT="1"/>
      <dgm:spPr/>
      <dgm:t>
        <a:bodyPr/>
        <a:lstStyle/>
        <a:p>
          <a:r>
            <a:rPr lang="zh-CN" altLang="en-US" sz="2400" b="1">
              <a:latin typeface="华文楷体" panose="02010600040101010101" pitchFamily="2" charset="-122"/>
              <a:ea typeface="华文楷体" panose="02010600040101010101" pitchFamily="2" charset="-122"/>
            </a:rPr>
            <a:t>建立不等式</a:t>
          </a:r>
        </a:p>
      </dgm:t>
    </dgm:pt>
    <dgm:pt modelId="{5F2845BC-A26E-4443-A503-50840866C283}" type="sibTrans" cxnId="{3DC0F679-7593-40B2-86B7-50F350865EC5}">
      <dgm:prSet/>
      <dgm:spPr/>
      <dgm:t>
        <a:bodyPr/>
        <a:lstStyle/>
        <a:p>
          <a:endParaRPr lang="zh-CN" altLang="en-US" b="1">
            <a:latin typeface="华文楷体" panose="02010600040101010101" pitchFamily="2" charset="-122"/>
            <a:ea typeface="华文楷体" panose="02010600040101010101" pitchFamily="2" charset="-122"/>
          </a:endParaRPr>
        </a:p>
      </dgm:t>
    </dgm:pt>
    <dgm:pt modelId="{C2824685-717D-48C7-86EC-F75C3E2787A8}" type="pres">
      <dgm:prSet presAssocID="{7FA88872-25CE-4F11-914B-6F31DB92DB0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DDE8F74-C6F3-44B7-958E-C1041BE0213D}" type="pres">
      <dgm:prSet presAssocID="{7FA88872-25CE-4F11-914B-6F31DB92DB02}" presName="arrow" presStyleLbl="bgShp" presStyleIdx="0" presStyleCnt="1"/>
      <dgm:spPr/>
      <dgm:t>
        <a:bodyPr/>
        <a:lstStyle/>
        <a:p>
          <a:endParaRPr/>
        </a:p>
      </dgm:t>
    </dgm:pt>
    <dgm:pt modelId="{804EE702-F981-439F-A995-6A4CC08982C9}" type="pres">
      <dgm:prSet presAssocID="{7FA88872-25CE-4F11-914B-6F31DB92DB02}" presName="linearProcess" presStyleCnt="0"/>
      <dgm:spPr/>
      <dgm:t>
        <a:bodyPr/>
        <a:lstStyle/>
        <a:p>
          <a:endParaRPr/>
        </a:p>
      </dgm:t>
    </dgm:pt>
    <dgm:pt modelId="{DC48B8E1-3D29-4E0E-B7BC-B30DC4D22FE8}" type="pres">
      <dgm:prSet presAssocID="{AC3C37E2-AE0E-4CEF-A2BF-1C9B6F707121}" presName="textNode" presStyleLbl="node1" presStyleIdx="0" presStyleCnt="4" custScaleX="8309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BB385B-D2C1-462F-89B6-784F05520A61}" type="pres">
      <dgm:prSet presAssocID="{4E473D57-46BE-49D9-B863-F12AA7BB1955}" presName="sibTrans" presStyleCnt="0"/>
      <dgm:spPr/>
      <dgm:t>
        <a:bodyPr/>
        <a:lstStyle/>
        <a:p>
          <a:endParaRPr/>
        </a:p>
      </dgm:t>
    </dgm:pt>
    <dgm:pt modelId="{F159C262-0D13-4892-B0AB-25D86F1A6C0C}" type="pres">
      <dgm:prSet presAssocID="{FAFD4465-2386-400E-8F8D-2192F2F9F674}" presName="textNode" presStyleLbl="node1" presStyleIdx="1" presStyleCnt="4" custScaleX="5417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CAFADD-7377-44F3-9157-A011B6D30EA5}" type="pres">
      <dgm:prSet presAssocID="{A777401A-3856-4E9A-B48A-0B9F04AE2DC2}" presName="sibTrans" presStyleCnt="0"/>
      <dgm:spPr/>
      <dgm:t>
        <a:bodyPr/>
        <a:lstStyle/>
        <a:p>
          <a:endParaRPr/>
        </a:p>
      </dgm:t>
    </dgm:pt>
    <dgm:pt modelId="{6ACE5318-C4DC-4652-B43D-B3660E42F00A}" type="pres">
      <dgm:prSet presAssocID="{336F1622-0F0C-4EF0-B64C-0F1D81B382B5}" presName="textNode" presStyleLbl="node1" presStyleIdx="2" presStyleCnt="4" custScaleX="527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79254B-8E81-471A-886B-C97992414E59}" type="pres">
      <dgm:prSet presAssocID="{6C7280ED-1C21-4611-9CC3-424AB36B06D2}" presName="sibTrans" presStyleCnt="0"/>
      <dgm:spPr/>
      <dgm:t>
        <a:bodyPr/>
        <a:lstStyle/>
        <a:p>
          <a:endParaRPr/>
        </a:p>
      </dgm:t>
    </dgm:pt>
    <dgm:pt modelId="{19292F6E-F7DD-4141-9063-396F44E39623}" type="pres">
      <dgm:prSet presAssocID="{AE83A2A4-C9CA-439A-B598-4C613DF60CD4}" presName="textNode" presStyleLbl="node1" presStyleIdx="3" presStyleCnt="4" custScaleX="4403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7175D3B-921F-4130-A113-84A12613A4A8}" srcId="{7FA88872-25CE-4F11-914B-6F31DB92DB02}" destId="{336F1622-0F0C-4EF0-B64C-0F1D81B382B5}" srcOrd="2" destOrd="0" parTransId="{D1716910-7E38-4F58-B6D7-FF305A0E29AB}" sibTransId="{6C7280ED-1C21-4611-9CC3-424AB36B06D2}"/>
    <dgm:cxn modelId="{A65F92C8-27FE-429E-A9B6-9F0E3D2D1B89}" srcId="{7FA88872-25CE-4F11-914B-6F31DB92DB02}" destId="{AC3C37E2-AE0E-4CEF-A2BF-1C9B6F707121}" srcOrd="0" destOrd="0" parTransId="{ED5479E1-EEC1-4DAD-91EF-09FDF81E92E1}" sibTransId="{4E473D57-46BE-49D9-B863-F12AA7BB1955}"/>
    <dgm:cxn modelId="{6E71429E-6025-426A-A7E2-C053B2F3F373}" srcId="{7FA88872-25CE-4F11-914B-6F31DB92DB02}" destId="{FAFD4465-2386-400E-8F8D-2192F2F9F674}" srcOrd="1" destOrd="0" parTransId="{9F713AC1-59E0-4D5E-A4D6-3CF3EB645278}" sibTransId="{A777401A-3856-4E9A-B48A-0B9F04AE2DC2}"/>
    <dgm:cxn modelId="{3DC0F679-7593-40B2-86B7-50F350865EC5}" srcId="{7FA88872-25CE-4F11-914B-6F31DB92DB02}" destId="{AE83A2A4-C9CA-439A-B598-4C613DF60CD4}" srcOrd="3" destOrd="0" parTransId="{3E905266-D370-422D-9765-62EEE59DAECA}" sibTransId="{5F2845BC-A26E-4443-A503-50840866C283}"/>
    <dgm:cxn modelId="{39421A90-DD2F-45FA-B261-2C2E9AA0D301}" type="presOf" srcId="{FAFD4465-2386-400E-8F8D-2192F2F9F674}" destId="{F159C262-0D13-4892-B0AB-25D86F1A6C0C}" srcOrd="0" destOrd="0" presId="urn:microsoft.com/office/officeart/2005/8/layout/hProcess9#1"/>
    <dgm:cxn modelId="{5BD5C00F-D1F1-4283-B492-E854B308CD17}" type="presOf" srcId="{AC3C37E2-AE0E-4CEF-A2BF-1C9B6F707121}" destId="{DC48B8E1-3D29-4E0E-B7BC-B30DC4D22FE8}" srcOrd="0" destOrd="0" presId="urn:microsoft.com/office/officeart/2005/8/layout/hProcess9#1"/>
    <dgm:cxn modelId="{A64B5EE5-2079-43AB-BB2F-4A8BCD4EA414}" type="presOf" srcId="{336F1622-0F0C-4EF0-B64C-0F1D81B382B5}" destId="{6ACE5318-C4DC-4652-B43D-B3660E42F00A}" srcOrd="0" destOrd="0" presId="urn:microsoft.com/office/officeart/2005/8/layout/hProcess9#1"/>
    <dgm:cxn modelId="{009938DD-8A5E-455C-A0BC-864B53320E4E}" type="presOf" srcId="{7FA88872-25CE-4F11-914B-6F31DB92DB02}" destId="{C2824685-717D-48C7-86EC-F75C3E2787A8}" srcOrd="0" destOrd="0" presId="urn:microsoft.com/office/officeart/2005/8/layout/hProcess9#1"/>
    <dgm:cxn modelId="{713D0E17-7E6E-49E2-81D3-8E1219DAA651}" type="presOf" srcId="{AE83A2A4-C9CA-439A-B598-4C613DF60CD4}" destId="{19292F6E-F7DD-4141-9063-396F44E39623}" srcOrd="0" destOrd="0" presId="urn:microsoft.com/office/officeart/2005/8/layout/hProcess9#1"/>
    <dgm:cxn modelId="{E7F0EC0F-60BC-4983-8426-F4DBBFDFAC1C}" type="presParOf" srcId="{C2824685-717D-48C7-86EC-F75C3E2787A8}" destId="{ADDE8F74-C6F3-44B7-958E-C1041BE0213D}" srcOrd="0" destOrd="0" presId="urn:microsoft.com/office/officeart/2005/8/layout/hProcess9#1"/>
    <dgm:cxn modelId="{48C83F37-F0E5-4652-8C39-6C9567E607AF}" type="presParOf" srcId="{C2824685-717D-48C7-86EC-F75C3E2787A8}" destId="{804EE702-F981-439F-A995-6A4CC08982C9}" srcOrd="1" destOrd="0" presId="urn:microsoft.com/office/officeart/2005/8/layout/hProcess9#1"/>
    <dgm:cxn modelId="{FB0F83E7-5BBA-41E8-83D7-E43C185963E0}" type="presParOf" srcId="{804EE702-F981-439F-A995-6A4CC08982C9}" destId="{DC48B8E1-3D29-4E0E-B7BC-B30DC4D22FE8}" srcOrd="0" destOrd="0" presId="urn:microsoft.com/office/officeart/2005/8/layout/hProcess9#1"/>
    <dgm:cxn modelId="{9370F487-609F-4367-A01F-37A323B88D2A}" type="presParOf" srcId="{804EE702-F981-439F-A995-6A4CC08982C9}" destId="{95BB385B-D2C1-462F-89B6-784F05520A61}" srcOrd="1" destOrd="0" presId="urn:microsoft.com/office/officeart/2005/8/layout/hProcess9#1"/>
    <dgm:cxn modelId="{07774BA9-0C44-4A57-9C89-250AC31B375B}" type="presParOf" srcId="{804EE702-F981-439F-A995-6A4CC08982C9}" destId="{F159C262-0D13-4892-B0AB-25D86F1A6C0C}" srcOrd="2" destOrd="0" presId="urn:microsoft.com/office/officeart/2005/8/layout/hProcess9#1"/>
    <dgm:cxn modelId="{C9FDBE09-EE16-4ADC-8BB2-DEA8106E4EF2}" type="presParOf" srcId="{804EE702-F981-439F-A995-6A4CC08982C9}" destId="{D4CAFADD-7377-44F3-9157-A011B6D30EA5}" srcOrd="3" destOrd="0" presId="urn:microsoft.com/office/officeart/2005/8/layout/hProcess9#1"/>
    <dgm:cxn modelId="{2D306091-4A72-40B6-96C8-C10F6BCF6509}" type="presParOf" srcId="{804EE702-F981-439F-A995-6A4CC08982C9}" destId="{6ACE5318-C4DC-4652-B43D-B3660E42F00A}" srcOrd="4" destOrd="0" presId="urn:microsoft.com/office/officeart/2005/8/layout/hProcess9#1"/>
    <dgm:cxn modelId="{857E139C-0FAA-43A8-AE25-3EE2E5F2EB7C}" type="presParOf" srcId="{804EE702-F981-439F-A995-6A4CC08982C9}" destId="{3179254B-8E81-471A-886B-C97992414E59}" srcOrd="5" destOrd="0" presId="urn:microsoft.com/office/officeart/2005/8/layout/hProcess9#1"/>
    <dgm:cxn modelId="{4382BDDB-070A-4A85-BFFD-3A2C8EC1406B}" type="presParOf" srcId="{804EE702-F981-439F-A995-6A4CC08982C9}" destId="{19292F6E-F7DD-4141-9063-396F44E39623}" srcOrd="6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E8F74-C6F3-44B7-958E-C1041BE0213D}">
      <dsp:nvSpPr>
        <dsp:cNvPr id="0" name=""/>
        <dsp:cNvSpPr/>
      </dsp:nvSpPr>
      <dsp:spPr>
        <a:xfrm>
          <a:off x="592067" y="0"/>
          <a:ext cx="6710094" cy="325164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48B8E1-3D29-4E0E-B7BC-B30DC4D22FE8}">
      <dsp:nvSpPr>
        <dsp:cNvPr id="0" name=""/>
        <dsp:cNvSpPr/>
      </dsp:nvSpPr>
      <dsp:spPr>
        <a:xfrm>
          <a:off x="2353" y="975492"/>
          <a:ext cx="2459156" cy="13006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从实际问题中抽象出不等关系</a:t>
          </a:r>
        </a:p>
      </dsp:txBody>
      <dsp:txXfrm>
        <a:off x="65846" y="1038985"/>
        <a:ext cx="2332170" cy="1173670"/>
      </dsp:txXfrm>
    </dsp:sp>
    <dsp:sp modelId="{F159C262-0D13-4892-B0AB-25D86F1A6C0C}">
      <dsp:nvSpPr>
        <dsp:cNvPr id="0" name=""/>
        <dsp:cNvSpPr/>
      </dsp:nvSpPr>
      <dsp:spPr>
        <a:xfrm>
          <a:off x="2782144" y="975492"/>
          <a:ext cx="1603136" cy="13006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>
              <a:latin typeface="华文楷体" panose="02010600040101010101" pitchFamily="2" charset="-122"/>
              <a:ea typeface="华文楷体" panose="02010600040101010101" pitchFamily="2" charset="-122"/>
            </a:rPr>
            <a:t>用字母表示不等关系中</a:t>
          </a:r>
          <a:r>
            <a:rPr lang="zh-CN" altLang="en-US" sz="2400" b="1" kern="1200" smtClean="0">
              <a:latin typeface="华文楷体" panose="02010600040101010101" pitchFamily="2" charset="-122"/>
              <a:ea typeface="华文楷体" panose="02010600040101010101" pitchFamily="2" charset="-122"/>
            </a:rPr>
            <a:t>的数</a:t>
          </a:r>
          <a:endParaRPr lang="zh-CN" altLang="en-US" sz="2400" b="1" kern="1200">
            <a:latin typeface="华文楷体" panose="02010600040101010101" pitchFamily="2" charset="-122"/>
            <a:ea typeface="华文楷体" panose="02010600040101010101" pitchFamily="2" charset="-122"/>
          </a:endParaRPr>
        </a:p>
      </dsp:txBody>
      <dsp:txXfrm>
        <a:off x="2845637" y="1038985"/>
        <a:ext cx="1476150" cy="1173670"/>
      </dsp:txXfrm>
    </dsp:sp>
    <dsp:sp modelId="{6ACE5318-C4DC-4652-B43D-B3660E42F00A}">
      <dsp:nvSpPr>
        <dsp:cNvPr id="0" name=""/>
        <dsp:cNvSpPr/>
      </dsp:nvSpPr>
      <dsp:spPr>
        <a:xfrm>
          <a:off x="4705914" y="975492"/>
          <a:ext cx="1562326" cy="13006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>
              <a:latin typeface="华文楷体" panose="02010600040101010101" pitchFamily="2" charset="-122"/>
              <a:ea typeface="华文楷体" panose="02010600040101010101" pitchFamily="2" charset="-122"/>
            </a:rPr>
            <a:t>用不等号连接</a:t>
          </a:r>
          <a:r>
            <a:rPr lang="zh-CN" altLang="en-US" sz="2400" b="1" kern="1200" smtClean="0">
              <a:latin typeface="华文楷体" panose="02010600040101010101" pitchFamily="2" charset="-122"/>
              <a:ea typeface="华文楷体" panose="02010600040101010101" pitchFamily="2" charset="-122"/>
            </a:rPr>
            <a:t>这些字母</a:t>
          </a:r>
          <a:endParaRPr lang="zh-CN" altLang="en-US" sz="2400" b="1" kern="1200">
            <a:latin typeface="华文楷体" panose="02010600040101010101" pitchFamily="2" charset="-122"/>
            <a:ea typeface="华文楷体" panose="02010600040101010101" pitchFamily="2" charset="-122"/>
          </a:endParaRPr>
        </a:p>
      </dsp:txBody>
      <dsp:txXfrm>
        <a:off x="4769407" y="1038985"/>
        <a:ext cx="1435340" cy="1173670"/>
      </dsp:txXfrm>
    </dsp:sp>
    <dsp:sp modelId="{19292F6E-F7DD-4141-9063-396F44E39623}">
      <dsp:nvSpPr>
        <dsp:cNvPr id="0" name=""/>
        <dsp:cNvSpPr/>
      </dsp:nvSpPr>
      <dsp:spPr>
        <a:xfrm>
          <a:off x="6588875" y="975492"/>
          <a:ext cx="1302999" cy="13006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>
              <a:latin typeface="华文楷体" panose="02010600040101010101" pitchFamily="2" charset="-122"/>
              <a:ea typeface="华文楷体" panose="02010600040101010101" pitchFamily="2" charset="-122"/>
            </a:rPr>
            <a:t>建立不等式</a:t>
          </a:r>
        </a:p>
      </dsp:txBody>
      <dsp:txXfrm>
        <a:off x="6652368" y="1038985"/>
        <a:ext cx="1176013" cy="1173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2.xml"/><Relationship Id="rId10" Type="http://schemas.openxmlformats.org/officeDocument/2006/relationships/tags" Target="../tags/tag127.xml"/><Relationship Id="rId4" Type="http://schemas.openxmlformats.org/officeDocument/2006/relationships/tags" Target="../tags/tag121.xml"/><Relationship Id="rId9" Type="http://schemas.openxmlformats.org/officeDocument/2006/relationships/tags" Target="../tags/tag126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32.xml"/><Relationship Id="rId10" Type="http://schemas.openxmlformats.org/officeDocument/2006/relationships/tags" Target="../tags/tag137.xml"/><Relationship Id="rId4" Type="http://schemas.openxmlformats.org/officeDocument/2006/relationships/tags" Target="../tags/tag131.xml"/><Relationship Id="rId9" Type="http://schemas.openxmlformats.org/officeDocument/2006/relationships/tags" Target="../tags/tag136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0" Type="http://schemas.openxmlformats.org/officeDocument/2006/relationships/tags" Target="../tags/tag147.xml"/><Relationship Id="rId4" Type="http://schemas.openxmlformats.org/officeDocument/2006/relationships/tags" Target="../tags/tag141.xml"/><Relationship Id="rId9" Type="http://schemas.openxmlformats.org/officeDocument/2006/relationships/tags" Target="../tags/tag146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52.xml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5" Type="http://schemas.openxmlformats.org/officeDocument/2006/relationships/tags" Target="../tags/tag154.xml"/><Relationship Id="rId10" Type="http://schemas.openxmlformats.org/officeDocument/2006/relationships/tags" Target="../tags/tag159.xml"/><Relationship Id="rId4" Type="http://schemas.openxmlformats.org/officeDocument/2006/relationships/tags" Target="../tags/tag153.xml"/><Relationship Id="rId9" Type="http://schemas.openxmlformats.org/officeDocument/2006/relationships/tags" Target="../tags/tag15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-127312" y="7"/>
            <a:ext cx="12429371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10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avLst/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>
              <p:custDataLst>
                <p:tags r:id="rId11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avLst/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>
              <p:custDataLst>
                <p:tags r:id="rId12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avLst/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>
              <p:custDataLst>
                <p:tags r:id="rId13"/>
              </p:custDataLst>
            </p:nvPr>
          </p:nvSpPr>
          <p:spPr>
            <a:xfrm rot="15897559">
              <a:off x="9001004" y="-1390393"/>
              <a:ext cx="846410" cy="5663579"/>
            </a:xfrm>
            <a:custGeom>
              <a:avLst/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2" name="等腰三角形 11"/>
          <p:cNvSpPr/>
          <p:nvPr userDrawn="1">
            <p:custDataLst>
              <p:tags r:id="rId2"/>
            </p:custDataLst>
          </p:nvPr>
        </p:nvSpPr>
        <p:spPr>
          <a:xfrm rot="16200000">
            <a:off x="7826139" y="2492135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30321" y="2702796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730321" y="3886686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630544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402190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3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3" y="952510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1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1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5187001" y="2377388"/>
            <a:ext cx="570171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500909" y="3090046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500909" y="3883115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3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29" y="952510"/>
            <a:ext cx="5283243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10"/>
            <a:ext cx="5283243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3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29" y="952510"/>
            <a:ext cx="5283243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49" y="952510"/>
            <a:ext cx="5283243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49" y="1406525"/>
            <a:ext cx="5283243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0608341" y="5053056"/>
            <a:ext cx="1583659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1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29" y="952510"/>
            <a:ext cx="5283243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10"/>
            <a:ext cx="5283243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10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6" y="952502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1" y="952510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8373" y="2588656"/>
            <a:ext cx="5015251" cy="1519707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5"/>
            </p:custDataLst>
          </p:nvPr>
        </p:nvGrpSpPr>
        <p:grpSpPr>
          <a:xfrm flipH="1">
            <a:off x="8603627" y="3112884"/>
            <a:ext cx="436739" cy="542227"/>
            <a:chOff x="10608342" y="5053054"/>
            <a:chExt cx="1583658" cy="1966165"/>
          </a:xfrm>
        </p:grpSpPr>
        <p:sp>
          <p:nvSpPr>
            <p:cNvPr id="7" name="任意多边形: 形状 6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>
            <a:off x="3151636" y="3119501"/>
            <a:ext cx="436739" cy="542227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7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8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1" cy="624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6200000">
            <a:off x="11009630" y="351792"/>
            <a:ext cx="737870" cy="916305"/>
            <a:chOff x="10608342" y="5053054"/>
            <a:chExt cx="1583658" cy="1966165"/>
          </a:xfrm>
        </p:grpSpPr>
        <p:sp>
          <p:nvSpPr>
            <p:cNvPr id="12" name="任意多边形: 形状 11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5400000">
            <a:off x="443865" y="5584827"/>
            <a:ext cx="737870" cy="916305"/>
            <a:chOff x="10608342" y="5053054"/>
            <a:chExt cx="1583658" cy="1966165"/>
          </a:xfrm>
        </p:grpSpPr>
        <p:sp>
          <p:nvSpPr>
            <p:cNvPr id="16" name="任意多边形: 形状 15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 marL="0" indent="0"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1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5101200" y="769940"/>
            <a:ext cx="6480000" cy="5087937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grpSp>
        <p:nvGrpSpPr>
          <p:cNvPr id="11" name="组合 10"/>
          <p:cNvGrpSpPr/>
          <p:nvPr userDrawn="1">
            <p:custDataLst>
              <p:tags r:id="rId8"/>
            </p:custDataLst>
          </p:nvPr>
        </p:nvGrpSpPr>
        <p:grpSpPr>
          <a:xfrm>
            <a:off x="-1" y="0"/>
            <a:ext cx="4823460" cy="769938"/>
            <a:chOff x="-1" y="0"/>
            <a:chExt cx="4823460" cy="769938"/>
          </a:xfrm>
        </p:grpSpPr>
        <p:sp>
          <p:nvSpPr>
            <p:cNvPr id="12" name="任意多边形: 形状 11"/>
            <p:cNvSpPr/>
            <p:nvPr>
              <p:custDataLst>
                <p:tags r:id="rId9"/>
              </p:custDataLst>
            </p:nvPr>
          </p:nvSpPr>
          <p:spPr>
            <a:xfrm rot="10800000">
              <a:off x="0" y="0"/>
              <a:ext cx="4823459" cy="769938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10"/>
              </p:custDataLst>
            </p:nvPr>
          </p:nvSpPr>
          <p:spPr>
            <a:xfrm rot="10800000">
              <a:off x="-1" y="0"/>
              <a:ext cx="3754576" cy="562171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5041903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604520" y="669290"/>
            <a:ext cx="10976611" cy="565150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17" name="任意多边形: 形状 16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 panose="020B0503020204020204" charset="-122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959226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10800000">
            <a:off x="1" y="2"/>
            <a:ext cx="5457825" cy="1529715"/>
            <a:chOff x="4001597" y="5613400"/>
            <a:chExt cx="8190403" cy="1244600"/>
          </a:xfrm>
        </p:grpSpPr>
        <p:sp>
          <p:nvSpPr>
            <p:cNvPr id="16" name="任意多边形: 形状 15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 userDrawn="1">
            <p:custDataLst>
              <p:tags r:id="rId3"/>
            </p:custDataLst>
          </p:nvPr>
        </p:nvGrpSpPr>
        <p:grpSpPr>
          <a:xfrm>
            <a:off x="6734177" y="5323842"/>
            <a:ext cx="5457825" cy="1529715"/>
            <a:chOff x="4001597" y="5613400"/>
            <a:chExt cx="8190403" cy="1244600"/>
          </a:xfrm>
        </p:grpSpPr>
        <p:sp>
          <p:nvSpPr>
            <p:cNvPr id="19" name="任意多边形: 形状 18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" name="等腰三角形 19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4.xml"/><Relationship Id="rId27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7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3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3" y="952510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3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6" r:link="rId27"/>
          <a:stretch>
            <a:fillRect/>
          </a:stretch>
        </p:blipFill>
        <p:spPr>
          <a:xfrm>
            <a:off x="838200" y="365127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3.png"/><Relationship Id="rId17" Type="http://schemas.openxmlformats.org/officeDocument/2006/relationships/image" Target="../media/image5.png"/><Relationship Id="rId2" Type="http://schemas.openxmlformats.org/officeDocument/2006/relationships/tags" Target="../tags/tag164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6" Type="http://schemas.openxmlformats.org/officeDocument/2006/relationships/tags" Target="../tags/tag168.xml"/><Relationship Id="rId11" Type="http://schemas.openxmlformats.org/officeDocument/2006/relationships/image" Target="../media/image2.wmf"/><Relationship Id="rId5" Type="http://schemas.openxmlformats.org/officeDocument/2006/relationships/tags" Target="../tags/tag167.xml"/><Relationship Id="rId15" Type="http://schemas.openxmlformats.org/officeDocument/2006/relationships/oleObject" Target="../embeddings/oleObject3.bin"/><Relationship Id="rId10" Type="http://schemas.openxmlformats.org/officeDocument/2006/relationships/oleObject" Target="../embeddings/oleObject1.bin"/><Relationship Id="rId4" Type="http://schemas.openxmlformats.org/officeDocument/2006/relationships/tags" Target="../tags/tag16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microsoft.com/office/2007/relationships/diagramDrawing" Target="../diagrams/drawing1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diagramColors" Target="../diagrams/colors1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diagramQuickStyle" Target="../diagrams/quickStyle1.xml"/><Relationship Id="rId5" Type="http://schemas.openxmlformats.org/officeDocument/2006/relationships/tags" Target="../tags/tag182.xml"/><Relationship Id="rId10" Type="http://schemas.openxmlformats.org/officeDocument/2006/relationships/diagramLayout" Target="../diagrams/layout1.xml"/><Relationship Id="rId4" Type="http://schemas.openxmlformats.org/officeDocument/2006/relationships/tags" Target="../tags/tag181.xml"/><Relationship Id="rId9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image" Target="../media/image6.png"/><Relationship Id="rId4" Type="http://schemas.openxmlformats.org/officeDocument/2006/relationships/tags" Target="../tags/tag188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10" Type="http://schemas.openxmlformats.org/officeDocument/2006/relationships/image" Target="../media/image6.png"/><Relationship Id="rId4" Type="http://schemas.openxmlformats.org/officeDocument/2006/relationships/tags" Target="../tags/tag195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4.pn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image" Target="../media/image13.png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image" Target="../media/image12.png"/><Relationship Id="rId5" Type="http://schemas.openxmlformats.org/officeDocument/2006/relationships/tags" Target="../tags/tag203.xml"/><Relationship Id="rId1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tags" Target="../tags/tag202.xml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0.png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image" Target="../media/image19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image" Target="../media/image18.png"/><Relationship Id="rId5" Type="http://schemas.openxmlformats.org/officeDocument/2006/relationships/tags" Target="../tags/tag217.xml"/><Relationship Id="rId10" Type="http://schemas.openxmlformats.org/officeDocument/2006/relationships/image" Target="../media/image17.png"/><Relationship Id="rId4" Type="http://schemas.openxmlformats.org/officeDocument/2006/relationships/tags" Target="../tags/tag216.xml"/><Relationship Id="rId9" Type="http://schemas.openxmlformats.org/officeDocument/2006/relationships/image" Target="../media/image16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10" Type="http://schemas.openxmlformats.org/officeDocument/2006/relationships/image" Target="../media/image22.png"/><Relationship Id="rId4" Type="http://schemas.openxmlformats.org/officeDocument/2006/relationships/tags" Target="../tags/tag230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10" Type="http://schemas.openxmlformats.org/officeDocument/2006/relationships/image" Target="../media/image24.png"/><Relationship Id="rId4" Type="http://schemas.openxmlformats.org/officeDocument/2006/relationships/tags" Target="../tags/tag237.xml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10" Type="http://schemas.openxmlformats.org/officeDocument/2006/relationships/image" Target="../media/image26.png"/><Relationship Id="rId4" Type="http://schemas.openxmlformats.org/officeDocument/2006/relationships/tags" Target="../tags/tag244.xml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174240" y="2665097"/>
            <a:ext cx="8056880" cy="1118235"/>
          </a:xfrm>
        </p:spPr>
        <p:txBody>
          <a:bodyPr>
            <a:normAutofit fontScale="90000"/>
          </a:bodyPr>
          <a:lstStyle/>
          <a:p>
            <a:r>
              <a:rPr lang="zh-CN" altLang="en-US" sz="6000">
                <a:solidFill>
                  <a:schemeClr val="accent1"/>
                </a:solidFill>
                <a:sym typeface="+mn-lt"/>
              </a:rPr>
              <a:t>等式性质与不等式性质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170305" y="4443730"/>
            <a:ext cx="913384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某品牌酸奶的质量检查规定，酸奶中脂肪的含量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f 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应不少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于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2.5%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，蛋白质的含量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应不少于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2.3%</a:t>
            </a:r>
            <a:r>
              <a:rPr lang="zh-CN" altLang="zh-CN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43736" y="3162300"/>
            <a:ext cx="882332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设在该路段行驶的汽车的速度为 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v 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km/h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，“限速</a:t>
            </a:r>
            <a:r>
              <a:rPr lang="en-US" altLang="zh-CN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40 km/h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”就是 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v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的大小不能超过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40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，于是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＜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v    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40</a:t>
            </a:r>
            <a:r>
              <a:rPr lang="en-US" altLang="zh-CN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8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4666" y="481967"/>
            <a:ext cx="6118860" cy="855345"/>
            <a:chOff x="4891" y="2633"/>
            <a:chExt cx="9636" cy="1347"/>
          </a:xfrm>
        </p:grpSpPr>
        <p:cxnSp>
          <p:nvCxnSpPr>
            <p:cNvPr id="4" name="直接连接符 3"/>
            <p:cNvCxnSpPr/>
            <p:nvPr>
              <p:custDataLst>
                <p:tags r:id="rId4"/>
              </p:custDataLst>
            </p:nvPr>
          </p:nvCxnSpPr>
          <p:spPr>
            <a:xfrm flipV="1">
              <a:off x="5777" y="3647"/>
              <a:ext cx="8751" cy="37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5"/>
              </p:custDataLst>
            </p:nvPr>
          </p:nvSpPr>
          <p:spPr>
            <a:xfrm>
              <a:off x="4891" y="3240"/>
              <a:ext cx="572" cy="5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6"/>
              </p:custDataLst>
            </p:nvPr>
          </p:nvSpPr>
          <p:spPr>
            <a:xfrm>
              <a:off x="5205" y="3592"/>
              <a:ext cx="388" cy="3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77" y="2633"/>
              <a:ext cx="8751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复习引入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57275" y="1551306"/>
            <a:ext cx="95834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问题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你能用不等式或不等式组表示下列问题中的不等关系吗？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4249" y="2390821"/>
            <a:ext cx="710045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）某路段限速</a:t>
            </a:r>
            <a:r>
              <a:rPr lang="en-US" altLang="zh-CN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40 km/h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；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45669" y="3151385"/>
            <a:ext cx="61896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解：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6963230" y="3951814"/>
          <a:ext cx="313777" cy="338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10" imgW="3962400" imgH="4267200" progId="Equation.DSMT4">
                  <p:embed/>
                </p:oleObj>
              </mc:Choice>
              <mc:Fallback>
                <p:oleObj name="Equation" r:id="rId10" imgW="3962400" imgH="4267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63230" y="3951814"/>
                        <a:ext cx="313777" cy="3381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943763" y="5725953"/>
            <a:ext cx="61896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解：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692324" y="5332366"/>
                <a:ext cx="6037731" cy="11398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由题意，</a:t>
                </a:r>
                <a:r>
                  <a:rPr lang="zh-CN" altLang="en-US" sz="2400" dirty="0" smtClean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得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  <a:sym typeface="Wingdings" panose="05000000000000000000" pitchFamily="2" charset="2"/>
                              </a:rPr>
                            </m:ctrlPr>
                          </m:eqArrPr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  <a:sym typeface="Wingdings" panose="05000000000000000000" pitchFamily="2" charset="2"/>
                              </a:rPr>
                              <m:t>𝑓</m:t>
                            </m:r>
                            <m:r>
                              <a:rPr lang="en-US" altLang="zh-CN" sz="2400" b="0" i="0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  <a:sym typeface="Wingdings" panose="05000000000000000000" pitchFamily="2" charset="2"/>
                              </a:rPr>
                              <m:t>      2.5%</m:t>
                            </m:r>
                            <m:r>
                              <a:rPr lang="zh-CN" alt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  <a:sym typeface="Wingdings" panose="05000000000000000000" pitchFamily="2" charset="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altLang="zh-CN" sz="2400" b="0" i="0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     </m:t>
                            </m:r>
                            <m:r>
                              <a:rPr lang="en-US" altLang="zh-CN" sz="2400" b="0" i="0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2.3%.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323" y="5332366"/>
                <a:ext cx="6037731" cy="1328056"/>
              </a:xfrm>
              <a:prstGeom prst="rect">
                <a:avLst/>
              </a:prstGeom>
              <a:blipFill rotWithShape="1">
                <a:blip r:embed="rId12"/>
                <a:stretch>
                  <a:fillRect l="-9" t="-20" r="1" b="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4644694" y="5693651"/>
          <a:ext cx="362911" cy="36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13" imgW="3962400" imgH="3962400" progId="Equation.DSMT4">
                  <p:embed/>
                </p:oleObj>
              </mc:Choice>
              <mc:Fallback>
                <p:oleObj name="Equation" r:id="rId13" imgW="3962400" imgH="3962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44694" y="5693651"/>
                        <a:ext cx="362911" cy="361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798647" y="6085530"/>
          <a:ext cx="362911" cy="36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15" imgW="3962400" imgH="3962400" progId="Equation.DSMT4">
                  <p:embed/>
                </p:oleObj>
              </mc:Choice>
              <mc:Fallback>
                <p:oleObj name="Equation" r:id="rId15" imgW="3962400" imgH="3962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98647" y="6085530"/>
                        <a:ext cx="362911" cy="361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50391" y="5725160"/>
            <a:ext cx="4320540" cy="8001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547496" y="2368551"/>
            <a:ext cx="87268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设△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ABC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的三条边为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则 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＞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–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＜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</a:t>
              </a:r>
              <a:r>
                <a:rPr lang="zh-CN" altLang="en-US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思考</a:t>
              </a:r>
              <a:r>
                <a:rPr lang="zh-CN" altLang="en-US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54711" y="1387476"/>
            <a:ext cx="87268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三角形两边之和大于第三边、两边之差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小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于第三边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；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55191" y="2355215"/>
            <a:ext cx="73406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解：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9312" y="3322955"/>
            <a:ext cx="952182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连接直线外一点与直线上各点的所有线段中，垂线段最短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097406" y="4264660"/>
            <a:ext cx="69342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解：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7986" y="4277996"/>
            <a:ext cx="7521575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如图，设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是直线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AB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外的任意一点，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CD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⊥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AB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于点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E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是直线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AB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上不同于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的任意一点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，连接线段</a:t>
            </a:r>
            <a:r>
              <a:rPr lang="en-US" altLang="zh-CN" sz="2400" i="1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CE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，则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CD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＜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CE</a:t>
            </a:r>
            <a:r>
              <a:rPr lang="en-US" altLang="zh-CN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152889" y="4285615"/>
            <a:ext cx="2213611" cy="1577276"/>
            <a:chOff x="6490791" y="4619929"/>
            <a:chExt cx="1974930" cy="157712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6764942" y="5782235"/>
              <a:ext cx="14646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7933765" y="5015990"/>
              <a:ext cx="0" cy="766246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7144871" y="5015990"/>
              <a:ext cx="809415" cy="766246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7759361" y="4619929"/>
              <a:ext cx="389850" cy="460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C</a:t>
              </a:r>
              <a:endParaRPr lang="zh-CN" altLang="en-US" sz="24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7721205" y="5736723"/>
              <a:ext cx="407484" cy="460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D</a:t>
              </a:r>
              <a:endParaRPr lang="zh-CN" altLang="en-US" sz="24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6932392" y="5736723"/>
              <a:ext cx="372218" cy="460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E</a:t>
              </a:r>
              <a:endParaRPr lang="zh-CN" altLang="en-US" sz="2400"/>
            </a:p>
          </p:txBody>
        </p:sp>
        <p:sp>
          <p:nvSpPr>
            <p:cNvPr id="23" name="矩形 22"/>
            <p:cNvSpPr/>
            <p:nvPr/>
          </p:nvSpPr>
          <p:spPr>
            <a:xfrm>
              <a:off x="6490791" y="5736723"/>
              <a:ext cx="372218" cy="460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A</a:t>
              </a:r>
              <a:endParaRPr lang="zh-CN" altLang="en-US" sz="2400"/>
            </a:p>
          </p:txBody>
        </p:sp>
        <p:sp>
          <p:nvSpPr>
            <p:cNvPr id="24" name="矩形 23"/>
            <p:cNvSpPr/>
            <p:nvPr/>
          </p:nvSpPr>
          <p:spPr>
            <a:xfrm>
              <a:off x="8093503" y="5736722"/>
              <a:ext cx="372218" cy="460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B</a:t>
              </a:r>
              <a:endParaRPr lang="zh-CN" altLang="en-US" sz="2400"/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 flipV="1">
              <a:off x="7803575" y="5632057"/>
              <a:ext cx="0" cy="15017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805079" y="5632057"/>
              <a:ext cx="11986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方法小结</a:t>
              </a:r>
              <a:endParaRPr lang="zh-CN" sz="3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aphicFrame>
        <p:nvGraphicFramePr>
          <p:cNvPr id="6" name="图示 5"/>
          <p:cNvGraphicFramePr/>
          <p:nvPr/>
        </p:nvGraphicFramePr>
        <p:xfrm>
          <a:off x="2148867" y="1802987"/>
          <a:ext cx="7894229" cy="3251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矩形 10"/>
          <p:cNvSpPr/>
          <p:nvPr/>
        </p:nvSpPr>
        <p:spPr>
          <a:xfrm>
            <a:off x="5036852" y="5180482"/>
            <a:ext cx="18287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数学抽象</a:t>
            </a:r>
            <a:endParaRPr lang="zh-CN" altLang="en-US" sz="28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zh-CN" sz="3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例题展示</a:t>
              </a:r>
              <a:endParaRPr lang="zh-CN" sz="3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701708" y="5361433"/>
                <a:ext cx="7450877" cy="6222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        销售总收入：</a:t>
                </a:r>
                <a:r>
                  <a:rPr lang="zh-CN" altLang="zh-CN" sz="240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(8−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−2.5</m:t>
                        </m:r>
                      </m:num>
                      <m:den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0.1</m:t>
                        </m:r>
                      </m:den>
                    </m:f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×0.2)</m:t>
                    </m:r>
                  </m:oMath>
                </a14:m>
                <a:r>
                  <a:rPr lang="en-US" altLang="zh-CN" sz="2400" i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x</a:t>
                </a:r>
                <a:r>
                  <a:rPr lang="zh-CN" altLang="en-US" sz="240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万元</a:t>
                </a:r>
                <a:r>
                  <a:rPr lang="en-US" altLang="zh-CN" sz="240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.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707" y="5361432"/>
                <a:ext cx="7450877" cy="684530"/>
              </a:xfrm>
              <a:prstGeom prst="rect">
                <a:avLst/>
              </a:prstGeom>
              <a:blipFill rotWithShape="1">
                <a:blip r:embed="rId9"/>
                <a:stretch>
                  <a:fillRect l="-7" t="-19" r="4" b="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1701708" y="1663927"/>
            <a:ext cx="74508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问题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你能用不等式表示并解决下面的问题吗？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701708" y="2449958"/>
            <a:ext cx="745087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某种杂志原以每本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2.5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元的价格销售，可以售出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万本，据市场调查，杂志的单价每提高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0.1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元，销售就可能减少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2000</a:t>
            </a:r>
            <a:r>
              <a:rPr lang="zh-CN" altLang="zh-CN" sz="240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本</a:t>
            </a:r>
            <a:r>
              <a:rPr lang="en-US" altLang="zh-CN" sz="240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zh-CN" sz="240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如何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定价才能使提价后的销售总收入不低于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万？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01708" y="4760089"/>
            <a:ext cx="745087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解：</a:t>
            </a:r>
            <a:r>
              <a:rPr lang="zh-CN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设提价后每本杂志的定价为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</a:t>
            </a:r>
            <a:r>
              <a:rPr lang="en-US" altLang="zh-CN" sz="240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 </a:t>
            </a:r>
            <a:endParaRPr lang="en-US" altLang="zh-CN" sz="24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01708" y="4158744"/>
            <a:ext cx="7450877" cy="461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不等关系：销售总收入不低于</a:t>
            </a: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20</a:t>
            </a:r>
            <a:r>
              <a:rPr lang="zh-CN" altLang="en-US" sz="240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万</a:t>
            </a: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8211" y="5445762"/>
            <a:ext cx="5962015" cy="6572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</a:t>
              </a:r>
              <a:r>
                <a:rPr lang="zh-CN" altLang="en-US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概念学习</a:t>
              </a:r>
              <a:endParaRPr lang="zh-CN" altLang="en-US" sz="3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889955" y="1606142"/>
            <a:ext cx="74508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问题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如何比较两个式子的大小关系？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006792" y="2409318"/>
            <a:ext cx="74508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关于实数</a:t>
            </a:r>
            <a:r>
              <a:rPr lang="en-US" altLang="zh-CN" sz="24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大小的比较，有以下基本事实：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2006158" y="3047063"/>
                <a:ext cx="7450877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是正数，那么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40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＞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；如果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等于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，那么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a=b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；如果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是负数，那么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40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＜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反过来也对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157" y="3047063"/>
                <a:ext cx="7450877" cy="1144544"/>
              </a:xfrm>
              <a:prstGeom prst="rect">
                <a:avLst/>
              </a:prstGeom>
              <a:blipFill rotWithShape="1">
                <a:blip r:embed="rId9"/>
                <a:stretch>
                  <a:fillRect l="-3" t="-29" r="8" b="-101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/>
          <p:cNvSpPr txBox="1"/>
          <p:nvPr/>
        </p:nvSpPr>
        <p:spPr>
          <a:xfrm>
            <a:off x="2006794" y="5589241"/>
            <a:ext cx="74508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作差法：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比较两</a:t>
            </a:r>
            <a:r>
              <a:rPr lang="zh-CN" altLang="en-US" sz="240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个</a:t>
            </a: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实数（式子）大小关系的方法</a:t>
            </a:r>
            <a:r>
              <a:rPr lang="en-US" altLang="zh-CN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75546" y="4561560"/>
            <a:ext cx="207366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比较大小关系</a:t>
            </a:r>
            <a:endParaRPr lang="en-US" altLang="zh-CN" sz="24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13983" y="4561559"/>
            <a:ext cx="207366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研究差值符号</a:t>
            </a:r>
            <a:endParaRPr lang="en-US" altLang="zh-CN" sz="24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049207" y="4826859"/>
            <a:ext cx="1364776" cy="238418"/>
          </a:xfrm>
          <a:prstGeom prst="rightArrow">
            <a:avLst>
              <a:gd name="adj1" fmla="val 50000"/>
              <a:gd name="adj2" fmla="val 814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268909" y="4238392"/>
            <a:ext cx="925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运算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9762" y="3189607"/>
            <a:ext cx="7567295" cy="11728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 animBg="1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</a:t>
              </a:r>
              <a:r>
                <a:rPr lang="zh-CN" altLang="en-US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034734" y="1707743"/>
                <a:ext cx="852849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例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：比较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 b="0" i="0" smtClean="0"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 b="0" i="0" smtClean="0"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</m:e>
                    </m:d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和</m:t>
                    </m:r>
                    <m:r>
                      <a:rPr lang="en-US" altLang="zh-CN" sz="2400" b="0" i="0" smtClean="0"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0" smtClean="0"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+1)(</m:t>
                    </m:r>
                    <m:r>
                      <a:rPr lang="en-US" altLang="zh-CN" sz="2400" b="0" i="1" smtClean="0"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0" smtClean="0"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+4)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的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大小关系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zh-CN" altLang="en-US" sz="2400" dirty="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734" y="1707743"/>
                <a:ext cx="8528491" cy="646331"/>
              </a:xfrm>
              <a:prstGeom prst="rect">
                <a:avLst/>
              </a:prstGeom>
              <a:blipFill rotWithShape="1">
                <a:blip r:embed="rId9"/>
                <a:stretch>
                  <a:fillRect b="-132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/>
          <p:cNvSpPr txBox="1"/>
          <p:nvPr/>
        </p:nvSpPr>
        <p:spPr>
          <a:xfrm>
            <a:off x="2167024" y="2477973"/>
            <a:ext cx="745087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分析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若要比较两者的大小，只需比较它们的差与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的关系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2034734" y="3347705"/>
                <a:ext cx="745087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zh-CN" altLang="en-US" sz="24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解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+1)(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+4)</m:t>
                    </m:r>
                  </m:oMath>
                </a14:m>
                <a:endPara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733" y="3347704"/>
                <a:ext cx="7450877" cy="590546"/>
              </a:xfrm>
              <a:prstGeom prst="rect">
                <a:avLst/>
              </a:prstGeom>
              <a:blipFill rotWithShape="1">
                <a:blip r:embed="rId10"/>
                <a:stretch>
                  <a:fillRect l="-3" t="-105" r="8" b="-5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1961945" y="3845919"/>
                <a:ext cx="54446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zh-CN" sz="2400" b="0" i="0" baseline="30000" smtClean="0">
                              <a:latin typeface="Cambria Math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2400" b="0" i="0" smtClean="0">
                              <a:latin typeface="Cambria Math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+5</m:t>
                          </m:r>
                          <m:r>
                            <a:rPr lang="en-US" altLang="zh-CN" sz="2400" b="0" i="1" smtClean="0">
                              <a:latin typeface="Cambria Math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zh-CN" sz="2400" b="0" i="0" smtClean="0">
                              <a:latin typeface="Cambria Math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+6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zh-CN" sz="2400" b="0" i="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0" baseline="3000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CN" sz="2400" b="0" i="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en-US" altLang="zh-CN" sz="2400" b="0" i="1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2400" b="0" i="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+4)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946" y="3845917"/>
                <a:ext cx="5444658" cy="646331"/>
              </a:xfrm>
              <a:prstGeom prst="rect">
                <a:avLst/>
              </a:prstGeom>
              <a:blipFill rotWithShape="1">
                <a:blip r:embed="rId11"/>
                <a:stretch>
                  <a:fillRect l="-8" t="-4771" r="11" b="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957714" y="4344132"/>
                <a:ext cx="2787892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mtClean="0">
                          <a:latin typeface="Cambria Math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713" y="4344130"/>
                <a:ext cx="2787892" cy="646331"/>
              </a:xfrm>
              <a:prstGeom prst="rect">
                <a:avLst/>
              </a:prstGeom>
              <a:blipFill rotWithShape="1">
                <a:blip r:embed="rId12"/>
                <a:stretch>
                  <a:fillRect t="-15" r="9" b="-10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3467713" y="4344132"/>
                <a:ext cx="89336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0" i="0" smtClean="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zh-CN" altLang="en-US" sz="240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712" y="4344130"/>
                <a:ext cx="893366" cy="646331"/>
              </a:xfrm>
              <a:prstGeom prst="rect">
                <a:avLst/>
              </a:prstGeom>
              <a:blipFill rotWithShape="1">
                <a:blip r:embed="rId13"/>
                <a:stretch>
                  <a:fillRect l="-69" t="-15" r="60" b="-10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2034734" y="4842344"/>
                <a:ext cx="570328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smtClean="0"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∴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400">
                            <a:solidFill>
                              <a:srgbClr val="FF0000"/>
                            </a:solidFill>
                            <a:latin typeface="Cambria Math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</m:e>
                    </m:d>
                    <m:r>
                      <a:rPr lang="zh-CN" altLang="en-US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</a:rPr>
                      <m:t>＞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+1)(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+4)</m:t>
                    </m:r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 sz="24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733" y="4842343"/>
                <a:ext cx="5703289" cy="587148"/>
              </a:xfrm>
              <a:prstGeom prst="rect">
                <a:avLst/>
              </a:prstGeom>
              <a:blipFill rotWithShape="1">
                <a:blip r:embed="rId14"/>
                <a:stretch>
                  <a:fillRect l="-3" t="-80" r="10" b="-11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67025" y="5162996"/>
            <a:ext cx="7567295" cy="13982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67842" y="3669500"/>
            <a:ext cx="7567295" cy="11728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</a:t>
              </a:r>
              <a:r>
                <a:rPr lang="zh-CN" altLang="en-US" sz="3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788797" y="1513840"/>
            <a:ext cx="6362065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例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：右图是在北京召开的第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届国际数学家大会的会标，会标是根据中国古代数学家赵爽的弦图设计的，颜色的明暗使它看上去像一个风车，代表中国人民热情好客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你能在这个图中找出一些相等关系和不等关系吗？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798227" y="1720277"/>
            <a:ext cx="1616243" cy="1616242"/>
            <a:chOff x="6335062" y="2559664"/>
            <a:chExt cx="1616242" cy="1616242"/>
          </a:xfrm>
        </p:grpSpPr>
        <p:sp>
          <p:nvSpPr>
            <p:cNvPr id="28" name="直角三角形 27"/>
            <p:cNvSpPr/>
            <p:nvPr/>
          </p:nvSpPr>
          <p:spPr>
            <a:xfrm>
              <a:off x="6846591" y="2559664"/>
              <a:ext cx="1104713" cy="511528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91738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rot="5400000">
              <a:off x="7143183" y="3367785"/>
              <a:ext cx="1104713" cy="511528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91738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直角三角形 29"/>
            <p:cNvSpPr/>
            <p:nvPr/>
          </p:nvSpPr>
          <p:spPr>
            <a:xfrm rot="10800000">
              <a:off x="6335062" y="3664378"/>
              <a:ext cx="1104713" cy="511528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91738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直角三角形 30"/>
            <p:cNvSpPr/>
            <p:nvPr/>
          </p:nvSpPr>
          <p:spPr>
            <a:xfrm rot="16200000">
              <a:off x="6038471" y="2856257"/>
              <a:ext cx="1104713" cy="511528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91738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70648" y="3435319"/>
            <a:ext cx="2213397" cy="2169471"/>
            <a:chOff x="6046522" y="4073065"/>
            <a:chExt cx="2213397" cy="2169471"/>
          </a:xfrm>
        </p:grpSpPr>
        <p:grpSp>
          <p:nvGrpSpPr>
            <p:cNvPr id="33" name="组合 32"/>
            <p:cNvGrpSpPr/>
            <p:nvPr/>
          </p:nvGrpSpPr>
          <p:grpSpPr>
            <a:xfrm>
              <a:off x="6335061" y="4393911"/>
              <a:ext cx="1616242" cy="1616242"/>
              <a:chOff x="6335062" y="2559664"/>
              <a:chExt cx="1616242" cy="1616242"/>
            </a:xfrm>
            <a:noFill/>
          </p:grpSpPr>
          <p:sp>
            <p:nvSpPr>
              <p:cNvPr id="42" name="直角三角形 41"/>
              <p:cNvSpPr/>
              <p:nvPr/>
            </p:nvSpPr>
            <p:spPr>
              <a:xfrm>
                <a:off x="6846591" y="2559664"/>
                <a:ext cx="1104713" cy="511528"/>
              </a:xfrm>
              <a:prstGeom prst="rtTriangl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43" name="直角三角形 42"/>
              <p:cNvSpPr/>
              <p:nvPr/>
            </p:nvSpPr>
            <p:spPr>
              <a:xfrm rot="5400000">
                <a:off x="7143183" y="3367785"/>
                <a:ext cx="1104713" cy="511528"/>
              </a:xfrm>
              <a:prstGeom prst="rtTriangl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44" name="直角三角形 43"/>
              <p:cNvSpPr/>
              <p:nvPr/>
            </p:nvSpPr>
            <p:spPr>
              <a:xfrm rot="10800000">
                <a:off x="6335062" y="3664378"/>
                <a:ext cx="1104713" cy="511528"/>
              </a:xfrm>
              <a:prstGeom prst="rtTriangl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45" name="直角三角形 44"/>
              <p:cNvSpPr/>
              <p:nvPr/>
            </p:nvSpPr>
            <p:spPr>
              <a:xfrm rot="16200000">
                <a:off x="6038471" y="2856257"/>
                <a:ext cx="1104713" cy="511528"/>
              </a:xfrm>
              <a:prstGeom prst="rtTriangl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6661860" y="4073065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046522" y="5266242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361885" y="5842426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90462" y="4685731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573471" y="4601867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558788" y="5167576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262387" y="4601867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361885" y="5266242"/>
              <a:ext cx="369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002" y="552451"/>
            <a:ext cx="3493135" cy="799465"/>
            <a:chOff x="4679" y="2721"/>
            <a:chExt cx="9638" cy="1259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566" y="3647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79" y="3240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4993" y="3592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66" y="2721"/>
              <a:ext cx="8751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</a:t>
              </a:r>
              <a:r>
                <a:rPr lang="zh-CN" altLang="en-US" sz="36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5256521" y="5191088"/>
                <a:ext cx="1143839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/>
                          <a:cs typeface="Times New Roman" panose="02020603050405020304" pitchFamily="18" charset="0"/>
                        </a:rPr>
                        <m:t>𝑎𝑏</m:t>
                      </m:r>
                    </m:oMath>
                  </m:oMathPara>
                </a14:m>
                <a:endParaRPr lang="zh-CN" altLang="en-US" sz="2400" baseline="30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519" y="5191086"/>
                <a:ext cx="1106649" cy="691471"/>
              </a:xfrm>
              <a:prstGeom prst="rect">
                <a:avLst/>
              </a:prstGeom>
              <a:blipFill rotWithShape="1">
                <a:blip r:embed="rId9"/>
                <a:stretch>
                  <a:fillRect l="-56" t="-11106" r="-2310" b="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文本框 44"/>
          <p:cNvSpPr txBox="1"/>
          <p:nvPr/>
        </p:nvSpPr>
        <p:spPr>
          <a:xfrm>
            <a:off x="2479123" y="3706840"/>
            <a:ext cx="1925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正方形</a:t>
            </a:r>
            <a:endParaRPr lang="en-US" altLang="zh-CN" sz="24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en-US" altLang="zh-CN" sz="2400" i="1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en-US" sz="24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面积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896916" y="3706839"/>
            <a:ext cx="186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个直角三角形的面积和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/>
              <p:cNvSpPr txBox="1"/>
              <p:nvPr/>
            </p:nvSpPr>
            <p:spPr>
              <a:xfrm>
                <a:off x="3057048" y="5376344"/>
                <a:ext cx="983218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altLang="zh-CN" sz="2400" b="0" i="0" baseline="30000" smtClean="0">
                          <a:latin typeface="Cambria Math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CN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altLang="zh-CN" sz="2400" b="0" i="0" baseline="30000" smtClean="0">
                          <a:latin typeface="Cambria Math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baseline="30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7" name="文本框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047" y="5376344"/>
                <a:ext cx="737381" cy="360804"/>
              </a:xfrm>
              <a:prstGeom prst="rect">
                <a:avLst/>
              </a:prstGeom>
              <a:blipFill rotWithShape="1">
                <a:blip r:embed="rId10"/>
                <a:stretch>
                  <a:fillRect l="-21" t="-21240" r="-3231" b="1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/>
          <p:cNvGrpSpPr/>
          <p:nvPr/>
        </p:nvGrpSpPr>
        <p:grpSpPr>
          <a:xfrm>
            <a:off x="8710929" y="2103121"/>
            <a:ext cx="2213611" cy="2390140"/>
            <a:chOff x="11415" y="3472"/>
            <a:chExt cx="3486" cy="3764"/>
          </a:xfrm>
        </p:grpSpPr>
        <p:grpSp>
          <p:nvGrpSpPr>
            <p:cNvPr id="49" name="组合 48"/>
            <p:cNvGrpSpPr/>
            <p:nvPr/>
          </p:nvGrpSpPr>
          <p:grpSpPr>
            <a:xfrm>
              <a:off x="11415" y="3472"/>
              <a:ext cx="3486" cy="3416"/>
              <a:chOff x="6046522" y="3638517"/>
              <a:chExt cx="2213397" cy="2169471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6335061" y="3959363"/>
                <a:ext cx="1616242" cy="1616242"/>
                <a:chOff x="6335062" y="2559664"/>
                <a:chExt cx="1616242" cy="1616242"/>
              </a:xfrm>
              <a:noFill/>
            </p:grpSpPr>
            <p:sp>
              <p:nvSpPr>
                <p:cNvPr id="59" name="直角三角形 58"/>
                <p:cNvSpPr/>
                <p:nvPr/>
              </p:nvSpPr>
              <p:spPr>
                <a:xfrm>
                  <a:off x="6846591" y="2559664"/>
                  <a:ext cx="1104713" cy="511528"/>
                </a:xfrm>
                <a:prstGeom prst="rtTriangl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/>
                </a:p>
              </p:txBody>
            </p:sp>
            <p:sp>
              <p:nvSpPr>
                <p:cNvPr id="60" name="直角三角形 59"/>
                <p:cNvSpPr/>
                <p:nvPr/>
              </p:nvSpPr>
              <p:spPr>
                <a:xfrm rot="5400000">
                  <a:off x="7143183" y="3367785"/>
                  <a:ext cx="1104713" cy="511528"/>
                </a:xfrm>
                <a:prstGeom prst="rtTriangl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/>
                </a:p>
              </p:txBody>
            </p:sp>
            <p:sp>
              <p:nvSpPr>
                <p:cNvPr id="61" name="直角三角形 60"/>
                <p:cNvSpPr/>
                <p:nvPr/>
              </p:nvSpPr>
              <p:spPr>
                <a:xfrm rot="10800000">
                  <a:off x="6335062" y="3664378"/>
                  <a:ext cx="1104713" cy="511528"/>
                </a:xfrm>
                <a:prstGeom prst="rtTriangl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/>
                </a:p>
              </p:txBody>
            </p:sp>
            <p:sp>
              <p:nvSpPr>
                <p:cNvPr id="62" name="直角三角形 61"/>
                <p:cNvSpPr/>
                <p:nvPr/>
              </p:nvSpPr>
              <p:spPr>
                <a:xfrm rot="16200000">
                  <a:off x="6038471" y="2856257"/>
                  <a:ext cx="1104713" cy="511528"/>
                </a:xfrm>
                <a:prstGeom prst="rtTriangl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/>
                </a:p>
              </p:txBody>
            </p:sp>
          </p:grpSp>
          <p:sp>
            <p:nvSpPr>
              <p:cNvPr id="51" name="文本框 50"/>
              <p:cNvSpPr txBox="1"/>
              <p:nvPr/>
            </p:nvSpPr>
            <p:spPr>
              <a:xfrm>
                <a:off x="6661860" y="3638517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6046522" y="4831694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7361885" y="5407878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7890462" y="4251183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6573471" y="4167319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6558788" y="4733028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7262387" y="4167319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7361885" y="4831694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/>
                <p:cNvSpPr txBox="1"/>
                <p:nvPr/>
              </p:nvSpPr>
              <p:spPr>
                <a:xfrm>
                  <a:off x="11586" y="6141"/>
                  <a:ext cx="1588" cy="5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zh-CN" altLang="en-US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0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2000" b="0" i="0" baseline="30000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000" b="0" i="0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20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𝑏</m:t>
                            </m:r>
                            <m:r>
                              <a:rPr lang="en-US" altLang="zh-CN" sz="2000" b="0" i="0" baseline="30000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oMath>
                    </m:oMathPara>
                  </a14:m>
                  <a:endPara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63" name="文本框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6" y="6141"/>
                  <a:ext cx="1265" cy="550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4" name="组合 63"/>
            <p:cNvGrpSpPr/>
            <p:nvPr/>
          </p:nvGrpSpPr>
          <p:grpSpPr>
            <a:xfrm>
              <a:off x="12556" y="5511"/>
              <a:ext cx="1494" cy="1725"/>
              <a:chOff x="6773725" y="4933083"/>
              <a:chExt cx="949235" cy="1095584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6773725" y="4933083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7185427" y="5119786"/>
                <a:ext cx="36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文本框 66"/>
                  <p:cNvSpPr txBox="1"/>
                  <p:nvPr/>
                </p:nvSpPr>
                <p:spPr>
                  <a:xfrm>
                    <a:off x="7031317" y="5720835"/>
                    <a:ext cx="691643" cy="307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altLang="zh-CN" sz="2000" i="0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≠</m:t>
                          </m:r>
                          <m:r>
                            <a:rPr lang="en-US" altLang="zh-CN" sz="20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zh-CN" altLang="en-US" sz="2000" i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67" name="文本框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317" y="5720835"/>
                    <a:ext cx="461665" cy="307777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8" name="矩形 67"/>
          <p:cNvSpPr/>
          <p:nvPr/>
        </p:nvSpPr>
        <p:spPr>
          <a:xfrm>
            <a:off x="4382704" y="5322644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＞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/>
              <p:cNvSpPr txBox="1"/>
              <p:nvPr/>
            </p:nvSpPr>
            <p:spPr>
              <a:xfrm>
                <a:off x="2050415" y="1398907"/>
                <a:ext cx="6532880" cy="181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zh-CN" sz="24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:r>
                  <a:rPr lang="zh-CN" altLang="zh-CN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如果直角三角形的两条直角边边长分别为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24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你能将发现的不等关系用不等式表示吗？</a:t>
                </a:r>
                <a:endParaRPr lang="zh-CN" altLang="en-US" sz="2400" dirty="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415" y="1398905"/>
                <a:ext cx="6532880" cy="181292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文本框 69"/>
          <p:cNvSpPr txBox="1"/>
          <p:nvPr/>
        </p:nvSpPr>
        <p:spPr>
          <a:xfrm>
            <a:off x="4239790" y="3915731"/>
            <a:ext cx="806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大于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50415" y="5081905"/>
            <a:ext cx="5960111" cy="11010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7966" y="454027"/>
            <a:ext cx="6119495" cy="855345"/>
            <a:chOff x="4891" y="2633"/>
            <a:chExt cx="9637" cy="1347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777" y="3647"/>
              <a:ext cx="8751" cy="37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891" y="3240"/>
              <a:ext cx="572" cy="5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5205" y="3592"/>
              <a:ext cx="388" cy="3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77" y="2633"/>
              <a:ext cx="4197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随堂练习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355" y="1894207"/>
            <a:ext cx="11710671" cy="33788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7966" y="454027"/>
            <a:ext cx="6119495" cy="855345"/>
            <a:chOff x="4891" y="2633"/>
            <a:chExt cx="9637" cy="1347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777" y="3647"/>
              <a:ext cx="8751" cy="37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891" y="3240"/>
              <a:ext cx="572" cy="5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5205" y="3592"/>
              <a:ext cx="388" cy="3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77" y="2633"/>
              <a:ext cx="4197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随堂练习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1776" y="1637032"/>
            <a:ext cx="7741285" cy="12223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1777" y="3074037"/>
            <a:ext cx="8673465" cy="24085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7966" y="454027"/>
            <a:ext cx="6119495" cy="855345"/>
            <a:chOff x="4891" y="2633"/>
            <a:chExt cx="9637" cy="1347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777" y="3647"/>
              <a:ext cx="8751" cy="37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891" y="3240"/>
              <a:ext cx="572" cy="5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5205" y="3592"/>
              <a:ext cx="388" cy="3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77" y="2633"/>
              <a:ext cx="4197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随堂练习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4826" y="1164590"/>
            <a:ext cx="7694295" cy="1530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8540" y="2472690"/>
            <a:ext cx="6323331" cy="35725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7966" y="454027"/>
            <a:ext cx="6119495" cy="855345"/>
            <a:chOff x="4891" y="2633"/>
            <a:chExt cx="9637" cy="1347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777" y="3647"/>
              <a:ext cx="8751" cy="37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891" y="3240"/>
              <a:ext cx="572" cy="5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5205" y="3592"/>
              <a:ext cx="388" cy="3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77" y="2633"/>
              <a:ext cx="4197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随堂练习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60" y="1309370"/>
            <a:ext cx="12105640" cy="2159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75" y="3331847"/>
            <a:ext cx="9636760" cy="3164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3231" y="518160"/>
            <a:ext cx="6119495" cy="772160"/>
            <a:chOff x="4605" y="2368"/>
            <a:chExt cx="9637" cy="1216"/>
          </a:xfrm>
        </p:grpSpPr>
        <p:cxnSp>
          <p:nvCxnSpPr>
            <p:cNvPr id="4" name="直接连接符 3"/>
            <p:cNvCxnSpPr/>
            <p:nvPr>
              <p:custDataLst>
                <p:tags r:id="rId3"/>
              </p:custDataLst>
            </p:nvPr>
          </p:nvCxnSpPr>
          <p:spPr>
            <a:xfrm flipV="1">
              <a:off x="5492" y="3252"/>
              <a:ext cx="8751" cy="37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4605" y="2845"/>
              <a:ext cx="572" cy="5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4919" y="3196"/>
              <a:ext cx="388" cy="3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892" y="2368"/>
              <a:ext cx="8751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000">
                  <a:solidFill>
                    <a:schemeClr val="accent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归纳总结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473925" y="2754092"/>
            <a:ext cx="85220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实际问题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56549" y="2754092"/>
            <a:ext cx="81771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不等关系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3326129" y="3169589"/>
            <a:ext cx="53041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415820" y="4199865"/>
            <a:ext cx="206745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两个实数大小关系的基本事实（作差法）</a:t>
            </a:r>
            <a:endParaRPr lang="zh-CN" altLang="en-US" sz="240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13362" y="2938759"/>
            <a:ext cx="111852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不等式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870987" y="2754093"/>
            <a:ext cx="115712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不等式</a:t>
            </a:r>
            <a:endParaRPr lang="en-US" altLang="zh-CN" sz="240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性质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4674264" y="3169589"/>
            <a:ext cx="5390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大括号 16"/>
          <p:cNvSpPr/>
          <p:nvPr/>
        </p:nvSpPr>
        <p:spPr>
          <a:xfrm rot="5400000">
            <a:off x="4123788" y="2391935"/>
            <a:ext cx="449702" cy="284797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584443" y="4231420"/>
            <a:ext cx="15283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数学抽象</a:t>
            </a:r>
            <a:endParaRPr lang="zh-CN" altLang="en-US" sz="240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96961" y="2753997"/>
            <a:ext cx="142367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accent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下节课揭晓</a:t>
            </a: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6331889" y="3169589"/>
            <a:ext cx="5390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8028112" y="3169589"/>
            <a:ext cx="5390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rot="16200000" flipV="1">
            <a:off x="7179997" y="3892475"/>
            <a:ext cx="5390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473924" y="1822435"/>
            <a:ext cx="377539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等式性质与不等式性质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MGRhYzRmZmEzMWI3MTY2N2M5OTM4NzIyZTMxNGVjYj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3、11、14"/>
  <p:tag name="KSO_WM_UNIT_SHOW_EDIT_AREA_INDICATION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2"/>
  <p:tag name="KSO_WM_UNIT_INDEX" val="2"/>
  <p:tag name="KSO_WM_UNIT_LAYERLEVEL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3"/>
  <p:tag name="KSO_WM_UNIT_INDEX" val="3"/>
  <p:tag name="KSO_WM_UNIT_LAYERLEVEL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TYPE" val="i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2"/>
  <p:tag name="KSO_WM_UNIT_INDEX" val="2"/>
  <p:tag name="KSO_WM_UNIT_LAYERLEVEL" val="1"/>
  <p:tag name="KSO_WM_UNIT_TYPE" val="i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6"/>
  <p:tag name="KSO_WM_UNIT_INDEX" val="6"/>
  <p:tag name="KSO_WM_UNIT_LAYERLEVEL" val="1"/>
  <p:tag name="KSO_WM_UNIT_TYPE" val="i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5"/>
  <p:tag name="KSO_WM_UNIT_INDEX" val="5"/>
  <p:tag name="KSO_WM_UNIT_LAYERLEVEL" val="1"/>
  <p:tag name="KSO_WM_UNIT_TYPE" val="i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2545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6、7、9、11、14、1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极简大气通用模板"/>
  <p:tag name="KSO_WM_UNIT_TYPE" val="a"/>
  <p:tag name="KSO_WM_UNIT_VALUE" val="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7"/>
  <p:tag name="KSO_WM_UNIT_LINE_FORE_SCHEMECOLOR_INDEX_BRIGHTNESS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8"/>
  <p:tag name="KSO_WM_UNIT_FILL_FORE_SCHEMECOLOR_INDEX_BRIGHTNESS" val="0"/>
  <p:tag name="KSO_WM_UNIT_FILL_TYP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7"/>
  <p:tag name="KSO_WM_UNIT_LINE_FORE_SCHEMECOLOR_INDEX_BRIGHTNESS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8"/>
  <p:tag name="KSO_WM_UNIT_FILL_FORE_SCHEMECOLOR_INDEX_BRIGHTNESS" val="0"/>
  <p:tag name="KSO_WM_UNIT_FILL_TYPE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7"/>
  <p:tag name="KSO_WM_UNIT_LINE_FORE_SCHEMECOLOR_INDEX_BRIGHTNESS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8"/>
  <p:tag name="KSO_WM_UNIT_FILL_FORE_SCHEMECOLOR_INDEX_BRIGHTNESS" val="0"/>
  <p:tag name="KSO_WM_UNIT_FILL_TYPE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7"/>
  <p:tag name="KSO_WM_UNIT_LINE_FORE_SCHEMECOLOR_INDEX_BRIGHTNESS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8"/>
  <p:tag name="KSO_WM_UNIT_FILL_FORE_SCHEMECOLOR_INDEX_BRIGHTNESS" val="0"/>
  <p:tag name="KSO_WM_UNIT_FILL_TYPE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7"/>
  <p:tag name="KSO_WM_UNIT_LINE_FORE_SCHEMECOLOR_INDEX_BRIGHTNESS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8"/>
  <p:tag name="KSO_WM_UNIT_FILL_FORE_SCHEMECOLOR_INDEX_BRIGHTNESS" val="0"/>
  <p:tag name="KSO_WM_UNIT_FILL_TYPE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29e4f1b6-8f91-4177-87e8-a270c715c004}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5"/>
  <p:tag name="KSO_WM_UNIT_LINE_FORE_SCHEMECOLOR_INDEX_BRIGHTNESS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6"/>
  <p:tag name="KSO_WM_UNIT_FILL_FORE_SCHEMECOLOR_INDEX_BRIGHTNESS" val="0"/>
  <p:tag name="KSO_WM_UNIT_FILL_TYPE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heme/theme1.xml><?xml version="1.0" encoding="utf-8"?>
<a:theme xmlns:a="http://schemas.openxmlformats.org/drawingml/2006/main" name="第一PPT模板网-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">
  <a:themeElements>
    <a:clrScheme name="自定义 44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 charset="-122"/>
        <a:cs typeface="Arial"/>
      </a:majorFont>
      <a:minorFont>
        <a:latin typeface="Arial"/>
        <a:ea typeface="微软雅黑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697</Words>
  <Application>Microsoft Office PowerPoint</Application>
  <PresentationFormat>宽屏</PresentationFormat>
  <Paragraphs>94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汉仪旗黑-85S</vt:lpstr>
      <vt:lpstr>华文楷体</vt:lpstr>
      <vt:lpstr>微软雅黑</vt:lpstr>
      <vt:lpstr>Arial</vt:lpstr>
      <vt:lpstr>Calibri</vt:lpstr>
      <vt:lpstr>Cambria Math</vt:lpstr>
      <vt:lpstr>Times New Roman</vt:lpstr>
      <vt:lpstr>Viner Hand ITC</vt:lpstr>
      <vt:lpstr>Wingdings</vt:lpstr>
      <vt:lpstr>第一PPT模板网-WWW.1PPT.COM </vt:lpstr>
      <vt:lpstr>第一PPT模板网-WWW.1PPT.COM</vt:lpstr>
      <vt:lpstr>Equation</vt:lpstr>
      <vt:lpstr>等式性质与不等式性质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2022-10-13T08:25:15Z</cp:lastPrinted>
  <dcterms:created xsi:type="dcterms:W3CDTF">2022-10-13T08:25:15Z</dcterms:created>
  <dcterms:modified xsi:type="dcterms:W3CDTF">2023-05-23T02:07:58Z</dcterms:modified>
</cp:coreProperties>
</file>