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890" r:id="rId3"/>
    <p:sldId id="840" r:id="rId5"/>
    <p:sldId id="1892" r:id="rId6"/>
    <p:sldId id="1976" r:id="rId7"/>
    <p:sldId id="1908" r:id="rId8"/>
    <p:sldId id="321" r:id="rId9"/>
    <p:sldId id="1977" r:id="rId10"/>
    <p:sldId id="1978" r:id="rId11"/>
    <p:sldId id="1979" r:id="rId12"/>
    <p:sldId id="1980" r:id="rId13"/>
    <p:sldId id="1981" r:id="rId14"/>
    <p:sldId id="1982" r:id="rId15"/>
    <p:sldId id="1983" r:id="rId16"/>
    <p:sldId id="1984" r:id="rId17"/>
    <p:sldId id="1985" r:id="rId18"/>
    <p:sldId id="1986" r:id="rId19"/>
    <p:sldId id="1987" r:id="rId20"/>
    <p:sldId id="1988" r:id="rId21"/>
    <p:sldId id="1989" r:id="rId22"/>
    <p:sldId id="1990" r:id="rId23"/>
    <p:sldId id="1991" r:id="rId24"/>
    <p:sldId id="1992" r:id="rId25"/>
    <p:sldId id="1993" r:id="rId26"/>
    <p:sldId id="1994" r:id="rId27"/>
    <p:sldId id="1893" r:id="rId28"/>
    <p:sldId id="1995" r:id="rId29"/>
    <p:sldId id="1996" r:id="rId30"/>
    <p:sldId id="1997" r:id="rId31"/>
    <p:sldId id="1894" r:id="rId32"/>
    <p:sldId id="1998" r:id="rId33"/>
    <p:sldId id="1999" r:id="rId34"/>
    <p:sldId id="2000" r:id="rId35"/>
    <p:sldId id="2001" r:id="rId36"/>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0" clrIdx="0"/>
  <p:cmAuthor id="1" name="xiaoxuan Zeng" initials="x" lastIdx="0" clrIdx="0"/>
  <p:cmAuthor id="2" name="孙文纯" initials="孙"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75" autoAdjust="0"/>
  </p:normalViewPr>
  <p:slideViewPr>
    <p:cSldViewPr snapToGrid="0">
      <p:cViewPr varScale="1">
        <p:scale>
          <a:sx n="74" d="100"/>
          <a:sy n="74" d="100"/>
        </p:scale>
        <p:origin x="732" y="60"/>
      </p:cViewPr>
      <p:guideLst>
        <p:guide orient="horz" pos="2160"/>
        <p:guide pos="3840"/>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8.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5E1E3-E0B1-48DF-9664-8715D11738E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631FFF-CC92-4B36-BB4F-125EB909540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200" b="1">
                <a:solidFill>
                  <a:srgbClr val="FF3300"/>
                </a:solidFill>
                <a:latin typeface="黑体" panose="02010609060101010101" charset="-122"/>
                <a:ea typeface="黑体" panose="02010609060101010101" charset="-122"/>
              </a:rPr>
              <a:t>日军不断扩大侵华战争，战火遍及近半个中国。给中国造成巨大的人员伤亡和财产损失。</a:t>
            </a:r>
            <a:endParaRPr lang="zh-CN" altLang="zh-CN" sz="1200">
              <a:solidFill>
                <a:srgbClr val="FF3300"/>
              </a:solidFill>
              <a:latin typeface="黑体" panose="02010609060101010101" charset="-122"/>
              <a:ea typeface="黑体" panose="02010609060101010101" charset="-122"/>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R="126365" indent="2667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问题：为什么日本要实行奴化教育？经常看到电视中日本人会说：“你的、良民的、大大的好”，这个良民就是顺民。我们来看看日本怎么培养顺民的。</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342900" marR="126365" lvl="0" indent="-342900" algn="just">
              <a:spcAft>
                <a:spcPct val="0"/>
              </a:spcAft>
              <a:buFont typeface="+mj-lt"/>
              <a:buAutoNum type="arabicPeriod"/>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开设日语课程、学习日本礼仪文化、甚至每天早上晨练的时候要求唱国歌，日本的国歌。</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342900" marR="126365" lvl="0" indent="-342900" algn="just">
              <a:spcAft>
                <a:spcPct val="0"/>
              </a:spcAft>
              <a:buFont typeface="+mj-lt"/>
              <a:buAutoNum type="arabicPeriod"/>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这是来自日本的教科书和报纸上的图片，日本扭曲侵略中国的事实、美化他们的形象，厚颜无耻地营造一个大东亚共荣圈。</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342900" marR="126365" lvl="0" indent="-342900" algn="just">
              <a:spcAft>
                <a:spcPct val="0"/>
              </a:spcAft>
              <a:buFont typeface="+mj-lt"/>
              <a:buAutoNum type="arabicPeriod"/>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甚至是去除所有敏感的词语：比如抗日——中日满合作。革命——东亚和平，侵华——大东亚共荣圈。等等</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266700" marR="126365" algn="just">
              <a:spcAft>
                <a:spcPct val="0"/>
              </a:spcAft>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266700" algn="just"/>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2667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日本想要通过奴化教育麻痹人民，消磨人民的反抗意识。这是一种愚民政策。</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通过这些史实的梳理，我们会发现中国民族已经面临亡国灭种的的危险，而这场战争是一场全民族的大战，任何人都不能置身事外！所以我们应该怎么样？——反抗！</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R="126365" indent="457200" algn="just"/>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1936</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月</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日，张学良和杨虎城扣押了前来督战的蒋介石。【题外话：张学良讲九一八事变就是知道了，因为受蒋介石的“不的抗政策”的影响，退出了山东，到了哪里呢？西安，西安有什么特殊性？是红色革命根据地，张学良归附蒋介石后本以为大有作为，却被安排去缴共，身负杀父之仇的张学良郁郁寡欢，看着自己的势力被渐渐削弱，共产党的方针和一二九运动，深深刺激了张学良。他多次向蒋介石表达停止内战、抗日的觉醒但是都被拒绝了】最后在</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月</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日，联合杨虎城扣押了前来督战“缴共”的蒋介石。逼迫蒋介石停止内战，联共抗日。</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共产党也在其中积极响应（当时形势极其复杂，大家下来有兴趣可以以自己查一查，涉及到了</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4</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方的利益和势力周旋），最终结果我们看到了，蒋介石同意停止内战、一致抗日的主张。西安事变和平解决。</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西安事变的解决有一个标志性的意义在书上：蒋介石的态度发生了转变。由原来的不抵抗变为了“统一停止内战，联共抗日”。</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中国共产党也有反蒋抗日变为了逼蒋抗日</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R="126365" indent="4572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虽然这一时期中国民众开始了抗日战争，但是并没有形成一个联合的、全民族的抗战。刚才讲到了各个阶层、各个政党、各个势力有一种分散性，正因为如此，日本侵略的步伐在这个时候也没有停止，而是在不断的扩大，这就需要各民族统一起来，共同抵御日本。</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那面对日本全面侵华，什么时候中国的抗日发展到了这种</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全民族抗日</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的新阶段？如果让大家找一个时间点，你觉得哪一个最具有代表性。</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9105" algn="just"/>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问题 ：全民族抗战开始的标志是什么？</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9</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月，国民党中央通讯社公布了中共中央提交的国共宣言。这就标志着抗日民族统一战线的正式建立。</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说道全民族抗战很多人往往会误会说是从七七事变开始的，其实不是哈。是</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9</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月</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22</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日国民党公开宣布</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国共合作宣言</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，这也是抗日民族统一战线正式建立的时间，前面将的双十二事变是抗日民族统一战线初步建立的时间。</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这是国共第几次合作？第一次还是第二次？国共第二次合作。</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那么问题来了为什么在</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9</a:t>
            </a: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月抗日民族统一战线建立起来，推动抗日民族统一战线建立的因素有哪些？</a:t>
            </a:r>
            <a:endParaRPr lang="en-US"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首先从根本上来说，根本原因是社会矛盾的变化， 华北事变后民族矛盾上升为主要的矛盾，其次</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年七七事变加剧了这种矛盾，因而影响了国共政策和态度的转变，尤其是国民党，</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之前蒋介石对日本采取的不抵抗政策，后来</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1936</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月蒋介石就答应就要停止内战、联共抗日，可是一直还处在观望状态，一直到八一三事变爆发，日本都打到家门口了，国民党才发表了《自卫抗战声明》，“说不得不实行自卫”，一直等到</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9</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月发出宣言才真正宣告抗日统一战线的形成，这就说明了这个战线的形成还与国民党的态度的转变有着密切关系</a:t>
            </a: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a:t>
            </a:r>
            <a:endParaRPr lang="en-US"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、除了国民党还离不开共产党，共产党可以说为了革命做了大量的努力。</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这种努力从</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35</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年的八一宣言、“瓦窑堡会议”一直到国共合作宣言我们就可以看出来的，共产党一直在想尽办法促成统一战线的建立。特别是为了促成合作，在</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年共产党接受了红军改编，看书上介绍，根据两党的协议，中国工农红军改编为第八路军，但是这个第八路军用的时间比较短，很快又被纳入了</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18</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集团军，所以有时候我们看到电视里面的臂章有一个</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18</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的标志，就是这个意思，不知道你们了不了解，你们可以问一下你们父母，你们天天看抗日剧你知不知道那个</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18</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是什么意思，就是</a:t>
            </a:r>
            <a:r>
              <a:rPr lang="en-US" altLang="zh-CN" sz="1200" kern="100">
                <a:effectLst/>
                <a:latin typeface="Calibri" panose="020F0502020204030204" pitchFamily="34" charset="0"/>
                <a:ea typeface="宋体" panose="02010600030101010101" pitchFamily="2" charset="-122"/>
                <a:cs typeface="Times New Roman" panose="02020603050405020304" pitchFamily="18" charset="0"/>
              </a:rPr>
              <a:t>18</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集团军的意思。还有南方八省的红军游击队又改编为国民革命军新编第四军。</a:t>
            </a:r>
            <a:endParaRPr lang="en-US"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除了这个军队上的让步，共产党还做了政治上的让步，其实在最初共产党成立了一个共和国，这个共和国就是中华苏维埃共和国，现在国共要合作，蒋介石说有一个中华名国，这里还有一个中华苏维埃共和国，这不是分裂了吗，怎么能是一个国家了，因此共产党就取消了苏维埃共和国，对外我们不称谓共和国，而是称为陕甘宁边区</a:t>
            </a: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政府。</a:t>
            </a: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所以说中国共产党这些让步最终促成了国共两党的这些合作。</a:t>
            </a:r>
            <a:endParaRPr lang="en-US"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kern="100">
                <a:effectLst/>
                <a:latin typeface="Calibri" panose="020F0502020204030204" pitchFamily="34" charset="0"/>
                <a:ea typeface="宋体" panose="02010600030101010101" pitchFamily="2" charset="-122"/>
                <a:cs typeface="Times New Roman" panose="02020603050405020304" pitchFamily="18" charset="0"/>
              </a:rPr>
              <a:t>当然除了国共双方的努力之外，还有社会各界的相应号召，有了他们的推动，抗日民族统一战线才能建立。</a:t>
            </a:r>
            <a:endParaRPr lang="en-US"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endParaRPr lang="en-US" altLang="zh-CN"/>
          </a:p>
          <a:p>
            <a:r>
              <a:rPr lang="zh-CN" altLang="en-US"/>
              <a:t>那么抗日民族统一战线的建立有什么特点？</a:t>
            </a:r>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接下来我们来看看他们是如何抗战的？这又分了正面战场和敌后战场。</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那么什么是正面战争？什么又是敌后战场呢？</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正面战场是中国控制的连片国土与日军侵华推进线上日控区对峙交战而形成的战场。敌后战场是在沦陷区开辟的战场。</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首先来看国民党的正面战场具体情况。</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淞沪会战：</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日本在发动卢沟桥事变的时候就夸下海口，要三个月灭亡中国，但是淞沪会战，日本打了</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个月，这就一下子打破了日本三个月灭亡中国的计划。这个是重点。</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ct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划重点</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【打破了日本三个月灭亡中国的计划】</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所以有人就说：“从</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年的八一三事变就是注定了日本的战败”，大家想一下</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45</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年的战败在</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年就注定了？你怎么解释这个观点？依据是什么。</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就是这个日本三个月灭亡中国的计划失败了，那就意味着接下来的日本将会面临它最不想看的结果</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什么？持久战、消耗战，因为日本是一个什么国？小国，他的人力物力财力都是有限的，他必须要速战速决，但是淞沪会战宣告三个月灭亡中国的计划破产，战争必然就会进入一个持久战的态势。而这对日本来说是最不利的，而对中国来说，中国虽然是一个弱国，但是中国是一个大国中国的人力、武力、财力会因为其他国家的援助等等等到支持，所以持久战、消耗战对中国是相对有益的。</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接着往下看，在淞沪会战的同时，正面战场还爆发一次会战太原会战。在太原会战中有一个著名战役——平型关大</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捷，这场战争具有一定特殊性？什么特殊性？正面战场中中日合作的典范，取得了</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抗战以来的首次</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大捷。这次大捷极大的鼓舞了中国民众的势气和增强了他们的信心，也是打破了日军不可战胜的神话。</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1938</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年的，徐州会战，徐州会战是国民党军官李宗仁指挥的，在台儿庄这个地方发生激战，杀敌</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万，自毁</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2</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万。这次战役算是抗战以来情况比较好的，台儿庄战役是抗战以来正面战场最大的胜利。</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到了</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1938</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月，国民政府又组织两次，一次是广州，一次是武汉。广州、武汉会战，特备是武汉会战，这应该是是抗日战争战略防御阶段规模最大、时间最长、歼敌最多的一次战役。国民政府投入了</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120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万人在武汉，这还不算日本，两军在一起</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150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万这样的规模，但是这两次会战最后，广州、武汉还是沦陷了，但是日本也基本停止了全面的进攻态势，它也没那个力量发动再发动大型的进攻。</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所以说这场战争也标志这标志着抗日战争进入了相持阶段。</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抗战进入相持阶段之后，日本在局部发动了一些进攻，国民政府也组织了一些局部的会战，比如</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1940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年，在湖北枣宜，枣宜会战，这个在我们的书上</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40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页，图片右下角</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1940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年的枣宜会战，这里枣宜会战要记住枣宜会战是在</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相持阶段发生</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的。在这场战争中总司令“张自忠”与日军拼杀，壮烈殉国。</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这是我们对正面战场情况的简要回顾：那么从正面战场的事例来看有什么特点？</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依靠政府的和军队，这种路线称之为片面抗战路线，那么什么是全面抗战路线？</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依靠人民和群众。</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其次在战争中是以中心城市主。最后结果几乎都失败了。</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虽然如此，但</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正面战场上，中国与日军一共进行了</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22</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次大规模的会战，重要战争</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1100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多次，小规模战斗</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3800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多次，消灭日军</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100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多万人，中国将士阵亡有</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380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万人，</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我们应该如何评价国民党在正面战场的表现？</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126365" lvl="0" indent="304800" algn="just"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第二路线上，</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1937</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年洛川会议召开，在这次会议中制定了全面抗战路线，也就是要动员一切力量</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争取抗战胜利的路线</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动员全民族一切力量，简单来说就是依靠人民。</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所以洛川会议之后，中国共产党领导的八路军、新四军便深入敌后建立？——敌后抗日根据地。</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126365" lvl="0" indent="304800" algn="just"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为了巩固抗日革命根据地，在经济方面采取</a:t>
            </a:r>
            <a:r>
              <a:rPr lang="zh-CN" altLang="en-US" sz="1800" b="1">
                <a:latin typeface="微软雅黑" panose="020B0503020204020204" pitchFamily="34" charset="-122"/>
                <a:ea typeface="微软雅黑" panose="020B0503020204020204" pitchFamily="34" charset="-122"/>
              </a:rPr>
              <a:t>地主“减租减息”，农民“交租交息”，这一政策与前面农村革命根据地时期的土地政策有和不同？</a:t>
            </a:r>
            <a:endParaRPr lang="en-US" altLang="zh-CN" sz="1800" b="1">
              <a:latin typeface="微软雅黑" panose="020B0503020204020204" pitchFamily="34" charset="-122"/>
              <a:ea typeface="微软雅黑" panose="020B0503020204020204" pitchFamily="34" charset="-122"/>
            </a:endParaRPr>
          </a:p>
          <a:p>
            <a:pPr marL="0" marR="126365" lvl="0" indent="304800" algn="just" defTabSz="914400" rtl="0" eaLnBrk="1" fontAlgn="auto" latinLnBrk="0" hangingPunct="1">
              <a:lnSpc>
                <a:spcPct val="100000"/>
              </a:lnSpc>
              <a:spcBef>
                <a:spcPct val="0"/>
              </a:spcBef>
              <a:spcAft>
                <a:spcPct val="0"/>
              </a:spcAft>
              <a:buClrTx/>
              <a:buSzTx/>
              <a:buFontTx/>
              <a:buNone/>
              <a:defRPr/>
            </a:pPr>
            <a:r>
              <a:rPr lang="zh-CN" altLang="en-US" sz="1800" b="1">
                <a:latin typeface="微软雅黑" panose="020B0503020204020204" pitchFamily="34" charset="-122"/>
                <a:ea typeface="微软雅黑" panose="020B0503020204020204" pitchFamily="34" charset="-122"/>
              </a:rPr>
              <a:t>有什么意义？</a:t>
            </a:r>
            <a:endParaRPr lang="zh-CN" altLang="en-US" sz="1800" b="1">
              <a:latin typeface="微软雅黑" panose="020B0503020204020204" pitchFamily="34" charset="-122"/>
              <a:ea typeface="微软雅黑" panose="020B0503020204020204" pitchFamily="34" charset="-122"/>
            </a:endParaRPr>
          </a:p>
          <a:p>
            <a:pPr marR="126365" indent="304800" algn="just"/>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最后军事方面：军事方面呢共产党抗击日军主要分为两种：一种是游击战，一种是大规模作战，第三是带领少数民族作战。</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敌后战场开辟之后，共产党与 日军开展地道战。地雷战。</a:t>
            </a:r>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126365" lvl="0" indent="304800" algn="just" defTabSz="914400" rtl="0" eaLnBrk="1" fontAlgn="auto" latinLnBrk="0" hangingPunct="1">
              <a:lnSpc>
                <a:spcPct val="100000"/>
              </a:lnSpc>
              <a:spcBef>
                <a:spcPct val="0"/>
              </a:spcBef>
              <a:spcAft>
                <a:spcPct val="0"/>
              </a:spcAft>
              <a:buClrTx/>
              <a:buSzTx/>
              <a:buFontTx/>
              <a:buNone/>
              <a:defRPr/>
            </a:pP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同时也有由彭德怀指挥的百团大战，破坏了日军的交通干线，</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哪里有铁路线哪里就有战斗。所以可见，作战方式就是夜晚、八路军还有游击队悄悄的把这条铁路线给破坏掉，然后日伪军要保护所以就有战斗。要么就是炸桥梁，炸公路，总之就是破坏交通线，所以他还是敌后抗战，尽管他的名字是百团。百团大战是沉重打击了日军，一共歼灭敌人多少？——</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4</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万多人。但是它也带来了严重的后果，那就是暴露了中国共产党在敌后的力量，这就让日本人引起了注意，说明之前对沦陷区的清理和扫荡不够彻底，所以</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1940</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年下半年百团大战之后也就是</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1941</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年开始，日军开始对沦陷区进行更疯狂的扫荡，比如说“三光政策”，杀光、烧光和抢光。敌后战场的形势急转直下，所以在建国后，彭德怀受到批斗，一个很重要的原因就是说到他这个百团大战。</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endParaRPr lang="en-US"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304800" algn="just"/>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所以看到敌后抗战跟正面战场的抗战还是有很多不同的。</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现在思考对比：正面战场和敌后抗战他的不同之处（差异）：</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你们来总结，有哪些差异？</a:t>
            </a:r>
            <a:endParaRPr lang="zh-CN" altLang="en-US"/>
          </a:p>
          <a:p>
            <a:pPr marR="126365" indent="457200" algn="just"/>
            <a:endParaRPr lang="en-US" altLang="zh-CN"/>
          </a:p>
          <a:p>
            <a:pPr marR="126365" indent="4572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正因为有了正面战场的坚持才牵制了日军主力，才为敌后战场的开辟和扩大创造了条件。进入相持阶段之后，正因为有了敌后战场，从而减轻了国民党在正面战场抗战的压力。所以双方是相互配合，相互依存，共同为抗战做出了贡献。</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所以说中国抗日战争的胜利不是哪一个党，那一只队伍努力的结果，真的是全民族抗战。</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just"/>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过渡：</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经过了国共合作以及人民不懈努力，极大地打击了日本，最终迎来了抗体战争的伟大胜利。</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2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rPr>
              <a:t>——</a:t>
            </a:r>
            <a:r>
              <a:rPr lang="zh-CN" altLang="en-US" sz="12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rPr>
              <a:t>抗日战争是如何走向胜利？</a:t>
            </a:r>
            <a:endParaRPr lang="zh-CN" altLang="en-US" sz="12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200" b="1">
                <a:effectLst>
                  <a:outerShdw blurRad="38100" dist="38100" dir="2700000" algn="tl">
                    <a:srgbClr val="C0C0C0"/>
                  </a:outerShdw>
                </a:effectLst>
                <a:latin typeface="微软雅黑" panose="020B0503020204020204" pitchFamily="34" charset="-122"/>
                <a:ea typeface="微软雅黑" panose="020B0503020204020204" pitchFamily="34" charset="-122"/>
              </a:rPr>
              <a:t>①</a:t>
            </a:r>
            <a:r>
              <a:rPr lang="en-US" altLang="zh-CN" sz="1200" b="1">
                <a:effectLst>
                  <a:outerShdw blurRad="38100" dist="38100" dir="2700000" algn="tl">
                    <a:srgbClr val="C0C0C0"/>
                  </a:outerShdw>
                </a:effectLst>
                <a:latin typeface="微软雅黑" panose="020B0503020204020204" pitchFamily="34" charset="-122"/>
                <a:ea typeface="微软雅黑" panose="020B0503020204020204" pitchFamily="34" charset="-122"/>
              </a:rPr>
              <a:t>1942</a:t>
            </a:r>
            <a:r>
              <a:rPr lang="zh-CN" altLang="en-US" sz="1200" b="1">
                <a:effectLst>
                  <a:outerShdw blurRad="38100" dist="38100" dir="2700000" algn="tl">
                    <a:srgbClr val="C0C0C0"/>
                  </a:outerShdw>
                </a:effectLst>
                <a:latin typeface="微软雅黑" panose="020B0503020204020204" pitchFamily="34" charset="-122"/>
                <a:ea typeface="微软雅黑" panose="020B0503020204020204" pitchFamily="34" charset="-122"/>
              </a:rPr>
              <a:t>年</a:t>
            </a:r>
            <a:r>
              <a:rPr lang="en-US" altLang="zh-CN" sz="1200" b="1">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2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中国战区盟军</a:t>
            </a:r>
            <a:r>
              <a:rPr lang="zh-CN" altLang="en-US" sz="1200" b="1">
                <a:effectLst>
                  <a:outerShdw blurRad="38100" dist="38100" dir="2700000" algn="tl">
                    <a:srgbClr val="C0C0C0"/>
                  </a:outerShdw>
                </a:effectLst>
                <a:latin typeface="微软雅黑" panose="020B0503020204020204" pitchFamily="34" charset="-122"/>
                <a:ea typeface="微软雅黑" panose="020B0503020204020204" pitchFamily="34" charset="-122"/>
              </a:rPr>
              <a:t>最高统帅部成立</a:t>
            </a:r>
            <a:r>
              <a:rPr lang="en-US" altLang="zh-CN" sz="1200" b="1">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200" b="1">
                <a:effectLst>
                  <a:outerShdw blurRad="38100" dist="38100" dir="2700000" algn="tl">
                    <a:srgbClr val="C0C0C0"/>
                  </a:outerShdw>
                </a:effectLst>
                <a:latin typeface="微软雅黑" panose="020B0503020204020204" pitchFamily="34" charset="-122"/>
                <a:ea typeface="微软雅黑" panose="020B0503020204020204" pitchFamily="34" charset="-122"/>
              </a:rPr>
              <a:t>中国成为反法西斯重要的部分。</a:t>
            </a:r>
            <a:endParaRPr lang="en-US" altLang="zh-CN" sz="1200" b="1">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1945</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年，中国共产党召开了“中共七大”，</a:t>
            </a:r>
            <a:r>
              <a:rPr lang="zh-CN" altLang="en-US" sz="1800" kern="100">
                <a:effectLst/>
                <a:latin typeface="Calibri" panose="020F0502020204030204" pitchFamily="34" charset="0"/>
                <a:ea typeface="宋体" panose="02010600030101010101" pitchFamily="2" charset="-122"/>
                <a:cs typeface="Times New Roman" panose="02020603050405020304" pitchFamily="18" charset="0"/>
              </a:rPr>
              <a:t>这次会议有哪些内容？   </a:t>
            </a:r>
            <a:r>
              <a:rPr lang="zh-CN" altLang="zh-CN" sz="1800" b="1" kern="100">
                <a:effectLst/>
                <a:latin typeface="Calibri" panose="020F0502020204030204" pitchFamily="34" charset="0"/>
                <a:ea typeface="宋体" panose="02010600030101010101" pitchFamily="2" charset="-122"/>
                <a:cs typeface="Times New Roman" panose="02020603050405020304" pitchFamily="18" charset="0"/>
              </a:rPr>
              <a:t>这次会议有什么意义？</a:t>
            </a:r>
            <a:endParaRPr lang="en-US" altLang="zh-CN" sz="1800" b="1"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为争取抗日战争的胜利和新民主主义革命在全国胜利奠定了政治和思想基础。</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l"/>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③</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，德国投降</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接着</a:t>
            </a:r>
            <a:r>
              <a:rPr lang="en-US" altLang="zh-CN" sz="1800" kern="100">
                <a:effectLst/>
                <a:latin typeface="Calibri" panose="020F0502020204030204" pitchFamily="34" charset="0"/>
                <a:ea typeface="宋体" panose="02010600030101010101" pitchFamily="2" charset="-122"/>
                <a:cs typeface="Times New Roman" panose="02020603050405020304" pitchFamily="18" charset="0"/>
              </a:rPr>
              <a:t> 5</a:t>
            </a:r>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月，德国投降，欧洲战场结束。这个与中国有什么关系呢？</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R="126365" indent="457200" algn="l"/>
            <a:r>
              <a:rPr lang="zh-CN" altLang="zh-CN" sz="1800" kern="100">
                <a:effectLst/>
                <a:latin typeface="Calibri" panose="020F0502020204030204" pitchFamily="34" charset="0"/>
                <a:ea typeface="宋体" panose="02010600030101010101" pitchFamily="2" charset="-122"/>
                <a:cs typeface="Times New Roman" panose="02020603050405020304" pitchFamily="18" charset="0"/>
              </a:rPr>
              <a:t>到此世界法西斯国家只剩下了唯一 一个法西斯国家——日本，而在这个对日作战中中国毫无疑问是主力，所以说这也是一个因素。</a:t>
            </a: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④</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7</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波茨坦公告</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，促日投降</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⑤ </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8</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，美原，苏武</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⑥毛泽东</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对日寇的最后一击</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，全面反攻</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⑦ </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8</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，日本被迫宣布投降</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⑧ </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9.2</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，签署投降书</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⑨ </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10.25</a:t>
            </a:r>
            <a:r>
              <a:rPr lang="zh-CN" altLang="en-US"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，台湾光复</a:t>
            </a:r>
            <a:endParaRPr lang="en-US" altLang="zh-CN" sz="1800" b="1">
              <a:solidFill>
                <a:srgbClr val="2C0FDB"/>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800" b="1"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zh-CN" sz="1800" kern="100">
              <a:effectLst/>
              <a:latin typeface="Calibri" panose="020F0502020204030204" pitchFamily="34"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zh-CN" altLang="en-US" sz="1200" b="1">
              <a:latin typeface="微软雅黑" panose="020B0503020204020204" pitchFamily="34" charset="-122"/>
              <a:ea typeface="微软雅黑" panose="020B0503020204020204" pitchFamily="34" charset="-122"/>
            </a:endParaRPr>
          </a:p>
          <a:p>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问题来了抗战为什么会取得胜利？</a:t>
            </a:r>
            <a:endParaRPr lang="en-US" altLang="zh-CN"/>
          </a:p>
          <a:p>
            <a:r>
              <a:rPr lang="zh-CN" altLang="en-US"/>
              <a:t>有哪些原因？</a:t>
            </a:r>
            <a:endParaRPr lang="en-US" altLang="zh-CN"/>
          </a:p>
          <a:p>
            <a:endParaRPr lang="en-US" altLang="zh-CN"/>
          </a:p>
          <a:p>
            <a:r>
              <a:rPr lang="zh-CN" altLang="en-US"/>
              <a:t>为什么说中共是中流砥柱？从哪里可以体现？</a:t>
            </a:r>
            <a:endParaRPr lang="en-US" altLang="zh-CN"/>
          </a:p>
          <a:p>
            <a:r>
              <a:rPr lang="zh-CN" altLang="en-US"/>
              <a:t>倡导、推动抗日民族统一战线的建立。</a:t>
            </a:r>
            <a:endParaRPr lang="en-US" altLang="zh-CN"/>
          </a:p>
          <a:p>
            <a:r>
              <a:rPr lang="zh-CN" altLang="en-US"/>
              <a:t>开辟敌后抗日根据地，发动人民，全面抗战路线。</a:t>
            </a:r>
            <a:endParaRPr lang="en-US" altLang="zh-CN"/>
          </a:p>
          <a:p>
            <a:r>
              <a:rPr lang="zh-CN" altLang="en-US"/>
              <a:t>开展敌后作战，消灭了大量日军</a:t>
            </a:r>
            <a:endParaRPr lang="en-US" altLang="zh-CN"/>
          </a:p>
          <a:p>
            <a:r>
              <a:rPr lang="zh-CN" altLang="en-US"/>
              <a:t>与投降势力做斗争</a:t>
            </a:r>
            <a:endParaRPr lang="en-US" altLang="zh-CN"/>
          </a:p>
          <a:p>
            <a:r>
              <a:rPr lang="zh-CN" altLang="en-US"/>
              <a:t>提出了持久抗战的理论，为革命指明了方向，（</a:t>
            </a:r>
            <a:r>
              <a:rPr lang="en-US" altLang="zh-CN"/>
              <a:t>1938</a:t>
            </a:r>
            <a:r>
              <a:rPr lang="zh-CN" altLang="en-US"/>
              <a:t>年在延安提出的</a:t>
            </a:r>
            <a:r>
              <a:rPr lang="en-US" altLang="zh-CN"/>
              <a:t>《</a:t>
            </a:r>
            <a:r>
              <a:rPr lang="zh-CN" altLang="en-US"/>
              <a:t>论持久战</a:t>
            </a:r>
            <a:r>
              <a:rPr lang="en-US" altLang="zh-CN"/>
              <a:t>》</a:t>
            </a:r>
            <a:r>
              <a:rPr lang="zh-CN" altLang="en-US"/>
              <a:t>）</a:t>
            </a:r>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最后意义</a:t>
            </a:r>
            <a:endParaRPr lang="zh-CN" altLang="en-US"/>
          </a:p>
        </p:txBody>
      </p:sp>
      <p:sp>
        <p:nvSpPr>
          <p:cNvPr id="4" name="灯片编号占位符 3"/>
          <p:cNvSpPr>
            <a:spLocks noGrp="1"/>
          </p:cNvSpPr>
          <p:nvPr>
            <p:ph type="sldNum" sz="quarter" idx="5"/>
          </p:nvPr>
        </p:nvSpPr>
        <p:spPr/>
        <p:txBody>
          <a:bodyPr/>
          <a:lstStyle/>
          <a:p>
            <a:fld id="{E4BD4275-F8BD-4578-9C7D-1D235549C5E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151965"/>
          </a:xfrm>
        </p:spPr>
        <p:txBody>
          <a:bodyPr/>
          <a:lstStyle/>
          <a:p>
            <a:r>
              <a:rPr lang="zh-CN" altLang="en-US"/>
              <a:t>单击此处编辑母版标题样式</a:t>
            </a:r>
            <a:endParaRPr lang="en-US"/>
          </a:p>
        </p:txBody>
      </p:sp>
      <p:sp>
        <p:nvSpPr>
          <p:cNvPr id="12" name="Content Placeholder 2"/>
          <p:cNvSpPr>
            <a:spLocks noGrp="1"/>
          </p:cNvSpPr>
          <p:nvPr>
            <p:ph sz="quarter" idx="13"/>
          </p:nvPr>
        </p:nvSpPr>
        <p:spPr>
          <a:xfrm>
            <a:off x="685800" y="2063396"/>
            <a:ext cx="10394707" cy="331118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a:xfrm>
            <a:off x="7298083" y="5757334"/>
            <a:ext cx="3784600" cy="498470"/>
          </a:xfrm>
        </p:spPr>
        <p:txBody>
          <a:bodyPr/>
          <a:lstStyle/>
          <a:p>
            <a:fld id="{7B944C5F-DEC7-4404-A77C-C1C3B34EBBD5}" type="datetimeFigureOut">
              <a:rPr lang="zh-CN" altLang="en-US" smtClean="0"/>
            </a:fld>
            <a:endParaRPr lang="zh-CN" altLang="en-US"/>
          </a:p>
        </p:txBody>
      </p:sp>
      <p:sp>
        <p:nvSpPr>
          <p:cNvPr id="5" name="Footer Placeholder 4"/>
          <p:cNvSpPr>
            <a:spLocks noGrp="1"/>
          </p:cNvSpPr>
          <p:nvPr>
            <p:ph type="ftr" sz="quarter" idx="11"/>
          </p:nvPr>
        </p:nvSpPr>
        <p:spPr>
          <a:xfrm>
            <a:off x="685801" y="5757334"/>
            <a:ext cx="5499719" cy="498470"/>
          </a:xfrm>
        </p:spPr>
        <p:txBody>
          <a:bodyPr/>
          <a:lstStyle/>
          <a:p>
            <a:endParaRPr lang="zh-CN" altLang="en-US"/>
          </a:p>
        </p:txBody>
      </p:sp>
      <p:sp>
        <p:nvSpPr>
          <p:cNvPr id="6" name="Slide Number Placeholder 5"/>
          <p:cNvSpPr>
            <a:spLocks noGrp="1"/>
          </p:cNvSpPr>
          <p:nvPr>
            <p:ph type="sldNum" sz="quarter" idx="12"/>
          </p:nvPr>
        </p:nvSpPr>
        <p:spPr>
          <a:xfrm>
            <a:off x="6287121" y="5757334"/>
            <a:ext cx="907186" cy="498470"/>
          </a:xfrm>
        </p:spPr>
        <p:txBody>
          <a:bodyPr/>
          <a:lstStyle/>
          <a:p>
            <a:fld id="{A57247E1-9CC6-4A0B-9034-D34252D87F53}"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298083" y="5757334"/>
            <a:ext cx="3784600" cy="498470"/>
          </a:xfrm>
        </p:spPr>
        <p:txBody>
          <a:bodyPr/>
          <a:lstStyle/>
          <a:p>
            <a:fld id="{7B944C5F-DEC7-4404-A77C-C1C3B34EBBD5}" type="datetimeFigureOut">
              <a:rPr lang="zh-CN" altLang="en-US" smtClean="0"/>
            </a:fld>
            <a:endParaRPr lang="zh-CN" altLang="en-US"/>
          </a:p>
        </p:txBody>
      </p:sp>
      <p:sp>
        <p:nvSpPr>
          <p:cNvPr id="3" name="Footer Placeholder 2"/>
          <p:cNvSpPr>
            <a:spLocks noGrp="1"/>
          </p:cNvSpPr>
          <p:nvPr>
            <p:ph type="ftr" sz="quarter" idx="11"/>
          </p:nvPr>
        </p:nvSpPr>
        <p:spPr>
          <a:xfrm>
            <a:off x="685801" y="5757334"/>
            <a:ext cx="5499719" cy="498470"/>
          </a:xfrm>
        </p:spPr>
        <p:txBody>
          <a:bodyPr/>
          <a:lstStyle/>
          <a:p>
            <a:endParaRPr lang="zh-CN" altLang="en-US"/>
          </a:p>
        </p:txBody>
      </p:sp>
      <p:sp>
        <p:nvSpPr>
          <p:cNvPr id="4" name="Slide Number Placeholder 3"/>
          <p:cNvSpPr>
            <a:spLocks noGrp="1"/>
          </p:cNvSpPr>
          <p:nvPr>
            <p:ph type="sldNum" sz="quarter" idx="12"/>
          </p:nvPr>
        </p:nvSpPr>
        <p:spPr>
          <a:xfrm>
            <a:off x="6287121" y="5757334"/>
            <a:ext cx="907186" cy="498470"/>
          </a:xfrm>
        </p:spPr>
        <p:txBody>
          <a:bodyPr/>
          <a:lstStyle/>
          <a:p>
            <a:fld id="{A57247E1-9CC6-4A0B-9034-D34252D87F53}"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showMasterSp="0">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1" y="685800"/>
            <a:ext cx="10396882" cy="115196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85800" y="2063396"/>
            <a:ext cx="10396883" cy="331118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7298083" y="5757334"/>
            <a:ext cx="3784600" cy="498470"/>
          </a:xfrm>
        </p:spPr>
        <p:txBody>
          <a:bodyPr/>
          <a:lstStyle/>
          <a:p>
            <a:fld id="{7B944C5F-DEC7-4404-A77C-C1C3B34EBBD5}" type="datetimeFigureOut">
              <a:rPr lang="zh-CN" altLang="en-US" smtClean="0"/>
            </a:fld>
            <a:endParaRPr lang="zh-CN" altLang="en-US"/>
          </a:p>
        </p:txBody>
      </p:sp>
      <p:sp>
        <p:nvSpPr>
          <p:cNvPr id="5" name="页脚占位符 4"/>
          <p:cNvSpPr>
            <a:spLocks noGrp="1"/>
          </p:cNvSpPr>
          <p:nvPr>
            <p:ph type="ftr" sz="quarter" idx="11"/>
          </p:nvPr>
        </p:nvSpPr>
        <p:spPr>
          <a:xfrm>
            <a:off x="685801" y="5757334"/>
            <a:ext cx="5499719" cy="498470"/>
          </a:xfrm>
        </p:spPr>
        <p:txBody>
          <a:bodyPr/>
          <a:lstStyle/>
          <a:p>
            <a:endParaRPr lang="zh-CN" altLang="en-US"/>
          </a:p>
        </p:txBody>
      </p:sp>
      <p:sp>
        <p:nvSpPr>
          <p:cNvPr id="6" name="灯片编号占位符 5"/>
          <p:cNvSpPr>
            <a:spLocks noGrp="1"/>
          </p:cNvSpPr>
          <p:nvPr>
            <p:ph type="sldNum" sz="quarter" idx="12"/>
          </p:nvPr>
        </p:nvSpPr>
        <p:spPr>
          <a:xfrm>
            <a:off x="6287121" y="5757334"/>
            <a:ext cx="907186" cy="498470"/>
          </a:xfrm>
        </p:spPr>
        <p:txBody>
          <a:bodyPr/>
          <a:lstStyle/>
          <a:p>
            <a:fld id="{A57247E1-9CC6-4A0B-9034-D34252D87F53}"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85801" y="685800"/>
            <a:ext cx="10396882" cy="1151965"/>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7298083" y="5757334"/>
            <a:ext cx="3784600" cy="498470"/>
          </a:xfrm>
        </p:spPr>
        <p:txBody>
          <a:bodyPr/>
          <a:lstStyle/>
          <a:p>
            <a:fld id="{7B944C5F-DEC7-4404-A77C-C1C3B34EBBD5}" type="datetimeFigureOut">
              <a:rPr lang="zh-CN" altLang="en-US" smtClean="0"/>
            </a:fld>
            <a:endParaRPr lang="zh-CN" altLang="en-US"/>
          </a:p>
        </p:txBody>
      </p:sp>
      <p:sp>
        <p:nvSpPr>
          <p:cNvPr id="4" name="页脚占位符 3"/>
          <p:cNvSpPr>
            <a:spLocks noGrp="1"/>
          </p:cNvSpPr>
          <p:nvPr>
            <p:ph type="ftr" sz="quarter" idx="11"/>
          </p:nvPr>
        </p:nvSpPr>
        <p:spPr>
          <a:xfrm>
            <a:off x="685801" y="5757334"/>
            <a:ext cx="5499719" cy="498470"/>
          </a:xfrm>
        </p:spPr>
        <p:txBody>
          <a:bodyPr/>
          <a:lstStyle/>
          <a:p>
            <a:endParaRPr lang="zh-CN" altLang="en-US"/>
          </a:p>
        </p:txBody>
      </p:sp>
      <p:sp>
        <p:nvSpPr>
          <p:cNvPr id="5" name="灯片编号占位符 4"/>
          <p:cNvSpPr>
            <a:spLocks noGrp="1"/>
          </p:cNvSpPr>
          <p:nvPr>
            <p:ph type="sldNum" sz="quarter" idx="12"/>
          </p:nvPr>
        </p:nvSpPr>
        <p:spPr>
          <a:xfrm>
            <a:off x="6287121" y="5757334"/>
            <a:ext cx="907186" cy="498470"/>
          </a:xfrm>
        </p:spPr>
        <p:txBody>
          <a:bodyPr/>
          <a:lstStyle/>
          <a:p>
            <a:fld id="{A57247E1-9CC6-4A0B-9034-D34252D87F53}"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audio" Target="../media/audio1.wav"/><Relationship Id="rId3" Type="http://schemas.openxmlformats.org/officeDocument/2006/relationships/tags" Target="../tags/tag3.xml"/><Relationship Id="rId2" Type="http://schemas.openxmlformats.org/officeDocument/2006/relationships/image" Target="../media/image8.GIF"/><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13.jpeg"/><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矩形 57"/>
          <p:cNvSpPr/>
          <p:nvPr/>
        </p:nvSpPr>
        <p:spPr bwMode="auto">
          <a:xfrm>
            <a:off x="463550" y="2933700"/>
            <a:ext cx="11382375" cy="3659505"/>
          </a:xfrm>
          <a:prstGeom prst="rect">
            <a:avLst/>
          </a:prstGeom>
          <a:noFill/>
          <a:ln w="57150" cap="flat" cmpd="sng" algn="ctr">
            <a:solidFill>
              <a:srgbClr val="005490"/>
            </a:solid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1" name="矩形 60"/>
          <p:cNvSpPr/>
          <p:nvPr/>
        </p:nvSpPr>
        <p:spPr>
          <a:xfrm>
            <a:off x="1413942" y="1925330"/>
            <a:ext cx="9363710" cy="645160"/>
          </a:xfrm>
          <a:prstGeom prst="rect">
            <a:avLst/>
          </a:prstGeom>
        </p:spPr>
        <p:txBody>
          <a:bodyPr wrap="none">
            <a:spAutoFit/>
          </a:bodyP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a:ln>
                  <a:solidFill>
                    <a:prstClr val="black"/>
                  </a:solidFill>
                </a:ln>
                <a:solidFill>
                  <a:prstClr val="black"/>
                </a:solidFill>
                <a:effectLst/>
                <a:uLnTx/>
                <a:uFillTx/>
                <a:latin typeface="微软雅黑" panose="020B0503020204020204" pitchFamily="34" charset="-122"/>
                <a:ea typeface="微软雅黑" panose="020B0503020204020204" pitchFamily="34" charset="-122"/>
                <a:cs typeface="+mn-cs"/>
                <a:sym typeface="微软雅黑 Light" panose="020B0502040204020203" pitchFamily="34" charset="-122"/>
              </a:rPr>
              <a:t>新民主主义革命的发展</a:t>
            </a:r>
            <a:r>
              <a:rPr kumimoji="0" lang="en-US" altLang="zh-CN" sz="3600" b="1" i="0" u="none" strike="noStrike" kern="1200" cap="none" spc="0" normalizeH="0" baseline="0" noProof="0">
                <a:ln>
                  <a:solidFill>
                    <a:prstClr val="black"/>
                  </a:solidFill>
                </a:ln>
                <a:solidFill>
                  <a:prstClr val="black"/>
                </a:solidFill>
                <a:effectLst/>
                <a:uLnTx/>
                <a:uFillTx/>
                <a:latin typeface="微软雅黑" panose="020B0503020204020204" pitchFamily="34" charset="-122"/>
                <a:ea typeface="微软雅黑" panose="020B0503020204020204" pitchFamily="34" charset="-122"/>
                <a:cs typeface="+mn-cs"/>
                <a:sym typeface="微软雅黑 Light" panose="020B0502040204020203" pitchFamily="34" charset="-122"/>
              </a:rPr>
              <a:t>—</a:t>
            </a:r>
            <a:r>
              <a:rPr kumimoji="0" lang="zh-CN" altLang="en-US" sz="3600" b="1" i="0" u="none" strike="noStrike" kern="1200" cap="none" spc="0" normalizeH="0" baseline="0" noProof="0">
                <a:ln>
                  <a:solidFill>
                    <a:prstClr val="black"/>
                  </a:solidFill>
                </a:ln>
                <a:solidFill>
                  <a:prstClr val="black"/>
                </a:solidFill>
                <a:effectLst/>
                <a:uLnTx/>
                <a:uFillTx/>
                <a:latin typeface="微软雅黑" panose="020B0503020204020204" pitchFamily="34" charset="-122"/>
                <a:ea typeface="微软雅黑" panose="020B0503020204020204" pitchFamily="34" charset="-122"/>
                <a:cs typeface="+mn-cs"/>
                <a:sym typeface="微软雅黑 Light" panose="020B0502040204020203" pitchFamily="34" charset="-122"/>
              </a:rPr>
              <a:t>中华民族的抗日战争</a:t>
            </a:r>
            <a:endParaRPr kumimoji="0" lang="zh-CN" altLang="en-US" sz="3600" b="1" i="0" u="none" strike="noStrike" kern="1200" cap="none" spc="0" normalizeH="0" baseline="0" noProof="0">
              <a:ln>
                <a:solidFill>
                  <a:prstClr val="black"/>
                </a:solidFill>
              </a:ln>
              <a:solidFill>
                <a:prstClr val="black"/>
              </a:solidFill>
              <a:effectLst/>
              <a:uLnTx/>
              <a:uFillTx/>
              <a:latin typeface="微软雅黑" panose="020B0503020204020204" pitchFamily="34" charset="-122"/>
              <a:ea typeface="微软雅黑" panose="020B0503020204020204" pitchFamily="34" charset="-122"/>
              <a:cs typeface="+mn-cs"/>
              <a:sym typeface="微软雅黑 Light" panose="020B0502040204020203" pitchFamily="34" charset="-122"/>
            </a:endParaRPr>
          </a:p>
        </p:txBody>
      </p:sp>
      <p:grpSp>
        <p:nvGrpSpPr>
          <p:cNvPr id="20" name="组合 19"/>
          <p:cNvGrpSpPr/>
          <p:nvPr/>
        </p:nvGrpSpPr>
        <p:grpSpPr>
          <a:xfrm>
            <a:off x="96074" y="151000"/>
            <a:ext cx="1415771" cy="574029"/>
            <a:chOff x="7652029" y="503327"/>
            <a:chExt cx="1415771" cy="574029"/>
          </a:xfrm>
        </p:grpSpPr>
        <p:sp>
          <p:nvSpPr>
            <p:cNvPr id="21" name="矩形 20"/>
            <p:cNvSpPr/>
            <p:nvPr/>
          </p:nvSpPr>
          <p:spPr bwMode="auto">
            <a:xfrm>
              <a:off x="7652029" y="503327"/>
              <a:ext cx="1415771" cy="574029"/>
            </a:xfrm>
            <a:prstGeom prst="rect">
              <a:avLst/>
            </a:prstGeom>
            <a:noFill/>
            <a:ln w="127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7660967" y="525768"/>
              <a:ext cx="1107996" cy="461665"/>
            </a:xfrm>
            <a:prstGeom prst="rect">
              <a:avLst/>
            </a:prstGeom>
            <a:noFill/>
          </p:spPr>
          <p:txBody>
            <a:bodyPr wrap="none" rtlCol="0">
              <a:spAutoFit/>
            </a:bodyPr>
            <a:lstStyle/>
            <a:p>
              <a:pPr marL="0" marR="0" lvl="0" indent="0" algn="l" defTabSz="913765"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uLnTx/>
                  <a:uFillTx/>
                  <a:latin typeface="华文新魏" panose="02010800040101010101" pitchFamily="2" charset="-122"/>
                  <a:ea typeface="华文新魏" panose="02010800040101010101" pitchFamily="2" charset="-122"/>
                  <a:cs typeface="+mn-cs"/>
                </a:rPr>
                <a:t>单元</a:t>
              </a:r>
              <a:r>
                <a:rPr lang="zh-CN" altLang="en-US" sz="2400" b="1">
                  <a:solidFill>
                    <a:schemeClr val="tx1"/>
                  </a:solidFill>
                  <a:latin typeface="华文新魏" panose="02010800040101010101" pitchFamily="2" charset="-122"/>
                  <a:ea typeface="华文新魏" panose="02010800040101010101" pitchFamily="2" charset="-122"/>
                </a:rPr>
                <a:t>八</a:t>
              </a:r>
              <a:endParaRPr kumimoji="0" lang="zh-CN" altLang="en-US" sz="2400" b="1" i="0" u="none" strike="noStrike" kern="1200" cap="none" spc="0" normalizeH="0" baseline="0" noProof="0">
                <a:ln>
                  <a:noFill/>
                </a:ln>
                <a:solidFill>
                  <a:schemeClr val="tx1"/>
                </a:solidFill>
                <a:effectLst/>
                <a:uLnTx/>
                <a:uFillTx/>
                <a:latin typeface="华文新魏" panose="02010800040101010101" pitchFamily="2" charset="-122"/>
                <a:ea typeface="华文新魏" panose="02010800040101010101" pitchFamily="2" charset="-122"/>
                <a:cs typeface="+mn-cs"/>
              </a:endParaRPr>
            </a:p>
          </p:txBody>
        </p:sp>
      </p:grpSp>
      <p:sp>
        <p:nvSpPr>
          <p:cNvPr id="23" name="文本框 22"/>
          <p:cNvSpPr txBox="1"/>
          <p:nvPr/>
        </p:nvSpPr>
        <p:spPr>
          <a:xfrm>
            <a:off x="1221946" y="207181"/>
            <a:ext cx="67606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chemeClr val="tx1"/>
                </a:solidFill>
                <a:effectLst/>
                <a:uLnTx/>
                <a:uFillTx/>
                <a:latin typeface="华文新魏" panose="02010800040101010101" pitchFamily="2" charset="-122"/>
                <a:ea typeface="华文新魏" panose="02010800040101010101" pitchFamily="2" charset="-122"/>
                <a:cs typeface="+mn-cs"/>
              </a:rPr>
              <a:t>中国共产党对民主革命道路的探索</a:t>
            </a:r>
            <a:endParaRPr kumimoji="0" lang="zh-CN" altLang="en-US" sz="2400" b="0" i="0" u="none" strike="noStrike" kern="1200" cap="none" spc="0" normalizeH="0" baseline="0" noProof="0">
              <a:ln>
                <a:noFill/>
              </a:ln>
              <a:solidFill>
                <a:schemeClr val="tx1"/>
              </a:solidFill>
              <a:effectLst/>
              <a:uLnTx/>
              <a:uFillTx/>
              <a:latin typeface="华文新魏" panose="02010800040101010101" pitchFamily="2" charset="-122"/>
              <a:ea typeface="华文新魏" panose="02010800040101010101" pitchFamily="2" charset="-122"/>
              <a:cs typeface="+mn-cs"/>
            </a:endParaRPr>
          </a:p>
        </p:txBody>
      </p:sp>
      <p:pic>
        <p:nvPicPr>
          <p:cNvPr id="4" name="图片 3"/>
          <p:cNvPicPr>
            <a:picLocks noChangeAspect="1"/>
          </p:cNvPicPr>
          <p:nvPr/>
        </p:nvPicPr>
        <p:blipFill>
          <a:blip r:embed="rId1"/>
          <a:stretch>
            <a:fillRect/>
          </a:stretch>
        </p:blipFill>
        <p:spPr>
          <a:xfrm>
            <a:off x="6032500" y="3268345"/>
            <a:ext cx="5360670" cy="3061970"/>
          </a:xfrm>
          <a:prstGeom prst="rect">
            <a:avLst/>
          </a:prstGeom>
        </p:spPr>
      </p:pic>
      <p:pic>
        <p:nvPicPr>
          <p:cNvPr id="5" name="图片 4"/>
          <p:cNvPicPr>
            <a:picLocks noChangeAspect="1"/>
          </p:cNvPicPr>
          <p:nvPr/>
        </p:nvPicPr>
        <p:blipFill>
          <a:blip r:embed="rId2"/>
          <a:stretch>
            <a:fillRect/>
          </a:stretch>
        </p:blipFill>
        <p:spPr>
          <a:xfrm>
            <a:off x="704215" y="3268345"/>
            <a:ext cx="4839970" cy="30619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p:nvPr/>
        </p:nvGrpSpPr>
        <p:grpSpPr>
          <a:xfrm>
            <a:off x="5582512" y="2306965"/>
            <a:ext cx="5108814" cy="1159817"/>
            <a:chOff x="4555084" y="2506688"/>
            <a:chExt cx="4735418" cy="1159817"/>
          </a:xfrm>
          <a:effectLst>
            <a:outerShdw blurRad="50800" dist="38100" dir="2700000" algn="tl" rotWithShape="0">
              <a:prstClr val="black">
                <a:alpha val="40000"/>
              </a:prstClr>
            </a:outerShdw>
          </a:effectLst>
        </p:grpSpPr>
        <p:sp>
          <p:nvSpPr>
            <p:cNvPr id="10" name="圆角矩形 53"/>
            <p:cNvSpPr/>
            <p:nvPr/>
          </p:nvSpPr>
          <p:spPr>
            <a:xfrm>
              <a:off x="4555084" y="2506688"/>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rcRect t="76775"/>
            <a:stretch>
              <a:fillRect/>
            </a:stretch>
          </p:blipFill>
          <p:spPr>
            <a:xfrm rot="16200000">
              <a:off x="8638244" y="2830336"/>
              <a:ext cx="958122" cy="346394"/>
            </a:xfrm>
            <a:prstGeom prst="rect">
              <a:avLst/>
            </a:prstGeom>
          </p:spPr>
        </p:pic>
        <p:pic>
          <p:nvPicPr>
            <p:cNvPr id="12" name="图片 11"/>
            <p:cNvPicPr>
              <a:picLocks noChangeAspect="1"/>
            </p:cNvPicPr>
            <p:nvPr/>
          </p:nvPicPr>
          <p:blipFill>
            <a:blip r:embed="rId1"/>
            <a:srcRect t="76775"/>
            <a:stretch>
              <a:fillRect/>
            </a:stretch>
          </p:blipFill>
          <p:spPr>
            <a:xfrm>
              <a:off x="4926460" y="3465198"/>
              <a:ext cx="3646270" cy="201307"/>
            </a:xfrm>
            <a:prstGeom prst="rect">
              <a:avLst/>
            </a:prstGeom>
          </p:spPr>
        </p:pic>
      </p:grpSp>
      <p:grpSp>
        <p:nvGrpSpPr>
          <p:cNvPr id="13" name="组合 12"/>
          <p:cNvGrpSpPr/>
          <p:nvPr/>
        </p:nvGrpSpPr>
        <p:grpSpPr>
          <a:xfrm>
            <a:off x="5565852" y="533394"/>
            <a:ext cx="5063489" cy="1015929"/>
            <a:chOff x="4555084" y="1340770"/>
            <a:chExt cx="4697323" cy="1015929"/>
          </a:xfrm>
          <a:effectLst>
            <a:outerShdw blurRad="50800" dist="38100" dir="2700000" algn="tl" rotWithShape="0">
              <a:prstClr val="black">
                <a:alpha val="40000"/>
              </a:prstClr>
            </a:outerShdw>
          </a:effectLst>
        </p:grpSpPr>
        <p:pic>
          <p:nvPicPr>
            <p:cNvPr id="14" name="图片 13"/>
            <p:cNvPicPr>
              <a:picLocks noChangeAspect="1"/>
            </p:cNvPicPr>
            <p:nvPr/>
          </p:nvPicPr>
          <p:blipFill>
            <a:blip r:embed="rId1"/>
            <a:srcRect t="76775"/>
            <a:stretch>
              <a:fillRect/>
            </a:stretch>
          </p:blipFill>
          <p:spPr>
            <a:xfrm rot="16200000">
              <a:off x="8600149" y="1662963"/>
              <a:ext cx="958122" cy="346394"/>
            </a:xfrm>
            <a:prstGeom prst="rect">
              <a:avLst/>
            </a:prstGeom>
          </p:spPr>
        </p:pic>
        <p:pic>
          <p:nvPicPr>
            <p:cNvPr id="15" name="图片 14"/>
            <p:cNvPicPr>
              <a:picLocks noChangeAspect="1"/>
            </p:cNvPicPr>
            <p:nvPr/>
          </p:nvPicPr>
          <p:blipFill>
            <a:blip r:embed="rId1"/>
            <a:srcRect t="76775"/>
            <a:stretch>
              <a:fillRect/>
            </a:stretch>
          </p:blipFill>
          <p:spPr>
            <a:xfrm>
              <a:off x="4926460" y="2155392"/>
              <a:ext cx="3646270" cy="201307"/>
            </a:xfrm>
            <a:prstGeom prst="rect">
              <a:avLst/>
            </a:prstGeom>
          </p:spPr>
        </p:pic>
        <p:sp>
          <p:nvSpPr>
            <p:cNvPr id="16" name="圆角矩形 59"/>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7" name="组合 16"/>
          <p:cNvGrpSpPr/>
          <p:nvPr/>
        </p:nvGrpSpPr>
        <p:grpSpPr>
          <a:xfrm>
            <a:off x="5565852" y="3879871"/>
            <a:ext cx="4980228" cy="1150703"/>
            <a:chOff x="4555084" y="3648619"/>
            <a:chExt cx="4697325" cy="1150703"/>
          </a:xfrm>
          <a:effectLst>
            <a:outerShdw blurRad="50800" dist="38100" dir="2700000" algn="tl" rotWithShape="0">
              <a:prstClr val="black">
                <a:alpha val="40000"/>
              </a:prstClr>
            </a:outerShdw>
          </a:effectLst>
        </p:grpSpPr>
        <p:pic>
          <p:nvPicPr>
            <p:cNvPr id="19" name="图片 18"/>
            <p:cNvPicPr>
              <a:picLocks noChangeAspect="1"/>
            </p:cNvPicPr>
            <p:nvPr/>
          </p:nvPicPr>
          <p:blipFill>
            <a:blip r:embed="rId1"/>
            <a:srcRect t="76775"/>
            <a:stretch>
              <a:fillRect/>
            </a:stretch>
          </p:blipFill>
          <p:spPr>
            <a:xfrm rot="16200000">
              <a:off x="8600151" y="3970811"/>
              <a:ext cx="958122" cy="346394"/>
            </a:xfrm>
            <a:prstGeom prst="rect">
              <a:avLst/>
            </a:prstGeom>
          </p:spPr>
        </p:pic>
        <p:pic>
          <p:nvPicPr>
            <p:cNvPr id="20" name="图片 19"/>
            <p:cNvPicPr>
              <a:picLocks noChangeAspect="1"/>
            </p:cNvPicPr>
            <p:nvPr/>
          </p:nvPicPr>
          <p:blipFill>
            <a:blip r:embed="rId1"/>
            <a:srcRect t="76775"/>
            <a:stretch>
              <a:fillRect/>
            </a:stretch>
          </p:blipFill>
          <p:spPr>
            <a:xfrm>
              <a:off x="4926460" y="4598015"/>
              <a:ext cx="3646270" cy="201307"/>
            </a:xfrm>
            <a:prstGeom prst="rect">
              <a:avLst/>
            </a:prstGeom>
          </p:spPr>
        </p:pic>
        <p:sp>
          <p:nvSpPr>
            <p:cNvPr id="21" name="圆角矩形 63"/>
            <p:cNvSpPr/>
            <p:nvPr/>
          </p:nvSpPr>
          <p:spPr>
            <a:xfrm>
              <a:off x="4555084" y="3648619"/>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2" name="组合 21"/>
          <p:cNvGrpSpPr/>
          <p:nvPr/>
        </p:nvGrpSpPr>
        <p:grpSpPr>
          <a:xfrm>
            <a:off x="3329140" y="715741"/>
            <a:ext cx="1128025" cy="1054063"/>
            <a:chOff x="3227162" y="1556793"/>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23" name="组合 22"/>
            <p:cNvGrpSpPr/>
            <p:nvPr/>
          </p:nvGrpSpPr>
          <p:grpSpPr>
            <a:xfrm>
              <a:off x="3227162" y="1556793"/>
              <a:ext cx="1098550" cy="958123"/>
              <a:chOff x="2857499" y="1149477"/>
              <a:chExt cx="1098550" cy="958123"/>
            </a:xfrm>
            <a:grpFill/>
          </p:grpSpPr>
          <p:sp>
            <p:nvSpPr>
              <p:cNvPr id="25" name="圆角矩形 78"/>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圆角矩形 79"/>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4" name="文本框 40"/>
            <p:cNvSpPr txBox="1"/>
            <p:nvPr/>
          </p:nvSpPr>
          <p:spPr>
            <a:xfrm>
              <a:off x="3278862" y="1699032"/>
              <a:ext cx="1030514" cy="7067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01</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3388384" y="2297979"/>
            <a:ext cx="1098550" cy="958123"/>
            <a:chOff x="3227162" y="2722711"/>
            <a:chExt cx="1098550" cy="958123"/>
          </a:xfrm>
          <a:solidFill>
            <a:schemeClr val="accent5">
              <a:lumMod val="75000"/>
            </a:schemeClr>
          </a:solidFill>
        </p:grpSpPr>
        <p:grpSp>
          <p:nvGrpSpPr>
            <p:cNvPr id="28" name="组合 27"/>
            <p:cNvGrpSpPr/>
            <p:nvPr/>
          </p:nvGrpSpPr>
          <p:grpSpPr>
            <a:xfrm>
              <a:off x="3227162" y="2722711"/>
              <a:ext cx="1098550" cy="958123"/>
              <a:chOff x="2857499" y="1149477"/>
              <a:chExt cx="1098550" cy="958123"/>
            </a:xfrm>
            <a:grpFill/>
          </p:grpSpPr>
          <p:sp>
            <p:nvSpPr>
              <p:cNvPr id="35" name="圆角矩形 85"/>
              <p:cNvSpPr/>
              <p:nvPr/>
            </p:nvSpPr>
            <p:spPr>
              <a:xfrm>
                <a:off x="2857499" y="1149477"/>
                <a:ext cx="1076325" cy="958123"/>
              </a:xfrm>
              <a:prstGeom prst="roundRect">
                <a:avLst>
                  <a:gd name="adj" fmla="val 13889"/>
                </a:avLst>
              </a:prstGeom>
              <a:grpFill/>
              <a:ln>
                <a:solidFill>
                  <a:schemeClr val="accent5">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圆角矩形 86"/>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4" name="文本框 43"/>
            <p:cNvSpPr txBox="1"/>
            <p:nvPr/>
          </p:nvSpPr>
          <p:spPr>
            <a:xfrm>
              <a:off x="3250287" y="2847985"/>
              <a:ext cx="1030514" cy="7067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02</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7" name="组合 36"/>
          <p:cNvGrpSpPr/>
          <p:nvPr/>
        </p:nvGrpSpPr>
        <p:grpSpPr>
          <a:xfrm>
            <a:off x="3397727" y="3821221"/>
            <a:ext cx="1098550" cy="958123"/>
            <a:chOff x="3227162" y="3861048"/>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38" name="组合 37"/>
            <p:cNvGrpSpPr/>
            <p:nvPr/>
          </p:nvGrpSpPr>
          <p:grpSpPr>
            <a:xfrm>
              <a:off x="3227162" y="3861048"/>
              <a:ext cx="1098550" cy="958123"/>
              <a:chOff x="2857499" y="1149477"/>
              <a:chExt cx="1098550" cy="958123"/>
            </a:xfrm>
            <a:grpFill/>
          </p:grpSpPr>
          <p:sp>
            <p:nvSpPr>
              <p:cNvPr id="40" name="圆角矩形 92"/>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 name="圆角矩形 93"/>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9" name="文本框 46"/>
            <p:cNvSpPr txBox="1"/>
            <p:nvPr/>
          </p:nvSpPr>
          <p:spPr>
            <a:xfrm>
              <a:off x="3250287" y="3986907"/>
              <a:ext cx="1030514" cy="7067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03</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42" name="文本框 52"/>
          <p:cNvSpPr txBox="1"/>
          <p:nvPr/>
        </p:nvSpPr>
        <p:spPr>
          <a:xfrm>
            <a:off x="6096000" y="698984"/>
            <a:ext cx="3930504"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高考政策研究</a:t>
            </a:r>
            <a:endPar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43" name="文本框 52"/>
          <p:cNvSpPr txBox="1"/>
          <p:nvPr/>
        </p:nvSpPr>
        <p:spPr>
          <a:xfrm>
            <a:off x="6119601" y="2423253"/>
            <a:ext cx="3722526"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主干知识梳理</a:t>
            </a:r>
            <a:endPar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4" name="组合 43"/>
          <p:cNvGrpSpPr/>
          <p:nvPr/>
        </p:nvGrpSpPr>
        <p:grpSpPr>
          <a:xfrm>
            <a:off x="195210" y="2250124"/>
            <a:ext cx="2795372" cy="1345534"/>
            <a:chOff x="1383" y="2987"/>
            <a:chExt cx="4131" cy="2001"/>
          </a:xfrm>
        </p:grpSpPr>
        <p:sp>
          <p:nvSpPr>
            <p:cNvPr id="45" name="TextBox 47"/>
            <p:cNvSpPr txBox="1"/>
            <p:nvPr/>
          </p:nvSpPr>
          <p:spPr>
            <a:xfrm>
              <a:off x="1383" y="2987"/>
              <a:ext cx="4131" cy="137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目 录  </a:t>
              </a:r>
              <a:endParaRPr kumimoji="0" lang="zh-CN" altLang="en-US" sz="54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46" name="TextBox 47"/>
            <p:cNvSpPr txBox="1"/>
            <p:nvPr/>
          </p:nvSpPr>
          <p:spPr>
            <a:xfrm>
              <a:off x="2115" y="4439"/>
              <a:ext cx="2668" cy="5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CONTENTS</a:t>
              </a:r>
              <a:r>
                <a:rPr kumimoji="0" lang="zh-CN" altLang="en-US" sz="1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  </a:t>
              </a:r>
              <a:endParaRPr kumimoji="0" lang="zh-CN" altLang="en-US" sz="1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grpSp>
      <p:sp>
        <p:nvSpPr>
          <p:cNvPr id="47" name="文本框 52"/>
          <p:cNvSpPr txBox="1"/>
          <p:nvPr/>
        </p:nvSpPr>
        <p:spPr>
          <a:xfrm>
            <a:off x="6125687" y="3945764"/>
            <a:ext cx="3722628"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重点问题突破</a:t>
            </a:r>
            <a:endPar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8" name="组合 47"/>
          <p:cNvGrpSpPr/>
          <p:nvPr/>
        </p:nvGrpSpPr>
        <p:grpSpPr>
          <a:xfrm>
            <a:off x="5582512" y="5285901"/>
            <a:ext cx="4980228" cy="1150703"/>
            <a:chOff x="4555084" y="3648619"/>
            <a:chExt cx="4697325" cy="1150703"/>
          </a:xfrm>
          <a:effectLst>
            <a:outerShdw blurRad="50800" dist="38100" dir="2700000" algn="tl" rotWithShape="0">
              <a:prstClr val="black">
                <a:alpha val="40000"/>
              </a:prstClr>
            </a:outerShdw>
          </a:effectLst>
        </p:grpSpPr>
        <p:pic>
          <p:nvPicPr>
            <p:cNvPr id="49" name="图片 48"/>
            <p:cNvPicPr>
              <a:picLocks noChangeAspect="1"/>
            </p:cNvPicPr>
            <p:nvPr/>
          </p:nvPicPr>
          <p:blipFill>
            <a:blip r:embed="rId1"/>
            <a:srcRect t="76775"/>
            <a:stretch>
              <a:fillRect/>
            </a:stretch>
          </p:blipFill>
          <p:spPr>
            <a:xfrm rot="16200000">
              <a:off x="8600151" y="3970811"/>
              <a:ext cx="958122" cy="346394"/>
            </a:xfrm>
            <a:prstGeom prst="rect">
              <a:avLst/>
            </a:prstGeom>
          </p:spPr>
        </p:pic>
        <p:pic>
          <p:nvPicPr>
            <p:cNvPr id="50" name="图片 49"/>
            <p:cNvPicPr>
              <a:picLocks noChangeAspect="1"/>
            </p:cNvPicPr>
            <p:nvPr/>
          </p:nvPicPr>
          <p:blipFill>
            <a:blip r:embed="rId1"/>
            <a:srcRect t="76775"/>
            <a:stretch>
              <a:fillRect/>
            </a:stretch>
          </p:blipFill>
          <p:spPr>
            <a:xfrm>
              <a:off x="4926460" y="4598015"/>
              <a:ext cx="3646270" cy="201307"/>
            </a:xfrm>
            <a:prstGeom prst="rect">
              <a:avLst/>
            </a:prstGeom>
          </p:spPr>
        </p:pic>
        <p:sp>
          <p:nvSpPr>
            <p:cNvPr id="51" name="圆角矩形 63"/>
            <p:cNvSpPr/>
            <p:nvPr/>
          </p:nvSpPr>
          <p:spPr>
            <a:xfrm>
              <a:off x="4555084" y="3648619"/>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2" name="组合 51"/>
          <p:cNvGrpSpPr/>
          <p:nvPr/>
        </p:nvGrpSpPr>
        <p:grpSpPr>
          <a:xfrm>
            <a:off x="3414387" y="5227251"/>
            <a:ext cx="1098550" cy="958123"/>
            <a:chOff x="3227162" y="3861048"/>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53" name="组合 52"/>
            <p:cNvGrpSpPr/>
            <p:nvPr/>
          </p:nvGrpSpPr>
          <p:grpSpPr>
            <a:xfrm>
              <a:off x="3227162" y="3861048"/>
              <a:ext cx="1098550" cy="958123"/>
              <a:chOff x="2857499" y="1149477"/>
              <a:chExt cx="1098550" cy="958123"/>
            </a:xfrm>
            <a:grpFill/>
          </p:grpSpPr>
          <p:sp>
            <p:nvSpPr>
              <p:cNvPr id="55" name="圆角矩形 92"/>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圆角矩形 93"/>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4" name="文本框 46"/>
            <p:cNvSpPr txBox="1"/>
            <p:nvPr/>
          </p:nvSpPr>
          <p:spPr>
            <a:xfrm>
              <a:off x="3250287" y="3986907"/>
              <a:ext cx="1030514" cy="7067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04</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7" name="文本框 52"/>
          <p:cNvSpPr txBox="1"/>
          <p:nvPr/>
        </p:nvSpPr>
        <p:spPr>
          <a:xfrm>
            <a:off x="6096000" y="5322638"/>
            <a:ext cx="3729467"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高考真题训练</a:t>
            </a:r>
            <a:endParaRPr kumimoji="0" lang="zh-CN" altLang="en-US" sz="40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4758946" y="2505544"/>
            <a:ext cx="5782339" cy="1141782"/>
            <a:chOff x="4555084" y="1340770"/>
            <a:chExt cx="4697323" cy="1015929"/>
          </a:xfrm>
          <a:effectLst>
            <a:outerShdw blurRad="50800" dist="38100" dir="2700000" algn="tl" rotWithShape="0">
              <a:prstClr val="black">
                <a:alpha val="40000"/>
              </a:prstClr>
            </a:outerShdw>
          </a:effectLst>
        </p:grpSpPr>
        <p:pic>
          <p:nvPicPr>
            <p:cNvPr id="24" name="图片 23"/>
            <p:cNvPicPr>
              <a:picLocks noChangeAspect="1"/>
            </p:cNvPicPr>
            <p:nvPr/>
          </p:nvPicPr>
          <p:blipFill>
            <a:blip r:embed="rId1"/>
            <a:srcRect t="76775"/>
            <a:stretch>
              <a:fillRect/>
            </a:stretch>
          </p:blipFill>
          <p:spPr>
            <a:xfrm rot="16200000">
              <a:off x="8600149" y="1662963"/>
              <a:ext cx="958122" cy="346394"/>
            </a:xfrm>
            <a:prstGeom prst="rect">
              <a:avLst/>
            </a:prstGeom>
          </p:spPr>
        </p:pic>
        <p:pic>
          <p:nvPicPr>
            <p:cNvPr id="25" name="图片 24"/>
            <p:cNvPicPr>
              <a:picLocks noChangeAspect="1"/>
            </p:cNvPicPr>
            <p:nvPr/>
          </p:nvPicPr>
          <p:blipFill>
            <a:blip r:embed="rId1"/>
            <a:srcRect t="76775"/>
            <a:stretch>
              <a:fillRect/>
            </a:stretch>
          </p:blipFill>
          <p:spPr>
            <a:xfrm>
              <a:off x="4926460" y="2155392"/>
              <a:ext cx="3646270" cy="201307"/>
            </a:xfrm>
            <a:prstGeom prst="rect">
              <a:avLst/>
            </a:prstGeom>
          </p:spPr>
        </p:pic>
        <p:sp>
          <p:nvSpPr>
            <p:cNvPr id="26" name="圆角矩形 59"/>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2640773" y="2546647"/>
            <a:ext cx="1128025" cy="1054063"/>
            <a:chOff x="3227162" y="1556793"/>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28" name="组合 27"/>
            <p:cNvGrpSpPr/>
            <p:nvPr/>
          </p:nvGrpSpPr>
          <p:grpSpPr>
            <a:xfrm>
              <a:off x="3227162" y="1556793"/>
              <a:ext cx="1098550" cy="958123"/>
              <a:chOff x="2857499" y="1149477"/>
              <a:chExt cx="1098550" cy="958123"/>
            </a:xfrm>
            <a:grpFill/>
          </p:grpSpPr>
          <p:sp>
            <p:nvSpPr>
              <p:cNvPr id="30" name="圆角矩形 78"/>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圆角矩形 79"/>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9" name="文本框 40"/>
            <p:cNvSpPr txBox="1"/>
            <p:nvPr/>
          </p:nvSpPr>
          <p:spPr>
            <a:xfrm>
              <a:off x="3278862" y="1699032"/>
              <a:ext cx="1030514" cy="7067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01</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2" name="文本框 52"/>
          <p:cNvSpPr txBox="1"/>
          <p:nvPr/>
        </p:nvSpPr>
        <p:spPr>
          <a:xfrm>
            <a:off x="5138740" y="2612280"/>
            <a:ext cx="4596627"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高考政策研究</a:t>
            </a:r>
            <a:endPar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表格 5"/>
          <p:cNvGraphicFramePr>
            <a:graphicFrameLocks noGrp="1"/>
          </p:cNvGraphicFramePr>
          <p:nvPr>
            <p:custDataLst>
              <p:tags r:id="rId1"/>
            </p:custDataLst>
          </p:nvPr>
        </p:nvGraphicFramePr>
        <p:xfrm>
          <a:off x="317658" y="845190"/>
          <a:ext cx="11596506" cy="3425700"/>
        </p:xfrm>
        <a:graphic>
          <a:graphicData uri="http://schemas.openxmlformats.org/drawingml/2006/table">
            <a:tbl>
              <a:tblPr firstRow="1" bandRow="1">
                <a:tableStyleId>{5C22544A-7EE6-4342-B048-85BDC9FD1C3A}</a:tableStyleId>
              </a:tblPr>
              <a:tblGrid>
                <a:gridCol w="538181"/>
                <a:gridCol w="922595"/>
                <a:gridCol w="10135730"/>
              </a:tblGrid>
              <a:tr h="1505460">
                <a:tc rowSpan="2">
                  <a:txBody>
                    <a:bodyPr wrap="square"/>
                    <a:lstStyle/>
                    <a:p>
                      <a:pPr algn="ctr"/>
                      <a:r>
                        <a:rPr lang="zh-CN" altLang="en-US" sz="2400" b="1">
                          <a:solidFill>
                            <a:schemeClr val="tx1"/>
                          </a:solidFill>
                          <a:latin typeface="黑体" panose="02010609060101010101" charset="-122"/>
                          <a:ea typeface="黑体" panose="02010609060101010101" charset="-122"/>
                        </a:rPr>
                        <a:t>课程标准</a:t>
                      </a:r>
                      <a:endParaRPr lang="zh-CN" altLang="en-US" sz="2400" b="1">
                        <a:solidFill>
                          <a:schemeClr val="tx1"/>
                        </a:solidFill>
                        <a:latin typeface="黑体" panose="02010609060101010101" charset="-122"/>
                        <a:ea typeface="黑体" panose="02010609060101010101" charset="-122"/>
                      </a:endParaRPr>
                    </a:p>
                  </a:txBody>
                  <a:tcPr vert="horz" anchor="ctr">
                    <a:lnL w="28575" cap="flat" cmpd="sng" algn="ctr">
                      <a:solidFill>
                        <a:srgbClr val="005490"/>
                      </a:solidFill>
                      <a:prstDash val="solid"/>
                      <a:round/>
                      <a:headEnd type="none" w="med" len="med"/>
                      <a:tailEnd type="none" w="med" len="med"/>
                    </a:lnL>
                    <a:lnR w="28575" cap="flat" cmpd="sng" algn="ctr">
                      <a:solidFill>
                        <a:srgbClr val="005490"/>
                      </a:solidFill>
                      <a:prstDash val="solid"/>
                      <a:round/>
                      <a:headEnd type="none" w="med" len="med"/>
                      <a:tailEnd type="none" w="med" len="med"/>
                    </a:lnR>
                    <a:lnT w="28575" cap="flat" cmpd="sng" algn="ctr">
                      <a:solidFill>
                        <a:srgbClr val="005490"/>
                      </a:solidFill>
                      <a:prstDash val="solid"/>
                      <a:round/>
                      <a:headEnd type="none" w="med" len="med"/>
                      <a:tailEnd type="none" w="med" len="med"/>
                    </a:lnT>
                    <a:lnB w="28575" cap="flat" cmpd="sng" algn="ctr">
                      <a:solidFill>
                        <a:srgbClr val="005490"/>
                      </a:solidFill>
                      <a:prstDash val="solid"/>
                      <a:round/>
                      <a:headEnd type="none" w="med" len="med"/>
                      <a:tailEnd type="none" w="med" len="med"/>
                    </a:lnB>
                    <a:solidFill>
                      <a:srgbClr val="FFFFFF"/>
                    </a:solidFill>
                  </a:tcPr>
                </a:tc>
                <a:tc>
                  <a:txBody>
                    <a:bodyPr wrap="square"/>
                    <a:lstStyle/>
                    <a:p>
                      <a:pPr algn="ctr"/>
                      <a:r>
                        <a:rPr lang="en-US" altLang="zh-CN" sz="2000" b="1">
                          <a:solidFill>
                            <a:schemeClr val="tx1"/>
                          </a:solidFill>
                          <a:latin typeface="黑体" panose="02010609060101010101" charset="-122"/>
                          <a:ea typeface="黑体" panose="02010609060101010101" charset="-122"/>
                        </a:rPr>
                        <a:t>2003</a:t>
                      </a:r>
                      <a:r>
                        <a:rPr lang="zh-CN" altLang="en-US" sz="2000" b="1">
                          <a:solidFill>
                            <a:schemeClr val="tx1"/>
                          </a:solidFill>
                          <a:latin typeface="黑体" panose="02010609060101010101" charset="-122"/>
                          <a:ea typeface="黑体" panose="02010609060101010101" charset="-122"/>
                        </a:rPr>
                        <a:t>年版课标</a:t>
                      </a:r>
                      <a:endParaRPr lang="zh-CN" altLang="en-US" sz="2000" b="1">
                        <a:solidFill>
                          <a:schemeClr val="tx1"/>
                        </a:solidFill>
                        <a:latin typeface="黑体" panose="02010609060101010101" charset="-122"/>
                        <a:ea typeface="黑体" panose="02010609060101010101" charset="-122"/>
                      </a:endParaRPr>
                    </a:p>
                  </a:txBody>
                  <a:tcPr vert="horz" anchor="ctr">
                    <a:lnL w="28575" cap="flat" cmpd="sng" algn="ctr">
                      <a:solidFill>
                        <a:srgbClr val="005490"/>
                      </a:solidFill>
                      <a:prstDash val="solid"/>
                      <a:round/>
                      <a:headEnd type="none" w="med" len="med"/>
                      <a:tailEnd type="none" w="med" len="med"/>
                    </a:lnL>
                    <a:lnR w="28575" cap="flat" cmpd="sng" algn="ctr">
                      <a:solidFill>
                        <a:srgbClr val="005490"/>
                      </a:solidFill>
                      <a:prstDash val="solid"/>
                      <a:round/>
                      <a:headEnd type="none" w="med" len="med"/>
                      <a:tailEnd type="none" w="med" len="med"/>
                    </a:lnR>
                    <a:lnT w="28575" cap="flat" cmpd="sng" algn="ctr">
                      <a:solidFill>
                        <a:srgbClr val="005490"/>
                      </a:solidFill>
                      <a:prstDash val="solid"/>
                      <a:round/>
                      <a:headEnd type="none" w="med" len="med"/>
                      <a:tailEnd type="none" w="med" len="med"/>
                    </a:lnT>
                    <a:lnB w="28575" cap="flat" cmpd="sng" algn="ctr">
                      <a:solidFill>
                        <a:srgbClr val="005490"/>
                      </a:solidFill>
                      <a:prstDash val="solid"/>
                      <a:round/>
                      <a:headEnd type="none" w="med" len="med"/>
                      <a:tailEnd type="none" w="med" len="med"/>
                    </a:lnB>
                    <a:solidFill>
                      <a:srgbClr val="FFFFFF"/>
                    </a:solidFill>
                  </a:tcPr>
                </a:tc>
                <a:tc>
                  <a:txBody>
                    <a:bodyPr wrap="square"/>
                    <a:lstStyle/>
                    <a:p>
                      <a:r>
                        <a:rPr lang="zh-CN" altLang="en-US" sz="2400" b="1">
                          <a:solidFill>
                            <a:schemeClr val="tx1"/>
                          </a:solidFill>
                          <a:latin typeface="华文楷体" panose="02010600040101010101" pitchFamily="2" charset="-122"/>
                          <a:ea typeface="华文楷体" panose="02010600040101010101" pitchFamily="2" charset="-122"/>
                        </a:rPr>
                        <a:t>列举侵华日军的</a:t>
                      </a:r>
                      <a:r>
                        <a:rPr lang="zh-CN" altLang="en-US" sz="2400" b="1" kern="1200">
                          <a:solidFill>
                            <a:schemeClr val="tx1"/>
                          </a:solidFill>
                          <a:latin typeface="华文楷体" panose="02010600040101010101" pitchFamily="2" charset="-122"/>
                          <a:ea typeface="华文楷体" panose="02010600040101010101" pitchFamily="2" charset="-122"/>
                          <a:cs typeface="+mn-cs"/>
                        </a:rPr>
                        <a:t>罪行</a:t>
                      </a:r>
                      <a:r>
                        <a:rPr lang="zh-CN" altLang="en-US" sz="2400" b="1">
                          <a:solidFill>
                            <a:schemeClr val="tx1"/>
                          </a:solidFill>
                          <a:latin typeface="华文楷体" panose="02010600040101010101" pitchFamily="2" charset="-122"/>
                          <a:ea typeface="华文楷体" panose="02010600040101010101" pitchFamily="2" charset="-122"/>
                        </a:rPr>
                        <a:t>，</a:t>
                      </a:r>
                      <a:r>
                        <a:rPr lang="zh-CN" altLang="en-US" sz="2400" b="1" kern="1200">
                          <a:solidFill>
                            <a:schemeClr val="tx1"/>
                          </a:solidFill>
                          <a:latin typeface="华文楷体" panose="02010600040101010101" pitchFamily="2" charset="-122"/>
                          <a:ea typeface="华文楷体" panose="02010600040101010101" pitchFamily="2" charset="-122"/>
                          <a:cs typeface="+mn-cs"/>
                        </a:rPr>
                        <a:t>简述</a:t>
                      </a:r>
                      <a:r>
                        <a:rPr lang="zh-CN" altLang="en-US" sz="2400" b="1">
                          <a:solidFill>
                            <a:schemeClr val="tx1"/>
                          </a:solidFill>
                          <a:latin typeface="华文楷体" panose="02010600040101010101" pitchFamily="2" charset="-122"/>
                          <a:ea typeface="华文楷体" panose="02010600040101010101" pitchFamily="2" charset="-122"/>
                        </a:rPr>
                        <a:t>中国军民抗日斗争的</a:t>
                      </a:r>
                      <a:r>
                        <a:rPr lang="zh-CN" altLang="en-US" sz="2400" b="1" kern="1200">
                          <a:solidFill>
                            <a:schemeClr val="tx1"/>
                          </a:solidFill>
                          <a:latin typeface="华文楷体" panose="02010600040101010101" pitchFamily="2" charset="-122"/>
                          <a:ea typeface="华文楷体" panose="02010600040101010101" pitchFamily="2" charset="-122"/>
                          <a:cs typeface="+mn-cs"/>
                        </a:rPr>
                        <a:t>主要史实</a:t>
                      </a:r>
                      <a:r>
                        <a:rPr lang="zh-CN" altLang="en-US" sz="2400" b="1">
                          <a:solidFill>
                            <a:schemeClr val="tx1"/>
                          </a:solidFill>
                          <a:latin typeface="华文楷体" panose="02010600040101010101" pitchFamily="2" charset="-122"/>
                          <a:ea typeface="华文楷体" panose="02010600040101010101" pitchFamily="2" charset="-122"/>
                        </a:rPr>
                        <a:t>，</a:t>
                      </a:r>
                      <a:r>
                        <a:rPr lang="zh-CN" altLang="en-US" sz="2400" b="1" kern="1200">
                          <a:solidFill>
                            <a:schemeClr val="tx1"/>
                          </a:solidFill>
                          <a:latin typeface="华文楷体" panose="02010600040101010101" pitchFamily="2" charset="-122"/>
                          <a:ea typeface="华文楷体" panose="02010600040101010101" pitchFamily="2" charset="-122"/>
                          <a:cs typeface="+mn-cs"/>
                        </a:rPr>
                        <a:t>理解</a:t>
                      </a:r>
                      <a:r>
                        <a:rPr lang="zh-CN" altLang="en-US" sz="2400" b="1">
                          <a:solidFill>
                            <a:schemeClr val="tx1"/>
                          </a:solidFill>
                          <a:latin typeface="华文楷体" panose="02010600040101010101" pitchFamily="2" charset="-122"/>
                          <a:ea typeface="华文楷体" panose="02010600040101010101" pitchFamily="2" charset="-122"/>
                        </a:rPr>
                        <a:t>全民族团结抗战的</a:t>
                      </a:r>
                      <a:r>
                        <a:rPr lang="zh-CN" altLang="en-US" sz="2400" b="1" kern="1200">
                          <a:solidFill>
                            <a:schemeClr val="tx1"/>
                          </a:solidFill>
                          <a:latin typeface="华文楷体" panose="02010600040101010101" pitchFamily="2" charset="-122"/>
                          <a:ea typeface="华文楷体" panose="02010600040101010101" pitchFamily="2" charset="-122"/>
                          <a:cs typeface="+mn-cs"/>
                        </a:rPr>
                        <a:t>重要性</a:t>
                      </a:r>
                      <a:r>
                        <a:rPr lang="zh-CN" altLang="en-US" sz="2400" b="1">
                          <a:solidFill>
                            <a:schemeClr val="tx1"/>
                          </a:solidFill>
                          <a:latin typeface="华文楷体" panose="02010600040101010101" pitchFamily="2" charset="-122"/>
                          <a:ea typeface="华文楷体" panose="02010600040101010101" pitchFamily="2" charset="-122"/>
                        </a:rPr>
                        <a:t>，</a:t>
                      </a:r>
                      <a:r>
                        <a:rPr lang="zh-CN" altLang="en-US" sz="2400" b="1" kern="1200">
                          <a:solidFill>
                            <a:schemeClr val="tx1"/>
                          </a:solidFill>
                          <a:latin typeface="华文楷体" panose="02010600040101010101" pitchFamily="2" charset="-122"/>
                          <a:ea typeface="华文楷体" panose="02010600040101010101" pitchFamily="2" charset="-122"/>
                          <a:cs typeface="+mn-cs"/>
                        </a:rPr>
                        <a:t>探讨</a:t>
                      </a:r>
                      <a:r>
                        <a:rPr lang="zh-CN" altLang="en-US" sz="2400" b="1">
                          <a:solidFill>
                            <a:schemeClr val="tx1"/>
                          </a:solidFill>
                          <a:latin typeface="华文楷体" panose="02010600040101010101" pitchFamily="2" charset="-122"/>
                          <a:ea typeface="华文楷体" panose="02010600040101010101" pitchFamily="2" charset="-122"/>
                        </a:rPr>
                        <a:t>抗日战争胜利在中国反抗外来侵略斗争中的</a:t>
                      </a:r>
                      <a:r>
                        <a:rPr lang="zh-CN" altLang="en-US" sz="2400" b="1" kern="1200">
                          <a:solidFill>
                            <a:schemeClr val="tx1"/>
                          </a:solidFill>
                          <a:latin typeface="华文楷体" panose="02010600040101010101" pitchFamily="2" charset="-122"/>
                          <a:ea typeface="华文楷体" panose="02010600040101010101" pitchFamily="2" charset="-122"/>
                          <a:cs typeface="+mn-cs"/>
                        </a:rPr>
                        <a:t>历史地位</a:t>
                      </a:r>
                      <a:r>
                        <a:rPr lang="zh-CN" altLang="en-US" sz="2400" b="1">
                          <a:solidFill>
                            <a:schemeClr val="tx1"/>
                          </a:solidFill>
                          <a:latin typeface="华文楷体" panose="02010600040101010101" pitchFamily="2" charset="-122"/>
                          <a:ea typeface="华文楷体" panose="02010600040101010101" pitchFamily="2" charset="-122"/>
                        </a:rPr>
                        <a:t>。</a:t>
                      </a:r>
                      <a:endParaRPr lang="zh-CN" altLang="en-US" sz="2400" b="1">
                        <a:solidFill>
                          <a:schemeClr val="tx1"/>
                        </a:solidFill>
                        <a:latin typeface="华文楷体" panose="02010600040101010101" pitchFamily="2" charset="-122"/>
                        <a:ea typeface="华文楷体" panose="02010600040101010101" pitchFamily="2" charset="-122"/>
                      </a:endParaRPr>
                    </a:p>
                  </a:txBody>
                  <a:tcPr vert="horz" anchor="ctr">
                    <a:lnL w="28575" cap="flat" cmpd="sng" algn="ctr">
                      <a:solidFill>
                        <a:srgbClr val="005490"/>
                      </a:solidFill>
                      <a:prstDash val="solid"/>
                      <a:round/>
                      <a:headEnd type="none" w="med" len="med"/>
                      <a:tailEnd type="none" w="med" len="med"/>
                    </a:lnL>
                    <a:lnR w="28575" cap="flat" cmpd="sng" algn="ctr">
                      <a:solidFill>
                        <a:srgbClr val="005490"/>
                      </a:solidFill>
                      <a:prstDash val="solid"/>
                      <a:round/>
                      <a:headEnd type="none" w="med" len="med"/>
                      <a:tailEnd type="none" w="med" len="med"/>
                    </a:lnR>
                    <a:lnT w="28575" cap="flat" cmpd="sng" algn="ctr">
                      <a:solidFill>
                        <a:srgbClr val="005490"/>
                      </a:solidFill>
                      <a:prstDash val="solid"/>
                      <a:round/>
                      <a:headEnd type="none" w="med" len="med"/>
                      <a:tailEnd type="none" w="med" len="med"/>
                    </a:lnT>
                    <a:lnB w="28575" cap="flat" cmpd="sng" algn="ctr">
                      <a:solidFill>
                        <a:srgbClr val="005490"/>
                      </a:solidFill>
                      <a:prstDash val="solid"/>
                      <a:round/>
                      <a:headEnd type="none" w="med" len="med"/>
                      <a:tailEnd type="none" w="med" len="med"/>
                    </a:lnB>
                    <a:solidFill>
                      <a:srgbClr val="FFFFFF"/>
                    </a:solidFill>
                  </a:tcPr>
                </a:tc>
              </a:tr>
              <a:tr h="1792212">
                <a:tc vMerge="1">
                  <a:tcPr/>
                </a:tc>
                <a:tc>
                  <a:txBody>
                    <a:bodyPr wrap="square"/>
                    <a:lstStyle/>
                    <a:p>
                      <a:pPr algn="ctr"/>
                      <a:r>
                        <a:rPr lang="en-US" altLang="zh-CN" sz="2000" b="1">
                          <a:solidFill>
                            <a:schemeClr val="tx1"/>
                          </a:solidFill>
                          <a:latin typeface="黑体" panose="02010609060101010101" charset="-122"/>
                          <a:ea typeface="黑体" panose="02010609060101010101" charset="-122"/>
                        </a:rPr>
                        <a:t>2020</a:t>
                      </a:r>
                      <a:r>
                        <a:rPr lang="zh-CN" altLang="en-US" sz="2000" b="1">
                          <a:solidFill>
                            <a:schemeClr val="tx1"/>
                          </a:solidFill>
                          <a:latin typeface="黑体" panose="02010609060101010101" charset="-122"/>
                          <a:ea typeface="黑体" panose="02010609060101010101" charset="-122"/>
                        </a:rPr>
                        <a:t>年版课标</a:t>
                      </a:r>
                      <a:endParaRPr lang="zh-CN" altLang="en-US" sz="2000" b="1">
                        <a:solidFill>
                          <a:schemeClr val="tx1"/>
                        </a:solidFill>
                        <a:latin typeface="黑体" panose="02010609060101010101" charset="-122"/>
                        <a:ea typeface="黑体" panose="02010609060101010101" charset="-122"/>
                      </a:endParaRPr>
                    </a:p>
                  </a:txBody>
                  <a:tcPr vert="horz" anchor="ctr">
                    <a:lnL w="28575" cap="flat" cmpd="sng" algn="ctr">
                      <a:solidFill>
                        <a:srgbClr val="005490"/>
                      </a:solidFill>
                      <a:prstDash val="solid"/>
                      <a:round/>
                      <a:headEnd type="none" w="med" len="med"/>
                      <a:tailEnd type="none" w="med" len="med"/>
                    </a:lnL>
                    <a:lnR w="28575" cap="flat" cmpd="sng" algn="ctr">
                      <a:solidFill>
                        <a:srgbClr val="005490"/>
                      </a:solidFill>
                      <a:prstDash val="solid"/>
                      <a:round/>
                      <a:headEnd type="none" w="med" len="med"/>
                      <a:tailEnd type="none" w="med" len="med"/>
                    </a:lnR>
                    <a:lnT w="28575" cap="flat" cmpd="sng" algn="ctr">
                      <a:solidFill>
                        <a:srgbClr val="005490"/>
                      </a:solidFill>
                      <a:prstDash val="solid"/>
                      <a:round/>
                      <a:headEnd type="none" w="med" len="med"/>
                      <a:tailEnd type="none" w="med" len="med"/>
                    </a:lnT>
                    <a:lnB w="28575" cap="flat" cmpd="sng" algn="ctr">
                      <a:solidFill>
                        <a:srgbClr val="005490"/>
                      </a:solidFill>
                      <a:prstDash val="solid"/>
                      <a:round/>
                      <a:headEnd type="none" w="med" len="med"/>
                      <a:tailEnd type="none" w="med" len="med"/>
                    </a:lnB>
                    <a:solidFill>
                      <a:srgbClr val="FFFFFF"/>
                    </a:solidFill>
                  </a:tcPr>
                </a:tc>
                <a:tc>
                  <a:txBody>
                    <a:bodyPr wrap="square"/>
                    <a:lstStyle/>
                    <a:p>
                      <a:r>
                        <a:rPr lang="zh-CN" altLang="en-US" sz="2400" b="1" kern="1200">
                          <a:solidFill>
                            <a:schemeClr val="tx1"/>
                          </a:solidFill>
                          <a:latin typeface="华文楷体" panose="02010600040101010101" pitchFamily="2" charset="-122"/>
                          <a:ea typeface="华文楷体" panose="02010600040101010101" pitchFamily="2" charset="-122"/>
                          <a:cs typeface="+mn-cs"/>
                        </a:rPr>
                        <a:t>（</a:t>
                      </a:r>
                      <a:r>
                        <a:rPr lang="en-US" altLang="zh-CN" sz="2400" b="1" kern="1200">
                          <a:solidFill>
                            <a:schemeClr val="tx1"/>
                          </a:solidFill>
                          <a:latin typeface="华文楷体" panose="02010600040101010101" pitchFamily="2" charset="-122"/>
                          <a:ea typeface="华文楷体" panose="02010600040101010101" pitchFamily="2" charset="-122"/>
                          <a:cs typeface="+mn-cs"/>
                        </a:rPr>
                        <a:t>1</a:t>
                      </a:r>
                      <a:r>
                        <a:rPr lang="zh-CN" altLang="en-US" sz="2400" b="1" kern="1200">
                          <a:solidFill>
                            <a:schemeClr val="tx1"/>
                          </a:solidFill>
                          <a:latin typeface="华文楷体" panose="02010600040101010101" pitchFamily="2" charset="-122"/>
                          <a:ea typeface="华文楷体" panose="02010600040101010101" pitchFamily="2" charset="-122"/>
                          <a:cs typeface="+mn-cs"/>
                        </a:rPr>
                        <a:t>）了解</a:t>
                      </a:r>
                      <a:r>
                        <a:rPr lang="zh-CN" altLang="en-US" sz="2400" b="1">
                          <a:solidFill>
                            <a:schemeClr val="tx1"/>
                          </a:solidFill>
                          <a:latin typeface="华文楷体" panose="02010600040101010101" pitchFamily="2" charset="-122"/>
                          <a:ea typeface="华文楷体" panose="02010600040101010101" pitchFamily="2" charset="-122"/>
                        </a:rPr>
                        <a:t>日本军国主义的</a:t>
                      </a:r>
                      <a:r>
                        <a:rPr lang="zh-CN" altLang="en-US" sz="2400" b="1" kern="1200">
                          <a:solidFill>
                            <a:schemeClr val="tx1"/>
                          </a:solidFill>
                          <a:latin typeface="华文楷体" panose="02010600040101010101" pitchFamily="2" charset="-122"/>
                          <a:ea typeface="华文楷体" panose="02010600040101010101" pitchFamily="2" charset="-122"/>
                          <a:cs typeface="+mn-cs"/>
                        </a:rPr>
                        <a:t>侵华罪行</a:t>
                      </a:r>
                      <a:r>
                        <a:rPr lang="zh-CN" altLang="en-US" sz="2400" b="1">
                          <a:solidFill>
                            <a:schemeClr val="tx1"/>
                          </a:solidFill>
                          <a:latin typeface="华文楷体" panose="02010600040101010101" pitchFamily="2" charset="-122"/>
                          <a:ea typeface="华文楷体" panose="02010600040101010101" pitchFamily="2" charset="-122"/>
                        </a:rPr>
                        <a:t>；</a:t>
                      </a:r>
                      <a:endParaRPr lang="en-US" altLang="zh-CN" sz="2400" b="1">
                        <a:solidFill>
                          <a:schemeClr val="tx1"/>
                        </a:solidFill>
                        <a:latin typeface="华文楷体" panose="02010600040101010101" pitchFamily="2" charset="-122"/>
                        <a:ea typeface="华文楷体" panose="02010600040101010101" pitchFamily="2" charset="-122"/>
                      </a:endParaRPr>
                    </a:p>
                    <a:p>
                      <a:r>
                        <a:rPr lang="zh-CN" altLang="en-US" sz="2400" b="1" kern="1200">
                          <a:solidFill>
                            <a:schemeClr val="tx1"/>
                          </a:solidFill>
                          <a:latin typeface="华文楷体" panose="02010600040101010101" pitchFamily="2" charset="-122"/>
                          <a:ea typeface="华文楷体" panose="02010600040101010101" pitchFamily="2" charset="-122"/>
                          <a:cs typeface="+mn-cs"/>
                        </a:rPr>
                        <a:t>（</a:t>
                      </a:r>
                      <a:r>
                        <a:rPr lang="en-US" altLang="zh-CN" sz="2400" b="1" kern="1200">
                          <a:solidFill>
                            <a:schemeClr val="tx1"/>
                          </a:solidFill>
                          <a:latin typeface="华文楷体" panose="02010600040101010101" pitchFamily="2" charset="-122"/>
                          <a:ea typeface="华文楷体" panose="02010600040101010101" pitchFamily="2" charset="-122"/>
                          <a:cs typeface="+mn-cs"/>
                        </a:rPr>
                        <a:t>2</a:t>
                      </a:r>
                      <a:r>
                        <a:rPr lang="zh-CN" altLang="en-US" sz="2400" b="1" kern="1200">
                          <a:solidFill>
                            <a:schemeClr val="tx1"/>
                          </a:solidFill>
                          <a:latin typeface="华文楷体" panose="02010600040101010101" pitchFamily="2" charset="-122"/>
                          <a:ea typeface="华文楷体" panose="02010600040101010101" pitchFamily="2" charset="-122"/>
                          <a:cs typeface="+mn-cs"/>
                        </a:rPr>
                        <a:t>）通过</a:t>
                      </a:r>
                      <a:r>
                        <a:rPr lang="zh-CN" altLang="en-US" sz="2400" b="1">
                          <a:solidFill>
                            <a:schemeClr val="tx1"/>
                          </a:solidFill>
                          <a:latin typeface="华文楷体" panose="02010600040101010101" pitchFamily="2" charset="-122"/>
                          <a:ea typeface="华文楷体" panose="02010600040101010101" pitchFamily="2" charset="-122"/>
                        </a:rPr>
                        <a:t>了解正面战场和敌后战场的抗战，</a:t>
                      </a:r>
                      <a:r>
                        <a:rPr lang="zh-CN" altLang="en-US" sz="2400" b="1" kern="1200">
                          <a:solidFill>
                            <a:schemeClr val="tx1"/>
                          </a:solidFill>
                          <a:latin typeface="华文楷体" panose="02010600040101010101" pitchFamily="2" charset="-122"/>
                          <a:ea typeface="华文楷体" panose="02010600040101010101" pitchFamily="2" charset="-122"/>
                          <a:cs typeface="+mn-cs"/>
                        </a:rPr>
                        <a:t>感悟</a:t>
                      </a:r>
                      <a:r>
                        <a:rPr lang="zh-CN" altLang="en-US" sz="2400" b="1">
                          <a:solidFill>
                            <a:schemeClr val="tx1"/>
                          </a:solidFill>
                          <a:latin typeface="华文楷体" panose="02010600040101010101" pitchFamily="2" charset="-122"/>
                          <a:ea typeface="华文楷体" panose="02010600040101010101" pitchFamily="2" charset="-122"/>
                        </a:rPr>
                        <a:t>中华民族英勇不屈的</a:t>
                      </a:r>
                      <a:r>
                        <a:rPr lang="zh-CN" altLang="en-US" sz="2400" b="1" kern="1200">
                          <a:solidFill>
                            <a:schemeClr val="tx1"/>
                          </a:solidFill>
                          <a:latin typeface="华文楷体" panose="02010600040101010101" pitchFamily="2" charset="-122"/>
                          <a:ea typeface="华文楷体" panose="02010600040101010101" pitchFamily="2" charset="-122"/>
                          <a:cs typeface="+mn-cs"/>
                        </a:rPr>
                        <a:t>精神</a:t>
                      </a:r>
                      <a:r>
                        <a:rPr lang="zh-CN" altLang="en-US" sz="2400" b="1">
                          <a:solidFill>
                            <a:schemeClr val="tx1"/>
                          </a:solidFill>
                          <a:latin typeface="华文楷体" panose="02010600040101010101" pitchFamily="2" charset="-122"/>
                          <a:ea typeface="华文楷体" panose="02010600040101010101" pitchFamily="2" charset="-122"/>
                        </a:rPr>
                        <a:t>，</a:t>
                      </a:r>
                      <a:r>
                        <a:rPr lang="zh-CN" altLang="en-US" sz="2400" b="1" kern="1200">
                          <a:solidFill>
                            <a:schemeClr val="tx1"/>
                          </a:solidFill>
                          <a:latin typeface="华文楷体" panose="02010600040101010101" pitchFamily="2" charset="-122"/>
                          <a:ea typeface="华文楷体" panose="02010600040101010101" pitchFamily="2" charset="-122"/>
                          <a:cs typeface="+mn-cs"/>
                        </a:rPr>
                        <a:t>认识</a:t>
                      </a:r>
                      <a:r>
                        <a:rPr lang="zh-CN" altLang="en-US" sz="2400" b="1">
                          <a:solidFill>
                            <a:schemeClr val="tx1"/>
                          </a:solidFill>
                          <a:latin typeface="华文楷体" panose="02010600040101010101" pitchFamily="2" charset="-122"/>
                          <a:ea typeface="华文楷体" panose="02010600040101010101" pitchFamily="2" charset="-122"/>
                        </a:rPr>
                        <a:t>中国共产党是</a:t>
                      </a:r>
                      <a:r>
                        <a:rPr lang="zh-CN" altLang="en-US" sz="2400" b="1" kern="1200">
                          <a:solidFill>
                            <a:schemeClr val="tx1"/>
                          </a:solidFill>
                          <a:latin typeface="华文楷体" panose="02010600040101010101" pitchFamily="2" charset="-122"/>
                          <a:ea typeface="华文楷体" panose="02010600040101010101" pitchFamily="2" charset="-122"/>
                          <a:cs typeface="+mn-cs"/>
                        </a:rPr>
                        <a:t>全民族团结</a:t>
                      </a:r>
                      <a:r>
                        <a:rPr lang="zh-CN" altLang="en-US" sz="2400" b="1">
                          <a:solidFill>
                            <a:schemeClr val="tx1"/>
                          </a:solidFill>
                          <a:latin typeface="华文楷体" panose="02010600040101010101" pitchFamily="2" charset="-122"/>
                          <a:ea typeface="华文楷体" panose="02010600040101010101" pitchFamily="2" charset="-122"/>
                        </a:rPr>
                        <a:t>抗战的</a:t>
                      </a:r>
                      <a:r>
                        <a:rPr lang="zh-CN" altLang="en-US" sz="2400" b="1" kern="1200">
                          <a:solidFill>
                            <a:schemeClr val="tx1"/>
                          </a:solidFill>
                          <a:latin typeface="华文楷体" panose="02010600040101010101" pitchFamily="2" charset="-122"/>
                          <a:ea typeface="华文楷体" panose="02010600040101010101" pitchFamily="2" charset="-122"/>
                          <a:cs typeface="+mn-cs"/>
                        </a:rPr>
                        <a:t>中流砥柱</a:t>
                      </a:r>
                      <a:r>
                        <a:rPr lang="zh-CN" altLang="en-US" sz="2400" b="1">
                          <a:solidFill>
                            <a:schemeClr val="tx1"/>
                          </a:solidFill>
                          <a:latin typeface="华文楷体" panose="02010600040101010101" pitchFamily="2" charset="-122"/>
                          <a:ea typeface="华文楷体" panose="02010600040101010101" pitchFamily="2" charset="-122"/>
                        </a:rPr>
                        <a:t>；</a:t>
                      </a:r>
                      <a:endParaRPr lang="en-US" altLang="zh-CN" sz="2400" b="1">
                        <a:solidFill>
                          <a:schemeClr val="tx1"/>
                        </a:solidFill>
                        <a:latin typeface="华文楷体" panose="02010600040101010101" pitchFamily="2" charset="-122"/>
                        <a:ea typeface="华文楷体" panose="02010600040101010101" pitchFamily="2" charset="-122"/>
                      </a:endParaRPr>
                    </a:p>
                    <a:p>
                      <a:r>
                        <a:rPr lang="zh-CN" altLang="en-US" sz="2400" b="1">
                          <a:solidFill>
                            <a:schemeClr val="tx1"/>
                          </a:solidFill>
                          <a:latin typeface="华文楷体" panose="02010600040101010101" pitchFamily="2" charset="-122"/>
                          <a:ea typeface="华文楷体" panose="02010600040101010101" pitchFamily="2" charset="-122"/>
                        </a:rPr>
                        <a:t>（</a:t>
                      </a:r>
                      <a:r>
                        <a:rPr lang="en-US" altLang="zh-CN" sz="2400" b="1">
                          <a:solidFill>
                            <a:schemeClr val="tx1"/>
                          </a:solidFill>
                          <a:latin typeface="华文楷体" panose="02010600040101010101" pitchFamily="2" charset="-122"/>
                          <a:ea typeface="华文楷体" panose="02010600040101010101" pitchFamily="2" charset="-122"/>
                        </a:rPr>
                        <a:t>3</a:t>
                      </a:r>
                      <a:r>
                        <a:rPr lang="zh-CN" altLang="en-US" sz="2400" b="1">
                          <a:solidFill>
                            <a:schemeClr val="tx1"/>
                          </a:solidFill>
                          <a:latin typeface="华文楷体" panose="02010600040101010101" pitchFamily="2" charset="-122"/>
                          <a:ea typeface="华文楷体" panose="02010600040101010101" pitchFamily="2" charset="-122"/>
                        </a:rPr>
                        <a:t>）认识中国战场是世界反法西斯战争的</a:t>
                      </a:r>
                      <a:r>
                        <a:rPr lang="zh-CN" altLang="en-US" sz="2400" b="1" kern="1200">
                          <a:solidFill>
                            <a:schemeClr val="tx1"/>
                          </a:solidFill>
                          <a:latin typeface="华文楷体" panose="02010600040101010101" pitchFamily="2" charset="-122"/>
                          <a:ea typeface="华文楷体" panose="02010600040101010101" pitchFamily="2" charset="-122"/>
                          <a:cs typeface="+mn-cs"/>
                        </a:rPr>
                        <a:t>东方主战场，理解</a:t>
                      </a:r>
                      <a:r>
                        <a:rPr lang="zh-CN" altLang="en-US" sz="2400" b="1">
                          <a:solidFill>
                            <a:schemeClr val="tx1"/>
                          </a:solidFill>
                          <a:latin typeface="华文楷体" panose="02010600040101010101" pitchFamily="2" charset="-122"/>
                          <a:ea typeface="华文楷体" panose="02010600040101010101" pitchFamily="2" charset="-122"/>
                        </a:rPr>
                        <a:t>十四年</a:t>
                      </a:r>
                      <a:r>
                        <a:rPr lang="zh-CN" altLang="en-US" sz="2400" b="1" kern="1200">
                          <a:solidFill>
                            <a:schemeClr val="tx1"/>
                          </a:solidFill>
                          <a:latin typeface="华文楷体" panose="02010600040101010101" pitchFamily="2" charset="-122"/>
                          <a:ea typeface="华文楷体" panose="02010600040101010101" pitchFamily="2" charset="-122"/>
                          <a:cs typeface="+mn-cs"/>
                        </a:rPr>
                        <a:t>抗战胜利</a:t>
                      </a:r>
                      <a:r>
                        <a:rPr lang="zh-CN" altLang="en-US" sz="2400" b="1">
                          <a:solidFill>
                            <a:schemeClr val="tx1"/>
                          </a:solidFill>
                          <a:latin typeface="华文楷体" panose="02010600040101010101" pitchFamily="2" charset="-122"/>
                          <a:ea typeface="华文楷体" panose="02010600040101010101" pitchFamily="2" charset="-122"/>
                        </a:rPr>
                        <a:t>在中华民族伟大复兴中的</a:t>
                      </a:r>
                      <a:r>
                        <a:rPr lang="zh-CN" altLang="en-US" sz="2400" b="1" kern="1200">
                          <a:solidFill>
                            <a:schemeClr val="tx1"/>
                          </a:solidFill>
                          <a:latin typeface="华文楷体" panose="02010600040101010101" pitchFamily="2" charset="-122"/>
                          <a:ea typeface="华文楷体" panose="02010600040101010101" pitchFamily="2" charset="-122"/>
                          <a:cs typeface="+mn-cs"/>
                        </a:rPr>
                        <a:t>历史意义</a:t>
                      </a:r>
                      <a:r>
                        <a:rPr lang="zh-CN" altLang="en-US" sz="2400" b="1">
                          <a:solidFill>
                            <a:schemeClr val="tx1"/>
                          </a:solidFill>
                          <a:latin typeface="华文楷体" panose="02010600040101010101" pitchFamily="2" charset="-122"/>
                          <a:ea typeface="华文楷体" panose="02010600040101010101" pitchFamily="2" charset="-122"/>
                        </a:rPr>
                        <a:t>。</a:t>
                      </a:r>
                      <a:endParaRPr lang="zh-CN" altLang="en-US" sz="2400" b="1">
                        <a:solidFill>
                          <a:schemeClr val="tx1"/>
                        </a:solidFill>
                        <a:latin typeface="华文楷体" panose="02010600040101010101" pitchFamily="2" charset="-122"/>
                        <a:ea typeface="华文楷体" panose="02010600040101010101" pitchFamily="2" charset="-122"/>
                      </a:endParaRPr>
                    </a:p>
                  </a:txBody>
                  <a:tcPr vert="horz" anchor="ctr">
                    <a:lnL w="28575" cap="flat" cmpd="sng" algn="ctr">
                      <a:solidFill>
                        <a:srgbClr val="005490"/>
                      </a:solidFill>
                      <a:prstDash val="solid"/>
                      <a:round/>
                      <a:headEnd type="none" w="med" len="med"/>
                      <a:tailEnd type="none" w="med" len="med"/>
                    </a:lnL>
                    <a:lnR w="28575" cap="flat" cmpd="sng" algn="ctr">
                      <a:solidFill>
                        <a:srgbClr val="005490"/>
                      </a:solidFill>
                      <a:prstDash val="solid"/>
                      <a:round/>
                      <a:headEnd type="none" w="med" len="med"/>
                      <a:tailEnd type="none" w="med" len="med"/>
                    </a:lnR>
                    <a:lnT w="28575" cap="flat" cmpd="sng" algn="ctr">
                      <a:solidFill>
                        <a:srgbClr val="005490"/>
                      </a:solidFill>
                      <a:prstDash val="solid"/>
                      <a:round/>
                      <a:headEnd type="none" w="med" len="med"/>
                      <a:tailEnd type="none" w="med" len="med"/>
                    </a:lnT>
                    <a:lnB w="28575" cap="flat" cmpd="sng" algn="ctr">
                      <a:solidFill>
                        <a:srgbClr val="005490"/>
                      </a:solidFill>
                      <a:prstDash val="solid"/>
                      <a:round/>
                      <a:headEnd type="none" w="med" len="med"/>
                      <a:tailEnd type="none" w="med" len="med"/>
                    </a:lnB>
                    <a:solidFill>
                      <a:srgbClr val="FFFFFF"/>
                    </a:solidFill>
                  </a:tcPr>
                </a:tc>
              </a:tr>
            </a:tbl>
          </a:graphicData>
        </a:graphic>
      </p:graphicFrame>
      <p:cxnSp>
        <p:nvCxnSpPr>
          <p:cNvPr id="6" name="MH_Other_3"/>
          <p:cNvCxnSpPr>
            <a:cxnSpLocks noChangeShapeType="1"/>
          </p:cNvCxnSpPr>
          <p:nvPr>
            <p:custDataLst>
              <p:tags r:id="rId2"/>
            </p:custDataLst>
          </p:nvPr>
        </p:nvCxnSpPr>
        <p:spPr bwMode="auto">
          <a:xfrm>
            <a:off x="318" y="622353"/>
            <a:ext cx="12190095" cy="20955"/>
          </a:xfrm>
          <a:prstGeom prst="line">
            <a:avLst/>
          </a:prstGeom>
          <a:noFill/>
          <a:ln w="6350" cap="flat" cmpd="sng" algn="ctr">
            <a:solidFill>
              <a:schemeClr val="tx1"/>
            </a:solidFill>
            <a:prstDash val="solid"/>
            <a:miter lim="800000"/>
          </a:ln>
          <a:effectLst/>
          <a:scene3d>
            <a:camera prst="perspectiveFront"/>
            <a:lightRig rig="threePt" dir="t"/>
          </a:scene3d>
          <a:sp3d>
            <a:bevelT/>
          </a:sp3d>
        </p:spPr>
        <p:style>
          <a:lnRef idx="3">
            <a:srgbClr val="5B9BD5"/>
          </a:lnRef>
          <a:fillRef idx="0">
            <a:srgbClr val="5B9BD5"/>
          </a:fillRef>
          <a:effectRef idx="2">
            <a:srgbClr val="5B9BD5"/>
          </a:effectRef>
          <a:fontRef idx="minor">
            <a:sysClr val="windowText" lastClr="000000"/>
          </a:fontRef>
        </p:style>
      </p:cxnSp>
      <p:sp>
        <p:nvSpPr>
          <p:cNvPr id="8" name="文本框 9"/>
          <p:cNvSpPr txBox="1">
            <a:spLocks noChangeArrowheads="1"/>
          </p:cNvSpPr>
          <p:nvPr/>
        </p:nvSpPr>
        <p:spPr bwMode="auto">
          <a:xfrm>
            <a:off x="194697" y="36910"/>
            <a:ext cx="27853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高考政策研究</a:t>
            </a:r>
            <a:endPar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92280" y="4364996"/>
            <a:ext cx="11821884" cy="2403508"/>
          </a:xfrm>
          <a:prstGeom prst="rect">
            <a:avLst/>
          </a:prstGeom>
          <a:solidFill>
            <a:srgbClr val="FFFF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mn-cs"/>
              </a:rPr>
              <a:t>★必备知识：</a:t>
            </a:r>
            <a:r>
              <a:rPr kumimoji="0" lang="zh-CN" altLang="en-US" sz="2400" b="1" i="0" u="none" strike="noStrike" kern="1200" cap="none" spc="0" normalizeH="0" baseline="0" noProof="0">
                <a:ln>
                  <a:noFill/>
                </a:ln>
                <a:solidFill>
                  <a:schemeClr val="tx1"/>
                </a:solidFill>
                <a:effectLst/>
                <a:uLnTx/>
                <a:uFillTx/>
                <a:latin typeface="黑体" panose="02010609060101010101" charset="-122"/>
                <a:ea typeface="黑体" panose="02010609060101010101" charset="-122"/>
                <a:cs typeface="+mn-cs"/>
              </a:rPr>
              <a:t>更加凸出</a:t>
            </a:r>
            <a:r>
              <a:rPr kumimoji="0" lang="zh-CN" altLang="en-US" sz="24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rPr>
              <a:t>抗日战争中中国的作用以及在世界反法西斯战争中的地位。</a:t>
            </a:r>
            <a:endParaRPr kumimoji="0" lang="en-US" altLang="zh-CN" sz="2400" b="0"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mn-cs"/>
              </a:rPr>
              <a:t>★关键能力：</a:t>
            </a:r>
            <a:r>
              <a:rPr kumimoji="0" lang="zh-CN" altLang="en-US" sz="24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rPr>
              <a:t>强调对特点、影响、启示等方面的考察，注重考察时空观念和历史解释能力。</a:t>
            </a:r>
            <a:endParaRPr kumimoji="0" lang="en-US" altLang="zh-CN" sz="24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mn-cs"/>
              </a:rPr>
              <a:t>★核心价值：</a:t>
            </a:r>
            <a:r>
              <a:rPr kumimoji="0" lang="zh-CN" altLang="en-US" sz="24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rPr>
              <a:t>弘扬民族精神和爱国主义，琮琤为国家、民族的历史使命感和社会责任感，梳理振兴中华的伟大理想；培养热爱和平、反对战争的情感，学会以史为鉴，珍爱和平。</a:t>
            </a:r>
            <a:endParaRPr kumimoji="0" lang="zh-CN" altLang="en-US" sz="2400" b="0"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4758946" y="2505544"/>
            <a:ext cx="5782339" cy="1141782"/>
            <a:chOff x="4555084" y="1340770"/>
            <a:chExt cx="4697323" cy="1015929"/>
          </a:xfrm>
          <a:effectLst>
            <a:outerShdw blurRad="50800" dist="38100" dir="2700000" algn="tl" rotWithShape="0">
              <a:prstClr val="black">
                <a:alpha val="40000"/>
              </a:prstClr>
            </a:outerShdw>
          </a:effectLst>
        </p:grpSpPr>
        <p:pic>
          <p:nvPicPr>
            <p:cNvPr id="24" name="图片 23"/>
            <p:cNvPicPr>
              <a:picLocks noChangeAspect="1"/>
            </p:cNvPicPr>
            <p:nvPr/>
          </p:nvPicPr>
          <p:blipFill>
            <a:blip r:embed="rId1"/>
            <a:srcRect t="76775"/>
            <a:stretch>
              <a:fillRect/>
            </a:stretch>
          </p:blipFill>
          <p:spPr>
            <a:xfrm rot="16200000">
              <a:off x="8600149" y="1662963"/>
              <a:ext cx="958122" cy="346394"/>
            </a:xfrm>
            <a:prstGeom prst="rect">
              <a:avLst/>
            </a:prstGeom>
          </p:spPr>
        </p:pic>
        <p:pic>
          <p:nvPicPr>
            <p:cNvPr id="25" name="图片 24"/>
            <p:cNvPicPr>
              <a:picLocks noChangeAspect="1"/>
            </p:cNvPicPr>
            <p:nvPr/>
          </p:nvPicPr>
          <p:blipFill>
            <a:blip r:embed="rId1"/>
            <a:srcRect t="76775"/>
            <a:stretch>
              <a:fillRect/>
            </a:stretch>
          </p:blipFill>
          <p:spPr>
            <a:xfrm>
              <a:off x="4926460" y="2155392"/>
              <a:ext cx="3646270" cy="201307"/>
            </a:xfrm>
            <a:prstGeom prst="rect">
              <a:avLst/>
            </a:prstGeom>
          </p:spPr>
        </p:pic>
        <p:sp>
          <p:nvSpPr>
            <p:cNvPr id="26" name="圆角矩形 59"/>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2640773" y="2546647"/>
            <a:ext cx="1128025" cy="1054063"/>
            <a:chOff x="3227162" y="1556793"/>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28" name="组合 27"/>
            <p:cNvGrpSpPr/>
            <p:nvPr/>
          </p:nvGrpSpPr>
          <p:grpSpPr>
            <a:xfrm>
              <a:off x="3227162" y="1556793"/>
              <a:ext cx="1098550" cy="958123"/>
              <a:chOff x="2857499" y="1149477"/>
              <a:chExt cx="1098550" cy="958123"/>
            </a:xfrm>
            <a:grpFill/>
          </p:grpSpPr>
          <p:sp>
            <p:nvSpPr>
              <p:cNvPr id="30" name="圆角矩形 78"/>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圆角矩形 79"/>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9" name="文本框 40"/>
            <p:cNvSpPr txBox="1"/>
            <p:nvPr/>
          </p:nvSpPr>
          <p:spPr>
            <a:xfrm>
              <a:off x="3278862" y="1699032"/>
              <a:ext cx="1030514" cy="6434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02</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2" name="文本框 52"/>
          <p:cNvSpPr txBox="1"/>
          <p:nvPr/>
        </p:nvSpPr>
        <p:spPr>
          <a:xfrm>
            <a:off x="5138740" y="2612280"/>
            <a:ext cx="4596627"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主干知识梳理</a:t>
            </a:r>
            <a:endPar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文本框 5"/>
          <p:cNvSpPr txBox="1"/>
          <p:nvPr/>
        </p:nvSpPr>
        <p:spPr>
          <a:xfrm>
            <a:off x="2408222" y="226921"/>
            <a:ext cx="7599680" cy="584775"/>
          </a:xfrm>
          <a:prstGeom prst="rect">
            <a:avLst/>
          </a:prstGeom>
          <a:noFill/>
        </p:spPr>
        <p:txBody>
          <a:bodyPr wrap="square" rtlCol="0">
            <a:spAutoFit/>
          </a:bodyPr>
          <a:lstStyle/>
          <a:p>
            <a:r>
              <a:rPr lang="zh-CN" altLang="en-US" sz="3200" b="1">
                <a:latin typeface="微软雅黑" panose="020B0503020204020204" pitchFamily="34" charset="-122"/>
                <a:ea typeface="微软雅黑" panose="020B0503020204020204" pitchFamily="34" charset="-122"/>
              </a:rPr>
              <a:t>专题八    中国共产党对民主革命的探索</a:t>
            </a:r>
            <a:endParaRPr lang="zh-CN" altLang="en-US" sz="3200" b="1">
              <a:latin typeface="微软雅黑" panose="020B0503020204020204" pitchFamily="34" charset="-122"/>
              <a:ea typeface="微软雅黑" panose="020B0503020204020204" pitchFamily="34" charset="-122"/>
            </a:endParaRPr>
          </a:p>
        </p:txBody>
      </p:sp>
      <p:sp>
        <p:nvSpPr>
          <p:cNvPr id="2" name="文本框 1"/>
          <p:cNvSpPr txBox="1"/>
          <p:nvPr/>
        </p:nvSpPr>
        <p:spPr>
          <a:xfrm>
            <a:off x="264160" y="928280"/>
            <a:ext cx="3393440" cy="523220"/>
          </a:xfrm>
          <a:prstGeom prst="rect">
            <a:avLst/>
          </a:prstGeom>
          <a:solidFill>
            <a:srgbClr val="FFC000"/>
          </a:solidFill>
          <a:ln>
            <a:solidFill>
              <a:schemeClr val="accent2">
                <a:lumMod val="75000"/>
              </a:schemeClr>
            </a:solidFill>
          </a:ln>
        </p:spPr>
        <p:txBody>
          <a:bodyPr wrap="square" rtlCol="0">
            <a:spAutoFit/>
          </a:bodyPr>
          <a:lstStyle/>
          <a:p>
            <a:r>
              <a:rPr lang="zh-CN" altLang="en-US" sz="2800">
                <a:ln w="0"/>
                <a:effectLst>
                  <a:outerShdw blurRad="38100" dist="19050" dir="2700000" algn="tl" rotWithShape="0">
                    <a:schemeClr val="dk1">
                      <a:alpha val="40000"/>
                    </a:schemeClr>
                  </a:outerShdw>
                </a:effectLst>
              </a:rPr>
              <a:t>时空观念   梳理线索 </a:t>
            </a:r>
            <a:endParaRPr lang="zh-CN" altLang="en-US" sz="2800">
              <a:ln w="0"/>
              <a:effectLst>
                <a:outerShdw blurRad="38100" dist="19050" dir="2700000" algn="tl" rotWithShape="0">
                  <a:schemeClr val="dk1">
                    <a:alpha val="40000"/>
                  </a:schemeClr>
                </a:outerShdw>
              </a:effectLst>
            </a:endParaRPr>
          </a:p>
        </p:txBody>
      </p:sp>
      <p:sp>
        <p:nvSpPr>
          <p:cNvPr id="3" name="文本框 2"/>
          <p:cNvSpPr txBox="1"/>
          <p:nvPr/>
        </p:nvSpPr>
        <p:spPr>
          <a:xfrm>
            <a:off x="436880" y="1561325"/>
            <a:ext cx="11562080" cy="3107690"/>
          </a:xfrm>
          <a:prstGeom prst="rect">
            <a:avLst/>
          </a:prstGeom>
          <a:noFill/>
        </p:spPr>
        <p:txBody>
          <a:bodyPr wrap="square" rtlCol="0">
            <a:spAutoFit/>
          </a:bodyPr>
          <a:lstStyle/>
          <a:p>
            <a:r>
              <a:rPr lang="en-US" altLang="zh-CN" sz="2800" b="1">
                <a:solidFill>
                  <a:schemeClr val="tx1"/>
                </a:solidFill>
                <a:latin typeface="微软雅黑" panose="020B0503020204020204" pitchFamily="34" charset="-122"/>
                <a:ea typeface="微软雅黑" panose="020B0503020204020204" pitchFamily="34" charset="-122"/>
              </a:rPr>
              <a:t>1</a:t>
            </a:r>
            <a:r>
              <a:rPr lang="zh-CN" altLang="en-US" sz="2800" b="1">
                <a:solidFill>
                  <a:schemeClr val="tx1"/>
                </a:solidFill>
                <a:latin typeface="微软雅黑" panose="020B0503020204020204" pitchFamily="34" charset="-122"/>
                <a:ea typeface="微软雅黑" panose="020B0503020204020204" pitchFamily="34" charset="-122"/>
              </a:rPr>
              <a:t>、新民主主义革命的兴起与国民大革命：</a:t>
            </a:r>
            <a:r>
              <a:rPr lang="en-US" altLang="zh-CN" sz="2800" b="1">
                <a:solidFill>
                  <a:schemeClr val="tx1"/>
                </a:solidFill>
                <a:latin typeface="微软雅黑" panose="020B0503020204020204" pitchFamily="34" charset="-122"/>
                <a:ea typeface="微软雅黑" panose="020B0503020204020204" pitchFamily="34" charset="-122"/>
              </a:rPr>
              <a:t>1919——1927</a:t>
            </a:r>
            <a:r>
              <a:rPr lang="zh-CN" altLang="en-US" sz="2800" b="1">
                <a:solidFill>
                  <a:schemeClr val="tx1"/>
                </a:solidFill>
                <a:latin typeface="微软雅黑" panose="020B0503020204020204" pitchFamily="34" charset="-122"/>
                <a:ea typeface="微软雅黑" panose="020B0503020204020204" pitchFamily="34" charset="-122"/>
              </a:rPr>
              <a:t>年</a:t>
            </a:r>
            <a:endParaRPr lang="en-US" altLang="zh-CN" sz="2800" b="1">
              <a:solidFill>
                <a:schemeClr val="tx1"/>
              </a:solidFill>
              <a:latin typeface="微软雅黑" panose="020B0503020204020204" pitchFamily="34" charset="-122"/>
              <a:ea typeface="微软雅黑" panose="020B0503020204020204" pitchFamily="34" charset="-122"/>
            </a:endParaRPr>
          </a:p>
          <a:p>
            <a:r>
              <a:rPr lang="zh-CN" altLang="en-US" sz="2800" b="1">
                <a:solidFill>
                  <a:schemeClr val="tx1"/>
                </a:solidFill>
                <a:latin typeface="楷体" panose="02010609060101010101" pitchFamily="49" charset="-122"/>
                <a:ea typeface="楷体" panose="02010609060101010101" pitchFamily="49" charset="-122"/>
              </a:rPr>
              <a:t>   五四运动、中共一大、中共二大、国民革命</a:t>
            </a:r>
            <a:endParaRPr lang="en-US" altLang="zh-CN" sz="2800" b="1">
              <a:solidFill>
                <a:schemeClr val="tx1"/>
              </a:solidFill>
              <a:latin typeface="楷体" panose="02010609060101010101" pitchFamily="49" charset="-122"/>
              <a:ea typeface="楷体" panose="02010609060101010101" pitchFamily="49" charset="-122"/>
            </a:endParaRPr>
          </a:p>
          <a:p>
            <a:r>
              <a:rPr lang="en-US" altLang="zh-CN" sz="2800" b="1">
                <a:solidFill>
                  <a:schemeClr val="tx1"/>
                </a:solidFill>
                <a:latin typeface="微软雅黑" panose="020B0503020204020204" pitchFamily="34" charset="-122"/>
                <a:ea typeface="微软雅黑" panose="020B0503020204020204" pitchFamily="34" charset="-122"/>
              </a:rPr>
              <a:t>2</a:t>
            </a:r>
            <a:r>
              <a:rPr lang="zh-CN" altLang="en-US" sz="2800" b="1">
                <a:solidFill>
                  <a:schemeClr val="tx1"/>
                </a:solidFill>
                <a:latin typeface="微软雅黑" panose="020B0503020204020204" pitchFamily="34" charset="-122"/>
                <a:ea typeface="微软雅黑" panose="020B0503020204020204" pitchFamily="34" charset="-122"/>
              </a:rPr>
              <a:t>、国共十年对峙（土地革命时期）：</a:t>
            </a:r>
            <a:r>
              <a:rPr lang="en-US" altLang="zh-CN" sz="2800" b="1">
                <a:solidFill>
                  <a:schemeClr val="tx1"/>
                </a:solidFill>
                <a:latin typeface="微软雅黑" panose="020B0503020204020204" pitchFamily="34" charset="-122"/>
                <a:ea typeface="微软雅黑" panose="020B0503020204020204" pitchFamily="34" charset="-122"/>
              </a:rPr>
              <a:t>1927——1936</a:t>
            </a:r>
            <a:r>
              <a:rPr lang="zh-CN" altLang="en-US" sz="2800" b="1">
                <a:solidFill>
                  <a:schemeClr val="tx1"/>
                </a:solidFill>
                <a:latin typeface="微软雅黑" panose="020B0503020204020204" pitchFamily="34" charset="-122"/>
                <a:ea typeface="微软雅黑" panose="020B0503020204020204" pitchFamily="34" charset="-122"/>
              </a:rPr>
              <a:t>年</a:t>
            </a:r>
            <a:endParaRPr lang="en-US" altLang="zh-CN" sz="2800" b="1">
              <a:solidFill>
                <a:schemeClr val="tx1"/>
              </a:solidFill>
              <a:latin typeface="微软雅黑" panose="020B0503020204020204" pitchFamily="34" charset="-122"/>
              <a:ea typeface="微软雅黑" panose="020B0503020204020204" pitchFamily="34" charset="-122"/>
            </a:endParaRPr>
          </a:p>
          <a:p>
            <a:r>
              <a:rPr lang="zh-CN" altLang="en-US" sz="2800" b="1">
                <a:solidFill>
                  <a:schemeClr val="tx1"/>
                </a:solidFill>
                <a:latin typeface="楷体" panose="02010609060101010101" pitchFamily="49" charset="-122"/>
                <a:ea typeface="楷体" panose="02010609060101010101" pitchFamily="49" charset="-122"/>
              </a:rPr>
              <a:t>井冈山的斗争、农村革命根据地的建立、反“围剿”与长征、遵义会议、日本侵华、国共关系的转变，毛泽东思想的形成。</a:t>
            </a:r>
            <a:endParaRPr lang="en-US" altLang="zh-CN" sz="2800" b="1">
              <a:solidFill>
                <a:schemeClr val="tx1"/>
              </a:solidFill>
              <a:latin typeface="楷体" panose="02010609060101010101" pitchFamily="49" charset="-122"/>
              <a:ea typeface="楷体" panose="02010609060101010101" pitchFamily="49" charset="-122"/>
            </a:endParaRPr>
          </a:p>
          <a:p>
            <a:r>
              <a:rPr lang="en-US" altLang="zh-CN" sz="2800" b="1">
                <a:solidFill>
                  <a:schemeClr val="tx1"/>
                </a:solidFill>
                <a:latin typeface="微软雅黑" panose="020B0503020204020204" pitchFamily="34" charset="-122"/>
                <a:ea typeface="微软雅黑" panose="020B0503020204020204" pitchFamily="34" charset="-122"/>
              </a:rPr>
              <a:t>3</a:t>
            </a:r>
            <a:r>
              <a:rPr lang="zh-CN" altLang="en-US" sz="2800" b="1">
                <a:solidFill>
                  <a:schemeClr val="tx1"/>
                </a:solidFill>
                <a:latin typeface="微软雅黑" panose="020B0503020204020204" pitchFamily="34" charset="-122"/>
                <a:ea typeface="微软雅黑" panose="020B0503020204020204" pitchFamily="34" charset="-122"/>
              </a:rPr>
              <a:t>、全民族抗战（</a:t>
            </a:r>
            <a:r>
              <a:rPr lang="en-US" altLang="zh-CN" sz="2800" b="1">
                <a:solidFill>
                  <a:schemeClr val="tx1"/>
                </a:solidFill>
                <a:latin typeface="微软雅黑" panose="020B0503020204020204" pitchFamily="34" charset="-122"/>
                <a:ea typeface="微软雅黑" panose="020B0503020204020204" pitchFamily="34" charset="-122"/>
              </a:rPr>
              <a:t>1937——1945</a:t>
            </a:r>
            <a:r>
              <a:rPr lang="zh-CN" altLang="en-US" sz="2800" b="1">
                <a:solidFill>
                  <a:schemeClr val="tx1"/>
                </a:solidFill>
                <a:latin typeface="微软雅黑" panose="020B0503020204020204" pitchFamily="34" charset="-122"/>
                <a:ea typeface="微软雅黑" panose="020B0503020204020204" pitchFamily="34" charset="-122"/>
              </a:rPr>
              <a:t>年）</a:t>
            </a:r>
            <a:endParaRPr lang="en-US" altLang="zh-CN" sz="2800" b="1">
              <a:solidFill>
                <a:schemeClr val="tx1"/>
              </a:solidFill>
              <a:latin typeface="微软雅黑" panose="020B0503020204020204" pitchFamily="34" charset="-122"/>
              <a:ea typeface="微软雅黑" panose="020B0503020204020204" pitchFamily="34" charset="-122"/>
            </a:endParaRPr>
          </a:p>
          <a:p>
            <a:r>
              <a:rPr lang="en-US" altLang="zh-CN" sz="2800" b="1">
                <a:solidFill>
                  <a:schemeClr val="tx1"/>
                </a:solidFill>
                <a:latin typeface="微软雅黑" panose="020B0503020204020204" pitchFamily="34" charset="-122"/>
                <a:ea typeface="微软雅黑" panose="020B0503020204020204" pitchFamily="34" charset="-122"/>
              </a:rPr>
              <a:t>4</a:t>
            </a:r>
            <a:r>
              <a:rPr lang="zh-CN" altLang="en-US" sz="2800" b="1">
                <a:solidFill>
                  <a:schemeClr val="tx1"/>
                </a:solidFill>
                <a:latin typeface="微软雅黑" panose="020B0503020204020204" pitchFamily="34" charset="-122"/>
                <a:ea typeface="微软雅黑" panose="020B0503020204020204" pitchFamily="34" charset="-122"/>
              </a:rPr>
              <a:t>、解放战争时期（</a:t>
            </a:r>
            <a:r>
              <a:rPr lang="en-US" altLang="zh-CN" sz="2800" b="1">
                <a:solidFill>
                  <a:schemeClr val="tx1"/>
                </a:solidFill>
                <a:latin typeface="微软雅黑" panose="020B0503020204020204" pitchFamily="34" charset="-122"/>
                <a:ea typeface="微软雅黑" panose="020B0503020204020204" pitchFamily="34" charset="-122"/>
              </a:rPr>
              <a:t>1945——1949</a:t>
            </a:r>
            <a:r>
              <a:rPr lang="zh-CN" altLang="en-US" sz="2800" b="1">
                <a:solidFill>
                  <a:schemeClr val="tx1"/>
                </a:solidFill>
                <a:latin typeface="微软雅黑" panose="020B0503020204020204" pitchFamily="34" charset="-122"/>
                <a:ea typeface="微软雅黑" panose="020B0503020204020204" pitchFamily="34" charset="-122"/>
              </a:rPr>
              <a:t>年）</a:t>
            </a:r>
            <a:endParaRPr lang="zh-CN" altLang="en-US" sz="2800" b="1">
              <a:solidFill>
                <a:schemeClr val="tx1"/>
              </a:solidFill>
              <a:latin typeface="微软雅黑" panose="020B0503020204020204" pitchFamily="34" charset="-122"/>
              <a:ea typeface="微软雅黑" panose="020B0503020204020204" pitchFamily="34" charset="-122"/>
            </a:endParaRPr>
          </a:p>
        </p:txBody>
      </p:sp>
      <p:cxnSp>
        <p:nvCxnSpPr>
          <p:cNvPr id="8" name="直接箭头连接符 7"/>
          <p:cNvCxnSpPr/>
          <p:nvPr/>
        </p:nvCxnSpPr>
        <p:spPr>
          <a:xfrm>
            <a:off x="680720" y="6046303"/>
            <a:ext cx="11185215"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85581" y="5295672"/>
            <a:ext cx="1616419" cy="707886"/>
          </a:xfrm>
          <a:prstGeom prst="rect">
            <a:avLst/>
          </a:prstGeom>
          <a:noFill/>
        </p:spPr>
        <p:txBody>
          <a:bodyPr wrap="square" rtlCol="0">
            <a:spAutoFit/>
          </a:bodyPr>
          <a:lstStyle/>
          <a:p>
            <a:r>
              <a:rPr lang="zh-CN" altLang="en-US" sz="2000" b="1">
                <a:latin typeface="华文仿宋" panose="02010600040101010101" pitchFamily="2" charset="-122"/>
                <a:ea typeface="华文仿宋" panose="02010600040101010101" pitchFamily="2" charset="-122"/>
              </a:rPr>
              <a:t>新民主主义革命兴起</a:t>
            </a:r>
            <a:endParaRPr lang="zh-CN" altLang="en-US" sz="2000" b="1">
              <a:latin typeface="华文仿宋" panose="02010600040101010101" pitchFamily="2" charset="-122"/>
              <a:ea typeface="华文仿宋" panose="02010600040101010101" pitchFamily="2" charset="-122"/>
            </a:endParaRPr>
          </a:p>
        </p:txBody>
      </p:sp>
      <p:sp>
        <p:nvSpPr>
          <p:cNvPr id="11" name="文本框 10"/>
          <p:cNvSpPr txBox="1"/>
          <p:nvPr/>
        </p:nvSpPr>
        <p:spPr>
          <a:xfrm>
            <a:off x="3621034" y="5515508"/>
            <a:ext cx="1605280" cy="400110"/>
          </a:xfrm>
          <a:prstGeom prst="rect">
            <a:avLst/>
          </a:prstGeom>
          <a:noFill/>
        </p:spPr>
        <p:txBody>
          <a:bodyPr wrap="square" rtlCol="0">
            <a:spAutoFit/>
          </a:bodyPr>
          <a:lstStyle/>
          <a:p>
            <a:r>
              <a:rPr lang="zh-CN" altLang="en-US" sz="2000" b="1">
                <a:latin typeface="华文仿宋" panose="02010600040101010101" pitchFamily="2" charset="-122"/>
                <a:ea typeface="华文仿宋" panose="02010600040101010101" pitchFamily="2" charset="-122"/>
              </a:rPr>
              <a:t>国民大革命</a:t>
            </a:r>
            <a:endParaRPr lang="zh-CN" altLang="en-US" sz="2000" b="1">
              <a:latin typeface="华文仿宋" panose="02010600040101010101" pitchFamily="2" charset="-122"/>
              <a:ea typeface="华文仿宋" panose="02010600040101010101" pitchFamily="2" charset="-122"/>
            </a:endParaRPr>
          </a:p>
        </p:txBody>
      </p:sp>
      <p:sp>
        <p:nvSpPr>
          <p:cNvPr id="13" name="文本框 12"/>
          <p:cNvSpPr txBox="1"/>
          <p:nvPr/>
        </p:nvSpPr>
        <p:spPr>
          <a:xfrm>
            <a:off x="5490239" y="5315898"/>
            <a:ext cx="1211522" cy="707886"/>
          </a:xfrm>
          <a:prstGeom prst="rect">
            <a:avLst/>
          </a:prstGeom>
          <a:noFill/>
        </p:spPr>
        <p:txBody>
          <a:bodyPr wrap="square" rtlCol="0">
            <a:spAutoFit/>
          </a:bodyPr>
          <a:lstStyle/>
          <a:p>
            <a:r>
              <a:rPr lang="zh-CN" altLang="en-US" sz="2000" b="1">
                <a:latin typeface="华文仿宋" panose="02010600040101010101" pitchFamily="2" charset="-122"/>
                <a:ea typeface="华文仿宋" panose="02010600040101010101" pitchFamily="2" charset="-122"/>
              </a:rPr>
              <a:t>国共十年对峙时期</a:t>
            </a:r>
            <a:endParaRPr lang="zh-CN" altLang="en-US" sz="2000" b="1">
              <a:latin typeface="华文仿宋" panose="02010600040101010101" pitchFamily="2" charset="-122"/>
              <a:ea typeface="华文仿宋" panose="02010600040101010101" pitchFamily="2" charset="-122"/>
            </a:endParaRPr>
          </a:p>
        </p:txBody>
      </p:sp>
      <p:sp>
        <p:nvSpPr>
          <p:cNvPr id="15" name="文本框 14"/>
          <p:cNvSpPr txBox="1"/>
          <p:nvPr/>
        </p:nvSpPr>
        <p:spPr>
          <a:xfrm>
            <a:off x="7513760" y="5506499"/>
            <a:ext cx="2095442" cy="400110"/>
          </a:xfrm>
          <a:prstGeom prst="rect">
            <a:avLst/>
          </a:prstGeom>
          <a:noFill/>
        </p:spPr>
        <p:txBody>
          <a:bodyPr wrap="square" rtlCol="0">
            <a:spAutoFit/>
          </a:bodyPr>
          <a:lstStyle/>
          <a:p>
            <a:r>
              <a:rPr lang="zh-CN" altLang="en-US" sz="2000" b="1">
                <a:latin typeface="华文仿宋" panose="02010600040101010101" pitchFamily="2" charset="-122"/>
                <a:ea typeface="华文仿宋" panose="02010600040101010101" pitchFamily="2" charset="-122"/>
              </a:rPr>
              <a:t>全民族抗战时期</a:t>
            </a:r>
            <a:endParaRPr lang="zh-CN" altLang="en-US" sz="2000" b="1">
              <a:latin typeface="华文仿宋" panose="02010600040101010101" pitchFamily="2" charset="-122"/>
              <a:ea typeface="华文仿宋" panose="02010600040101010101" pitchFamily="2" charset="-122"/>
            </a:endParaRPr>
          </a:p>
        </p:txBody>
      </p:sp>
      <p:sp>
        <p:nvSpPr>
          <p:cNvPr id="17" name="文本框 16"/>
          <p:cNvSpPr txBox="1"/>
          <p:nvPr/>
        </p:nvSpPr>
        <p:spPr>
          <a:xfrm>
            <a:off x="10007902" y="5257517"/>
            <a:ext cx="2009664" cy="707886"/>
          </a:xfrm>
          <a:prstGeom prst="rect">
            <a:avLst/>
          </a:prstGeom>
          <a:noFill/>
        </p:spPr>
        <p:txBody>
          <a:bodyPr wrap="square" rtlCol="0">
            <a:spAutoFit/>
          </a:bodyPr>
          <a:lstStyle/>
          <a:p>
            <a:r>
              <a:rPr lang="zh-CN" altLang="en-US" sz="2000" b="1">
                <a:latin typeface="华文仿宋" panose="02010600040101010101" pitchFamily="2" charset="-122"/>
                <a:ea typeface="华文仿宋" panose="02010600040101010101" pitchFamily="2" charset="-122"/>
              </a:rPr>
              <a:t>解放战</a:t>
            </a:r>
            <a:endParaRPr lang="en-US" altLang="zh-CN" sz="2000" b="1">
              <a:latin typeface="华文仿宋" panose="02010600040101010101" pitchFamily="2" charset="-122"/>
              <a:ea typeface="华文仿宋" panose="02010600040101010101" pitchFamily="2" charset="-122"/>
            </a:endParaRPr>
          </a:p>
          <a:p>
            <a:r>
              <a:rPr lang="zh-CN" altLang="en-US" sz="2000" b="1">
                <a:latin typeface="华文仿宋" panose="02010600040101010101" pitchFamily="2" charset="-122"/>
                <a:ea typeface="华文仿宋" panose="02010600040101010101" pitchFamily="2" charset="-122"/>
              </a:rPr>
              <a:t>争时期</a:t>
            </a:r>
            <a:endParaRPr lang="zh-CN" altLang="en-US" sz="2000" b="1">
              <a:latin typeface="华文仿宋" panose="02010600040101010101" pitchFamily="2" charset="-122"/>
              <a:ea typeface="华文仿宋" panose="02010600040101010101" pitchFamily="2" charset="-122"/>
            </a:endParaRPr>
          </a:p>
        </p:txBody>
      </p:sp>
      <p:sp>
        <p:nvSpPr>
          <p:cNvPr id="18" name="文本框 17"/>
          <p:cNvSpPr txBox="1"/>
          <p:nvPr/>
        </p:nvSpPr>
        <p:spPr>
          <a:xfrm>
            <a:off x="969484" y="6173889"/>
            <a:ext cx="1216393" cy="369332"/>
          </a:xfrm>
          <a:prstGeom prst="rect">
            <a:avLst/>
          </a:prstGeom>
          <a:noFill/>
        </p:spPr>
        <p:txBody>
          <a:bodyPr wrap="square" rtlCol="0">
            <a:spAutoFit/>
          </a:bodyPr>
          <a:lstStyle/>
          <a:p>
            <a:r>
              <a:rPr lang="en-US" altLang="zh-CN" b="1">
                <a:solidFill>
                  <a:srgbClr val="C00000"/>
                </a:solidFill>
              </a:rPr>
              <a:t>1919</a:t>
            </a:r>
            <a:r>
              <a:rPr lang="zh-CN" altLang="en-US" b="1">
                <a:solidFill>
                  <a:srgbClr val="C00000"/>
                </a:solidFill>
              </a:rPr>
              <a:t>年</a:t>
            </a:r>
            <a:endParaRPr lang="zh-CN" altLang="en-US" b="1">
              <a:solidFill>
                <a:srgbClr val="C00000"/>
              </a:solidFill>
            </a:endParaRPr>
          </a:p>
        </p:txBody>
      </p:sp>
      <p:sp>
        <p:nvSpPr>
          <p:cNvPr id="20" name="文本框 19"/>
          <p:cNvSpPr txBox="1"/>
          <p:nvPr/>
        </p:nvSpPr>
        <p:spPr>
          <a:xfrm>
            <a:off x="2962941" y="6195603"/>
            <a:ext cx="1215654" cy="369332"/>
          </a:xfrm>
          <a:prstGeom prst="rect">
            <a:avLst/>
          </a:prstGeom>
          <a:noFill/>
        </p:spPr>
        <p:txBody>
          <a:bodyPr wrap="square" rtlCol="0">
            <a:spAutoFit/>
          </a:bodyPr>
          <a:lstStyle/>
          <a:p>
            <a:r>
              <a:rPr lang="en-US" altLang="zh-CN" b="1">
                <a:solidFill>
                  <a:srgbClr val="C00000"/>
                </a:solidFill>
              </a:rPr>
              <a:t>1924</a:t>
            </a:r>
            <a:r>
              <a:rPr lang="zh-CN" altLang="en-US" b="1">
                <a:solidFill>
                  <a:srgbClr val="C00000"/>
                </a:solidFill>
              </a:rPr>
              <a:t>年</a:t>
            </a:r>
            <a:endParaRPr lang="zh-CN" altLang="en-US" b="1">
              <a:solidFill>
                <a:srgbClr val="C00000"/>
              </a:solidFill>
            </a:endParaRPr>
          </a:p>
        </p:txBody>
      </p:sp>
      <p:sp>
        <p:nvSpPr>
          <p:cNvPr id="22" name="文本框 21"/>
          <p:cNvSpPr txBox="1"/>
          <p:nvPr/>
        </p:nvSpPr>
        <p:spPr>
          <a:xfrm>
            <a:off x="4689411" y="6224901"/>
            <a:ext cx="1215654" cy="369332"/>
          </a:xfrm>
          <a:prstGeom prst="rect">
            <a:avLst/>
          </a:prstGeom>
          <a:noFill/>
        </p:spPr>
        <p:txBody>
          <a:bodyPr wrap="square" rtlCol="0">
            <a:spAutoFit/>
          </a:bodyPr>
          <a:lstStyle/>
          <a:p>
            <a:r>
              <a:rPr lang="en-US" altLang="zh-CN" b="1">
                <a:solidFill>
                  <a:srgbClr val="C00000"/>
                </a:solidFill>
              </a:rPr>
              <a:t>1927</a:t>
            </a:r>
            <a:r>
              <a:rPr lang="zh-CN" altLang="en-US" b="1">
                <a:solidFill>
                  <a:srgbClr val="C00000"/>
                </a:solidFill>
              </a:rPr>
              <a:t>年</a:t>
            </a:r>
            <a:endParaRPr lang="zh-CN" altLang="en-US" b="1">
              <a:solidFill>
                <a:srgbClr val="C00000"/>
              </a:solidFill>
            </a:endParaRPr>
          </a:p>
        </p:txBody>
      </p:sp>
      <p:sp>
        <p:nvSpPr>
          <p:cNvPr id="24" name="文本框 23"/>
          <p:cNvSpPr txBox="1"/>
          <p:nvPr/>
        </p:nvSpPr>
        <p:spPr>
          <a:xfrm>
            <a:off x="7001278" y="6185200"/>
            <a:ext cx="1215654" cy="369332"/>
          </a:xfrm>
          <a:prstGeom prst="rect">
            <a:avLst/>
          </a:prstGeom>
          <a:noFill/>
        </p:spPr>
        <p:txBody>
          <a:bodyPr wrap="square" rtlCol="0">
            <a:spAutoFit/>
          </a:bodyPr>
          <a:lstStyle/>
          <a:p>
            <a:r>
              <a:rPr lang="en-US" altLang="zh-CN" b="1">
                <a:solidFill>
                  <a:srgbClr val="C00000"/>
                </a:solidFill>
              </a:rPr>
              <a:t>1937</a:t>
            </a:r>
            <a:r>
              <a:rPr lang="zh-CN" altLang="en-US" b="1">
                <a:solidFill>
                  <a:srgbClr val="C00000"/>
                </a:solidFill>
              </a:rPr>
              <a:t>年</a:t>
            </a:r>
            <a:endParaRPr lang="zh-CN" altLang="en-US" b="1">
              <a:solidFill>
                <a:srgbClr val="C00000"/>
              </a:solidFill>
            </a:endParaRPr>
          </a:p>
        </p:txBody>
      </p:sp>
      <p:sp>
        <p:nvSpPr>
          <p:cNvPr id="26" name="文本框 25"/>
          <p:cNvSpPr txBox="1"/>
          <p:nvPr/>
        </p:nvSpPr>
        <p:spPr>
          <a:xfrm>
            <a:off x="9021280" y="6208104"/>
            <a:ext cx="1215654" cy="369332"/>
          </a:xfrm>
          <a:prstGeom prst="rect">
            <a:avLst/>
          </a:prstGeom>
          <a:noFill/>
        </p:spPr>
        <p:txBody>
          <a:bodyPr wrap="square" rtlCol="0">
            <a:spAutoFit/>
          </a:bodyPr>
          <a:lstStyle/>
          <a:p>
            <a:r>
              <a:rPr lang="en-US" altLang="zh-CN" b="1">
                <a:solidFill>
                  <a:srgbClr val="C00000"/>
                </a:solidFill>
              </a:rPr>
              <a:t>1945</a:t>
            </a:r>
            <a:r>
              <a:rPr lang="zh-CN" altLang="en-US" b="1">
                <a:solidFill>
                  <a:srgbClr val="C00000"/>
                </a:solidFill>
              </a:rPr>
              <a:t>年</a:t>
            </a:r>
            <a:endParaRPr lang="zh-CN" altLang="en-US" b="1">
              <a:solidFill>
                <a:srgbClr val="C00000"/>
              </a:solidFill>
            </a:endParaRPr>
          </a:p>
        </p:txBody>
      </p:sp>
      <p:sp>
        <p:nvSpPr>
          <p:cNvPr id="29" name="文本框 28"/>
          <p:cNvSpPr txBox="1"/>
          <p:nvPr/>
        </p:nvSpPr>
        <p:spPr>
          <a:xfrm>
            <a:off x="10727845" y="6208104"/>
            <a:ext cx="1215654" cy="369332"/>
          </a:xfrm>
          <a:prstGeom prst="rect">
            <a:avLst/>
          </a:prstGeom>
          <a:noFill/>
        </p:spPr>
        <p:txBody>
          <a:bodyPr wrap="square" rtlCol="0">
            <a:spAutoFit/>
          </a:bodyPr>
          <a:lstStyle/>
          <a:p>
            <a:r>
              <a:rPr lang="en-US" altLang="zh-CN" b="1">
                <a:solidFill>
                  <a:srgbClr val="C00000"/>
                </a:solidFill>
              </a:rPr>
              <a:t>1949</a:t>
            </a:r>
            <a:r>
              <a:rPr lang="zh-CN" altLang="en-US" b="1">
                <a:solidFill>
                  <a:srgbClr val="C00000"/>
                </a:solidFill>
              </a:rPr>
              <a:t>年</a:t>
            </a:r>
            <a:endParaRPr lang="zh-CN" altLang="en-US" b="1">
              <a:solidFill>
                <a:srgbClr val="C00000"/>
              </a:solidFill>
            </a:endParaRPr>
          </a:p>
        </p:txBody>
      </p:sp>
      <p:sp>
        <p:nvSpPr>
          <p:cNvPr id="31" name="矩形 30"/>
          <p:cNvSpPr/>
          <p:nvPr/>
        </p:nvSpPr>
        <p:spPr>
          <a:xfrm>
            <a:off x="282766" y="5088729"/>
            <a:ext cx="11734800" cy="1635760"/>
          </a:xfrm>
          <a:prstGeom prst="rect">
            <a:avLst/>
          </a:prstGeom>
          <a:noFill/>
          <a:ln>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393451" y="6185200"/>
            <a:ext cx="1215654" cy="369332"/>
          </a:xfrm>
          <a:prstGeom prst="rect">
            <a:avLst/>
          </a:prstGeom>
          <a:noFill/>
        </p:spPr>
        <p:txBody>
          <a:bodyPr wrap="square" rtlCol="0">
            <a:spAutoFit/>
          </a:bodyPr>
          <a:lstStyle/>
          <a:p>
            <a:r>
              <a:rPr lang="en-US" altLang="zh-CN" b="1">
                <a:solidFill>
                  <a:srgbClr val="C00000"/>
                </a:solidFill>
              </a:rPr>
              <a:t>1936</a:t>
            </a:r>
            <a:endParaRPr lang="zh-CN" altLang="en-US" b="1">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 calcmode="lin" valueType="num">
                                      <p:cBhvr additive="base">
                                        <p:cTn id="4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 calcmode="lin" valueType="num">
                                      <p:cBhvr additive="base">
                                        <p:cTn id="4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 calcmode="lin" valueType="num">
                                      <p:cBhvr additive="base">
                                        <p:cTn id="6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4" end="4"/>
                                            </p:txEl>
                                          </p:spTgt>
                                        </p:tgtEl>
                                        <p:attrNameLst>
                                          <p:attrName>style.visibility</p:attrName>
                                        </p:attrNameLst>
                                      </p:cBhvr>
                                      <p:to>
                                        <p:strVal val="visible"/>
                                      </p:to>
                                    </p:set>
                                    <p:anim calcmode="lin" valueType="num">
                                      <p:cBhvr additive="base">
                                        <p:cTn id="6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3">
                                            <p:txEl>
                                              <p:pRg st="5" end="5"/>
                                            </p:txEl>
                                          </p:spTgt>
                                        </p:tgtEl>
                                        <p:attrNameLst>
                                          <p:attrName>style.visibility</p:attrName>
                                        </p:attrNameLst>
                                      </p:cBhvr>
                                      <p:to>
                                        <p:strVal val="visible"/>
                                      </p:to>
                                    </p:set>
                                    <p:anim calcmode="lin" valueType="num">
                                      <p:cBhvr additive="base">
                                        <p:cTn id="8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7" grpId="0"/>
      <p:bldP spid="18" grpId="0"/>
      <p:bldP spid="20" grpId="0"/>
      <p:bldP spid="22" grpId="0"/>
      <p:bldP spid="24" grpId="0"/>
      <p:bldP spid="26" grpId="0"/>
      <p:bldP spid="29"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a:xfrm>
            <a:off x="284480" y="75274"/>
            <a:ext cx="11832408" cy="77816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zh-CN" altLang="en-US" b="1">
                <a:latin typeface="微软雅黑" panose="020B0503020204020204" pitchFamily="34" charset="-122"/>
                <a:ea typeface="微软雅黑" panose="020B0503020204020204" pitchFamily="34" charset="-122"/>
              </a:rPr>
              <a:t>一、日本侵华的背景</a:t>
            </a:r>
            <a:endParaRPr lang="zh-CN" altLang="en-US" b="1">
              <a:latin typeface="微软雅黑" panose="020B0503020204020204" pitchFamily="34" charset="-122"/>
              <a:ea typeface="微软雅黑" panose="020B0503020204020204" pitchFamily="34" charset="-122"/>
            </a:endParaRPr>
          </a:p>
        </p:txBody>
      </p:sp>
      <p:sp>
        <p:nvSpPr>
          <p:cNvPr id="5" name="文本框 4"/>
          <p:cNvSpPr txBox="1"/>
          <p:nvPr/>
        </p:nvSpPr>
        <p:spPr>
          <a:xfrm>
            <a:off x="1666241" y="717876"/>
            <a:ext cx="9299666" cy="584775"/>
          </a:xfrm>
          <a:prstGeom prst="rect">
            <a:avLst/>
          </a:prstGeom>
          <a:noFill/>
        </p:spPr>
        <p:txBody>
          <a:bodyPr wrap="square" rtlCol="0">
            <a:spAutoFit/>
          </a:bodyPr>
          <a:lstStyle/>
          <a:p>
            <a:r>
              <a:rPr lang="zh-CN" altLang="en-US" sz="3200" b="1">
                <a:solidFill>
                  <a:srgbClr val="2C0FDB"/>
                </a:solidFill>
                <a:latin typeface="华文行楷" panose="02010800040101010101" pitchFamily="2" charset="-122"/>
                <a:ea typeface="华文行楷" panose="02010800040101010101" pitchFamily="2" charset="-122"/>
              </a:rPr>
              <a:t>日本为什么要侵略？日本为什么能侵略？</a:t>
            </a:r>
            <a:endParaRPr lang="en-US" altLang="zh-CN" sz="3200" b="1">
              <a:solidFill>
                <a:srgbClr val="2C0FDB"/>
              </a:solidFill>
              <a:latin typeface="华文行楷" panose="02010800040101010101" pitchFamily="2" charset="-122"/>
              <a:ea typeface="华文行楷" panose="02010800040101010101" pitchFamily="2" charset="-122"/>
            </a:endParaRPr>
          </a:p>
        </p:txBody>
      </p:sp>
      <p:sp>
        <p:nvSpPr>
          <p:cNvPr id="6" name="Text Box 8"/>
          <p:cNvSpPr txBox="1">
            <a:spLocks noChangeArrowheads="1"/>
          </p:cNvSpPr>
          <p:nvPr/>
        </p:nvSpPr>
        <p:spPr bwMode="auto">
          <a:xfrm>
            <a:off x="3167994" y="1340937"/>
            <a:ext cx="7678168" cy="461665"/>
          </a:xfrm>
          <a:prstGeom prst="rect">
            <a:avLst/>
          </a:prstGeom>
          <a:noFill/>
          <a:ln>
            <a:noFill/>
          </a:ln>
        </p:spPr>
        <p:txBody>
          <a:bodyPr wrap="square">
            <a:spAutoFit/>
          </a:bodyPr>
          <a:lstStyle/>
          <a:p>
            <a:pPr marR="0" defTabSz="914400">
              <a:buClrTx/>
              <a:buSzTx/>
              <a:buFont typeface="Arial" panose="020B0604020202020204" pitchFamily="34" charset="0"/>
              <a:defRPr/>
            </a:pPr>
            <a:r>
              <a:rPr kumimoji="0" lang="zh-CN" altLang="en-US" sz="2400" b="1" kern="1200" cap="none" spc="0" normalizeH="0" baseline="0" noProof="0">
                <a:latin typeface="微软雅黑" panose="020B0503020204020204" pitchFamily="34" charset="-122"/>
                <a:ea typeface="微软雅黑" panose="020B0503020204020204" pitchFamily="34" charset="-122"/>
                <a:sym typeface="+mn-ea"/>
              </a:rPr>
              <a:t>实现</a:t>
            </a:r>
            <a:r>
              <a:rPr kumimoji="0" lang="zh-CN" altLang="en-US" sz="2400" b="1" u="sng" kern="1200" cap="none" spc="0" normalizeH="0" baseline="0" noProof="0">
                <a:solidFill>
                  <a:srgbClr val="FF0000"/>
                </a:solidFill>
                <a:latin typeface="微软雅黑" panose="020B0503020204020204" pitchFamily="34" charset="-122"/>
                <a:ea typeface="微软雅黑" panose="020B0503020204020204" pitchFamily="34" charset="-122"/>
                <a:sym typeface="+mn-ea"/>
              </a:rPr>
              <a:t>灭亡中国</a:t>
            </a:r>
            <a:r>
              <a:rPr kumimoji="0" lang="zh-CN" altLang="en-US" sz="2400" b="1" kern="1200" cap="none" spc="0" normalizeH="0" baseline="0" noProof="0">
                <a:latin typeface="微软雅黑" panose="020B0503020204020204" pitchFamily="34" charset="-122"/>
                <a:ea typeface="微软雅黑" panose="020B0503020204020204" pitchFamily="34" charset="-122"/>
                <a:sym typeface="+mn-ea"/>
              </a:rPr>
              <a:t>的</a:t>
            </a:r>
            <a:r>
              <a:rPr kumimoji="0" lang="zh-CN" altLang="en-US" sz="2400" b="1" kern="1200" cap="none" spc="0" normalizeH="0" baseline="0" noProof="0">
                <a:solidFill>
                  <a:srgbClr val="0000FF"/>
                </a:solidFill>
                <a:effectLst>
                  <a:outerShdw blurRad="38100" dist="38100" dir="2700000" algn="tl">
                    <a:srgbClr val="C0C0C0"/>
                  </a:outerShdw>
                </a:effectLst>
                <a:latin typeface="微软雅黑" panose="020B0503020204020204" pitchFamily="34" charset="-122"/>
                <a:ea typeface="微软雅黑" panose="020B0503020204020204" pitchFamily="34" charset="-122"/>
                <a:sym typeface="+mn-ea"/>
              </a:rPr>
              <a:t>既定政策</a:t>
            </a:r>
            <a:r>
              <a:rPr kumimoji="0" lang="zh-CN" altLang="en-US" sz="2400" b="1" kern="1200" cap="none" spc="0" normalizeH="0" baseline="0" noProof="0">
                <a:latin typeface="微软雅黑" panose="020B0503020204020204" pitchFamily="34" charset="-122"/>
                <a:ea typeface="微软雅黑" panose="020B0503020204020204" pitchFamily="34" charset="-122"/>
                <a:sym typeface="+mn-ea"/>
              </a:rPr>
              <a:t>。“大陆政策”</a:t>
            </a:r>
            <a:endParaRPr kumimoji="0" lang="zh-CN" altLang="en-US" sz="2400" b="1" kern="1200" cap="none" spc="0" normalizeH="0" baseline="0" noProof="0">
              <a:latin typeface="微软雅黑" panose="020B0503020204020204" pitchFamily="34" charset="-122"/>
              <a:ea typeface="微软雅黑" panose="020B0503020204020204" pitchFamily="34" charset="-122"/>
              <a:sym typeface="+mn-ea"/>
            </a:endParaRPr>
          </a:p>
        </p:txBody>
      </p:sp>
      <p:sp>
        <p:nvSpPr>
          <p:cNvPr id="7" name="Text Box 9"/>
          <p:cNvSpPr txBox="1">
            <a:spLocks noChangeArrowheads="1"/>
          </p:cNvSpPr>
          <p:nvPr/>
        </p:nvSpPr>
        <p:spPr bwMode="auto">
          <a:xfrm>
            <a:off x="3126921" y="1879173"/>
            <a:ext cx="7569701" cy="461665"/>
          </a:xfrm>
          <a:prstGeom prst="rect">
            <a:avLst/>
          </a:prstGeom>
          <a:noFill/>
          <a:ln>
            <a:noFill/>
          </a:ln>
        </p:spPr>
        <p:txBody>
          <a:bodyPr wrap="none">
            <a:spAutoFit/>
          </a:bodyPr>
          <a:lstStyle/>
          <a:p>
            <a:pPr>
              <a:buFont typeface="Arial" panose="020B0604020202020204" pitchFamily="34" charset="0"/>
              <a:defRPr/>
            </a:pPr>
            <a:r>
              <a:rPr lang="zh-CN" altLang="en-US" sz="2400" b="1">
                <a:latin typeface="仿宋_GB2312" pitchFamily="49" charset="-122"/>
                <a:ea typeface="仿宋_GB2312" pitchFamily="49" charset="-122"/>
                <a:sym typeface="+mn-ea"/>
              </a:rPr>
              <a:t>受“1929—1933年”</a:t>
            </a:r>
            <a:r>
              <a:rPr kumimoji="0" lang="zh-CN" altLang="en-US" sz="2400" b="1" u="sng" kern="1200" cap="none" spc="0" normalizeH="0" baseline="0" noProof="0">
                <a:latin typeface="仿宋_GB2312" pitchFamily="49" charset="-122"/>
                <a:ea typeface="仿宋_GB2312" pitchFamily="49" charset="-122"/>
                <a:cs typeface="+mn-cs"/>
                <a:sym typeface="+mn-ea"/>
              </a:rPr>
              <a:t>经济危机影响，日本陷入困境</a:t>
            </a:r>
            <a:r>
              <a:rPr kumimoji="0" lang="zh-CN" altLang="en-US" sz="2400" b="1" kern="1200" cap="none" spc="0" normalizeH="0" baseline="0" noProof="0">
                <a:latin typeface="仿宋_GB2312" pitchFamily="49" charset="-122"/>
                <a:ea typeface="仿宋_GB2312" pitchFamily="49" charset="-122"/>
                <a:cs typeface="+mn-cs"/>
                <a:sym typeface="+mn-ea"/>
              </a:rPr>
              <a:t>。</a:t>
            </a:r>
            <a:endParaRPr kumimoji="0" lang="zh-CN" altLang="en-US" sz="2400" b="1" kern="1200" cap="none" spc="0" normalizeH="0" baseline="0" noProof="0">
              <a:latin typeface="仿宋_GB2312" pitchFamily="49" charset="-122"/>
              <a:ea typeface="仿宋_GB2312" pitchFamily="49" charset="-122"/>
              <a:cs typeface="+mn-cs"/>
              <a:sym typeface="+mn-ea"/>
            </a:endParaRPr>
          </a:p>
        </p:txBody>
      </p:sp>
      <p:sp>
        <p:nvSpPr>
          <p:cNvPr id="8" name="Text Box 10"/>
          <p:cNvSpPr txBox="1">
            <a:spLocks noChangeArrowheads="1"/>
          </p:cNvSpPr>
          <p:nvPr/>
        </p:nvSpPr>
        <p:spPr bwMode="auto">
          <a:xfrm>
            <a:off x="3177540" y="2431099"/>
            <a:ext cx="7221220" cy="461665"/>
          </a:xfrm>
          <a:prstGeom prst="rect">
            <a:avLst/>
          </a:prstGeom>
          <a:noFill/>
          <a:ln>
            <a:noFill/>
          </a:ln>
        </p:spPr>
        <p:txBody>
          <a:bodyPr wrap="square">
            <a:spAutoFit/>
          </a:bodyPr>
          <a:lstStyle/>
          <a:p>
            <a:pPr marR="0" defTabSz="914400">
              <a:buClrTx/>
              <a:buSzTx/>
              <a:buFont typeface="Arial" panose="020B0604020202020204" pitchFamily="34" charset="0"/>
              <a:defRPr/>
            </a:pPr>
            <a:r>
              <a:rPr kumimoji="0" lang="zh-CN" altLang="en-US" sz="2400" b="1" u="sng" kern="1200" cap="none" spc="0" normalizeH="0" baseline="0" noProof="0">
                <a:solidFill>
                  <a:srgbClr val="FF0000"/>
                </a:solidFill>
                <a:latin typeface="Arial" panose="020B0604020202020204" pitchFamily="34" charset="0"/>
                <a:ea typeface="仿宋_GB2312" pitchFamily="49" charset="-122"/>
                <a:cs typeface="+mn-cs"/>
                <a:sym typeface="+mn-ea"/>
              </a:rPr>
              <a:t>国民党围剿红军</a:t>
            </a:r>
            <a:r>
              <a:rPr kumimoji="0" lang="zh-CN" altLang="en-US" sz="2400" b="1" kern="1200" cap="none" spc="0" normalizeH="0" baseline="0" noProof="0">
                <a:latin typeface="Arial" panose="020B0604020202020204" pitchFamily="34" charset="0"/>
                <a:ea typeface="仿宋_GB2312" pitchFamily="49" charset="-122"/>
                <a:cs typeface="+mn-cs"/>
                <a:sym typeface="+mn-ea"/>
              </a:rPr>
              <a:t>为其侵略提供了</a:t>
            </a:r>
            <a:r>
              <a:rPr kumimoji="0" lang="zh-CN" altLang="en-US" sz="2400" b="1" kern="1200" cap="none" spc="0" normalizeH="0" baseline="0" noProof="0">
                <a:solidFill>
                  <a:srgbClr val="0000CC"/>
                </a:solidFill>
                <a:effectLst>
                  <a:outerShdw blurRad="38100" dist="38100" dir="2700000" algn="tl">
                    <a:srgbClr val="C0C0C0"/>
                  </a:outerShdw>
                </a:effectLst>
                <a:latin typeface="Arial" panose="020B0604020202020204" pitchFamily="34" charset="0"/>
                <a:ea typeface="仿宋_GB2312" pitchFamily="49" charset="-122"/>
                <a:cs typeface="+mn-cs"/>
                <a:sym typeface="+mn-ea"/>
              </a:rPr>
              <a:t>可乘之机</a:t>
            </a:r>
            <a:r>
              <a:rPr kumimoji="0" lang="zh-CN" altLang="en-US" sz="2400" b="1" kern="1200" cap="none" spc="0" normalizeH="0" baseline="0" noProof="0">
                <a:latin typeface="Arial" panose="020B0604020202020204" pitchFamily="34" charset="0"/>
                <a:ea typeface="仿宋_GB2312" pitchFamily="49" charset="-122"/>
                <a:cs typeface="+mn-cs"/>
                <a:sym typeface="+mn-ea"/>
              </a:rPr>
              <a:t>。</a:t>
            </a:r>
            <a:endParaRPr kumimoji="0" lang="en-US" altLang="zh-CN" sz="2400" b="1" kern="1200" cap="none" spc="0" normalizeH="0" baseline="0" noProof="0">
              <a:latin typeface="Arial" panose="020B0604020202020204" pitchFamily="34" charset="0"/>
              <a:ea typeface="仿宋_GB2312" pitchFamily="49" charset="-122"/>
              <a:cs typeface="+mn-cs"/>
              <a:sym typeface="+mn-ea"/>
            </a:endParaRPr>
          </a:p>
        </p:txBody>
      </p:sp>
      <p:sp>
        <p:nvSpPr>
          <p:cNvPr id="9" name="文本框 8"/>
          <p:cNvSpPr txBox="1"/>
          <p:nvPr/>
        </p:nvSpPr>
        <p:spPr>
          <a:xfrm>
            <a:off x="343263" y="1407101"/>
            <a:ext cx="435428" cy="707886"/>
          </a:xfrm>
          <a:prstGeom prst="rect">
            <a:avLst/>
          </a:prstGeom>
          <a:solidFill>
            <a:schemeClr val="accent2"/>
          </a:solidFill>
        </p:spPr>
        <p:txBody>
          <a:bodyPr wrap="square" rtlCol="0">
            <a:spAutoFit/>
          </a:bodyPr>
          <a:lstStyle/>
          <a:p>
            <a:r>
              <a:rPr lang="zh-CN" altLang="en-US" sz="2000" b="1">
                <a:solidFill>
                  <a:schemeClr val="bg1"/>
                </a:solidFill>
                <a:latin typeface="黑体" panose="02010609060101010101" charset="-122"/>
                <a:ea typeface="黑体" panose="02010609060101010101" charset="-122"/>
              </a:rPr>
              <a:t>日本</a:t>
            </a:r>
            <a:endParaRPr lang="zh-CN" altLang="en-US" sz="2000" b="1">
              <a:solidFill>
                <a:schemeClr val="bg1"/>
              </a:solidFill>
              <a:latin typeface="黑体" panose="02010609060101010101" charset="-122"/>
              <a:ea typeface="黑体" panose="02010609060101010101" charset="-122"/>
            </a:endParaRPr>
          </a:p>
        </p:txBody>
      </p:sp>
      <p:sp>
        <p:nvSpPr>
          <p:cNvPr id="10" name="文本框 9"/>
          <p:cNvSpPr txBox="1"/>
          <p:nvPr/>
        </p:nvSpPr>
        <p:spPr>
          <a:xfrm>
            <a:off x="332378" y="2225518"/>
            <a:ext cx="435428" cy="707886"/>
          </a:xfrm>
          <a:prstGeom prst="rect">
            <a:avLst/>
          </a:prstGeom>
          <a:solidFill>
            <a:schemeClr val="accent2"/>
          </a:solidFill>
        </p:spPr>
        <p:txBody>
          <a:bodyPr wrap="square" rtlCol="0">
            <a:spAutoFit/>
          </a:bodyPr>
          <a:lstStyle/>
          <a:p>
            <a:r>
              <a:rPr lang="zh-CN" altLang="en-US" sz="2000" b="1">
                <a:solidFill>
                  <a:schemeClr val="bg1"/>
                </a:solidFill>
                <a:latin typeface="黑体" panose="02010609060101010101" charset="-122"/>
                <a:ea typeface="黑体" panose="02010609060101010101" charset="-122"/>
              </a:rPr>
              <a:t>中国</a:t>
            </a:r>
            <a:endParaRPr lang="zh-CN" altLang="en-US" sz="2000" b="1">
              <a:solidFill>
                <a:schemeClr val="bg1"/>
              </a:solidFill>
              <a:latin typeface="黑体" panose="02010609060101010101" charset="-122"/>
              <a:ea typeface="黑体" panose="02010609060101010101" charset="-122"/>
            </a:endParaRPr>
          </a:p>
        </p:txBody>
      </p:sp>
      <p:sp>
        <p:nvSpPr>
          <p:cNvPr id="11" name="文本框 10"/>
          <p:cNvSpPr txBox="1"/>
          <p:nvPr/>
        </p:nvSpPr>
        <p:spPr>
          <a:xfrm>
            <a:off x="309699" y="2979241"/>
            <a:ext cx="435428" cy="707886"/>
          </a:xfrm>
          <a:prstGeom prst="rect">
            <a:avLst/>
          </a:prstGeom>
          <a:solidFill>
            <a:schemeClr val="accent2"/>
          </a:solidFill>
        </p:spPr>
        <p:txBody>
          <a:bodyPr wrap="square" rtlCol="0">
            <a:spAutoFit/>
          </a:bodyPr>
          <a:lstStyle/>
          <a:p>
            <a:r>
              <a:rPr lang="zh-CN" altLang="en-US" sz="2000" b="1">
                <a:solidFill>
                  <a:schemeClr val="bg1"/>
                </a:solidFill>
                <a:latin typeface="黑体" panose="02010609060101010101" charset="-122"/>
                <a:ea typeface="黑体" panose="02010609060101010101" charset="-122"/>
              </a:rPr>
              <a:t>国际</a:t>
            </a:r>
            <a:endParaRPr lang="zh-CN" altLang="en-US" sz="2000" b="1">
              <a:solidFill>
                <a:schemeClr val="bg1"/>
              </a:solidFill>
              <a:latin typeface="黑体" panose="02010609060101010101" charset="-122"/>
              <a:ea typeface="黑体" panose="02010609060101010101" charset="-122"/>
            </a:endParaRPr>
          </a:p>
        </p:txBody>
      </p:sp>
      <p:sp>
        <p:nvSpPr>
          <p:cNvPr id="15" name="文本框 14"/>
          <p:cNvSpPr txBox="1"/>
          <p:nvPr/>
        </p:nvSpPr>
        <p:spPr>
          <a:xfrm>
            <a:off x="972820" y="1183796"/>
            <a:ext cx="2385786" cy="2256130"/>
          </a:xfrm>
          <a:prstGeom prst="rect">
            <a:avLst/>
          </a:prstGeom>
          <a:noFill/>
        </p:spPr>
        <p:txBody>
          <a:bodyPr wrap="square">
            <a:spAutoFit/>
          </a:bodyPr>
          <a:lstStyle/>
          <a:p>
            <a:pPr marL="0" marR="0" lvl="0" indent="0" algn="l" defTabSz="914400" rtl="0" eaLnBrk="1" fontAlgn="auto" latinLnBrk="0" hangingPunct="1">
              <a:lnSpc>
                <a:spcPts val="4300"/>
              </a:lnSpc>
              <a:spcBef>
                <a:spcPct val="0"/>
              </a:spcBef>
              <a:spcAft>
                <a:spcPct val="0"/>
              </a:spcAft>
              <a:buClrTx/>
              <a:buSzTx/>
              <a:buFontTx/>
              <a:buNone/>
              <a:defRPr/>
            </a:pPr>
            <a:r>
              <a:rPr kumimoji="0" lang="zh-CN" altLang="zh-CN"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①</a:t>
            </a:r>
            <a:r>
              <a:rPr kumimoji="0" lang="zh-CN" altLang="en-US"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历史因素：</a:t>
            </a:r>
            <a:endParaRPr kumimoji="0" lang="en-US" altLang="zh-CN"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ts val="43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②现实因素：</a:t>
            </a:r>
            <a:endParaRPr kumimoji="0" lang="en-US" altLang="zh-CN"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ts val="43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③中国国内：</a:t>
            </a:r>
            <a:endParaRPr kumimoji="0" lang="en-US" altLang="zh-CN"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ts val="4300"/>
              </a:lnSpc>
              <a:spcBef>
                <a:spcPct val="0"/>
              </a:spcBef>
              <a:spcAft>
                <a:spcPct val="0"/>
              </a:spcAft>
              <a:buClrTx/>
              <a:buSzTx/>
              <a:buFontTx/>
              <a:buNone/>
              <a:defRPr/>
            </a:pPr>
            <a:r>
              <a:rPr kumimoji="0" lang="zh-CN" altLang="zh-CN"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④</a:t>
            </a:r>
            <a:r>
              <a:rPr kumimoji="0" lang="zh-CN" altLang="en-US" sz="2800" b="1"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t>国际因素：</a:t>
            </a:r>
            <a:endParaRPr lang="zh-CN" altLang="en-US" b="1"/>
          </a:p>
        </p:txBody>
      </p:sp>
      <p:sp>
        <p:nvSpPr>
          <p:cNvPr id="17" name="文本框 16"/>
          <p:cNvSpPr txBox="1"/>
          <p:nvPr/>
        </p:nvSpPr>
        <p:spPr>
          <a:xfrm>
            <a:off x="3177540" y="2984204"/>
            <a:ext cx="6096000" cy="461665"/>
          </a:xfrm>
          <a:prstGeom prst="rect">
            <a:avLst/>
          </a:prstGeom>
          <a:noFill/>
        </p:spPr>
        <p:txBody>
          <a:bodyPr wrap="square">
            <a:spAutoFit/>
          </a:bodyPr>
          <a:lstStyle/>
          <a:p>
            <a:pPr marR="0" defTabSz="914400">
              <a:buClrTx/>
              <a:buSzTx/>
              <a:buFont typeface="Arial" panose="020B0604020202020204" pitchFamily="34" charset="0"/>
              <a:defRPr/>
            </a:pPr>
            <a:r>
              <a:rPr kumimoji="0" lang="zh-CN" altLang="en-US" sz="2400" b="1" kern="1200" cap="none" spc="0" normalizeH="0" baseline="0" noProof="0">
                <a:latin typeface="Arial" panose="020B0604020202020204" pitchFamily="34" charset="0"/>
                <a:ea typeface="仿宋_GB2312" pitchFamily="49" charset="-122"/>
                <a:cs typeface="+mn-cs"/>
                <a:sym typeface="+mn-ea"/>
              </a:rPr>
              <a:t>国际社会无暇东顾</a:t>
            </a:r>
            <a:endParaRPr kumimoji="0" lang="zh-CN" altLang="en-US" sz="2400" b="1" kern="1200" cap="none" spc="0" normalizeH="0" baseline="0" noProof="0">
              <a:latin typeface="Arial" panose="020B0604020202020204" pitchFamily="34" charset="0"/>
              <a:ea typeface="仿宋_GB2312" pitchFamily="49" charset="-122"/>
              <a:cs typeface="+mn-cs"/>
              <a:sym typeface="+mn-ea"/>
            </a:endParaRPr>
          </a:p>
        </p:txBody>
      </p:sp>
      <p:sp>
        <p:nvSpPr>
          <p:cNvPr id="16" name="内容占位符 2"/>
          <p:cNvSpPr txBox="1"/>
          <p:nvPr/>
        </p:nvSpPr>
        <p:spPr>
          <a:xfrm>
            <a:off x="253388" y="3909576"/>
            <a:ext cx="11894592" cy="6624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zh-CN" altLang="en-US" b="1">
                <a:latin typeface="微软雅黑" panose="020B0503020204020204" pitchFamily="34" charset="-122"/>
                <a:ea typeface="微软雅黑" panose="020B0503020204020204" pitchFamily="34" charset="-122"/>
              </a:rPr>
              <a:t>二、日本侵华的罪行</a:t>
            </a:r>
            <a:endParaRPr lang="zh-CN" altLang="en-US" b="1">
              <a:latin typeface="微软雅黑" panose="020B0503020204020204" pitchFamily="34" charset="-122"/>
              <a:ea typeface="微软雅黑" panose="020B0503020204020204" pitchFamily="34" charset="-122"/>
            </a:endParaRPr>
          </a:p>
        </p:txBody>
      </p:sp>
      <p:sp>
        <p:nvSpPr>
          <p:cNvPr id="18" name="文本框 17"/>
          <p:cNvSpPr txBox="1"/>
          <p:nvPr/>
        </p:nvSpPr>
        <p:spPr>
          <a:xfrm>
            <a:off x="1940561" y="4450932"/>
            <a:ext cx="9299666" cy="584775"/>
          </a:xfrm>
          <a:prstGeom prst="rect">
            <a:avLst/>
          </a:prstGeom>
          <a:noFill/>
        </p:spPr>
        <p:txBody>
          <a:bodyPr wrap="square" rtlCol="0">
            <a:spAutoFit/>
          </a:bodyPr>
          <a:lstStyle/>
          <a:p>
            <a:r>
              <a:rPr lang="zh-CN" altLang="en-US" sz="3200" b="1">
                <a:solidFill>
                  <a:srgbClr val="2C0FDB"/>
                </a:solidFill>
                <a:latin typeface="华文行楷" panose="02010800040101010101" pitchFamily="2" charset="-122"/>
                <a:ea typeface="华文行楷" panose="02010800040101010101" pitchFamily="2" charset="-122"/>
              </a:rPr>
              <a:t>概括日本侵华有哪几种方式？</a:t>
            </a:r>
            <a:endParaRPr lang="en-US" altLang="zh-CN" sz="3200" b="1">
              <a:solidFill>
                <a:srgbClr val="2C0FDB"/>
              </a:solidFill>
              <a:latin typeface="华文行楷" panose="02010800040101010101" pitchFamily="2" charset="-122"/>
              <a:ea typeface="华文行楷" panose="02010800040101010101" pitchFamily="2" charset="-122"/>
            </a:endParaRPr>
          </a:p>
        </p:txBody>
      </p:sp>
      <p:sp>
        <p:nvSpPr>
          <p:cNvPr id="23" name="文本框 22"/>
          <p:cNvSpPr txBox="1"/>
          <p:nvPr/>
        </p:nvSpPr>
        <p:spPr>
          <a:xfrm>
            <a:off x="8833396" y="1339984"/>
            <a:ext cx="6096000" cy="461665"/>
          </a:xfrm>
          <a:prstGeom prst="rect">
            <a:avLst/>
          </a:prstGeom>
          <a:noFill/>
        </p:spPr>
        <p:txBody>
          <a:bodyPr wrap="square">
            <a:spAutoFit/>
          </a:bodyPr>
          <a:lstStyle/>
          <a:p>
            <a:r>
              <a:rPr kumimoji="0" lang="zh-CN" altLang="en-US" sz="2400" b="1" i="0" u="none" strike="noStrike" kern="1200" cap="none" spc="0" normalizeH="0" baseline="0" noProof="0">
                <a:ln>
                  <a:noFill/>
                </a:ln>
                <a:solidFill>
                  <a:srgbClr val="0000CC"/>
                </a:solidFill>
                <a:effectLst/>
                <a:uLnTx/>
                <a:uFillTx/>
                <a:latin typeface="楷体_GB2312"/>
                <a:ea typeface="楷体_GB2312"/>
                <a:cs typeface="楷体_GB2312"/>
              </a:rPr>
              <a:t>征服满蒙（东方会议） </a:t>
            </a:r>
            <a:endParaRPr lang="zh-CN" altLang="en-US"/>
          </a:p>
        </p:txBody>
      </p:sp>
      <p:sp>
        <p:nvSpPr>
          <p:cNvPr id="24" name="TextBox 5"/>
          <p:cNvSpPr txBox="1">
            <a:spLocks noChangeArrowheads="1"/>
          </p:cNvSpPr>
          <p:nvPr/>
        </p:nvSpPr>
        <p:spPr bwMode="auto">
          <a:xfrm>
            <a:off x="745127" y="5024952"/>
            <a:ext cx="23817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、军事侵略</a:t>
            </a:r>
            <a:endParaRPr lang="zh-CN" altLang="en-US" sz="2800" b="1">
              <a:latin typeface="微软雅黑" panose="020B0503020204020204" pitchFamily="34" charset="-122"/>
              <a:ea typeface="微软雅黑" panose="020B0503020204020204" pitchFamily="34" charset="-122"/>
            </a:endParaRPr>
          </a:p>
        </p:txBody>
      </p:sp>
      <p:sp>
        <p:nvSpPr>
          <p:cNvPr id="25" name="TextBox 5"/>
          <p:cNvSpPr txBox="1">
            <a:spLocks noChangeArrowheads="1"/>
          </p:cNvSpPr>
          <p:nvPr/>
        </p:nvSpPr>
        <p:spPr bwMode="auto">
          <a:xfrm>
            <a:off x="3177540" y="5086507"/>
            <a:ext cx="91361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400" b="1">
                <a:solidFill>
                  <a:srgbClr val="FF0000"/>
                </a:solidFill>
                <a:latin typeface="微软雅黑" panose="020B0503020204020204" pitchFamily="34" charset="-122"/>
                <a:ea typeface="微软雅黑" panose="020B0503020204020204" pitchFamily="34" charset="-122"/>
              </a:rPr>
              <a:t>局部侵华（</a:t>
            </a:r>
            <a:r>
              <a:rPr lang="en-US" altLang="zh-CN" sz="2400" b="1">
                <a:solidFill>
                  <a:srgbClr val="FF0000"/>
                </a:solidFill>
                <a:latin typeface="微软雅黑" panose="020B0503020204020204" pitchFamily="34" charset="-122"/>
                <a:ea typeface="微软雅黑" panose="020B0503020204020204" pitchFamily="34" charset="-122"/>
              </a:rPr>
              <a:t>1931——1936</a:t>
            </a:r>
            <a:r>
              <a:rPr lang="zh-CN" altLang="en-US" sz="2400" b="1">
                <a:solidFill>
                  <a:srgbClr val="FF0000"/>
                </a:solidFill>
                <a:latin typeface="微软雅黑" panose="020B0503020204020204" pitchFamily="34" charset="-122"/>
                <a:ea typeface="微软雅黑" panose="020B0503020204020204" pitchFamily="34" charset="-122"/>
              </a:rPr>
              <a:t>年）；全面侵华（</a:t>
            </a:r>
            <a:r>
              <a:rPr lang="en-US" altLang="zh-CN" sz="2400" b="1">
                <a:solidFill>
                  <a:srgbClr val="FF0000"/>
                </a:solidFill>
                <a:latin typeface="微软雅黑" panose="020B0503020204020204" pitchFamily="34" charset="-122"/>
                <a:ea typeface="微软雅黑" panose="020B0503020204020204" pitchFamily="34" charset="-122"/>
              </a:rPr>
              <a:t>1937——1945</a:t>
            </a:r>
            <a:r>
              <a:rPr lang="zh-CN" altLang="en-US" sz="2400" b="1">
                <a:solidFill>
                  <a:srgbClr val="FF0000"/>
                </a:solidFill>
                <a:latin typeface="微软雅黑" panose="020B0503020204020204" pitchFamily="34" charset="-122"/>
                <a:ea typeface="微软雅黑" panose="020B0503020204020204" pitchFamily="34" charset="-122"/>
              </a:rPr>
              <a:t>）</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 calcmode="lin" valueType="num">
                                      <p:cBhvr additive="base">
                                        <p:cTn id="3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5">
                                            <p:txEl>
                                              <p:pRg st="1" end="1"/>
                                            </p:txEl>
                                          </p:spTgt>
                                        </p:tgtEl>
                                        <p:attrNameLst>
                                          <p:attrName>style.visibility</p:attrName>
                                        </p:attrNameLst>
                                      </p:cBhvr>
                                      <p:to>
                                        <p:strVal val="visible"/>
                                      </p:to>
                                    </p:set>
                                    <p:anim calcmode="lin" valueType="num">
                                      <p:cBhvr additive="base">
                                        <p:cTn id="55"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5">
                                            <p:txEl>
                                              <p:pRg st="2" end="2"/>
                                            </p:txEl>
                                          </p:spTgt>
                                        </p:tgtEl>
                                        <p:attrNameLst>
                                          <p:attrName>style.visibility</p:attrName>
                                        </p:attrNameLst>
                                      </p:cBhvr>
                                      <p:to>
                                        <p:strVal val="visible"/>
                                      </p:to>
                                    </p:set>
                                    <p:anim calcmode="lin" valueType="num">
                                      <p:cBhvr additive="base">
                                        <p:cTn id="6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5">
                                            <p:txEl>
                                              <p:pRg st="3" end="3"/>
                                            </p:txEl>
                                          </p:spTgt>
                                        </p:tgtEl>
                                        <p:attrNameLst>
                                          <p:attrName>style.visibility</p:attrName>
                                        </p:attrNameLst>
                                      </p:cBhvr>
                                      <p:to>
                                        <p:strVal val="visible"/>
                                      </p:to>
                                    </p:set>
                                    <p:anim calcmode="lin" valueType="num">
                                      <p:cBhvr additive="base">
                                        <p:cTn id="79"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additive="base">
                                        <p:cTn id="91" dur="500" fill="hold"/>
                                        <p:tgtEl>
                                          <p:spTgt spid="16"/>
                                        </p:tgtEl>
                                        <p:attrNameLst>
                                          <p:attrName>ppt_x</p:attrName>
                                        </p:attrNameLst>
                                      </p:cBhvr>
                                      <p:tavLst>
                                        <p:tav tm="0">
                                          <p:val>
                                            <p:strVal val="#ppt_x"/>
                                          </p:val>
                                        </p:tav>
                                        <p:tav tm="100000">
                                          <p:val>
                                            <p:strVal val="#ppt_x"/>
                                          </p:val>
                                        </p:tav>
                                      </p:tavLst>
                                    </p:anim>
                                    <p:anim calcmode="lin" valueType="num">
                                      <p:cBhvr additive="base">
                                        <p:cTn id="9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ppt_x"/>
                                          </p:val>
                                        </p:tav>
                                        <p:tav tm="100000">
                                          <p:val>
                                            <p:strVal val="#ppt_x"/>
                                          </p:val>
                                        </p:tav>
                                      </p:tavLst>
                                    </p:anim>
                                    <p:anim calcmode="lin" valueType="num">
                                      <p:cBhvr additive="base">
                                        <p:cTn id="9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fill="hold"/>
                                        <p:tgtEl>
                                          <p:spTgt spid="24"/>
                                        </p:tgtEl>
                                        <p:attrNameLst>
                                          <p:attrName>ppt_x</p:attrName>
                                        </p:attrNameLst>
                                      </p:cBhvr>
                                      <p:tavLst>
                                        <p:tav tm="0">
                                          <p:val>
                                            <p:strVal val="#ppt_x"/>
                                          </p:val>
                                        </p:tav>
                                        <p:tav tm="100000">
                                          <p:val>
                                            <p:strVal val="#ppt_x"/>
                                          </p:val>
                                        </p:tav>
                                      </p:tavLst>
                                    </p:anim>
                                    <p:anim calcmode="lin" valueType="num">
                                      <p:cBhvr additive="base">
                                        <p:cTn id="10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ppt_x"/>
                                          </p:val>
                                        </p:tav>
                                        <p:tav tm="100000">
                                          <p:val>
                                            <p:strVal val="#ppt_x"/>
                                          </p:val>
                                        </p:tav>
                                      </p:tavLst>
                                    </p:anim>
                                    <p:anim calcmode="lin" valueType="num">
                                      <p:cBhvr additive="base">
                                        <p:cTn id="11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1" grpId="0"/>
      <p:bldP spid="17" grpId="0"/>
      <p:bldP spid="16" grpId="0"/>
      <p:bldP spid="18"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00990" y="109220"/>
            <a:ext cx="11297285" cy="6621145"/>
          </a:xfrm>
          <a:prstGeom prst="rect">
            <a:avLst/>
          </a:prstGeom>
        </p:spPr>
      </p:pic>
      <p:sp>
        <p:nvSpPr>
          <p:cNvPr id="10" name="对话气泡: 矩形 9"/>
          <p:cNvSpPr/>
          <p:nvPr/>
        </p:nvSpPr>
        <p:spPr>
          <a:xfrm>
            <a:off x="8876765" y="3147085"/>
            <a:ext cx="2721510" cy="779229"/>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1932</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28</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一</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二八事变</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标注: 线形 13"/>
          <p:cNvSpPr/>
          <p:nvPr/>
        </p:nvSpPr>
        <p:spPr>
          <a:xfrm>
            <a:off x="10131986" y="309136"/>
            <a:ext cx="2019764" cy="888893"/>
          </a:xfrm>
          <a:prstGeom prst="borderCallout1">
            <a:avLst>
              <a:gd name="adj1" fmla="val 18750"/>
              <a:gd name="adj2" fmla="val -8333"/>
              <a:gd name="adj3" fmla="val 148442"/>
              <a:gd name="adj4" fmla="val -159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1932</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3</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建立伪满洲国</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标注: 线形 14"/>
          <p:cNvSpPr/>
          <p:nvPr/>
        </p:nvSpPr>
        <p:spPr>
          <a:xfrm flipH="1">
            <a:off x="6821695" y="1082723"/>
            <a:ext cx="1832753" cy="723365"/>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1931</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9.18</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九一八事变</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标注: 线形 15"/>
          <p:cNvSpPr/>
          <p:nvPr/>
        </p:nvSpPr>
        <p:spPr>
          <a:xfrm flipH="1">
            <a:off x="5281997" y="1868995"/>
            <a:ext cx="1437369" cy="921102"/>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1935</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华北事变</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23" name="组合 22"/>
          <p:cNvGrpSpPr/>
          <p:nvPr/>
        </p:nvGrpSpPr>
        <p:grpSpPr>
          <a:xfrm>
            <a:off x="8577441" y="2134611"/>
            <a:ext cx="3097424" cy="888893"/>
            <a:chOff x="5933635" y="2389994"/>
            <a:chExt cx="2289810" cy="601980"/>
          </a:xfrm>
        </p:grpSpPr>
        <p:sp>
          <p:nvSpPr>
            <p:cNvPr id="20" name="矩形 19"/>
            <p:cNvSpPr/>
            <p:nvPr/>
          </p:nvSpPr>
          <p:spPr>
            <a:xfrm>
              <a:off x="6522280" y="2496674"/>
              <a:ext cx="1701165" cy="495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1933</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3-5</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进犯长城一带</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5933635" y="2389994"/>
              <a:ext cx="512055" cy="21287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 name="矩形 1"/>
          <p:cNvSpPr/>
          <p:nvPr/>
        </p:nvSpPr>
        <p:spPr>
          <a:xfrm>
            <a:off x="9135047" y="4500880"/>
            <a:ext cx="2234360" cy="7055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1937</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8</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13</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八一三事变</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 name="矩形 2"/>
          <p:cNvSpPr/>
          <p:nvPr/>
        </p:nvSpPr>
        <p:spPr>
          <a:xfrm>
            <a:off x="8395335" y="3973195"/>
            <a:ext cx="694055"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南京</a:t>
            </a:r>
            <a:endParaRPr kumimoji="0" lang="zh-CN" altLang="en-US" sz="2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矩形 10"/>
          <p:cNvSpPr/>
          <p:nvPr/>
        </p:nvSpPr>
        <p:spPr>
          <a:xfrm>
            <a:off x="7772897" y="3298683"/>
            <a:ext cx="837704" cy="5195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徐州</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矩形 11"/>
          <p:cNvSpPr/>
          <p:nvPr/>
        </p:nvSpPr>
        <p:spPr>
          <a:xfrm>
            <a:off x="6757035" y="5424805"/>
            <a:ext cx="1417128" cy="333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广州</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矩形 16"/>
          <p:cNvSpPr/>
          <p:nvPr/>
        </p:nvSpPr>
        <p:spPr>
          <a:xfrm>
            <a:off x="7187566" y="4128769"/>
            <a:ext cx="595916" cy="780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武汉</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21" name="组合 20"/>
          <p:cNvGrpSpPr/>
          <p:nvPr/>
        </p:nvGrpSpPr>
        <p:grpSpPr>
          <a:xfrm flipH="1">
            <a:off x="5281997" y="2878724"/>
            <a:ext cx="2490899" cy="1020046"/>
            <a:chOff x="5933635" y="2389994"/>
            <a:chExt cx="2490899" cy="769722"/>
          </a:xfrm>
        </p:grpSpPr>
        <p:sp>
          <p:nvSpPr>
            <p:cNvPr id="24" name="矩形 23"/>
            <p:cNvSpPr/>
            <p:nvPr/>
          </p:nvSpPr>
          <p:spPr>
            <a:xfrm>
              <a:off x="6522281" y="2496673"/>
              <a:ext cx="1902253" cy="6630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1937</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7</a:t>
              </a: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a:t>
              </a:r>
              <a:r>
                <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7</a:t>
              </a:r>
              <a:endParaRPr kumimoji="0" lang="en-US" altLang="zh-CN"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4572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卢沟桥事变</a:t>
              </a:r>
              <a:endParaRPr kumimoji="0" lang="zh-CN" altLang="en-US" sz="2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933635" y="2389994"/>
              <a:ext cx="512055" cy="21287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6" name="文本框 25"/>
          <p:cNvSpPr txBox="1"/>
          <p:nvPr/>
        </p:nvSpPr>
        <p:spPr>
          <a:xfrm>
            <a:off x="5233555" y="354097"/>
            <a:ext cx="4464087" cy="577081"/>
          </a:xfrm>
          <a:prstGeom prst="rect">
            <a:avLst/>
          </a:prstGeom>
          <a:solidFill>
            <a:schemeClr val="bg1"/>
          </a:solidFill>
          <a:ln>
            <a:solidFill>
              <a:schemeClr val="accent1"/>
            </a:solidFill>
          </a:ln>
        </p:spPr>
        <p:txBody>
          <a:bodyPr wrap="square" rtlCol="0" anchor="t">
            <a:spAutoFit/>
          </a:bodyPr>
          <a:lstStyle/>
          <a:p>
            <a:pPr>
              <a:lnSpc>
                <a:spcPct val="125000"/>
              </a:lnSpc>
              <a:spcBef>
                <a:spcPct val="0"/>
              </a:spcBef>
              <a:spcAft>
                <a:spcPct val="0"/>
              </a:spcAft>
            </a:pPr>
            <a:r>
              <a:rPr lang="en-US" altLang="zh-CN" sz="2800" b="1">
                <a:latin typeface="微软雅黑" panose="020B0503020204020204" pitchFamily="34" charset="-122"/>
                <a:ea typeface="微软雅黑" panose="020B0503020204020204" pitchFamily="34" charset="-122"/>
                <a:cs typeface="黑体" panose="02010609060101010101" charset="-122"/>
                <a:sym typeface="+mn-ea"/>
              </a:rPr>
              <a:t>——</a:t>
            </a:r>
            <a:r>
              <a:rPr lang="zh-CN" altLang="en-US" sz="2800" b="1">
                <a:latin typeface="微软雅黑" panose="020B0503020204020204" pitchFamily="34" charset="-122"/>
                <a:ea typeface="微软雅黑" panose="020B0503020204020204" pitchFamily="34" charset="-122"/>
                <a:cs typeface="黑体" panose="02010609060101010101" charset="-122"/>
                <a:sym typeface="+mn-ea"/>
              </a:rPr>
              <a:t>日本局部侵华的开始</a:t>
            </a:r>
            <a:endParaRPr lang="zh-CN" altLang="en-US" sz="2800" b="1">
              <a:latin typeface="微软雅黑" panose="020B0503020204020204" pitchFamily="34" charset="-122"/>
              <a:ea typeface="微软雅黑" panose="020B0503020204020204" pitchFamily="34" charset="-122"/>
            </a:endParaRPr>
          </a:p>
        </p:txBody>
      </p:sp>
      <p:sp>
        <p:nvSpPr>
          <p:cNvPr id="27" name="Text Box 18"/>
          <p:cNvSpPr txBox="1">
            <a:spLocks noChangeArrowheads="1"/>
          </p:cNvSpPr>
          <p:nvPr/>
        </p:nvSpPr>
        <p:spPr bwMode="auto">
          <a:xfrm>
            <a:off x="3273" y="4763085"/>
            <a:ext cx="5278723" cy="1373310"/>
          </a:xfrm>
          <a:prstGeom prst="rect">
            <a:avLst/>
          </a:prstGeom>
          <a:solidFill>
            <a:srgbClr val="FFFF00"/>
          </a:solidFill>
          <a:ln w="9525">
            <a:solidFill>
              <a:schemeClr val="tx2"/>
            </a:solidFill>
            <a:miter lim="800000"/>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4000" b="1">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特点：由北向南，由东向西，逐渐深入</a:t>
            </a:r>
            <a:endParaRPr lang="zh-CN" altLang="zh-CN" sz="4000" b="1">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pic>
        <p:nvPicPr>
          <p:cNvPr id="29"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95778" y="1806089"/>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8581" y="3788092"/>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62248" y="1331118"/>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25824" y="1981693"/>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23719" y="2313716"/>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45538" y="2543714"/>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02735" y="3911673"/>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36"/>
          <p:cNvSpPr txBox="1"/>
          <p:nvPr/>
        </p:nvSpPr>
        <p:spPr>
          <a:xfrm>
            <a:off x="570761" y="3168552"/>
            <a:ext cx="4392360" cy="581762"/>
          </a:xfrm>
          <a:prstGeom prst="rect">
            <a:avLst/>
          </a:prstGeom>
          <a:solidFill>
            <a:schemeClr val="bg1"/>
          </a:solidFill>
          <a:ln>
            <a:solidFill>
              <a:schemeClr val="accent1"/>
            </a:solidFill>
          </a:ln>
        </p:spPr>
        <p:txBody>
          <a:bodyPr wrap="square" rtlCol="0" anchor="t">
            <a:spAutoFit/>
          </a:bodyPr>
          <a:lstStyle/>
          <a:p>
            <a:pPr>
              <a:lnSpc>
                <a:spcPct val="125000"/>
              </a:lnSpc>
              <a:spcBef>
                <a:spcPct val="0"/>
              </a:spcBef>
              <a:spcAft>
                <a:spcPct val="0"/>
              </a:spcAft>
            </a:pPr>
            <a:r>
              <a:rPr lang="en-US" altLang="zh-CN" sz="2800" b="1">
                <a:latin typeface="微软雅黑" panose="020B0503020204020204" pitchFamily="34" charset="-122"/>
                <a:ea typeface="微软雅黑" panose="020B0503020204020204" pitchFamily="34" charset="-122"/>
                <a:cs typeface="黑体" panose="02010609060101010101" charset="-122"/>
                <a:sym typeface="+mn-ea"/>
              </a:rPr>
              <a:t>——</a:t>
            </a:r>
            <a:r>
              <a:rPr lang="zh-CN" altLang="en-US" sz="2800" b="1">
                <a:latin typeface="微软雅黑" panose="020B0503020204020204" pitchFamily="34" charset="-122"/>
                <a:ea typeface="微软雅黑" panose="020B0503020204020204" pitchFamily="34" charset="-122"/>
                <a:cs typeface="黑体" panose="02010609060101010101" charset="-122"/>
                <a:sym typeface="+mn-ea"/>
              </a:rPr>
              <a:t>日本全面侵华的开始</a:t>
            </a:r>
            <a:endParaRPr lang="zh-CN" altLang="en-US" sz="2800" b="1">
              <a:latin typeface="微软雅黑" panose="020B0503020204020204" pitchFamily="34" charset="-122"/>
              <a:ea typeface="微软雅黑" panose="020B0503020204020204" pitchFamily="34" charset="-122"/>
            </a:endParaRPr>
          </a:p>
        </p:txBody>
      </p:sp>
      <p:pic>
        <p:nvPicPr>
          <p:cNvPr id="38"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70558" y="3633066"/>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12879" y="4170951"/>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00168" y="4062045"/>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6" descr="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93070" y="5494478"/>
            <a:ext cx="428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p:nvPr/>
        </p:nvSpPr>
        <p:spPr>
          <a:xfrm>
            <a:off x="224401" y="1830779"/>
            <a:ext cx="4738720" cy="581762"/>
          </a:xfrm>
          <a:prstGeom prst="rect">
            <a:avLst/>
          </a:prstGeom>
          <a:solidFill>
            <a:schemeClr val="bg1"/>
          </a:solidFill>
          <a:ln>
            <a:solidFill>
              <a:schemeClr val="accent1"/>
            </a:solidFill>
          </a:ln>
        </p:spPr>
        <p:txBody>
          <a:bodyPr wrap="square" rtlCol="0" anchor="t">
            <a:spAutoFit/>
          </a:bodyPr>
          <a:lstStyle/>
          <a:p>
            <a:pPr>
              <a:lnSpc>
                <a:spcPct val="125000"/>
              </a:lnSpc>
              <a:spcBef>
                <a:spcPct val="0"/>
              </a:spcBef>
              <a:spcAft>
                <a:spcPct val="0"/>
              </a:spcAft>
            </a:pPr>
            <a:r>
              <a:rPr lang="en-US" altLang="zh-CN" sz="2800" b="1">
                <a:latin typeface="微软雅黑" panose="020B0503020204020204" pitchFamily="34" charset="-122"/>
                <a:ea typeface="微软雅黑" panose="020B0503020204020204" pitchFamily="34" charset="-122"/>
                <a:cs typeface="黑体" panose="02010609060101010101" charset="-122"/>
                <a:sym typeface="+mn-ea"/>
              </a:rPr>
              <a:t>——</a:t>
            </a:r>
            <a:r>
              <a:rPr lang="zh-CN" altLang="en-US" sz="2800" b="1">
                <a:latin typeface="微软雅黑" panose="020B0503020204020204" pitchFamily="34" charset="-122"/>
                <a:ea typeface="微软雅黑" panose="020B0503020204020204" pitchFamily="34" charset="-122"/>
                <a:cs typeface="黑体" panose="02010609060101010101" charset="-122"/>
                <a:sym typeface="+mn-ea"/>
              </a:rPr>
              <a:t>民族矛盾上升主要矛盾</a:t>
            </a:r>
            <a:endParaRPr lang="zh-CN" altLang="en-US" sz="2800"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4" name="bomb.wav"/>
                                        </p:tgtEl>
                                      </p:cMediaNode>
                                    </p:audio>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0"/>
                                            </p:cond>
                                          </p:stCondLst>
                                          <p:endCondLst>
                                            <p:cond evt="onStopAudio" delay="0">
                                              <p:tgtEl>
                                                <p:sldTgt/>
                                              </p:tgtEl>
                                            </p:cond>
                                          </p:endCondLst>
                                        </p:cTn>
                                        <p:tgtEl>
                                          <p:sndTgt r:embed="rId4" name="bomb.wav"/>
                                        </p:tgtEl>
                                      </p:cMediaNode>
                                    </p:audio>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4" name="bomb.wav"/>
                                        </p:tgtEl>
                                      </p:cMediaNode>
                                    </p:audio>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4" name="bomb.wav"/>
                                        </p:tgtEl>
                                      </p:cMediaNode>
                                    </p:audio>
                                  </p:sub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3" presetClass="entr" presetSubtype="16"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0"/>
                                            </p:cond>
                                          </p:stCondLst>
                                          <p:endCondLst>
                                            <p:cond evt="onStopAudio" delay="0">
                                              <p:tgtEl>
                                                <p:sldTgt/>
                                              </p:tgtEl>
                                            </p:cond>
                                          </p:endCondLst>
                                        </p:cTn>
                                        <p:tgtEl>
                                          <p:sndTgt r:embed="rId4" name="bomb.wav"/>
                                        </p:tgtEl>
                                      </p:cMediaNode>
                                    </p:audio>
                                  </p:sub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linds(horizontal)">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65"/>
                                            </p:cond>
                                          </p:stCondLst>
                                          <p:endCondLst>
                                            <p:cond evt="onStopAudio" delay="0">
                                              <p:tgtEl>
                                                <p:sldTgt/>
                                              </p:tgtEl>
                                            </p:cond>
                                          </p:endCondLst>
                                        </p:cTn>
                                        <p:tgtEl>
                                          <p:sndTgt r:embed="rId4" name="bomb.wav"/>
                                        </p:tgtEl>
                                      </p:cMediaNode>
                                    </p:audio>
                                  </p:sub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linds(horizontal)">
                                      <p:cBhvr>
                                        <p:cTn id="77" dur="500"/>
                                        <p:tgtEl>
                                          <p:spTgt spid="37"/>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childTnLst>
                                </p:cTn>
                              </p:par>
                              <p:par>
                                <p:cTn id="82" presetID="23" presetClass="entr" presetSubtype="16"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82"/>
                                            </p:cond>
                                          </p:stCondLst>
                                          <p:endCondLst>
                                            <p:cond evt="onStopAudio" delay="0">
                                              <p:tgtEl>
                                                <p:sldTgt/>
                                              </p:tgtEl>
                                            </p:cond>
                                          </p:endCondLst>
                                        </p:cTn>
                                        <p:tgtEl>
                                          <p:sndTgt r:embed="rId4" name="bomb.wav"/>
                                        </p:tgtEl>
                                      </p:cMediaNode>
                                    </p:audio>
                                  </p:sub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3"/>
                                        </p:tgtEl>
                                        <p:attrNameLst>
                                          <p:attrName>style.visibility</p:attrName>
                                        </p:attrNameLst>
                                      </p:cBhvr>
                                      <p:to>
                                        <p:strVal val="visible"/>
                                      </p:to>
                                    </p:set>
                                  </p:childTnLst>
                                </p:cTn>
                              </p:par>
                              <p:par>
                                <p:cTn id="90" presetID="23" presetClass="entr" presetSubtype="16" fill="hold" nodeType="withEffect">
                                  <p:stCondLst>
                                    <p:cond delay="0"/>
                                  </p:stCondLst>
                                  <p:childTnLst>
                                    <p:set>
                                      <p:cBhvr>
                                        <p:cTn id="91" dur="1" fill="hold">
                                          <p:stCondLst>
                                            <p:cond delay="0"/>
                                          </p:stCondLst>
                                        </p:cTn>
                                        <p:tgtEl>
                                          <p:spTgt spid="39"/>
                                        </p:tgtEl>
                                        <p:attrNameLst>
                                          <p:attrName>style.visibility</p:attrName>
                                        </p:attrNameLst>
                                      </p:cBhvr>
                                      <p:to>
                                        <p:strVal val="visible"/>
                                      </p:to>
                                    </p:set>
                                    <p:anim calcmode="lin" valueType="num">
                                      <p:cBhvr>
                                        <p:cTn id="92" dur="500" fill="hold"/>
                                        <p:tgtEl>
                                          <p:spTgt spid="39"/>
                                        </p:tgtEl>
                                        <p:attrNameLst>
                                          <p:attrName>ppt_w</p:attrName>
                                        </p:attrNameLst>
                                      </p:cBhvr>
                                      <p:tavLst>
                                        <p:tav tm="0">
                                          <p:val>
                                            <p:fltVal val="0"/>
                                          </p:val>
                                        </p:tav>
                                        <p:tav tm="100000">
                                          <p:val>
                                            <p:strVal val="#ppt_w"/>
                                          </p:val>
                                        </p:tav>
                                      </p:tavLst>
                                    </p:anim>
                                    <p:anim calcmode="lin" valueType="num">
                                      <p:cBhvr>
                                        <p:cTn id="93" dur="500" fill="hold"/>
                                        <p:tgtEl>
                                          <p:spTgt spid="3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90"/>
                                            </p:cond>
                                          </p:stCondLst>
                                          <p:endCondLst>
                                            <p:cond evt="onStopAudio" delay="0">
                                              <p:tgtEl>
                                                <p:sldTgt/>
                                              </p:tgtEl>
                                            </p:cond>
                                          </p:endCondLst>
                                        </p:cTn>
                                        <p:tgtEl>
                                          <p:sndTgt r:embed="rId4" name="bomb.wav"/>
                                        </p:tgtEl>
                                      </p:cMediaNode>
                                    </p:audio>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childTnLst>
                                </p:cTn>
                              </p:par>
                              <p:par>
                                <p:cTn id="98" presetID="2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500" fill="hold"/>
                                        <p:tgtEl>
                                          <p:spTgt spid="38"/>
                                        </p:tgtEl>
                                        <p:attrNameLst>
                                          <p:attrName>ppt_w</p:attrName>
                                        </p:attrNameLst>
                                      </p:cBhvr>
                                      <p:tavLst>
                                        <p:tav tm="0">
                                          <p:val>
                                            <p:fltVal val="0"/>
                                          </p:val>
                                        </p:tav>
                                        <p:tav tm="100000">
                                          <p:val>
                                            <p:strVal val="#ppt_w"/>
                                          </p:val>
                                        </p:tav>
                                      </p:tavLst>
                                    </p:anim>
                                    <p:anim calcmode="lin" valueType="num">
                                      <p:cBhvr>
                                        <p:cTn id="101" dur="500" fill="hold"/>
                                        <p:tgtEl>
                                          <p:spTgt spid="3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98"/>
                                            </p:cond>
                                          </p:stCondLst>
                                          <p:endCondLst>
                                            <p:cond evt="onStopAudio" delay="0">
                                              <p:tgtEl>
                                                <p:sldTgt/>
                                              </p:tgtEl>
                                            </p:cond>
                                          </p:endCondLst>
                                        </p:cTn>
                                        <p:tgtEl>
                                          <p:sndTgt r:embed="rId4" name="bomb.wav"/>
                                        </p:tgtEl>
                                      </p:cMediaNode>
                                    </p:audio>
                                  </p:sub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12"/>
                                        </p:tgtEl>
                                        <p:attrNameLst>
                                          <p:attrName>style.visibility</p:attrName>
                                        </p:attrNameLst>
                                      </p:cBhvr>
                                      <p:to>
                                        <p:strVal val="visible"/>
                                      </p:to>
                                    </p:set>
                                  </p:childTnLst>
                                </p:cTn>
                              </p:par>
                              <p:par>
                                <p:cTn id="106" presetID="2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500" fill="hold"/>
                                        <p:tgtEl>
                                          <p:spTgt spid="41"/>
                                        </p:tgtEl>
                                        <p:attrNameLst>
                                          <p:attrName>ppt_w</p:attrName>
                                        </p:attrNameLst>
                                      </p:cBhvr>
                                      <p:tavLst>
                                        <p:tav tm="0">
                                          <p:val>
                                            <p:fltVal val="0"/>
                                          </p:val>
                                        </p:tav>
                                        <p:tav tm="100000">
                                          <p:val>
                                            <p:strVal val="#ppt_w"/>
                                          </p:val>
                                        </p:tav>
                                      </p:tavLst>
                                    </p:anim>
                                    <p:anim calcmode="lin" valueType="num">
                                      <p:cBhvr>
                                        <p:cTn id="109" dur="500" fill="hold"/>
                                        <p:tgtEl>
                                          <p:spTgt spid="41"/>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06"/>
                                            </p:cond>
                                          </p:stCondLst>
                                          <p:endCondLst>
                                            <p:cond evt="onStopAudio" delay="0">
                                              <p:tgtEl>
                                                <p:sldTgt/>
                                              </p:tgtEl>
                                            </p:cond>
                                          </p:endCondLst>
                                        </p:cTn>
                                        <p:tgtEl>
                                          <p:sndTgt r:embed="rId4" name="bomb.wav"/>
                                        </p:tgtEl>
                                      </p:cMediaNode>
                                    </p:audio>
                                  </p:sub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17"/>
                                        </p:tgtEl>
                                        <p:attrNameLst>
                                          <p:attrName>style.visibility</p:attrName>
                                        </p:attrNameLst>
                                      </p:cBhvr>
                                      <p:to>
                                        <p:strVal val="visible"/>
                                      </p:to>
                                    </p:set>
                                  </p:childTnLst>
                                </p:cTn>
                              </p:par>
                              <p:par>
                                <p:cTn id="114" presetID="23" presetClass="entr" presetSubtype="16" fill="hold" nodeType="withEffect">
                                  <p:stCondLst>
                                    <p:cond delay="0"/>
                                  </p:stCondLst>
                                  <p:childTnLst>
                                    <p:set>
                                      <p:cBhvr>
                                        <p:cTn id="115" dur="1" fill="hold">
                                          <p:stCondLst>
                                            <p:cond delay="0"/>
                                          </p:stCondLst>
                                        </p:cTn>
                                        <p:tgtEl>
                                          <p:spTgt spid="40"/>
                                        </p:tgtEl>
                                        <p:attrNameLst>
                                          <p:attrName>style.visibility</p:attrName>
                                        </p:attrNameLst>
                                      </p:cBhvr>
                                      <p:to>
                                        <p:strVal val="visible"/>
                                      </p:to>
                                    </p:set>
                                    <p:anim calcmode="lin" valueType="num">
                                      <p:cBhvr>
                                        <p:cTn id="116" dur="500" fill="hold"/>
                                        <p:tgtEl>
                                          <p:spTgt spid="40"/>
                                        </p:tgtEl>
                                        <p:attrNameLst>
                                          <p:attrName>ppt_w</p:attrName>
                                        </p:attrNameLst>
                                      </p:cBhvr>
                                      <p:tavLst>
                                        <p:tav tm="0">
                                          <p:val>
                                            <p:fltVal val="0"/>
                                          </p:val>
                                        </p:tav>
                                        <p:tav tm="100000">
                                          <p:val>
                                            <p:strVal val="#ppt_w"/>
                                          </p:val>
                                        </p:tav>
                                      </p:tavLst>
                                    </p:anim>
                                    <p:anim calcmode="lin" valueType="num">
                                      <p:cBhvr>
                                        <p:cTn id="117" dur="500" fill="hold"/>
                                        <p:tgtEl>
                                          <p:spTgt spid="4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14"/>
                                            </p:cond>
                                          </p:stCondLst>
                                          <p:endCondLst>
                                            <p:cond evt="onStopAudio" delay="0">
                                              <p:tgtEl>
                                                <p:sldTgt/>
                                              </p:tgtEl>
                                            </p:cond>
                                          </p:endCondLst>
                                        </p:cTn>
                                        <p:tgtEl>
                                          <p:sndTgt r:embed="rId4" name="bomb.wav"/>
                                        </p:tgtEl>
                                      </p:cMediaNode>
                                    </p:audio>
                                  </p:subTnLst>
                                </p:cTn>
                              </p:par>
                            </p:childTnLst>
                          </p:cTn>
                        </p:par>
                      </p:childTnLst>
                    </p:cTn>
                  </p:par>
                  <p:par>
                    <p:cTn id="118" fill="hold">
                      <p:stCondLst>
                        <p:cond delay="indefinite"/>
                      </p:stCondLst>
                      <p:childTnLst>
                        <p:par>
                          <p:cTn id="119" fill="hold">
                            <p:stCondLst>
                              <p:cond delay="0"/>
                            </p:stCondLst>
                            <p:childTnLst>
                              <p:par>
                                <p:cTn id="120" presetID="20" presetClass="entr" presetSubtype="0" fill="hold" grpId="0" nodeType="click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wedge">
                                      <p:cBhvr>
                                        <p:cTn id="1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2" grpId="0"/>
      <p:bldP spid="3" grpId="0"/>
      <p:bldP spid="11" grpId="0"/>
      <p:bldP spid="12" grpId="0"/>
      <p:bldP spid="17" grpId="0"/>
      <p:bldP spid="26" grpId="0"/>
      <p:bldP spid="27" grpId="0"/>
      <p:bldP spid="37"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内容占位符 2"/>
          <p:cNvSpPr txBox="1"/>
          <p:nvPr/>
        </p:nvSpPr>
        <p:spPr>
          <a:xfrm>
            <a:off x="110169" y="196893"/>
            <a:ext cx="11971662" cy="7064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二、日本侵华的罪行</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TextBox 5"/>
          <p:cNvSpPr txBox="1">
            <a:spLocks noChangeArrowheads="1"/>
          </p:cNvSpPr>
          <p:nvPr/>
        </p:nvSpPr>
        <p:spPr bwMode="auto">
          <a:xfrm>
            <a:off x="474684" y="881350"/>
            <a:ext cx="23817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、军事侵略</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TextBox 5"/>
          <p:cNvSpPr txBox="1">
            <a:spLocks noChangeArrowheads="1"/>
          </p:cNvSpPr>
          <p:nvPr/>
        </p:nvSpPr>
        <p:spPr bwMode="auto">
          <a:xfrm>
            <a:off x="2907097" y="942905"/>
            <a:ext cx="91361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局部侵华（</a:t>
            </a:r>
            <a:r>
              <a:rPr kumimoji="0" lang="en-US" altLang="zh-CN"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1931——1936</a:t>
            </a:r>
            <a:r>
              <a:rPr kumimoji="0" lang="zh-CN" altLang="en-US"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年）；全面侵华（</a:t>
            </a:r>
            <a:r>
              <a:rPr kumimoji="0" lang="en-US" altLang="zh-CN"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1937——1945</a:t>
            </a:r>
            <a:r>
              <a:rPr kumimoji="0" lang="zh-CN" altLang="en-US"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8" name="TextBox 5"/>
          <p:cNvSpPr txBox="1">
            <a:spLocks noChangeArrowheads="1"/>
          </p:cNvSpPr>
          <p:nvPr/>
        </p:nvSpPr>
        <p:spPr bwMode="auto">
          <a:xfrm>
            <a:off x="474683" y="1543774"/>
            <a:ext cx="28867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2</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、制造大屠杀</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TextBox 5"/>
          <p:cNvSpPr txBox="1">
            <a:spLocks noChangeArrowheads="1"/>
          </p:cNvSpPr>
          <p:nvPr/>
        </p:nvSpPr>
        <p:spPr bwMode="auto">
          <a:xfrm>
            <a:off x="474683" y="2206198"/>
            <a:ext cx="35685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3</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、细菌战、毒气战</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TextBox 5"/>
          <p:cNvSpPr txBox="1">
            <a:spLocks noChangeArrowheads="1"/>
          </p:cNvSpPr>
          <p:nvPr/>
        </p:nvSpPr>
        <p:spPr bwMode="auto">
          <a:xfrm>
            <a:off x="3361418" y="1543774"/>
            <a:ext cx="84376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1937</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12</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月</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13</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日南京大屠杀、潘家谷大屠杀</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TextBox 5"/>
          <p:cNvSpPr txBox="1">
            <a:spLocks noChangeArrowheads="1"/>
          </p:cNvSpPr>
          <p:nvPr/>
        </p:nvSpPr>
        <p:spPr bwMode="auto">
          <a:xfrm>
            <a:off x="3929989" y="2227922"/>
            <a:ext cx="84376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使用生化武器</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TextBox 5"/>
          <p:cNvSpPr txBox="1">
            <a:spLocks noChangeArrowheads="1"/>
          </p:cNvSpPr>
          <p:nvPr/>
        </p:nvSpPr>
        <p:spPr bwMode="auto">
          <a:xfrm>
            <a:off x="474682" y="2912070"/>
            <a:ext cx="57718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4</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、沦陷区的殖民统治</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4" name="Group 3"/>
          <p:cNvGraphicFramePr>
            <a:graphicFrameLocks noGrp="1"/>
          </p:cNvGraphicFramePr>
          <p:nvPr/>
        </p:nvGraphicFramePr>
        <p:xfrm>
          <a:off x="1470991" y="3574494"/>
          <a:ext cx="7886939" cy="2141538"/>
        </p:xfrm>
        <a:graphic>
          <a:graphicData uri="http://schemas.openxmlformats.org/drawingml/2006/table">
            <a:tbl>
              <a:tblPr/>
              <a:tblGrid>
                <a:gridCol w="650469"/>
                <a:gridCol w="975704"/>
                <a:gridCol w="6260766"/>
              </a:tblGrid>
              <a:tr h="594441">
                <a:tc gridSpan="2">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总目的</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txBody>
                  <a:tcPr marL="91439" marR="91439" marT="34274" marB="34274"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1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5275">
                <a:tc rowSpan="3">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措</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施</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txBody>
                  <a:tcPr marL="91439" marR="91439" marT="34274" marB="34274" vert="horz"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政治</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1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5617">
                <a:tc vMerge="1">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经济</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1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zh-CN" sz="21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6205">
                <a:tc vMerge="1">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rPr>
                        <a:t>文化</a:t>
                      </a:r>
                      <a:endParaRPr kumimoji="0" lang="zh-CN" altLang="zh-CN" sz="2800" b="1" i="0" u="none" strike="noStrike" cap="none" normalizeH="0" baseline="0">
                        <a:ln>
                          <a:noFill/>
                        </a:ln>
                        <a:solidFill>
                          <a:schemeClr val="tx1"/>
                        </a:solidFill>
                        <a:effectLst/>
                        <a:latin typeface="Arial" panose="020B0604020202020204" pitchFamily="34" charset="0"/>
                        <a:ea typeface="黑体" panose="02010609060101010101"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wrap="square"/>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1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91439" marR="91439" marT="34274" marB="34274" vert="horz"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 name="Text Box 22"/>
          <p:cNvSpPr txBox="1">
            <a:spLocks noChangeArrowheads="1"/>
          </p:cNvSpPr>
          <p:nvPr/>
        </p:nvSpPr>
        <p:spPr bwMode="auto">
          <a:xfrm>
            <a:off x="4463667" y="3631644"/>
            <a:ext cx="3733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zh-CN" sz="2800" b="1">
                <a:solidFill>
                  <a:srgbClr val="C00000"/>
                </a:solidFill>
                <a:ea typeface="黑体" panose="02010609060101010101" charset="-122"/>
              </a:rPr>
              <a:t>巩固和扩大统治</a:t>
            </a:r>
            <a:endParaRPr lang="zh-CN" altLang="zh-CN" sz="2800" b="1">
              <a:solidFill>
                <a:srgbClr val="C00000"/>
              </a:solidFill>
              <a:ea typeface="黑体" panose="02010609060101010101" charset="-122"/>
            </a:endParaRPr>
          </a:p>
        </p:txBody>
      </p:sp>
      <p:sp>
        <p:nvSpPr>
          <p:cNvPr id="16" name="Text Box 23"/>
          <p:cNvSpPr txBox="1">
            <a:spLocks noChangeArrowheads="1"/>
          </p:cNvSpPr>
          <p:nvPr/>
        </p:nvSpPr>
        <p:spPr bwMode="auto">
          <a:xfrm>
            <a:off x="3320667" y="4125356"/>
            <a:ext cx="5954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zh-CN" sz="2800" b="1">
                <a:solidFill>
                  <a:srgbClr val="000000"/>
                </a:solidFill>
                <a:ea typeface="黑体" panose="02010609060101010101" charset="-122"/>
              </a:rPr>
              <a:t>以华</a:t>
            </a:r>
            <a:r>
              <a:rPr lang="zh-CN" altLang="en-US" sz="2800" b="1">
                <a:solidFill>
                  <a:srgbClr val="000000"/>
                </a:solidFill>
                <a:ea typeface="黑体" panose="02010609060101010101" charset="-122"/>
              </a:rPr>
              <a:t>制</a:t>
            </a:r>
            <a:r>
              <a:rPr lang="zh-CN" altLang="zh-CN" sz="2800" b="1">
                <a:solidFill>
                  <a:srgbClr val="000000"/>
                </a:solidFill>
                <a:ea typeface="黑体" panose="02010609060101010101" charset="-122"/>
              </a:rPr>
              <a:t>华，利用汉奸，扶植傀儡政权</a:t>
            </a:r>
            <a:endParaRPr lang="zh-CN" altLang="zh-CN" sz="2800" b="1">
              <a:solidFill>
                <a:srgbClr val="000000"/>
              </a:solidFill>
              <a:ea typeface="黑体" panose="02010609060101010101" charset="-122"/>
            </a:endParaRPr>
          </a:p>
        </p:txBody>
      </p:sp>
      <p:sp>
        <p:nvSpPr>
          <p:cNvPr id="17" name="Text Box 24"/>
          <p:cNvSpPr txBox="1">
            <a:spLocks noChangeArrowheads="1"/>
          </p:cNvSpPr>
          <p:nvPr/>
        </p:nvSpPr>
        <p:spPr bwMode="auto">
          <a:xfrm>
            <a:off x="4824030" y="5193744"/>
            <a:ext cx="4191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zh-CN" sz="2800" b="1">
                <a:solidFill>
                  <a:srgbClr val="000000"/>
                </a:solidFill>
                <a:ea typeface="黑体" panose="02010609060101010101" charset="-122"/>
              </a:rPr>
              <a:t>推行奴化教育</a:t>
            </a:r>
            <a:endParaRPr lang="zh-CN" altLang="zh-CN" sz="2800" b="1">
              <a:solidFill>
                <a:srgbClr val="000000"/>
              </a:solidFill>
              <a:ea typeface="黑体" panose="02010609060101010101" charset="-122"/>
            </a:endParaRPr>
          </a:p>
        </p:txBody>
      </p:sp>
      <p:sp>
        <p:nvSpPr>
          <p:cNvPr id="18" name="Text Box 25"/>
          <p:cNvSpPr txBox="1">
            <a:spLocks noChangeArrowheads="1"/>
          </p:cNvSpPr>
          <p:nvPr/>
        </p:nvSpPr>
        <p:spPr bwMode="auto">
          <a:xfrm>
            <a:off x="4505898" y="4632534"/>
            <a:ext cx="49718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b="1">
                <a:solidFill>
                  <a:srgbClr val="000000"/>
                </a:solidFill>
                <a:ea typeface="黑体" panose="02010609060101010101" charset="-122"/>
              </a:rPr>
              <a:t>经济掠夺、“以战养战”</a:t>
            </a:r>
            <a:endParaRPr lang="zh-CN" altLang="zh-CN" sz="2800" b="1">
              <a:solidFill>
                <a:srgbClr val="000000"/>
              </a:solidFill>
              <a:ea typeface="黑体" panose="02010609060101010101" charset="-122"/>
            </a:endParaRPr>
          </a:p>
        </p:txBody>
      </p:sp>
      <p:pic>
        <p:nvPicPr>
          <p:cNvPr id="19" name="New picture"/>
          <p:cNvPicPr/>
          <p:nvPr/>
        </p:nvPicPr>
        <p:blipFill>
          <a:blip r:embed="rId1"/>
          <a:stretch>
            <a:fillRect/>
          </a:stretch>
        </p:blipFill>
        <p:spPr>
          <a:xfrm>
            <a:off x="10617200" y="12217400"/>
            <a:ext cx="330200" cy="2413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500"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1+#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内容占位符 2"/>
          <p:cNvSpPr txBox="1"/>
          <p:nvPr/>
        </p:nvSpPr>
        <p:spPr>
          <a:xfrm>
            <a:off x="26126" y="286620"/>
            <a:ext cx="12074434" cy="7322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solidFill>
                  <a:prstClr val="black"/>
                </a:solidFill>
                <a:latin typeface="微软雅黑" panose="020B0503020204020204" pitchFamily="34" charset="-122"/>
                <a:ea typeface="微软雅黑" panose="020B0503020204020204" pitchFamily="34" charset="-122"/>
              </a:rPr>
              <a:t>三、抗日救亡运动的兴起</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内容占位符 2"/>
          <p:cNvSpPr txBox="1"/>
          <p:nvPr/>
        </p:nvSpPr>
        <p:spPr>
          <a:xfrm>
            <a:off x="319490" y="879940"/>
            <a:ext cx="2205210" cy="75055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1</a:t>
            </a:r>
            <a:r>
              <a:rPr lang="zh-CN" altLang="en-US" b="1">
                <a:solidFill>
                  <a:prstClr val="black"/>
                </a:solidFill>
                <a:latin typeface="微软雅黑" panose="020B0503020204020204" pitchFamily="34" charset="-122"/>
                <a:ea typeface="微软雅黑" panose="020B0503020204020204" pitchFamily="34" charset="-122"/>
              </a:rPr>
              <a:t>、中共表现</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内容占位符 2"/>
          <p:cNvSpPr txBox="1"/>
          <p:nvPr/>
        </p:nvSpPr>
        <p:spPr>
          <a:xfrm>
            <a:off x="577926" y="1366942"/>
            <a:ext cx="9169458" cy="7064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1</a:t>
            </a:r>
            <a:r>
              <a:rPr lang="zh-CN" altLang="en-US" b="1">
                <a:solidFill>
                  <a:prstClr val="black"/>
                </a:solidFill>
                <a:latin typeface="微软雅黑" panose="020B0503020204020204" pitchFamily="34" charset="-122"/>
                <a:ea typeface="微软雅黑" panose="020B0503020204020204" pitchFamily="34" charset="-122"/>
              </a:rPr>
              <a:t>）九一八事变后发表抗日宣言，局部抗战开始。</a:t>
            </a:r>
            <a:endParaRPr kumimoji="0" lang="zh-CN" altLang="en-US"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内容占位符 2"/>
          <p:cNvSpPr txBox="1"/>
          <p:nvPr/>
        </p:nvSpPr>
        <p:spPr>
          <a:xfrm>
            <a:off x="577926" y="1859242"/>
            <a:ext cx="9169458" cy="6412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2</a:t>
            </a: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1936</a:t>
            </a:r>
            <a:r>
              <a:rPr lang="zh-CN" altLang="en-US" b="1">
                <a:solidFill>
                  <a:prstClr val="black"/>
                </a:solidFill>
                <a:latin typeface="微软雅黑" panose="020B0503020204020204" pitchFamily="34" charset="-122"/>
                <a:ea typeface="微软雅黑" panose="020B0503020204020204" pitchFamily="34" charset="-122"/>
              </a:rPr>
              <a:t>年，抗日联军</a:t>
            </a:r>
            <a:endParaRPr kumimoji="0" lang="zh-CN" altLang="en-US"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内容占位符 2"/>
          <p:cNvSpPr txBox="1"/>
          <p:nvPr/>
        </p:nvSpPr>
        <p:spPr>
          <a:xfrm>
            <a:off x="577926" y="2325342"/>
            <a:ext cx="9169458" cy="6412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3</a:t>
            </a: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1935</a:t>
            </a:r>
            <a:r>
              <a:rPr lang="zh-CN" altLang="en-US" b="1">
                <a:solidFill>
                  <a:prstClr val="black"/>
                </a:solidFill>
                <a:latin typeface="微软雅黑" panose="020B0503020204020204" pitchFamily="34" charset="-122"/>
                <a:ea typeface="微软雅黑" panose="020B0503020204020204" pitchFamily="34" charset="-122"/>
              </a:rPr>
              <a:t>年，“八一宣言”</a:t>
            </a:r>
            <a:endParaRPr kumimoji="0" lang="zh-CN" altLang="en-US"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内容占位符 2"/>
          <p:cNvSpPr txBox="1"/>
          <p:nvPr/>
        </p:nvSpPr>
        <p:spPr>
          <a:xfrm>
            <a:off x="620616" y="2787760"/>
            <a:ext cx="11446526" cy="64124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4</a:t>
            </a:r>
            <a:r>
              <a:rPr lang="zh-CN" altLang="en-US" b="1">
                <a:latin typeface="微软雅黑" panose="020B0503020204020204" pitchFamily="34" charset="-122"/>
                <a:ea typeface="微软雅黑" panose="020B0503020204020204" pitchFamily="34" charset="-122"/>
              </a:rPr>
              <a:t>）</a:t>
            </a:r>
            <a:r>
              <a:rPr lang="en-US" altLang="zh-CN" b="1">
                <a:latin typeface="微软雅黑" panose="020B0503020204020204" pitchFamily="34" charset="-122"/>
                <a:ea typeface="微软雅黑" panose="020B0503020204020204" pitchFamily="34" charset="-122"/>
              </a:rPr>
              <a:t>1935</a:t>
            </a:r>
            <a:r>
              <a:rPr lang="zh-CN" altLang="en-US" b="1">
                <a:latin typeface="微软雅黑" panose="020B0503020204020204" pitchFamily="34" charset="-122"/>
                <a:ea typeface="微软雅黑" panose="020B0503020204020204" pitchFamily="34" charset="-122"/>
              </a:rPr>
              <a:t>年底，瓦窑堡会议确定</a:t>
            </a:r>
            <a:r>
              <a:rPr lang="zh-CN" altLang="en-US" b="1">
                <a:solidFill>
                  <a:srgbClr val="FF0000"/>
                </a:solidFill>
                <a:latin typeface="微软雅黑" panose="020B0503020204020204" pitchFamily="34" charset="-122"/>
                <a:ea typeface="微软雅黑" panose="020B0503020204020204" pitchFamily="34" charset="-122"/>
              </a:rPr>
              <a:t>建立抗日民族统一战线的方针。</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0" name="内容占位符 2"/>
          <p:cNvSpPr txBox="1"/>
          <p:nvPr/>
        </p:nvSpPr>
        <p:spPr>
          <a:xfrm>
            <a:off x="218502" y="3316888"/>
            <a:ext cx="7680592" cy="5059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2</a:t>
            </a:r>
            <a:r>
              <a:rPr lang="zh-CN" altLang="en-US" b="1">
                <a:solidFill>
                  <a:prstClr val="black"/>
                </a:solidFill>
                <a:latin typeface="微软雅黑" panose="020B0503020204020204" pitchFamily="34" charset="-122"/>
                <a:ea typeface="微软雅黑" panose="020B0503020204020204" pitchFamily="34" charset="-122"/>
              </a:rPr>
              <a:t>、东北军民：</a:t>
            </a:r>
            <a:r>
              <a:rPr lang="en-US" altLang="zh-CN" b="1">
                <a:solidFill>
                  <a:prstClr val="black"/>
                </a:solidFill>
                <a:latin typeface="微软雅黑" panose="020B0503020204020204" pitchFamily="34" charset="-122"/>
                <a:ea typeface="微软雅黑" panose="020B0503020204020204" pitchFamily="34" charset="-122"/>
              </a:rPr>
              <a:t>1931</a:t>
            </a:r>
            <a:r>
              <a:rPr lang="zh-CN" altLang="en-US" b="1">
                <a:solidFill>
                  <a:prstClr val="black"/>
                </a:solidFill>
                <a:latin typeface="微软雅黑" panose="020B0503020204020204" pitchFamily="34" charset="-122"/>
                <a:ea typeface="微软雅黑" panose="020B0503020204020204" pitchFamily="34" charset="-122"/>
              </a:rPr>
              <a:t>年组织抗日义勇军</a:t>
            </a:r>
            <a:endParaRPr kumimoji="0" lang="zh-CN" altLang="en-US"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内容占位符 2"/>
          <p:cNvSpPr txBox="1"/>
          <p:nvPr/>
        </p:nvSpPr>
        <p:spPr>
          <a:xfrm>
            <a:off x="218502" y="3822880"/>
            <a:ext cx="3967908" cy="7643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3</a:t>
            </a:r>
            <a:r>
              <a:rPr lang="zh-CN" altLang="en-US" b="1">
                <a:solidFill>
                  <a:prstClr val="black"/>
                </a:solidFill>
                <a:latin typeface="微软雅黑" panose="020B0503020204020204" pitchFamily="34" charset="-122"/>
                <a:ea typeface="微软雅黑" panose="020B0503020204020204" pitchFamily="34" charset="-122"/>
              </a:rPr>
              <a:t>、国民党爱国将领：</a:t>
            </a:r>
            <a:endParaRPr kumimoji="0" lang="zh-CN" altLang="en-US"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a:spLocks noChangeArrowheads="1"/>
          </p:cNvSpPr>
          <p:nvPr/>
        </p:nvSpPr>
        <p:spPr bwMode="auto">
          <a:xfrm>
            <a:off x="620616" y="4371417"/>
            <a:ext cx="1099850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1932</a:t>
            </a:r>
            <a:r>
              <a:rPr lang="zh-CN" altLang="en-US" sz="2800" b="1">
                <a:latin typeface="微软雅黑" panose="020B0503020204020204" pitchFamily="34" charset="-122"/>
                <a:ea typeface="微软雅黑" panose="020B0503020204020204" pitchFamily="34" charset="-122"/>
              </a:rPr>
              <a:t>年第十九路军抗日  ：蔡廷锴、蒋光鼐（十九路军）</a:t>
            </a:r>
            <a:endParaRPr lang="zh-CN" altLang="en-US" sz="2800" b="1">
              <a:latin typeface="微软雅黑" panose="020B0503020204020204" pitchFamily="34" charset="-122"/>
              <a:ea typeface="微软雅黑" panose="020B0503020204020204" pitchFamily="34" charset="-122"/>
            </a:endParaRPr>
          </a:p>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1933</a:t>
            </a:r>
            <a:r>
              <a:rPr lang="zh-CN" altLang="en-US" sz="2800" b="1">
                <a:latin typeface="微软雅黑" panose="020B0503020204020204" pitchFamily="34" charset="-122"/>
                <a:ea typeface="微软雅黑" panose="020B0503020204020204" pitchFamily="34" charset="-122"/>
              </a:rPr>
              <a:t>年长城抗战安德馨、宋哲元（二十九军）</a:t>
            </a:r>
            <a:endParaRPr lang="zh-CN" altLang="en-US" sz="2800" b="1">
              <a:latin typeface="微软雅黑" panose="020B0503020204020204" pitchFamily="34" charset="-122"/>
              <a:ea typeface="微软雅黑" panose="020B0503020204020204" pitchFamily="34" charset="-122"/>
            </a:endParaRPr>
          </a:p>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1933</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5</a:t>
            </a:r>
            <a:r>
              <a:rPr lang="zh-CN" altLang="en-US" sz="2800" b="1">
                <a:latin typeface="微软雅黑" panose="020B0503020204020204" pitchFamily="34" charset="-122"/>
                <a:ea typeface="微软雅黑" panose="020B0503020204020204" pitchFamily="34" charset="-122"/>
              </a:rPr>
              <a:t>月，察哈尔抗日同盟军冯玉祥等英勇抗战</a:t>
            </a:r>
            <a:endParaRPr lang="zh-CN" altLang="en-US" sz="2800" b="1">
              <a:latin typeface="微软雅黑" panose="020B0503020204020204" pitchFamily="34" charset="-122"/>
              <a:ea typeface="微软雅黑" panose="020B0503020204020204" pitchFamily="34" charset="-122"/>
            </a:endParaRPr>
          </a:p>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4</a:t>
            </a:r>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1936</a:t>
            </a:r>
            <a:r>
              <a:rPr lang="zh-CN" altLang="en-US" sz="2800" b="1">
                <a:latin typeface="微软雅黑" panose="020B0503020204020204" pitchFamily="34" charset="-122"/>
                <a:ea typeface="微软雅黑" panose="020B0503020204020204" pitchFamily="34" charset="-122"/>
              </a:rPr>
              <a:t>年</a:t>
            </a:r>
            <a:r>
              <a:rPr lang="en-US" altLang="zh-CN" sz="2800" b="1">
                <a:latin typeface="微软雅黑" panose="020B0503020204020204" pitchFamily="34" charset="-122"/>
                <a:ea typeface="微软雅黑" panose="020B0503020204020204" pitchFamily="34" charset="-122"/>
              </a:rPr>
              <a:t>12</a:t>
            </a:r>
            <a:r>
              <a:rPr lang="zh-CN" altLang="en-US" sz="2800" b="1">
                <a:latin typeface="微软雅黑" panose="020B0503020204020204" pitchFamily="34" charset="-122"/>
                <a:ea typeface="微软雅黑" panose="020B0503020204020204" pitchFamily="34" charset="-122"/>
              </a:rPr>
              <a:t>月西安事变（张学良、杨虎城）</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xEl>
                                              <p:pRg st="0" end="0"/>
                                            </p:txEl>
                                          </p:spTgt>
                                        </p:tgtEl>
                                        <p:attrNameLst>
                                          <p:attrName>style.visibility</p:attrName>
                                        </p:attrNameLst>
                                      </p:cBhvr>
                                      <p:to>
                                        <p:strVal val="visible"/>
                                      </p:to>
                                    </p:set>
                                    <p:anim calcmode="lin" valueType="num">
                                      <p:cBhvr additive="base">
                                        <p:cTn id="5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2">
                                            <p:txEl>
                                              <p:pRg st="1" end="1"/>
                                            </p:txEl>
                                          </p:spTgt>
                                        </p:tgtEl>
                                        <p:attrNameLst>
                                          <p:attrName>style.visibility</p:attrName>
                                        </p:attrNameLst>
                                      </p:cBhvr>
                                      <p:to>
                                        <p:strVal val="visible"/>
                                      </p:to>
                                    </p:set>
                                    <p:anim calcmode="lin" valueType="num">
                                      <p:cBhvr additive="base">
                                        <p:cTn id="61"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2">
                                            <p:txEl>
                                              <p:pRg st="2" end="2"/>
                                            </p:txEl>
                                          </p:spTgt>
                                        </p:tgtEl>
                                        <p:attrNameLst>
                                          <p:attrName>style.visibility</p:attrName>
                                        </p:attrNameLst>
                                      </p:cBhvr>
                                      <p:to>
                                        <p:strVal val="visible"/>
                                      </p:to>
                                    </p:set>
                                    <p:anim calcmode="lin" valueType="num">
                                      <p:cBhvr additive="base">
                                        <p:cTn id="6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xEl>
                                              <p:pRg st="3" end="3"/>
                                            </p:txEl>
                                          </p:spTgt>
                                        </p:tgtEl>
                                        <p:attrNameLst>
                                          <p:attrName>style.visibility</p:attrName>
                                        </p:attrNameLst>
                                      </p:cBhvr>
                                      <p:to>
                                        <p:strVal val="visible"/>
                                      </p:to>
                                    </p:set>
                                    <p:anim calcmode="lin" valueType="num">
                                      <p:cBhvr additive="base">
                                        <p:cTn id="7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内容占位符 2"/>
          <p:cNvSpPr txBox="1"/>
          <p:nvPr/>
        </p:nvSpPr>
        <p:spPr>
          <a:xfrm>
            <a:off x="418642" y="560451"/>
            <a:ext cx="2205210" cy="75055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4</a:t>
            </a:r>
            <a:r>
              <a:rPr lang="zh-CN" altLang="en-US" b="1">
                <a:solidFill>
                  <a:prstClr val="black"/>
                </a:solidFill>
                <a:latin typeface="微软雅黑" panose="020B0503020204020204" pitchFamily="34" charset="-122"/>
                <a:ea typeface="微软雅黑" panose="020B0503020204020204" pitchFamily="34" charset="-122"/>
              </a:rPr>
              <a:t>、爱国学生</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内容占位符 2"/>
          <p:cNvSpPr txBox="1"/>
          <p:nvPr/>
        </p:nvSpPr>
        <p:spPr>
          <a:xfrm>
            <a:off x="2734263" y="615109"/>
            <a:ext cx="6635024" cy="5707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srgbClr val="FF0000"/>
                </a:solidFill>
                <a:latin typeface="微软雅黑" panose="020B0503020204020204" pitchFamily="34" charset="-122"/>
                <a:ea typeface="微软雅黑" panose="020B0503020204020204" pitchFamily="34" charset="-122"/>
              </a:rPr>
              <a:t>1935</a:t>
            </a:r>
            <a:r>
              <a:rPr lang="zh-CN" altLang="en-US" b="1">
                <a:solidFill>
                  <a:srgbClr val="FF0000"/>
                </a:solidFill>
                <a:latin typeface="微软雅黑" panose="020B0503020204020204" pitchFamily="34" charset="-122"/>
                <a:ea typeface="微软雅黑" panose="020B0503020204020204" pitchFamily="34" charset="-122"/>
              </a:rPr>
              <a:t>年  一</a:t>
            </a:r>
            <a:r>
              <a:rPr lang="en-US" altLang="zh-CN" b="1">
                <a:solidFill>
                  <a:srgbClr val="FF0000"/>
                </a:solidFill>
                <a:latin typeface="微软雅黑" panose="020B0503020204020204" pitchFamily="34" charset="-122"/>
                <a:ea typeface="微软雅黑" panose="020B0503020204020204" pitchFamily="34" charset="-122"/>
              </a:rPr>
              <a:t>. </a:t>
            </a:r>
            <a:r>
              <a:rPr lang="zh-CN" altLang="en-US" b="1">
                <a:solidFill>
                  <a:srgbClr val="FF0000"/>
                </a:solidFill>
                <a:latin typeface="微软雅黑" panose="020B0503020204020204" pitchFamily="34" charset="-122"/>
                <a:ea typeface="微软雅黑" panose="020B0503020204020204" pitchFamily="34" charset="-122"/>
              </a:rPr>
              <a:t>二九运动</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6" name="内容占位符 2"/>
          <p:cNvSpPr txBox="1"/>
          <p:nvPr/>
        </p:nvSpPr>
        <p:spPr>
          <a:xfrm>
            <a:off x="418642" y="1185832"/>
            <a:ext cx="5154792" cy="54699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5</a:t>
            </a: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 </a:t>
            </a:r>
            <a:r>
              <a:rPr lang="zh-CN" altLang="en-US" b="1">
                <a:solidFill>
                  <a:prstClr val="black"/>
                </a:solidFill>
                <a:latin typeface="微软雅黑" panose="020B0503020204020204" pitchFamily="34" charset="-122"/>
                <a:ea typeface="微软雅黑" panose="020B0503020204020204" pitchFamily="34" charset="-122"/>
              </a:rPr>
              <a:t>工人罢工、商人罢市</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内容占位符 2"/>
          <p:cNvSpPr txBox="1"/>
          <p:nvPr/>
        </p:nvSpPr>
        <p:spPr>
          <a:xfrm>
            <a:off x="440675" y="1787480"/>
            <a:ext cx="2293587" cy="5921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en-US" altLang="zh-CN" b="1">
                <a:solidFill>
                  <a:prstClr val="black"/>
                </a:solidFill>
                <a:latin typeface="微软雅黑" panose="020B0503020204020204" pitchFamily="34" charset="-122"/>
                <a:ea typeface="微软雅黑" panose="020B0503020204020204" pitchFamily="34" charset="-122"/>
              </a:rPr>
              <a:t>6</a:t>
            </a:r>
            <a:r>
              <a:rPr lang="zh-CN" altLang="en-US" b="1">
                <a:solidFill>
                  <a:prstClr val="black"/>
                </a:solidFill>
                <a:latin typeface="微软雅黑" panose="020B0503020204020204" pitchFamily="34" charset="-122"/>
                <a:ea typeface="微软雅黑" panose="020B0503020204020204" pitchFamily="34" charset="-122"/>
              </a:rPr>
              <a:t>、</a:t>
            </a:r>
            <a:r>
              <a:rPr lang="en-US" altLang="zh-CN" b="1">
                <a:solidFill>
                  <a:prstClr val="black"/>
                </a:solidFill>
                <a:latin typeface="微软雅黑" panose="020B0503020204020204" pitchFamily="34" charset="-122"/>
                <a:ea typeface="微软雅黑" panose="020B0503020204020204" pitchFamily="34" charset="-122"/>
              </a:rPr>
              <a:t> </a:t>
            </a:r>
            <a:r>
              <a:rPr lang="zh-CN" altLang="en-US" b="1">
                <a:solidFill>
                  <a:prstClr val="black"/>
                </a:solidFill>
                <a:latin typeface="微软雅黑" panose="020B0503020204020204" pitchFamily="34" charset="-122"/>
                <a:ea typeface="微软雅黑" panose="020B0503020204020204" pitchFamily="34" charset="-122"/>
              </a:rPr>
              <a:t>西安事变</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内容占位符 2"/>
          <p:cNvSpPr txBox="1"/>
          <p:nvPr/>
        </p:nvSpPr>
        <p:spPr>
          <a:xfrm>
            <a:off x="91440" y="-13252"/>
            <a:ext cx="12009120" cy="7497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b="1">
                <a:solidFill>
                  <a:prstClr val="black"/>
                </a:solidFill>
                <a:latin typeface="微软雅黑" panose="020B0503020204020204" pitchFamily="34" charset="-122"/>
                <a:ea typeface="微软雅黑" panose="020B0503020204020204" pitchFamily="34" charset="-122"/>
              </a:rPr>
              <a:t>三、抗日救亡运动的兴起</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562473" y="2339147"/>
            <a:ext cx="11155680" cy="1815882"/>
          </a:xfrm>
          <a:prstGeom prst="rect">
            <a:avLst/>
          </a:prstGeom>
          <a:noFill/>
        </p:spPr>
        <p:txBody>
          <a:bodyPr wrap="square">
            <a:spAutoFit/>
          </a:bodyPr>
          <a:lstStyle/>
          <a:p>
            <a:pPr marL="0" marR="0" lvl="0" indent="0" defTabSz="914400" rtl="0" eaLnBrk="1" fontAlgn="auto" latinLnBrk="0" hangingPunct="1">
              <a:spcAft>
                <a:spcPct val="0"/>
              </a:spcAft>
              <a:buClrTx/>
              <a:buSzTx/>
              <a:buFont typeface="Arial" panose="020B0604020202020204" pitchFamily="34" charset="0"/>
              <a:buNone/>
              <a:defRPr/>
            </a:pPr>
            <a:r>
              <a:rPr lang="zh-CN" altLang="en-US" sz="2800" b="1">
                <a:solidFill>
                  <a:srgbClr val="FF0000"/>
                </a:solidFill>
                <a:latin typeface="楷体" panose="02010609060101010101" pitchFamily="49" charset="-122"/>
                <a:ea typeface="楷体" panose="02010609060101010101" pitchFamily="49" charset="-122"/>
              </a:rPr>
              <a:t>概况：</a:t>
            </a:r>
            <a:r>
              <a:rPr lang="en-US" altLang="zh-CN" sz="2800" b="1">
                <a:solidFill>
                  <a:prstClr val="black"/>
                </a:solidFill>
                <a:latin typeface="楷体" panose="02010609060101010101" pitchFamily="49" charset="-122"/>
                <a:ea typeface="楷体" panose="02010609060101010101" pitchFamily="49" charset="-122"/>
              </a:rPr>
              <a:t>1936</a:t>
            </a:r>
            <a:r>
              <a:rPr lang="zh-CN" altLang="en-US" sz="2800" b="1">
                <a:solidFill>
                  <a:prstClr val="black"/>
                </a:solidFill>
                <a:latin typeface="楷体" panose="02010609060101010101" pitchFamily="49" charset="-122"/>
                <a:ea typeface="楷体" panose="02010609060101010101" pitchFamily="49" charset="-122"/>
              </a:rPr>
              <a:t>年</a:t>
            </a:r>
            <a:r>
              <a:rPr lang="en-US" altLang="zh-CN" sz="2800" b="1">
                <a:solidFill>
                  <a:prstClr val="black"/>
                </a:solidFill>
                <a:latin typeface="楷体" panose="02010609060101010101" pitchFamily="49" charset="-122"/>
                <a:ea typeface="楷体" panose="02010609060101010101" pitchFamily="49" charset="-122"/>
              </a:rPr>
              <a:t>12</a:t>
            </a:r>
            <a:r>
              <a:rPr lang="zh-CN" altLang="en-US" sz="2800" b="1">
                <a:solidFill>
                  <a:prstClr val="black"/>
                </a:solidFill>
                <a:latin typeface="楷体" panose="02010609060101010101" pitchFamily="49" charset="-122"/>
                <a:ea typeface="楷体" panose="02010609060101010101" pitchFamily="49" charset="-122"/>
              </a:rPr>
              <a:t>月</a:t>
            </a:r>
            <a:r>
              <a:rPr lang="en-US" altLang="zh-CN" sz="2800" b="1">
                <a:solidFill>
                  <a:prstClr val="black"/>
                </a:solidFill>
                <a:latin typeface="楷体" panose="02010609060101010101" pitchFamily="49" charset="-122"/>
                <a:ea typeface="楷体" panose="02010609060101010101" pitchFamily="49" charset="-122"/>
              </a:rPr>
              <a:t>12</a:t>
            </a:r>
            <a:r>
              <a:rPr lang="zh-CN" altLang="en-US" sz="2800" b="1">
                <a:solidFill>
                  <a:prstClr val="black"/>
                </a:solidFill>
                <a:latin typeface="楷体" panose="02010609060101010101" pitchFamily="49" charset="-122"/>
                <a:ea typeface="楷体" panose="02010609060101010101" pitchFamily="49" charset="-122"/>
              </a:rPr>
              <a:t>日，张学良、杨虎城发动“西安事变”。</a:t>
            </a:r>
            <a:endParaRPr lang="en-US" altLang="zh-CN" sz="2800" b="1">
              <a:solidFill>
                <a:prstClr val="black"/>
              </a:solidFill>
              <a:latin typeface="楷体" panose="02010609060101010101" pitchFamily="49" charset="-122"/>
              <a:ea typeface="楷体" panose="02010609060101010101" pitchFamily="49" charset="-122"/>
            </a:endParaRPr>
          </a:p>
          <a:p>
            <a:r>
              <a:rPr kumimoji="0" lang="zh-CN" altLang="en-US" sz="2800" b="1" i="0" u="none" strike="noStrike" kern="1200" cap="none" spc="0" normalizeH="0" baseline="0" noProof="0">
                <a:ln>
                  <a:noFill/>
                </a:ln>
                <a:solidFill>
                  <a:srgbClr val="FF0000"/>
                </a:solidFill>
                <a:effectLst/>
                <a:uLnTx/>
                <a:uFillTx/>
                <a:latin typeface="楷体" panose="02010609060101010101" pitchFamily="49" charset="-122"/>
                <a:ea typeface="楷体" panose="02010609060101010101" pitchFamily="49" charset="-122"/>
              </a:rPr>
              <a:t>意义：</a:t>
            </a:r>
            <a:r>
              <a:rPr lang="zh-CN" altLang="en-US" sz="2800" b="1">
                <a:latin typeface="华文新魏" panose="02010800040101010101" pitchFamily="2" charset="-122"/>
                <a:ea typeface="华文新魏" panose="02010800040101010101" pitchFamily="2" charset="-122"/>
              </a:rPr>
              <a:t>揭开了</a:t>
            </a:r>
            <a:r>
              <a:rPr lang="zh-CN" altLang="en-US" sz="2800" b="1">
                <a:solidFill>
                  <a:srgbClr val="FF0000"/>
                </a:solidFill>
                <a:latin typeface="华文新魏" panose="02010800040101010101" pitchFamily="2" charset="-122"/>
                <a:ea typeface="华文新魏" panose="02010800040101010101" pitchFamily="2" charset="-122"/>
              </a:rPr>
              <a:t>国共两党由内战到和平，</a:t>
            </a:r>
            <a:r>
              <a:rPr lang="zh-CN" altLang="en-US" sz="2800" b="1">
                <a:latin typeface="华文新魏" panose="02010800040101010101" pitchFamily="2" charset="-122"/>
                <a:ea typeface="华文新魏" panose="02010800040101010101" pitchFamily="2" charset="-122"/>
              </a:rPr>
              <a:t>由分裂对峙到合作抗日的序幕，标志</a:t>
            </a:r>
            <a:r>
              <a:rPr lang="zh-CN" altLang="en-US" sz="2800" b="1">
                <a:solidFill>
                  <a:srgbClr val="2C0FDB"/>
                </a:solidFill>
                <a:latin typeface="华文新魏" panose="02010800040101010101" pitchFamily="2" charset="-122"/>
                <a:ea typeface="华文新魏" panose="02010800040101010101" pitchFamily="2" charset="-122"/>
              </a:rPr>
              <a:t>抗日民族统一战线</a:t>
            </a:r>
            <a:r>
              <a:rPr lang="zh-CN" altLang="en-US" sz="2800" b="1">
                <a:solidFill>
                  <a:srgbClr val="FF0000"/>
                </a:solidFill>
                <a:latin typeface="华文新魏" panose="02010800040101010101" pitchFamily="2" charset="-122"/>
                <a:ea typeface="华文新魏" panose="02010800040101010101" pitchFamily="2" charset="-122"/>
              </a:rPr>
              <a:t>初步建立。</a:t>
            </a:r>
            <a:endParaRPr lang="zh-CN" altLang="en-US" sz="2800" b="1">
              <a:solidFill>
                <a:srgbClr val="FF0000"/>
              </a:solidFill>
              <a:latin typeface="华文新魏" panose="02010800040101010101" pitchFamily="2" charset="-122"/>
              <a:ea typeface="华文新魏" panose="02010800040101010101" pitchFamily="2" charset="-122"/>
            </a:endParaRPr>
          </a:p>
          <a:p>
            <a:endParaRPr lang="zh-CN" altLang="en-US" sz="2800"/>
          </a:p>
        </p:txBody>
      </p:sp>
      <p:sp>
        <p:nvSpPr>
          <p:cNvPr id="9" name="文本框 8"/>
          <p:cNvSpPr txBox="1"/>
          <p:nvPr/>
        </p:nvSpPr>
        <p:spPr>
          <a:xfrm>
            <a:off x="440675" y="3689954"/>
            <a:ext cx="10879875"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7</a:t>
            </a:r>
            <a:r>
              <a:rPr lang="zh-CN" altLang="en-US" sz="2800" b="1">
                <a:latin typeface="微软雅黑" panose="020B0503020204020204" pitchFamily="34" charset="-122"/>
                <a:ea typeface="微软雅黑" panose="020B0503020204020204" pitchFamily="34" charset="-122"/>
              </a:rPr>
              <a:t>、抗日救亡运动的特点</a:t>
            </a:r>
            <a:endParaRPr lang="zh-CN" altLang="en-US" sz="2800" b="1">
              <a:latin typeface="微软雅黑" panose="020B0503020204020204" pitchFamily="34" charset="-122"/>
              <a:ea typeface="微软雅黑" panose="020B0503020204020204" pitchFamily="34" charset="-122"/>
            </a:endParaRPr>
          </a:p>
        </p:txBody>
      </p:sp>
      <p:sp>
        <p:nvSpPr>
          <p:cNvPr id="10" name="文本框 9"/>
          <p:cNvSpPr txBox="1"/>
          <p:nvPr/>
        </p:nvSpPr>
        <p:spPr>
          <a:xfrm>
            <a:off x="610878" y="4155029"/>
            <a:ext cx="8758409" cy="1938992"/>
          </a:xfrm>
          <a:prstGeom prst="rect">
            <a:avLst/>
          </a:prstGeom>
          <a:noFill/>
        </p:spPr>
        <p:txBody>
          <a:bodyPr wrap="square">
            <a:spAutoFit/>
          </a:bodyPr>
          <a:lstStyle/>
          <a:p>
            <a:pPr marR="126365" algn="just"/>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参与</a:t>
            </a:r>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阶层广</a:t>
            </a:r>
            <a:endParaRPr lang="zh-CN" altLang="zh-CN" sz="2800" b="1" kern="100" baseline="-25000">
              <a:effectLst/>
              <a:latin typeface="微软雅黑" panose="020B0503020204020204" pitchFamily="34" charset="-122"/>
              <a:ea typeface="微软雅黑" panose="020B0503020204020204" pitchFamily="34" charset="-122"/>
              <a:cs typeface="Times New Roman" panose="02020603050405020304" pitchFamily="18" charset="0"/>
            </a:endParaRPr>
          </a:p>
          <a:p>
            <a:pPr marR="126365" algn="just"/>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斗争方式多样</a:t>
            </a:r>
            <a:endPar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endParaRPr>
          </a:p>
          <a:p>
            <a:pPr marR="126365" algn="just"/>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）活动</a:t>
            </a:r>
            <a:r>
              <a:rPr lang="zh-CN" altLang="en-US" sz="3600" b="1" kern="100" baseline="-25000">
                <a:latin typeface="微软雅黑" panose="020B0503020204020204" pitchFamily="34" charset="-122"/>
                <a:ea typeface="微软雅黑" panose="020B0503020204020204" pitchFamily="34" charset="-122"/>
                <a:cs typeface="Times New Roman" panose="02020603050405020304" pitchFamily="18" charset="0"/>
              </a:rPr>
              <a:t>范围广</a:t>
            </a:r>
            <a:endParaRPr lang="zh-CN" altLang="zh-CN" sz="2800" b="1" kern="100" baseline="-25000">
              <a:effectLst/>
              <a:latin typeface="微软雅黑" panose="020B0503020204020204" pitchFamily="34" charset="-122"/>
              <a:ea typeface="微软雅黑" panose="020B0503020204020204" pitchFamily="34" charset="-122"/>
              <a:cs typeface="Times New Roman" panose="02020603050405020304" pitchFamily="18" charset="0"/>
            </a:endParaRPr>
          </a:p>
          <a:p>
            <a:pPr marR="126365" algn="just"/>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600" b="1" kern="100" baseline="-25000">
                <a:latin typeface="微软雅黑" panose="020B0503020204020204" pitchFamily="34" charset="-122"/>
                <a:ea typeface="微软雅黑" panose="020B0503020204020204" pitchFamily="34" charset="-122"/>
                <a:cs typeface="Times New Roman" panose="02020603050405020304" pitchFamily="18" charset="0"/>
              </a:rPr>
              <a:t>未能有效抵御日本的侵略</a:t>
            </a:r>
            <a:endParaRPr lang="en-US" altLang="zh-CN" sz="3600" b="1" kern="100" baseline="-25000">
              <a:effectLst/>
              <a:latin typeface="微软雅黑" panose="020B0503020204020204" pitchFamily="34" charset="-122"/>
              <a:ea typeface="微软雅黑" panose="020B0503020204020204" pitchFamily="34" charset="-122"/>
              <a:cs typeface="Times New Roman" panose="02020603050405020304" pitchFamily="18" charset="0"/>
            </a:endParaRPr>
          </a:p>
          <a:p>
            <a:pPr marR="126365" algn="just"/>
            <a:r>
              <a:rPr lang="zh-CN" altLang="en-US" sz="3600" b="1" kern="100" baseline="-2500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100" baseline="-25000">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3600" b="1" kern="100" baseline="-25000">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zh-CN" sz="3600" b="1" i="0" u="none" strike="noStrike" kern="100" cap="none" spc="0" normalizeH="0" baseline="-2500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组织松散、分散性</a:t>
            </a:r>
            <a:endParaRPr lang="zh-CN" altLang="zh-CN" sz="2800" b="1" kern="100" baseline="-2500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文本框 11"/>
          <p:cNvSpPr txBox="1"/>
          <p:nvPr/>
        </p:nvSpPr>
        <p:spPr>
          <a:xfrm>
            <a:off x="5190204" y="4106531"/>
            <a:ext cx="6649747" cy="1200329"/>
          </a:xfrm>
          <a:prstGeom prst="rect">
            <a:avLst/>
          </a:prstGeom>
          <a:solidFill>
            <a:srgbClr val="FFFF00"/>
          </a:solidFill>
        </p:spPr>
        <p:txBody>
          <a:bodyPr wrap="square" rtlCol="0">
            <a:spAutoFit/>
          </a:bodyPr>
          <a:lstStyle/>
          <a:p>
            <a:r>
              <a:rPr lang="zh-CN" altLang="en-US" sz="3600">
                <a:solidFill>
                  <a:srgbClr val="FF0000"/>
                </a:solidFill>
                <a:latin typeface="微软雅黑" panose="020B0503020204020204" pitchFamily="34" charset="-122"/>
                <a:ea typeface="微软雅黑" panose="020B0503020204020204" pitchFamily="34" charset="-122"/>
              </a:rPr>
              <a:t>因此，全民族、各阶层必须团结</a:t>
            </a:r>
            <a:r>
              <a:rPr lang="zh-CN" altLang="zh-CN" sz="3600"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起来，</a:t>
            </a:r>
            <a:r>
              <a:rPr lang="zh-CN" altLang="en-US" sz="3600"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才能赢得战争的胜利</a:t>
            </a:r>
            <a:r>
              <a:rPr lang="zh-CN" altLang="zh-CN" sz="3600"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3600"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additive="base">
                                        <p:cTn id="3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additive="base">
                                        <p:cTn id="4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
                                            <p:txEl>
                                              <p:pRg st="0" end="0"/>
                                            </p:txEl>
                                          </p:spTgt>
                                        </p:tgtEl>
                                        <p:attrNameLst>
                                          <p:attrName>style.visibility</p:attrName>
                                        </p:attrNameLst>
                                      </p:cBhvr>
                                      <p:to>
                                        <p:strVal val="visible"/>
                                      </p:to>
                                    </p:set>
                                    <p:anim calcmode="lin" valueType="num">
                                      <p:cBhvr additive="base">
                                        <p:cTn id="4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anim calcmode="lin" valueType="num">
                                      <p:cBhvr additive="base">
                                        <p:cTn id="55"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xEl>
                                              <p:pRg st="2" end="2"/>
                                            </p:txEl>
                                          </p:spTgt>
                                        </p:tgtEl>
                                        <p:attrNameLst>
                                          <p:attrName>style.visibility</p:attrName>
                                        </p:attrNameLst>
                                      </p:cBhvr>
                                      <p:to>
                                        <p:strVal val="visible"/>
                                      </p:to>
                                    </p:set>
                                    <p:anim calcmode="lin" valueType="num">
                                      <p:cBhvr additive="base">
                                        <p:cTn id="6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
                                            <p:txEl>
                                              <p:pRg st="3" end="3"/>
                                            </p:txEl>
                                          </p:spTgt>
                                        </p:tgtEl>
                                        <p:attrNameLst>
                                          <p:attrName>style.visibility</p:attrName>
                                        </p:attrNameLst>
                                      </p:cBhvr>
                                      <p:to>
                                        <p:strVal val="visible"/>
                                      </p:to>
                                    </p:set>
                                    <p:anim calcmode="lin" valueType="num">
                                      <p:cBhvr additive="base">
                                        <p:cTn id="6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0">
                                            <p:txEl>
                                              <p:pRg st="4" end="4"/>
                                            </p:txEl>
                                          </p:spTgt>
                                        </p:tgtEl>
                                        <p:attrNameLst>
                                          <p:attrName>style.visibility</p:attrName>
                                        </p:attrNameLst>
                                      </p:cBhvr>
                                      <p:to>
                                        <p:strVal val="visible"/>
                                      </p:to>
                                    </p:set>
                                    <p:anim calcmode="lin" valueType="num">
                                      <p:cBhvr additive="base">
                                        <p:cTn id="7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barn(inVertical)">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a:xfrm>
            <a:off x="182879" y="116243"/>
            <a:ext cx="12100561" cy="6561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四、全民族的抗日战争</a:t>
            </a:r>
            <a:r>
              <a:rPr lang="en-US" altLang="zh-CN" sz="3200" b="1">
                <a:solidFill>
                  <a:prstClr val="black"/>
                </a:solidFill>
                <a:latin typeface="微软雅黑" panose="020B0503020204020204" pitchFamily="34" charset="-122"/>
                <a:ea typeface="微软雅黑" panose="020B0503020204020204" pitchFamily="34" charset="-122"/>
              </a:rPr>
              <a:t>——</a:t>
            </a:r>
            <a:r>
              <a:rPr lang="zh-CN" altLang="en-US" sz="3200" b="1">
                <a:solidFill>
                  <a:prstClr val="black"/>
                </a:solidFill>
                <a:latin typeface="微软雅黑" panose="020B0503020204020204" pitchFamily="34" charset="-122"/>
                <a:ea typeface="微软雅黑" panose="020B0503020204020204" pitchFamily="34" charset="-122"/>
              </a:rPr>
              <a:t>东方主战战场</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 name="文本框 3"/>
          <p:cNvSpPr txBox="1"/>
          <p:nvPr/>
        </p:nvSpPr>
        <p:spPr>
          <a:xfrm>
            <a:off x="768213" y="848889"/>
            <a:ext cx="6662057"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、抗日民族统一战线正式建立</a:t>
            </a:r>
            <a:endParaRPr lang="zh-CN" altLang="en-US" sz="2800" b="1">
              <a:latin typeface="微软雅黑" panose="020B0503020204020204" pitchFamily="34" charset="-122"/>
              <a:ea typeface="微软雅黑" panose="020B0503020204020204" pitchFamily="34" charset="-122"/>
            </a:endParaRPr>
          </a:p>
        </p:txBody>
      </p:sp>
      <p:sp>
        <p:nvSpPr>
          <p:cNvPr id="6" name="文本框 5"/>
          <p:cNvSpPr txBox="1"/>
          <p:nvPr/>
        </p:nvSpPr>
        <p:spPr>
          <a:xfrm>
            <a:off x="943430" y="1472006"/>
            <a:ext cx="6783974" cy="52322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）过程</a:t>
            </a:r>
            <a:endParaRPr lang="zh-CN" altLang="en-US" sz="2800" b="1">
              <a:latin typeface="微软雅黑" panose="020B0503020204020204" pitchFamily="34" charset="-122"/>
              <a:ea typeface="微软雅黑" panose="020B0503020204020204" pitchFamily="34" charset="-122"/>
            </a:endParaRPr>
          </a:p>
        </p:txBody>
      </p:sp>
      <p:sp>
        <p:nvSpPr>
          <p:cNvPr id="7" name="文本框 6"/>
          <p:cNvSpPr txBox="1"/>
          <p:nvPr/>
        </p:nvSpPr>
        <p:spPr>
          <a:xfrm>
            <a:off x="2721598" y="3791485"/>
            <a:ext cx="3070071" cy="954107"/>
          </a:xfrm>
          <a:prstGeom prst="rect">
            <a:avLst/>
          </a:prstGeom>
          <a:noFill/>
        </p:spPr>
        <p:txBody>
          <a:bodyPr wrap="none" rtlCol="0">
            <a:spAutoFit/>
          </a:bodyPr>
          <a:lstStyle/>
          <a:p>
            <a:pPr algn="r"/>
            <a:r>
              <a:rPr lang="zh-CN" altLang="en-US" sz="2800" b="1">
                <a:solidFill>
                  <a:srgbClr val="C00000"/>
                </a:solidFill>
                <a:latin typeface="微软雅黑" panose="020B0503020204020204" pitchFamily="34" charset="-122"/>
                <a:ea typeface="微软雅黑" panose="020B0503020204020204" pitchFamily="34" charset="-122"/>
                <a:sym typeface="+mn-ea"/>
              </a:rPr>
              <a:t>《国共合作宣言》</a:t>
            </a:r>
            <a:endParaRPr lang="zh-CN" altLang="en-US" sz="2800" b="1">
              <a:solidFill>
                <a:srgbClr val="C00000"/>
              </a:solidFill>
              <a:latin typeface="微软雅黑" panose="020B0503020204020204" pitchFamily="34" charset="-122"/>
              <a:ea typeface="微软雅黑" panose="020B0503020204020204" pitchFamily="34" charset="-122"/>
              <a:sym typeface="+mn-ea"/>
            </a:endParaRPr>
          </a:p>
          <a:p>
            <a:pPr algn="r"/>
            <a:r>
              <a:rPr lang="zh-CN" altLang="en-US" sz="2800" b="1">
                <a:solidFill>
                  <a:srgbClr val="C00000"/>
                </a:solidFill>
                <a:latin typeface="微软雅黑" panose="020B0503020204020204" pitchFamily="34" charset="-122"/>
                <a:ea typeface="微软雅黑" panose="020B0503020204020204" pitchFamily="34" charset="-122"/>
                <a:sym typeface="+mn-ea"/>
              </a:rPr>
              <a:t>红军改编</a:t>
            </a:r>
            <a:endParaRPr lang="en-US" altLang="en-US" sz="2800" b="1">
              <a:solidFill>
                <a:srgbClr val="C00000"/>
              </a:solidFill>
              <a:latin typeface="微软雅黑" panose="020B0503020204020204" pitchFamily="34" charset="-122"/>
              <a:ea typeface="微软雅黑" panose="020B0503020204020204" pitchFamily="34" charset="-122"/>
              <a:sym typeface="+mn-ea"/>
            </a:endParaRPr>
          </a:p>
        </p:txBody>
      </p:sp>
      <p:cxnSp>
        <p:nvCxnSpPr>
          <p:cNvPr id="8" name="直接连接符 7"/>
          <p:cNvCxnSpPr/>
          <p:nvPr/>
        </p:nvCxnSpPr>
        <p:spPr>
          <a:xfrm>
            <a:off x="6861084" y="2942923"/>
            <a:ext cx="9525" cy="359219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919410" y="2455054"/>
            <a:ext cx="3840891" cy="523220"/>
          </a:xfrm>
          <a:prstGeom prst="rect">
            <a:avLst/>
          </a:prstGeom>
          <a:noFill/>
        </p:spPr>
        <p:txBody>
          <a:bodyPr wrap="square" rtlCol="0">
            <a:spAutoFit/>
          </a:bodyPr>
          <a:lstStyle/>
          <a:p>
            <a:pPr algn="ctr"/>
            <a:r>
              <a:rPr lang="en-US" altLang="zh-CN" sz="2800" b="1">
                <a:solidFill>
                  <a:schemeClr val="tx1"/>
                </a:solidFill>
                <a:latin typeface="微软雅黑" panose="020B0503020204020204" pitchFamily="34" charset="-122"/>
                <a:ea typeface="微软雅黑" panose="020B0503020204020204" pitchFamily="34" charset="-122"/>
              </a:rPr>
              <a:t>1937.7.7</a:t>
            </a:r>
            <a:r>
              <a:rPr lang="zh-CN" altLang="en-US" sz="2800" b="1">
                <a:solidFill>
                  <a:schemeClr val="tx1"/>
                </a:solidFill>
                <a:latin typeface="微软雅黑" panose="020B0503020204020204" pitchFamily="34" charset="-122"/>
                <a:ea typeface="微软雅黑" panose="020B0503020204020204" pitchFamily="34" charset="-122"/>
              </a:rPr>
              <a:t>卢沟桥事变</a:t>
            </a:r>
            <a:endParaRPr lang="zh-CN" altLang="en-US" sz="2800" b="1">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3381920" y="2094563"/>
            <a:ext cx="1749425" cy="560070"/>
          </a:xfrm>
          <a:prstGeom prst="ellipse">
            <a:avLst/>
          </a:prstGeom>
          <a:noFill/>
          <a:ln>
            <a:solidFill>
              <a:srgbClr val="A20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anose="020B0503020204020204" pitchFamily="34" charset="-122"/>
                <a:ea typeface="微软雅黑" panose="020B0503020204020204" pitchFamily="34" charset="-122"/>
              </a:rPr>
              <a:t>中共</a:t>
            </a:r>
            <a:endParaRPr lang="zh-CN" altLang="en-US" sz="2800" b="1">
              <a:solidFill>
                <a:srgbClr val="C00000"/>
              </a:solidFill>
              <a:latin typeface="微软雅黑" panose="020B0503020204020204" pitchFamily="34" charset="-122"/>
              <a:ea typeface="微软雅黑" panose="020B0503020204020204" pitchFamily="34" charset="-122"/>
            </a:endParaRPr>
          </a:p>
        </p:txBody>
      </p:sp>
      <p:sp>
        <p:nvSpPr>
          <p:cNvPr id="11" name="椭圆 10"/>
          <p:cNvSpPr/>
          <p:nvPr/>
        </p:nvSpPr>
        <p:spPr>
          <a:xfrm>
            <a:off x="8718459" y="2094563"/>
            <a:ext cx="1940560" cy="56007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002060"/>
                </a:solidFill>
                <a:latin typeface="微软雅黑" panose="020B0503020204020204" pitchFamily="34" charset="-122"/>
                <a:ea typeface="微软雅黑" panose="020B0503020204020204" pitchFamily="34" charset="-122"/>
              </a:rPr>
              <a:t>国民党</a:t>
            </a:r>
            <a:endParaRPr lang="zh-CN" altLang="en-US" sz="2800" b="1">
              <a:solidFill>
                <a:srgbClr val="002060"/>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6870609" y="2932763"/>
            <a:ext cx="10160" cy="360235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102519" y="2942923"/>
            <a:ext cx="3698875" cy="521970"/>
            <a:chOff x="3735" y="4437"/>
            <a:chExt cx="5825" cy="822"/>
          </a:xfrm>
        </p:grpSpPr>
        <p:cxnSp>
          <p:nvCxnSpPr>
            <p:cNvPr id="14" name="直接连接符 13"/>
            <p:cNvCxnSpPr/>
            <p:nvPr/>
          </p:nvCxnSpPr>
          <p:spPr>
            <a:xfrm>
              <a:off x="8922" y="4796"/>
              <a:ext cx="638" cy="1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735" y="4437"/>
              <a:ext cx="5187" cy="822"/>
            </a:xfrm>
            <a:prstGeom prst="rect">
              <a:avLst/>
            </a:prstGeom>
            <a:noFill/>
          </p:spPr>
          <p:txBody>
            <a:bodyPr wrap="square" rtlCol="0">
              <a:spAutoFit/>
            </a:bodyPr>
            <a:lstStyle/>
            <a:p>
              <a:pPr algn="r"/>
              <a:r>
                <a:rPr lang="zh-CN" altLang="en-US" sz="2800" b="1">
                  <a:solidFill>
                    <a:srgbClr val="C00000"/>
                  </a:solidFill>
                  <a:latin typeface="微软雅黑" panose="020B0503020204020204" pitchFamily="34" charset="-122"/>
                  <a:ea typeface="微软雅黑" panose="020B0503020204020204" pitchFamily="34" charset="-122"/>
                  <a:sym typeface="+mn-ea"/>
                </a:rPr>
                <a:t> </a:t>
              </a:r>
              <a:r>
                <a:rPr lang="en-US" altLang="zh-CN" sz="2800" b="1">
                  <a:solidFill>
                    <a:srgbClr val="C00000"/>
                  </a:solidFill>
                  <a:latin typeface="微软雅黑" panose="020B0503020204020204" pitchFamily="34" charset="-122"/>
                  <a:ea typeface="微软雅黑" panose="020B0503020204020204" pitchFamily="34" charset="-122"/>
                </a:rPr>
                <a:t>7.8</a:t>
              </a:r>
              <a:endParaRPr lang="en-US" altLang="zh-CN" sz="2800" b="1">
                <a:solidFill>
                  <a:srgbClr val="C0000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861084" y="3293443"/>
            <a:ext cx="3698875" cy="521970"/>
            <a:chOff x="9654" y="4989"/>
            <a:chExt cx="5825" cy="822"/>
          </a:xfrm>
        </p:grpSpPr>
        <p:cxnSp>
          <p:nvCxnSpPr>
            <p:cNvPr id="17" name="直接连接符 16"/>
            <p:cNvCxnSpPr/>
            <p:nvPr/>
          </p:nvCxnSpPr>
          <p:spPr>
            <a:xfrm>
              <a:off x="9654" y="5393"/>
              <a:ext cx="638" cy="14"/>
            </a:xfrm>
            <a:prstGeom prst="line">
              <a:avLst/>
            </a:prstGeom>
            <a:ln w="41275">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292" y="4989"/>
              <a:ext cx="5187" cy="822"/>
            </a:xfrm>
            <a:prstGeom prst="rect">
              <a:avLst/>
            </a:prstGeom>
            <a:noFill/>
          </p:spPr>
          <p:txBody>
            <a:bodyPr wrap="square" rtlCol="0">
              <a:spAutoFit/>
            </a:bodyPr>
            <a:lstStyle/>
            <a:p>
              <a:pPr algn="l"/>
              <a:r>
                <a:rPr lang="zh-CN" altLang="en-US" sz="2800" b="1">
                  <a:solidFill>
                    <a:srgbClr val="002060"/>
                  </a:solidFill>
                  <a:latin typeface="微软雅黑" panose="020B0503020204020204" pitchFamily="34" charset="-122"/>
                  <a:ea typeface="微软雅黑" panose="020B0503020204020204" pitchFamily="34" charset="-122"/>
                  <a:sym typeface="+mn-ea"/>
                </a:rPr>
                <a:t> </a:t>
              </a:r>
              <a:r>
                <a:rPr lang="en-US" sz="2800" b="1">
                  <a:solidFill>
                    <a:srgbClr val="002060"/>
                  </a:solidFill>
                  <a:latin typeface="微软雅黑" panose="020B0503020204020204" pitchFamily="34" charset="-122"/>
                  <a:ea typeface="微软雅黑" panose="020B0503020204020204" pitchFamily="34" charset="-122"/>
                  <a:sym typeface="+mn-ea"/>
                </a:rPr>
                <a:t>7.17</a:t>
              </a:r>
              <a:endParaRPr lang="zh-CN" altLang="en-US" sz="2800" b="1">
                <a:solidFill>
                  <a:srgbClr val="002060"/>
                </a:solidFill>
                <a:latin typeface="微软雅黑" panose="020B0503020204020204" pitchFamily="34" charset="-122"/>
                <a:ea typeface="微软雅黑" panose="020B0503020204020204" pitchFamily="34" charset="-122"/>
                <a:sym typeface="+mn-ea"/>
              </a:endParaRPr>
            </a:p>
          </p:txBody>
        </p:sp>
      </p:grpSp>
      <p:grpSp>
        <p:nvGrpSpPr>
          <p:cNvPr id="19" name="组合 18"/>
          <p:cNvGrpSpPr/>
          <p:nvPr/>
        </p:nvGrpSpPr>
        <p:grpSpPr>
          <a:xfrm>
            <a:off x="1515291" y="3815413"/>
            <a:ext cx="5286103" cy="523240"/>
            <a:chOff x="732" y="4254"/>
            <a:chExt cx="8828" cy="824"/>
          </a:xfrm>
        </p:grpSpPr>
        <p:cxnSp>
          <p:nvCxnSpPr>
            <p:cNvPr id="20" name="直接连接符 19"/>
            <p:cNvCxnSpPr/>
            <p:nvPr/>
          </p:nvCxnSpPr>
          <p:spPr>
            <a:xfrm>
              <a:off x="8922" y="4796"/>
              <a:ext cx="638" cy="1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32" y="4254"/>
              <a:ext cx="8190" cy="824"/>
            </a:xfrm>
            <a:prstGeom prst="rect">
              <a:avLst/>
            </a:prstGeom>
            <a:noFill/>
          </p:spPr>
          <p:txBody>
            <a:bodyPr wrap="square" rtlCol="0">
              <a:spAutoFit/>
            </a:bodyPr>
            <a:lstStyle/>
            <a:p>
              <a:pPr algn="r"/>
              <a:r>
                <a:rPr lang="zh-CN" altLang="en-US" sz="2800" b="1">
                  <a:solidFill>
                    <a:srgbClr val="C00000"/>
                  </a:solidFill>
                  <a:latin typeface="微软雅黑" panose="020B0503020204020204" pitchFamily="34" charset="-122"/>
                  <a:ea typeface="微软雅黑" panose="020B0503020204020204" pitchFamily="34" charset="-122"/>
                  <a:sym typeface="+mn-ea"/>
                </a:rPr>
                <a:t> </a:t>
              </a:r>
              <a:r>
                <a:rPr lang="en-US" sz="2800" b="1">
                  <a:solidFill>
                    <a:srgbClr val="C00000"/>
                  </a:solidFill>
                  <a:latin typeface="微软雅黑" panose="020B0503020204020204" pitchFamily="34" charset="-122"/>
                  <a:ea typeface="微软雅黑" panose="020B0503020204020204" pitchFamily="34" charset="-122"/>
                  <a:sym typeface="+mn-ea"/>
                </a:rPr>
                <a:t>7.15</a:t>
              </a:r>
              <a:r>
                <a:rPr lang="zh-CN" altLang="en-US" sz="2800" b="1">
                  <a:solidFill>
                    <a:srgbClr val="C00000"/>
                  </a:solidFill>
                  <a:latin typeface="微软雅黑" panose="020B0503020204020204" pitchFamily="34" charset="-122"/>
                  <a:ea typeface="微软雅黑" panose="020B0503020204020204" pitchFamily="34" charset="-122"/>
                  <a:sym typeface="+mn-ea"/>
                </a:rPr>
                <a:t> </a:t>
              </a:r>
              <a:endParaRPr lang="en-US" sz="2800" b="1">
                <a:solidFill>
                  <a:srgbClr val="C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904400" y="5115440"/>
            <a:ext cx="3846830" cy="521970"/>
            <a:chOff x="3502" y="4437"/>
            <a:chExt cx="6058" cy="822"/>
          </a:xfrm>
        </p:grpSpPr>
        <p:cxnSp>
          <p:nvCxnSpPr>
            <p:cNvPr id="23" name="直接连接符 22"/>
            <p:cNvCxnSpPr/>
            <p:nvPr/>
          </p:nvCxnSpPr>
          <p:spPr>
            <a:xfrm>
              <a:off x="8922" y="4796"/>
              <a:ext cx="638" cy="1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3502" y="4437"/>
              <a:ext cx="5420" cy="822"/>
            </a:xfrm>
            <a:prstGeom prst="rect">
              <a:avLst/>
            </a:prstGeom>
            <a:noFill/>
          </p:spPr>
          <p:txBody>
            <a:bodyPr wrap="square" rtlCol="0">
              <a:spAutoFit/>
            </a:bodyPr>
            <a:lstStyle/>
            <a:p>
              <a:pPr algn="r"/>
              <a:r>
                <a:rPr lang="zh-CN" altLang="en-US" sz="2800" b="1">
                  <a:solidFill>
                    <a:srgbClr val="C00000"/>
                  </a:solidFill>
                  <a:latin typeface="微软雅黑" panose="020B0503020204020204" pitchFamily="34" charset="-122"/>
                  <a:ea typeface="微软雅黑" panose="020B0503020204020204" pitchFamily="34" charset="-122"/>
                  <a:sym typeface="+mn-ea"/>
                </a:rPr>
                <a:t> </a:t>
              </a:r>
              <a:r>
                <a:rPr lang="en-US" altLang="zh-CN" sz="2800" b="1">
                  <a:solidFill>
                    <a:srgbClr val="C00000"/>
                  </a:solidFill>
                  <a:latin typeface="微软雅黑" panose="020B0503020204020204" pitchFamily="34" charset="-122"/>
                  <a:ea typeface="微软雅黑" panose="020B0503020204020204" pitchFamily="34" charset="-122"/>
                </a:rPr>
                <a:t>8</a:t>
              </a:r>
              <a:r>
                <a:rPr lang="zh-CN" altLang="en-US" sz="2800" b="1">
                  <a:solidFill>
                    <a:srgbClr val="C00000"/>
                  </a:solidFill>
                  <a:latin typeface="微软雅黑" panose="020B0503020204020204" pitchFamily="34" charset="-122"/>
                  <a:ea typeface="微软雅黑" panose="020B0503020204020204" pitchFamily="34" charset="-122"/>
                </a:rPr>
                <a:t>月下旬</a:t>
              </a:r>
              <a:endParaRPr lang="zh-CN" altLang="en-US" sz="2800" b="1">
                <a:solidFill>
                  <a:srgbClr val="C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61084" y="5445521"/>
            <a:ext cx="5942965" cy="521970"/>
            <a:chOff x="9654" y="4848"/>
            <a:chExt cx="9359" cy="822"/>
          </a:xfrm>
        </p:grpSpPr>
        <p:cxnSp>
          <p:nvCxnSpPr>
            <p:cNvPr id="26" name="直接连接符 25"/>
            <p:cNvCxnSpPr/>
            <p:nvPr/>
          </p:nvCxnSpPr>
          <p:spPr>
            <a:xfrm>
              <a:off x="9654" y="5393"/>
              <a:ext cx="638" cy="14"/>
            </a:xfrm>
            <a:prstGeom prst="line">
              <a:avLst/>
            </a:prstGeom>
            <a:ln w="41275">
              <a:solidFill>
                <a:srgbClr val="002060"/>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0292" y="4848"/>
              <a:ext cx="8721" cy="822"/>
            </a:xfrm>
            <a:prstGeom prst="rect">
              <a:avLst/>
            </a:prstGeom>
            <a:noFill/>
          </p:spPr>
          <p:txBody>
            <a:bodyPr wrap="square" rtlCol="0">
              <a:spAutoFit/>
            </a:bodyPr>
            <a:lstStyle/>
            <a:p>
              <a:pPr algn="l"/>
              <a:r>
                <a:rPr lang="zh-CN" altLang="en-US" sz="2800" b="1">
                  <a:solidFill>
                    <a:srgbClr val="002060"/>
                  </a:solidFill>
                  <a:latin typeface="微软雅黑" panose="020B0503020204020204" pitchFamily="34" charset="-122"/>
                  <a:ea typeface="微软雅黑" panose="020B0503020204020204" pitchFamily="34" charset="-122"/>
                  <a:sym typeface="+mn-ea"/>
                </a:rPr>
                <a:t> </a:t>
              </a:r>
              <a:r>
                <a:rPr lang="en-US" sz="2800" b="1">
                  <a:solidFill>
                    <a:srgbClr val="002060"/>
                  </a:solidFill>
                  <a:latin typeface="微软雅黑" panose="020B0503020204020204" pitchFamily="34" charset="-122"/>
                  <a:ea typeface="微软雅黑" panose="020B0503020204020204" pitchFamily="34" charset="-122"/>
                  <a:sym typeface="+mn-ea"/>
                </a:rPr>
                <a:t>9.22 </a:t>
              </a:r>
              <a:endParaRPr lang="zh-CN" altLang="en-US" sz="2800" b="1">
                <a:solidFill>
                  <a:srgbClr val="002060"/>
                </a:solidFill>
                <a:latin typeface="微软雅黑" panose="020B0503020204020204" pitchFamily="34" charset="-122"/>
                <a:ea typeface="微软雅黑" panose="020B0503020204020204" pitchFamily="34" charset="-122"/>
                <a:sym typeface="+mn-ea"/>
              </a:endParaRPr>
            </a:p>
          </p:txBody>
        </p:sp>
      </p:grpSp>
      <p:sp>
        <p:nvSpPr>
          <p:cNvPr id="29" name="文本框 28"/>
          <p:cNvSpPr txBox="1"/>
          <p:nvPr/>
        </p:nvSpPr>
        <p:spPr>
          <a:xfrm>
            <a:off x="3908334" y="2942923"/>
            <a:ext cx="1792605" cy="521970"/>
          </a:xfrm>
          <a:prstGeom prst="rect">
            <a:avLst/>
          </a:prstGeom>
          <a:noFill/>
        </p:spPr>
        <p:txBody>
          <a:bodyPr wrap="none" rtlCol="0">
            <a:spAutoFit/>
          </a:bodyPr>
          <a:lstStyle/>
          <a:p>
            <a:pPr algn="l"/>
            <a:r>
              <a:rPr lang="zh-CN" altLang="en-US" sz="2800" b="1">
                <a:solidFill>
                  <a:srgbClr val="C00000"/>
                </a:solidFill>
                <a:latin typeface="微软雅黑" panose="020B0503020204020204" pitchFamily="34" charset="-122"/>
                <a:ea typeface="微软雅黑" panose="020B0503020204020204" pitchFamily="34" charset="-122"/>
                <a:sym typeface="+mn-ea"/>
              </a:rPr>
              <a:t> 通电全国</a:t>
            </a:r>
            <a:endParaRPr lang="en-US" altLang="zh-CN" sz="2800" b="1">
              <a:solidFill>
                <a:srgbClr val="C00000"/>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239283" y="3284253"/>
            <a:ext cx="1792605" cy="521970"/>
          </a:xfrm>
          <a:prstGeom prst="rect">
            <a:avLst/>
          </a:prstGeom>
          <a:noFill/>
        </p:spPr>
        <p:txBody>
          <a:bodyPr wrap="none" rtlCol="0">
            <a:spAutoFit/>
          </a:bodyPr>
          <a:lstStyle/>
          <a:p>
            <a:pPr algn="l"/>
            <a:r>
              <a:rPr lang="en-US" sz="2800" b="1">
                <a:solidFill>
                  <a:srgbClr val="002060"/>
                </a:solidFill>
                <a:latin typeface="微软雅黑" panose="020B0503020204020204" pitchFamily="34" charset="-122"/>
                <a:ea typeface="微软雅黑" panose="020B0503020204020204" pitchFamily="34" charset="-122"/>
                <a:sym typeface="+mn-ea"/>
              </a:rPr>
              <a:t> </a:t>
            </a:r>
            <a:r>
              <a:rPr lang="zh-CN" altLang="en-US" sz="2800" b="1">
                <a:solidFill>
                  <a:srgbClr val="002060"/>
                </a:solidFill>
                <a:latin typeface="微软雅黑" panose="020B0503020204020204" pitchFamily="34" charset="-122"/>
                <a:ea typeface="微软雅黑" panose="020B0503020204020204" pitchFamily="34" charset="-122"/>
                <a:sym typeface="+mn-ea"/>
              </a:rPr>
              <a:t>庐山谈话</a:t>
            </a:r>
            <a:endParaRPr lang="zh-CN" altLang="en-US" sz="2800" b="1">
              <a:solidFill>
                <a:srgbClr val="002060"/>
              </a:solidFill>
              <a:latin typeface="微软雅黑" panose="020B0503020204020204" pitchFamily="34" charset="-122"/>
              <a:ea typeface="微软雅黑" panose="020B0503020204020204" pitchFamily="34" charset="-122"/>
              <a:sym typeface="+mn-ea"/>
            </a:endParaRPr>
          </a:p>
        </p:txBody>
      </p:sp>
      <p:sp>
        <p:nvSpPr>
          <p:cNvPr id="31" name="文本框 30"/>
          <p:cNvSpPr txBox="1"/>
          <p:nvPr/>
        </p:nvSpPr>
        <p:spPr>
          <a:xfrm>
            <a:off x="3126805" y="5115440"/>
            <a:ext cx="1792605" cy="521970"/>
          </a:xfrm>
          <a:prstGeom prst="rect">
            <a:avLst/>
          </a:prstGeom>
          <a:noFill/>
        </p:spPr>
        <p:txBody>
          <a:bodyPr wrap="none" rtlCol="0">
            <a:spAutoFit/>
          </a:bodyPr>
          <a:lstStyle/>
          <a:p>
            <a:pPr algn="l"/>
            <a:r>
              <a:rPr lang="zh-CN" altLang="en-US" sz="2800" b="1">
                <a:solidFill>
                  <a:srgbClr val="C00000"/>
                </a:solidFill>
                <a:latin typeface="微软雅黑" panose="020B0503020204020204" pitchFamily="34" charset="-122"/>
                <a:ea typeface="微软雅黑" panose="020B0503020204020204" pitchFamily="34" charset="-122"/>
                <a:sym typeface="+mn-ea"/>
              </a:rPr>
              <a:t> 洛川会议</a:t>
            </a:r>
            <a:endParaRPr lang="zh-CN" altLang="en-US" sz="2800" b="1">
              <a:solidFill>
                <a:srgbClr val="C00000"/>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050439" y="5343405"/>
            <a:ext cx="2869879" cy="954107"/>
          </a:xfrm>
          <a:prstGeom prst="rect">
            <a:avLst/>
          </a:prstGeom>
          <a:noFill/>
        </p:spPr>
        <p:txBody>
          <a:bodyPr wrap="square" rtlCol="0">
            <a:spAutoFit/>
          </a:bodyPr>
          <a:lstStyle/>
          <a:p>
            <a:pPr algn="ctr"/>
            <a:r>
              <a:rPr lang="zh-CN" altLang="en-US" sz="2800" b="1">
                <a:solidFill>
                  <a:srgbClr val="002060"/>
                </a:solidFill>
                <a:latin typeface="微软雅黑" panose="020B0503020204020204" pitchFamily="34" charset="-122"/>
                <a:ea typeface="微软雅黑" panose="020B0503020204020204" pitchFamily="34" charset="-122"/>
                <a:sym typeface="+mn-ea"/>
              </a:rPr>
              <a:t>国民党公布</a:t>
            </a:r>
            <a:endParaRPr lang="en-US" altLang="zh-CN" sz="2800" b="1">
              <a:solidFill>
                <a:srgbClr val="002060"/>
              </a:solidFill>
              <a:latin typeface="微软雅黑" panose="020B0503020204020204" pitchFamily="34" charset="-122"/>
              <a:ea typeface="微软雅黑" panose="020B0503020204020204" pitchFamily="34" charset="-122"/>
              <a:sym typeface="+mn-ea"/>
            </a:endParaRPr>
          </a:p>
          <a:p>
            <a:pPr algn="ctr"/>
            <a:r>
              <a:rPr lang="en-US" altLang="zh-CN" sz="2800" b="1">
                <a:solidFill>
                  <a:srgbClr val="002060"/>
                </a:solidFill>
                <a:latin typeface="微软雅黑" panose="020B0503020204020204" pitchFamily="34" charset="-122"/>
                <a:ea typeface="微软雅黑" panose="020B0503020204020204" pitchFamily="34" charset="-122"/>
                <a:sym typeface="+mn-ea"/>
              </a:rPr>
              <a:t>《</a:t>
            </a:r>
            <a:r>
              <a:rPr lang="zh-CN" altLang="en-US" sz="2800" b="1">
                <a:solidFill>
                  <a:srgbClr val="002060"/>
                </a:solidFill>
                <a:latin typeface="微软雅黑" panose="020B0503020204020204" pitchFamily="34" charset="-122"/>
                <a:ea typeface="微软雅黑" panose="020B0503020204020204" pitchFamily="34" charset="-122"/>
                <a:sym typeface="+mn-ea"/>
              </a:rPr>
              <a:t>国共合作宣言</a:t>
            </a:r>
            <a:r>
              <a:rPr lang="en-US" altLang="zh-CN" sz="2800" b="1">
                <a:solidFill>
                  <a:srgbClr val="002060"/>
                </a:solidFill>
                <a:latin typeface="微软雅黑" panose="020B0503020204020204" pitchFamily="34" charset="-122"/>
                <a:ea typeface="微软雅黑" panose="020B0503020204020204" pitchFamily="34" charset="-122"/>
                <a:sym typeface="+mn-ea"/>
              </a:rPr>
              <a:t>》</a:t>
            </a:r>
            <a:endParaRPr lang="zh-CN" altLang="en-US" sz="2800" b="1">
              <a:solidFill>
                <a:srgbClr val="00206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par>
                                <p:cTn id="31" presetID="3" presetClass="entr" presetSubtype="1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linds(horizontal)">
                                      <p:cBhvr>
                                        <p:cTn id="33" dur="500"/>
                                        <p:tgtEl>
                                          <p:spTgt spid="12"/>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linds(horizontal)">
                                      <p:cBhvr>
                                        <p:cTn id="36" dur="500"/>
                                        <p:tgtEl>
                                          <p:spTgt spid="10"/>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linds(horizont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linds(horizontal)">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blinds(horizontal)">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blinds(horizontal)">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blinds(horizontal)">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linds(horizontal)">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linds(horizontal)">
                                      <p:cBhvr>
                                        <p:cTn id="75" dur="500"/>
                                        <p:tgtEl>
                                          <p:spTgt spid="22"/>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additive="base">
                                        <p:cTn id="80" dur="500" fill="hold"/>
                                        <p:tgtEl>
                                          <p:spTgt spid="31"/>
                                        </p:tgtEl>
                                        <p:attrNameLst>
                                          <p:attrName>ppt_x</p:attrName>
                                        </p:attrNameLst>
                                      </p:cBhvr>
                                      <p:tavLst>
                                        <p:tav tm="0">
                                          <p:val>
                                            <p:strVal val="#ppt_x"/>
                                          </p:val>
                                        </p:tav>
                                        <p:tav tm="100000">
                                          <p:val>
                                            <p:strVal val="#ppt_x"/>
                                          </p:val>
                                        </p:tav>
                                      </p:tavLst>
                                    </p:anim>
                                    <p:anim calcmode="lin" valueType="num">
                                      <p:cBhvr additive="base">
                                        <p:cTn id="8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blinds(horizontal)">
                                      <p:cBhvr>
                                        <p:cTn id="86" dur="5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P spid="11"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a:xfrm>
            <a:off x="248194" y="116242"/>
            <a:ext cx="12035246" cy="6889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四、全民族的抗日战争</a:t>
            </a:r>
            <a:r>
              <a:rPr lang="en-US" altLang="zh-CN" sz="3200" b="1">
                <a:solidFill>
                  <a:prstClr val="black"/>
                </a:solidFill>
                <a:latin typeface="微软雅黑" panose="020B0503020204020204" pitchFamily="34" charset="-122"/>
                <a:ea typeface="微软雅黑" panose="020B0503020204020204" pitchFamily="34" charset="-122"/>
              </a:rPr>
              <a:t>——</a:t>
            </a:r>
            <a:r>
              <a:rPr lang="zh-CN" altLang="en-US" sz="3200" b="1">
                <a:solidFill>
                  <a:prstClr val="black"/>
                </a:solidFill>
                <a:latin typeface="微软雅黑" panose="020B0503020204020204" pitchFamily="34" charset="-122"/>
                <a:ea typeface="微软雅黑" panose="020B0503020204020204" pitchFamily="34" charset="-122"/>
              </a:rPr>
              <a:t>东方主战战场</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 name="文本框 3"/>
          <p:cNvSpPr txBox="1"/>
          <p:nvPr/>
        </p:nvSpPr>
        <p:spPr>
          <a:xfrm>
            <a:off x="768213" y="848889"/>
            <a:ext cx="6662057"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、抗日民族统一战线正式建立</a:t>
            </a:r>
            <a:endParaRPr lang="zh-CN" altLang="en-US" sz="2800" b="1">
              <a:latin typeface="微软雅黑" panose="020B0503020204020204" pitchFamily="34" charset="-122"/>
              <a:ea typeface="微软雅黑" panose="020B0503020204020204" pitchFamily="34" charset="-122"/>
            </a:endParaRPr>
          </a:p>
        </p:txBody>
      </p:sp>
      <p:sp>
        <p:nvSpPr>
          <p:cNvPr id="5" name="文本框 4"/>
          <p:cNvSpPr txBox="1"/>
          <p:nvPr/>
        </p:nvSpPr>
        <p:spPr>
          <a:xfrm>
            <a:off x="768213" y="1415811"/>
            <a:ext cx="2011679" cy="52322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）过程</a:t>
            </a:r>
            <a:endParaRPr lang="zh-CN" altLang="en-US" sz="2800" b="1">
              <a:latin typeface="微软雅黑" panose="020B0503020204020204" pitchFamily="34" charset="-122"/>
              <a:ea typeface="微软雅黑" panose="020B0503020204020204" pitchFamily="34" charset="-122"/>
            </a:endParaRPr>
          </a:p>
        </p:txBody>
      </p:sp>
      <p:sp>
        <p:nvSpPr>
          <p:cNvPr id="7" name="文本框 6"/>
          <p:cNvSpPr txBox="1"/>
          <p:nvPr/>
        </p:nvSpPr>
        <p:spPr>
          <a:xfrm>
            <a:off x="744325" y="1912350"/>
            <a:ext cx="6783974" cy="52322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）原因</a:t>
            </a:r>
            <a:endParaRPr lang="zh-CN" altLang="en-US" sz="2800" b="1">
              <a:latin typeface="微软雅黑" panose="020B0503020204020204" pitchFamily="34" charset="-122"/>
              <a:ea typeface="微软雅黑" panose="020B0503020204020204" pitchFamily="34" charset="-122"/>
            </a:endParaRPr>
          </a:p>
        </p:txBody>
      </p:sp>
      <p:sp>
        <p:nvSpPr>
          <p:cNvPr id="8" name="文本框 7"/>
          <p:cNvSpPr txBox="1"/>
          <p:nvPr/>
        </p:nvSpPr>
        <p:spPr>
          <a:xfrm>
            <a:off x="715371" y="4099420"/>
            <a:ext cx="2199279" cy="52322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）特点：</a:t>
            </a:r>
            <a:endParaRPr lang="zh-CN" altLang="en-US" sz="2800" b="1">
              <a:latin typeface="微软雅黑" panose="020B0503020204020204" pitchFamily="34" charset="-122"/>
              <a:ea typeface="微软雅黑" panose="020B0503020204020204" pitchFamily="34" charset="-122"/>
            </a:endParaRPr>
          </a:p>
        </p:txBody>
      </p:sp>
      <p:sp>
        <p:nvSpPr>
          <p:cNvPr id="10" name="文本框 9"/>
          <p:cNvSpPr txBox="1"/>
          <p:nvPr/>
        </p:nvSpPr>
        <p:spPr>
          <a:xfrm>
            <a:off x="2816963" y="1912350"/>
            <a:ext cx="10541726" cy="2246769"/>
          </a:xfrm>
          <a:prstGeom prst="rect">
            <a:avLst/>
          </a:prstGeom>
          <a:noFill/>
        </p:spPr>
        <p:txBody>
          <a:bodyPr wrap="square">
            <a:spAutoFit/>
          </a:bodyPr>
          <a:lstStyle/>
          <a:p>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① 华北事变后民族矛盾上升为主要矛盾</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100">
                <a:latin typeface="微软雅黑" panose="020B0503020204020204" pitchFamily="34" charset="-122"/>
                <a:ea typeface="微软雅黑" panose="020B0503020204020204" pitchFamily="34" charset="-122"/>
                <a:cs typeface="Times New Roman" panose="02020603050405020304" pitchFamily="18" charset="0"/>
              </a:rPr>
              <a:t>②日本的全面侵华加剧民族矛盾</a:t>
            </a:r>
            <a:endParaRPr lang="en-US" altLang="zh-CN" sz="2800" b="1" kern="10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100">
                <a:latin typeface="微软雅黑" panose="020B0503020204020204" pitchFamily="34" charset="-122"/>
                <a:ea typeface="微软雅黑" panose="020B0503020204020204" pitchFamily="34" charset="-122"/>
                <a:cs typeface="Times New Roman" panose="02020603050405020304" pitchFamily="18" charset="0"/>
              </a:rPr>
              <a:t>③ 国民党政策的转变</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100">
                <a:latin typeface="微软雅黑" panose="020B0503020204020204" pitchFamily="34" charset="-122"/>
                <a:ea typeface="微软雅黑" panose="020B0503020204020204" pitchFamily="34" charset="-122"/>
                <a:cs typeface="Times New Roman" panose="02020603050405020304" pitchFamily="18" charset="0"/>
              </a:rPr>
              <a:t>④中共的努力</a:t>
            </a:r>
            <a:endParaRPr lang="en-US" altLang="zh-CN" sz="2800" b="1" kern="10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100">
                <a:latin typeface="微软雅黑" panose="020B0503020204020204" pitchFamily="34" charset="-122"/>
                <a:ea typeface="微软雅黑" panose="020B0503020204020204" pitchFamily="34" charset="-122"/>
                <a:cs typeface="Times New Roman" panose="02020603050405020304" pitchFamily="18" charset="0"/>
              </a:rPr>
              <a:t>⑤社会各界的推动</a:t>
            </a:r>
            <a:endParaRPr lang="zh-CN" altLang="en-US" sz="2800">
              <a:latin typeface="微软雅黑" panose="020B0503020204020204" pitchFamily="34" charset="-122"/>
              <a:ea typeface="微软雅黑" panose="020B0503020204020204" pitchFamily="34" charset="-122"/>
            </a:endParaRPr>
          </a:p>
        </p:txBody>
      </p:sp>
      <p:sp>
        <p:nvSpPr>
          <p:cNvPr id="9" name="文本框 8"/>
          <p:cNvSpPr txBox="1"/>
          <p:nvPr/>
        </p:nvSpPr>
        <p:spPr>
          <a:xfrm>
            <a:off x="2786063" y="4494989"/>
            <a:ext cx="8081962" cy="1815882"/>
          </a:xfrm>
          <a:prstGeom prst="rect">
            <a:avLst/>
          </a:prstGeom>
          <a:noFill/>
        </p:spPr>
        <p:txBody>
          <a:bodyPr wrap="square">
            <a:spAutoFit/>
          </a:bodyPr>
          <a:lstStyle/>
          <a:p>
            <a:pPr marL="342900" indent="-342900">
              <a:buFont typeface="+mj-ea"/>
              <a:buAutoNum type="circleNumDbPlain"/>
            </a:pPr>
            <a:r>
              <a:rPr lang="zh-CN" altLang="en-US" sz="2800" b="1">
                <a:latin typeface="微软雅黑" panose="020B0503020204020204" pitchFamily="34" charset="-122"/>
                <a:ea typeface="微软雅黑" panose="020B0503020204020204" pitchFamily="34" charset="-122"/>
              </a:rPr>
              <a:t>有广泛的民族性和复杂的阶级矛盾。</a:t>
            </a:r>
            <a:endParaRPr lang="en-US" altLang="zh-CN" sz="2800" b="1">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2800" b="1">
                <a:latin typeface="微软雅黑" panose="020B0503020204020204" pitchFamily="34" charset="-122"/>
                <a:ea typeface="微软雅黑" panose="020B0503020204020204" pitchFamily="34" charset="-122"/>
              </a:rPr>
              <a:t>有政权和军队的合作。</a:t>
            </a:r>
            <a:endParaRPr lang="en-US" altLang="zh-CN" sz="2800" b="1">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2800" b="1">
                <a:latin typeface="微软雅黑" panose="020B0503020204020204" pitchFamily="34" charset="-122"/>
                <a:ea typeface="微软雅黑" panose="020B0503020204020204" pitchFamily="34" charset="-122"/>
              </a:rPr>
              <a:t>没有正式的固定的组织和共同的政治纲领。</a:t>
            </a:r>
            <a:endParaRPr lang="en-US" altLang="zh-CN" sz="2800" b="1">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2800" b="1">
                <a:latin typeface="微软雅黑" panose="020B0503020204020204" pitchFamily="34" charset="-122"/>
                <a:ea typeface="微软雅黑" panose="020B0503020204020204" pitchFamily="34" charset="-122"/>
              </a:rPr>
              <a:t>处于既有利又复杂的国际环境中。</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 calcmode="lin" valueType="num">
                                      <p:cBhvr additive="base">
                                        <p:cTn id="2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 calcmode="lin" valueType="num">
                                      <p:cBhvr additive="base">
                                        <p:cTn id="31"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 calcmode="lin" valueType="num">
                                      <p:cBhvr additive="base">
                                        <p:cTn id="3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内容占位符 2"/>
          <p:cNvSpPr txBox="1"/>
          <p:nvPr/>
        </p:nvSpPr>
        <p:spPr>
          <a:xfrm>
            <a:off x="235131" y="105926"/>
            <a:ext cx="11996058" cy="7012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四、全民族的抗日战争</a:t>
            </a:r>
            <a:r>
              <a:rPr lang="en-US" altLang="zh-CN" sz="3200" b="1">
                <a:solidFill>
                  <a:prstClr val="black"/>
                </a:solidFill>
                <a:latin typeface="微软雅黑" panose="020B0503020204020204" pitchFamily="34" charset="-122"/>
                <a:ea typeface="微软雅黑" panose="020B0503020204020204" pitchFamily="34" charset="-122"/>
              </a:rPr>
              <a:t>——</a:t>
            </a:r>
            <a:r>
              <a:rPr lang="zh-CN" altLang="en-US" sz="3200" b="1">
                <a:solidFill>
                  <a:prstClr val="black"/>
                </a:solidFill>
                <a:latin typeface="微软雅黑" panose="020B0503020204020204" pitchFamily="34" charset="-122"/>
                <a:ea typeface="微软雅黑" panose="020B0503020204020204" pitchFamily="34" charset="-122"/>
              </a:rPr>
              <a:t>东方主战战场</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文本框 35"/>
          <p:cNvSpPr txBox="1"/>
          <p:nvPr/>
        </p:nvSpPr>
        <p:spPr>
          <a:xfrm>
            <a:off x="572270" y="732187"/>
            <a:ext cx="6662057"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、国民党正面战场的抗战</a:t>
            </a:r>
            <a:endParaRPr lang="zh-CN" altLang="en-US" sz="2800" b="1">
              <a:latin typeface="微软雅黑" panose="020B0503020204020204" pitchFamily="34" charset="-122"/>
              <a:ea typeface="微软雅黑" panose="020B0503020204020204" pitchFamily="34" charset="-122"/>
            </a:endParaRPr>
          </a:p>
        </p:txBody>
      </p:sp>
      <p:sp>
        <p:nvSpPr>
          <p:cNvPr id="37" name="文本框 36"/>
          <p:cNvSpPr txBox="1"/>
          <p:nvPr/>
        </p:nvSpPr>
        <p:spPr>
          <a:xfrm>
            <a:off x="705576" y="1816880"/>
            <a:ext cx="454052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 </a:t>
            </a:r>
            <a:r>
              <a:rPr lang="zh-CN" altLang="en-US" sz="2800" b="1">
                <a:latin typeface="微软雅黑" panose="020B0503020204020204" pitchFamily="34" charset="-122"/>
                <a:ea typeface="微软雅黑" panose="020B0503020204020204" pitchFamily="34" charset="-122"/>
              </a:rPr>
              <a:t>淞沪会战：</a:t>
            </a:r>
            <a:r>
              <a:rPr lang="en-US" altLang="zh-CN" sz="2800" b="1">
                <a:latin typeface="微软雅黑" panose="020B0503020204020204" pitchFamily="34" charset="-122"/>
                <a:ea typeface="微软雅黑" panose="020B0503020204020204" pitchFamily="34" charset="-122"/>
              </a:rPr>
              <a:t>1937.8.13</a:t>
            </a:r>
            <a:endParaRPr lang="zh-CN" altLang="en-US" sz="2800" b="1">
              <a:latin typeface="微软雅黑" panose="020B0503020204020204" pitchFamily="34" charset="-122"/>
              <a:ea typeface="微软雅黑" panose="020B0503020204020204" pitchFamily="34" charset="-122"/>
            </a:endParaRPr>
          </a:p>
        </p:txBody>
      </p:sp>
      <p:sp>
        <p:nvSpPr>
          <p:cNvPr id="41" name="文本框 40"/>
          <p:cNvSpPr txBox="1"/>
          <p:nvPr/>
        </p:nvSpPr>
        <p:spPr>
          <a:xfrm>
            <a:off x="5096358" y="1816880"/>
            <a:ext cx="6313742" cy="523220"/>
          </a:xfrm>
          <a:prstGeom prst="rect">
            <a:avLst/>
          </a:prstGeom>
          <a:noFill/>
        </p:spPr>
        <p:txBody>
          <a:bodyPr wrap="square">
            <a:spAutoFit/>
          </a:bodyPr>
          <a:lstStyle/>
          <a:p>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打破了</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日本</a:t>
            </a:r>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三个月内灭亡中国</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的企图</a:t>
            </a:r>
            <a:endParaRPr lang="zh-CN" altLang="en-US"/>
          </a:p>
        </p:txBody>
      </p:sp>
      <p:sp>
        <p:nvSpPr>
          <p:cNvPr id="42" name="文本框 41"/>
          <p:cNvSpPr txBox="1"/>
          <p:nvPr/>
        </p:nvSpPr>
        <p:spPr>
          <a:xfrm>
            <a:off x="731521" y="2449567"/>
            <a:ext cx="265983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 </a:t>
            </a:r>
            <a:r>
              <a:rPr lang="zh-CN" altLang="en-US" sz="2800" b="1">
                <a:latin typeface="微软雅黑" panose="020B0503020204020204" pitchFamily="34" charset="-122"/>
                <a:ea typeface="微软雅黑" panose="020B0503020204020204" pitchFamily="34" charset="-122"/>
              </a:rPr>
              <a:t>太原会战：</a:t>
            </a:r>
            <a:endParaRPr lang="zh-CN" altLang="en-US" sz="2800" b="1">
              <a:latin typeface="微软雅黑" panose="020B0503020204020204" pitchFamily="34" charset="-122"/>
              <a:ea typeface="微软雅黑" panose="020B0503020204020204" pitchFamily="34" charset="-122"/>
            </a:endParaRPr>
          </a:p>
        </p:txBody>
      </p:sp>
      <p:sp>
        <p:nvSpPr>
          <p:cNvPr id="45" name="文本框 44"/>
          <p:cNvSpPr txBox="1"/>
          <p:nvPr/>
        </p:nvSpPr>
        <p:spPr>
          <a:xfrm>
            <a:off x="3189222" y="2461331"/>
            <a:ext cx="220757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平型关大捷</a:t>
            </a:r>
            <a:endParaRPr lang="zh-CN" altLang="en-US"/>
          </a:p>
        </p:txBody>
      </p:sp>
      <p:sp>
        <p:nvSpPr>
          <p:cNvPr id="47" name="文本框 46"/>
          <p:cNvSpPr txBox="1"/>
          <p:nvPr/>
        </p:nvSpPr>
        <p:spPr>
          <a:xfrm>
            <a:off x="5658890" y="2486079"/>
            <a:ext cx="9094474" cy="954107"/>
          </a:xfrm>
          <a:prstGeom prst="rect">
            <a:avLst/>
          </a:prstGeom>
          <a:noFill/>
        </p:spPr>
        <p:txBody>
          <a:bodyPr wrap="square">
            <a:spAutoFit/>
          </a:bodyPr>
          <a:lstStyle/>
          <a:p>
            <a:r>
              <a:rPr lang="zh-CN" altLang="zh-CN" sz="2800" b="1" kern="100">
                <a:effectLst/>
                <a:latin typeface="微软雅黑" panose="020B0503020204020204" pitchFamily="34" charset="-122"/>
                <a:ea typeface="微软雅黑" panose="020B0503020204020204" pitchFamily="34" charset="-122"/>
                <a:cs typeface="Times New Roman" panose="02020603050405020304" pitchFamily="18" charset="0"/>
              </a:rPr>
              <a:t>正面战场中</a:t>
            </a:r>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国共</a:t>
            </a:r>
            <a:r>
              <a:rPr lang="zh-CN" altLang="zh-CN" sz="2800" b="1" kern="100">
                <a:effectLst/>
                <a:latin typeface="微软雅黑" panose="020B0503020204020204" pitchFamily="34" charset="-122"/>
                <a:ea typeface="微软雅黑" panose="020B0503020204020204" pitchFamily="34" charset="-122"/>
                <a:cs typeface="Times New Roman" panose="02020603050405020304" pitchFamily="18" charset="0"/>
              </a:rPr>
              <a:t>合作的典范</a:t>
            </a:r>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，取得抗战</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以来的</a:t>
            </a:r>
            <a:r>
              <a:rPr lang="zh-CN" altLang="en-US" sz="2800" b="1"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首次大捷</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31521" y="3337838"/>
            <a:ext cx="265983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③ </a:t>
            </a:r>
            <a:r>
              <a:rPr lang="zh-CN" altLang="en-US" sz="2800" b="1">
                <a:latin typeface="微软雅黑" panose="020B0503020204020204" pitchFamily="34" charset="-122"/>
                <a:ea typeface="微软雅黑" panose="020B0503020204020204" pitchFamily="34" charset="-122"/>
              </a:rPr>
              <a:t>徐州会战：</a:t>
            </a:r>
            <a:endParaRPr lang="zh-CN" altLang="en-US" sz="2800" b="1">
              <a:latin typeface="微软雅黑" panose="020B0503020204020204" pitchFamily="34" charset="-122"/>
              <a:ea typeface="微软雅黑" panose="020B0503020204020204" pitchFamily="34" charset="-122"/>
            </a:endParaRPr>
          </a:p>
        </p:txBody>
      </p:sp>
      <p:sp>
        <p:nvSpPr>
          <p:cNvPr id="49" name="文本框 48"/>
          <p:cNvSpPr txBox="1"/>
          <p:nvPr/>
        </p:nvSpPr>
        <p:spPr>
          <a:xfrm>
            <a:off x="3165274" y="3361339"/>
            <a:ext cx="2207570" cy="523220"/>
          </a:xfrm>
          <a:prstGeom prst="rect">
            <a:avLst/>
          </a:prstGeom>
          <a:noFill/>
        </p:spPr>
        <p:txBody>
          <a:bodyPr wrap="square">
            <a:spAutoFit/>
          </a:bodyPr>
          <a:lstStyle/>
          <a:p>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台儿庄大捷</a:t>
            </a:r>
            <a:endParaRPr lang="zh-CN" altLang="en-US"/>
          </a:p>
        </p:txBody>
      </p:sp>
      <p:sp>
        <p:nvSpPr>
          <p:cNvPr id="50" name="文本框 49"/>
          <p:cNvSpPr txBox="1"/>
          <p:nvPr/>
        </p:nvSpPr>
        <p:spPr>
          <a:xfrm>
            <a:off x="5117264" y="3367519"/>
            <a:ext cx="4798324" cy="523220"/>
          </a:xfrm>
          <a:prstGeom prst="rect">
            <a:avLst/>
          </a:prstGeom>
          <a:noFill/>
        </p:spPr>
        <p:txBody>
          <a:bodyPr wrap="square">
            <a:spAutoFit/>
          </a:bodyPr>
          <a:lstStyle/>
          <a:p>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取得抗战以来的</a:t>
            </a:r>
            <a:r>
              <a:rPr lang="zh-CN" altLang="en-US" sz="2800" b="1"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最大胜利</a:t>
            </a:r>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1" name="文本框 50"/>
          <p:cNvSpPr txBox="1"/>
          <p:nvPr/>
        </p:nvSpPr>
        <p:spPr>
          <a:xfrm>
            <a:off x="731521" y="3873969"/>
            <a:ext cx="265983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④ </a:t>
            </a:r>
            <a:r>
              <a:rPr lang="zh-CN" altLang="en-US" sz="2800" b="1">
                <a:latin typeface="微软雅黑" panose="020B0503020204020204" pitchFamily="34" charset="-122"/>
                <a:ea typeface="微软雅黑" panose="020B0503020204020204" pitchFamily="34" charset="-122"/>
              </a:rPr>
              <a:t>武汉会战：</a:t>
            </a:r>
            <a:endParaRPr lang="zh-CN" altLang="en-US" sz="2800" b="1">
              <a:latin typeface="微软雅黑" panose="020B0503020204020204" pitchFamily="34" charset="-122"/>
              <a:ea typeface="微软雅黑" panose="020B0503020204020204" pitchFamily="34" charset="-122"/>
            </a:endParaRPr>
          </a:p>
        </p:txBody>
      </p:sp>
      <p:sp>
        <p:nvSpPr>
          <p:cNvPr id="52" name="文本框 51"/>
          <p:cNvSpPr txBox="1"/>
          <p:nvPr/>
        </p:nvSpPr>
        <p:spPr>
          <a:xfrm>
            <a:off x="3271607" y="3886713"/>
            <a:ext cx="8843554" cy="523220"/>
          </a:xfrm>
          <a:prstGeom prst="rect">
            <a:avLst/>
          </a:prstGeom>
          <a:noFill/>
        </p:spPr>
        <p:txBody>
          <a:bodyPr wrap="square">
            <a:spAutoFit/>
          </a:bodyPr>
          <a:lstStyle/>
          <a:p>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抗战以来最大规模的一次战役。此后，进入</a:t>
            </a:r>
            <a:r>
              <a:rPr lang="zh-CN" altLang="en-US" sz="2800" b="1" kern="10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相持阶段</a:t>
            </a:r>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4" name="文本框 53"/>
          <p:cNvSpPr txBox="1"/>
          <p:nvPr/>
        </p:nvSpPr>
        <p:spPr>
          <a:xfrm>
            <a:off x="2331718" y="5051367"/>
            <a:ext cx="8536578" cy="584775"/>
          </a:xfrm>
          <a:prstGeom prst="rect">
            <a:avLst/>
          </a:prstGeom>
          <a:noFill/>
        </p:spPr>
        <p:txBody>
          <a:bodyPr wrap="square">
            <a:spAutoFit/>
          </a:bodyPr>
          <a:lstStyle/>
          <a:p>
            <a:pPr marL="0" latinLnBrk="0">
              <a:spcBef>
                <a:spcPct val="0"/>
              </a:spcBef>
              <a:buNone/>
            </a:pPr>
            <a:r>
              <a:rPr lang="en-US" altLang="zh-CN" sz="3200" b="1">
                <a:solidFill>
                  <a:srgbClr val="2C0FDB"/>
                </a:solidFill>
                <a:latin typeface="黑体" panose="02010609060101010101" charset="-122"/>
                <a:ea typeface="黑体" panose="02010609060101010101" charset="-122"/>
                <a:cs typeface="黑体" panose="02010609060101010101" charset="-122"/>
              </a:rPr>
              <a:t>1937.7.7---1938.10    </a:t>
            </a:r>
            <a:r>
              <a:rPr lang="zh-CN" altLang="en-US" sz="3200" b="1">
                <a:solidFill>
                  <a:srgbClr val="2C0FDB"/>
                </a:solidFill>
                <a:latin typeface="黑体" panose="02010609060101010101" charset="-122"/>
                <a:ea typeface="黑体" panose="02010609060101010101" charset="-122"/>
                <a:cs typeface="黑体" panose="02010609060101010101" charset="-122"/>
              </a:rPr>
              <a:t>战略防御阶段</a:t>
            </a:r>
            <a:endParaRPr lang="en-US" altLang="zh-CN" sz="3200" b="1">
              <a:solidFill>
                <a:srgbClr val="2C0FDB"/>
              </a:solidFill>
              <a:latin typeface="黑体" panose="02010609060101010101" charset="-122"/>
              <a:ea typeface="黑体" panose="02010609060101010101" charset="-122"/>
              <a:cs typeface="黑体" panose="02010609060101010101" charset="-122"/>
            </a:endParaRPr>
          </a:p>
        </p:txBody>
      </p:sp>
      <p:sp>
        <p:nvSpPr>
          <p:cNvPr id="56" name="文本框 55"/>
          <p:cNvSpPr txBox="1"/>
          <p:nvPr/>
        </p:nvSpPr>
        <p:spPr>
          <a:xfrm>
            <a:off x="2331718" y="5526269"/>
            <a:ext cx="10397179" cy="584775"/>
          </a:xfrm>
          <a:prstGeom prst="rect">
            <a:avLst/>
          </a:prstGeom>
          <a:noFill/>
        </p:spPr>
        <p:txBody>
          <a:bodyPr wrap="square">
            <a:spAutoFit/>
          </a:bodyPr>
          <a:lstStyle/>
          <a:p>
            <a:pPr marL="0" latinLnBrk="0">
              <a:spcBef>
                <a:spcPct val="0"/>
              </a:spcBef>
              <a:buNone/>
            </a:pPr>
            <a:r>
              <a:rPr lang="en-US" altLang="zh-CN" sz="3200" b="1">
                <a:solidFill>
                  <a:srgbClr val="2C0FDB"/>
                </a:solidFill>
                <a:latin typeface="黑体" panose="02010609060101010101" charset="-122"/>
                <a:ea typeface="黑体" panose="02010609060101010101" charset="-122"/>
                <a:cs typeface="黑体" panose="02010609060101010101" charset="-122"/>
              </a:rPr>
              <a:t>1938年10月----1943年12月，战略对峙阶段</a:t>
            </a:r>
            <a:endParaRPr lang="en-US" altLang="zh-CN" sz="3200" b="1">
              <a:solidFill>
                <a:srgbClr val="2C0FDB"/>
              </a:solidFill>
              <a:latin typeface="黑体" panose="02010609060101010101" charset="-122"/>
              <a:ea typeface="黑体" panose="02010609060101010101" charset="-122"/>
              <a:cs typeface="黑体" panose="02010609060101010101" charset="-122"/>
            </a:endParaRPr>
          </a:p>
        </p:txBody>
      </p:sp>
      <p:sp>
        <p:nvSpPr>
          <p:cNvPr id="58" name="文本框 57"/>
          <p:cNvSpPr txBox="1"/>
          <p:nvPr/>
        </p:nvSpPr>
        <p:spPr>
          <a:xfrm>
            <a:off x="2331718" y="6052721"/>
            <a:ext cx="10397179" cy="584775"/>
          </a:xfrm>
          <a:prstGeom prst="rect">
            <a:avLst/>
          </a:prstGeom>
          <a:noFill/>
        </p:spPr>
        <p:txBody>
          <a:bodyPr wrap="square">
            <a:spAutoFit/>
          </a:bodyPr>
          <a:lstStyle/>
          <a:p>
            <a:r>
              <a:rPr lang="en-US" altLang="zh-CN" sz="3200" b="1">
                <a:solidFill>
                  <a:srgbClr val="2C0FDB"/>
                </a:solidFill>
                <a:latin typeface="黑体" panose="02010609060101010101" charset="-122"/>
                <a:ea typeface="黑体" panose="02010609060101010101" charset="-122"/>
                <a:cs typeface="黑体" panose="02010609060101010101" charset="-122"/>
              </a:rPr>
              <a:t>1944年1月----1945年8月15日，战略反攻阶段</a:t>
            </a:r>
            <a:endParaRPr lang="zh-CN" altLang="en-US" sz="3200">
              <a:solidFill>
                <a:srgbClr val="2C0FDB"/>
              </a:solidFill>
              <a:latin typeface="黑体" panose="02010609060101010101" charset="-122"/>
              <a:ea typeface="黑体" panose="02010609060101010101" charset="-122"/>
            </a:endParaRPr>
          </a:p>
        </p:txBody>
      </p:sp>
      <p:sp>
        <p:nvSpPr>
          <p:cNvPr id="59" name="文本框 58"/>
          <p:cNvSpPr txBox="1"/>
          <p:nvPr/>
        </p:nvSpPr>
        <p:spPr>
          <a:xfrm>
            <a:off x="768213" y="4506216"/>
            <a:ext cx="2615067"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⑤ </a:t>
            </a:r>
            <a:r>
              <a:rPr lang="zh-CN" altLang="en-US" sz="2800" b="1">
                <a:latin typeface="微软雅黑" panose="020B0503020204020204" pitchFamily="34" charset="-122"/>
                <a:ea typeface="微软雅黑" panose="020B0503020204020204" pitchFamily="34" charset="-122"/>
              </a:rPr>
              <a:t>枣宜会战：</a:t>
            </a:r>
            <a:endParaRPr lang="zh-CN" altLang="en-US" sz="2800" b="1">
              <a:latin typeface="微软雅黑" panose="020B0503020204020204" pitchFamily="34" charset="-122"/>
              <a:ea typeface="微软雅黑" panose="020B0503020204020204" pitchFamily="34" charset="-122"/>
            </a:endParaRPr>
          </a:p>
        </p:txBody>
      </p:sp>
      <p:sp>
        <p:nvSpPr>
          <p:cNvPr id="60" name="文本框 59"/>
          <p:cNvSpPr txBox="1"/>
          <p:nvPr/>
        </p:nvSpPr>
        <p:spPr>
          <a:xfrm>
            <a:off x="3195727" y="4484285"/>
            <a:ext cx="4234543" cy="523220"/>
          </a:xfrm>
          <a:prstGeom prst="rect">
            <a:avLst/>
          </a:prstGeom>
          <a:noFill/>
        </p:spPr>
        <p:txBody>
          <a:bodyPr wrap="square">
            <a:spAutoFit/>
          </a:bodyPr>
          <a:lstStyle/>
          <a:p>
            <a:r>
              <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rPr>
              <a:t>1940</a:t>
            </a:r>
            <a:r>
              <a:rPr lang="zh-CN" altLang="en-US" sz="2800" b="1" kern="100">
                <a:effectLst/>
                <a:latin typeface="微软雅黑" panose="020B0503020204020204" pitchFamily="34" charset="-122"/>
                <a:ea typeface="微软雅黑" panose="020B0503020204020204" pitchFamily="34" charset="-122"/>
                <a:cs typeface="Times New Roman" panose="02020603050405020304" pitchFamily="18" charset="0"/>
              </a:rPr>
              <a:t>年，张自忠牺牲</a:t>
            </a:r>
            <a:endParaRPr lang="en-US" altLang="zh-CN" sz="2800" b="1" kern="10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1" name="文本框 60"/>
          <p:cNvSpPr txBox="1"/>
          <p:nvPr/>
        </p:nvSpPr>
        <p:spPr>
          <a:xfrm>
            <a:off x="556508" y="1295015"/>
            <a:ext cx="4540520"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）主要战役</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ppt_x"/>
                                          </p:val>
                                        </p:tav>
                                        <p:tav tm="100000">
                                          <p:val>
                                            <p:strVal val="#ppt_x"/>
                                          </p:val>
                                        </p:tav>
                                      </p:tavLst>
                                    </p:anim>
                                    <p:anim calcmode="lin" valueType="num">
                                      <p:cBhvr additive="base">
                                        <p:cTn id="2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ppt_x"/>
                                          </p:val>
                                        </p:tav>
                                        <p:tav tm="100000">
                                          <p:val>
                                            <p:strVal val="#ppt_x"/>
                                          </p:val>
                                        </p:tav>
                                      </p:tavLst>
                                    </p:anim>
                                    <p:anim calcmode="lin" valueType="num">
                                      <p:cBhvr additive="base">
                                        <p:cTn id="3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ppt_x"/>
                                          </p:val>
                                        </p:tav>
                                        <p:tav tm="100000">
                                          <p:val>
                                            <p:strVal val="#ppt_x"/>
                                          </p:val>
                                        </p:tav>
                                      </p:tavLst>
                                    </p:anim>
                                    <p:anim calcmode="lin" valueType="num">
                                      <p:cBhvr additive="base">
                                        <p:cTn id="4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ppt_x"/>
                                          </p:val>
                                        </p:tav>
                                        <p:tav tm="100000">
                                          <p:val>
                                            <p:strVal val="#ppt_x"/>
                                          </p:val>
                                        </p:tav>
                                      </p:tavLst>
                                    </p:anim>
                                    <p:anim calcmode="lin" valueType="num">
                                      <p:cBhvr additive="base">
                                        <p:cTn id="6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additive="base">
                                        <p:cTn id="73" dur="500" fill="hold"/>
                                        <p:tgtEl>
                                          <p:spTgt spid="51"/>
                                        </p:tgtEl>
                                        <p:attrNameLst>
                                          <p:attrName>ppt_x</p:attrName>
                                        </p:attrNameLst>
                                      </p:cBhvr>
                                      <p:tavLst>
                                        <p:tav tm="0">
                                          <p:val>
                                            <p:strVal val="#ppt_x"/>
                                          </p:val>
                                        </p:tav>
                                        <p:tav tm="100000">
                                          <p:val>
                                            <p:strVal val="#ppt_x"/>
                                          </p:val>
                                        </p:tav>
                                      </p:tavLst>
                                    </p:anim>
                                    <p:anim calcmode="lin" valueType="num">
                                      <p:cBhvr additive="base">
                                        <p:cTn id="7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ppt_x"/>
                                          </p:val>
                                        </p:tav>
                                        <p:tav tm="100000">
                                          <p:val>
                                            <p:strVal val="#ppt_x"/>
                                          </p:val>
                                        </p:tav>
                                      </p:tavLst>
                                    </p:anim>
                                    <p:anim calcmode="lin" valueType="num">
                                      <p:cBhvr additive="base">
                                        <p:cTn id="8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9"/>
                                        </p:tgtEl>
                                        <p:attrNameLst>
                                          <p:attrName>style.visibility</p:attrName>
                                        </p:attrNameLst>
                                      </p:cBhvr>
                                      <p:to>
                                        <p:strVal val="visible"/>
                                      </p:to>
                                    </p:set>
                                    <p:anim calcmode="lin" valueType="num">
                                      <p:cBhvr additive="base">
                                        <p:cTn id="85" dur="500" fill="hold"/>
                                        <p:tgtEl>
                                          <p:spTgt spid="59"/>
                                        </p:tgtEl>
                                        <p:attrNameLst>
                                          <p:attrName>ppt_x</p:attrName>
                                        </p:attrNameLst>
                                      </p:cBhvr>
                                      <p:tavLst>
                                        <p:tav tm="0">
                                          <p:val>
                                            <p:strVal val="#ppt_x"/>
                                          </p:val>
                                        </p:tav>
                                        <p:tav tm="100000">
                                          <p:val>
                                            <p:strVal val="#ppt_x"/>
                                          </p:val>
                                        </p:tav>
                                      </p:tavLst>
                                    </p:anim>
                                    <p:anim calcmode="lin" valueType="num">
                                      <p:cBhvr additive="base">
                                        <p:cTn id="86"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0"/>
                                        </p:tgtEl>
                                        <p:attrNameLst>
                                          <p:attrName>style.visibility</p:attrName>
                                        </p:attrNameLst>
                                      </p:cBhvr>
                                      <p:to>
                                        <p:strVal val="visible"/>
                                      </p:to>
                                    </p:set>
                                    <p:anim calcmode="lin" valueType="num">
                                      <p:cBhvr additive="base">
                                        <p:cTn id="91" dur="500" fill="hold"/>
                                        <p:tgtEl>
                                          <p:spTgt spid="60"/>
                                        </p:tgtEl>
                                        <p:attrNameLst>
                                          <p:attrName>ppt_x</p:attrName>
                                        </p:attrNameLst>
                                      </p:cBhvr>
                                      <p:tavLst>
                                        <p:tav tm="0">
                                          <p:val>
                                            <p:strVal val="#ppt_x"/>
                                          </p:val>
                                        </p:tav>
                                        <p:tav tm="100000">
                                          <p:val>
                                            <p:strVal val="#ppt_x"/>
                                          </p:val>
                                        </p:tav>
                                      </p:tavLst>
                                    </p:anim>
                                    <p:anim calcmode="lin" valueType="num">
                                      <p:cBhvr additive="base">
                                        <p:cTn id="9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4"/>
                                        </p:tgtEl>
                                        <p:attrNameLst>
                                          <p:attrName>style.visibility</p:attrName>
                                        </p:attrNameLst>
                                      </p:cBhvr>
                                      <p:to>
                                        <p:strVal val="visible"/>
                                      </p:to>
                                    </p:set>
                                    <p:anim calcmode="lin" valueType="num">
                                      <p:cBhvr additive="base">
                                        <p:cTn id="97" dur="500" fill="hold"/>
                                        <p:tgtEl>
                                          <p:spTgt spid="54"/>
                                        </p:tgtEl>
                                        <p:attrNameLst>
                                          <p:attrName>ppt_x</p:attrName>
                                        </p:attrNameLst>
                                      </p:cBhvr>
                                      <p:tavLst>
                                        <p:tav tm="0">
                                          <p:val>
                                            <p:strVal val="#ppt_x"/>
                                          </p:val>
                                        </p:tav>
                                        <p:tav tm="100000">
                                          <p:val>
                                            <p:strVal val="#ppt_x"/>
                                          </p:val>
                                        </p:tav>
                                      </p:tavLst>
                                    </p:anim>
                                    <p:anim calcmode="lin" valueType="num">
                                      <p:cBhvr additive="base">
                                        <p:cTn id="9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additive="base">
                                        <p:cTn id="103" dur="500" fill="hold"/>
                                        <p:tgtEl>
                                          <p:spTgt spid="56"/>
                                        </p:tgtEl>
                                        <p:attrNameLst>
                                          <p:attrName>ppt_x</p:attrName>
                                        </p:attrNameLst>
                                      </p:cBhvr>
                                      <p:tavLst>
                                        <p:tav tm="0">
                                          <p:val>
                                            <p:strVal val="#ppt_x"/>
                                          </p:val>
                                        </p:tav>
                                        <p:tav tm="100000">
                                          <p:val>
                                            <p:strVal val="#ppt_x"/>
                                          </p:val>
                                        </p:tav>
                                      </p:tavLst>
                                    </p:anim>
                                    <p:anim calcmode="lin" valueType="num">
                                      <p:cBhvr additive="base">
                                        <p:cTn id="104"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additive="base">
                                        <p:cTn id="109" dur="500" fill="hold"/>
                                        <p:tgtEl>
                                          <p:spTgt spid="58"/>
                                        </p:tgtEl>
                                        <p:attrNameLst>
                                          <p:attrName>ppt_x</p:attrName>
                                        </p:attrNameLst>
                                      </p:cBhvr>
                                      <p:tavLst>
                                        <p:tav tm="0">
                                          <p:val>
                                            <p:strVal val="#ppt_x"/>
                                          </p:val>
                                        </p:tav>
                                        <p:tav tm="100000">
                                          <p:val>
                                            <p:strVal val="#ppt_x"/>
                                          </p:val>
                                        </p:tav>
                                      </p:tavLst>
                                    </p:anim>
                                    <p:anim calcmode="lin" valueType="num">
                                      <p:cBhvr additive="base">
                                        <p:cTn id="11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1" grpId="0"/>
      <p:bldP spid="42" grpId="0"/>
      <p:bldP spid="45" grpId="0"/>
      <p:bldP spid="47" grpId="0"/>
      <p:bldP spid="48" grpId="0"/>
      <p:bldP spid="49" grpId="0"/>
      <p:bldP spid="50" grpId="0"/>
      <p:bldP spid="51" grpId="0"/>
      <p:bldP spid="52" grpId="0"/>
      <p:bldP spid="54" grpId="0"/>
      <p:bldP spid="56" grpId="0"/>
      <p:bldP spid="58" grpId="0"/>
      <p:bldP spid="59" grpId="0"/>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文本框 5"/>
          <p:cNvSpPr txBox="1"/>
          <p:nvPr/>
        </p:nvSpPr>
        <p:spPr>
          <a:xfrm>
            <a:off x="195943" y="170485"/>
            <a:ext cx="6751001"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、国民党正面战场的抗战</a:t>
            </a:r>
            <a:endParaRPr lang="zh-CN" altLang="en-US" sz="2800" b="1">
              <a:latin typeface="微软雅黑" panose="020B0503020204020204" pitchFamily="34" charset="-122"/>
              <a:ea typeface="微软雅黑" panose="020B0503020204020204" pitchFamily="34" charset="-122"/>
            </a:endParaRPr>
          </a:p>
        </p:txBody>
      </p:sp>
      <p:sp>
        <p:nvSpPr>
          <p:cNvPr id="7" name="文本框 6"/>
          <p:cNvSpPr txBox="1"/>
          <p:nvPr/>
        </p:nvSpPr>
        <p:spPr>
          <a:xfrm>
            <a:off x="354214" y="693431"/>
            <a:ext cx="4540522"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）主要战役</a:t>
            </a:r>
            <a:endParaRPr lang="zh-CN" altLang="en-US" sz="2800" b="1">
              <a:latin typeface="微软雅黑" panose="020B0503020204020204" pitchFamily="34" charset="-122"/>
              <a:ea typeface="微软雅黑" panose="020B0503020204020204" pitchFamily="34" charset="-122"/>
            </a:endParaRPr>
          </a:p>
        </p:txBody>
      </p:sp>
      <p:sp>
        <p:nvSpPr>
          <p:cNvPr id="8" name="文本框 7"/>
          <p:cNvSpPr txBox="1"/>
          <p:nvPr/>
        </p:nvSpPr>
        <p:spPr>
          <a:xfrm>
            <a:off x="354330" y="1412875"/>
            <a:ext cx="2006600"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）特点</a:t>
            </a:r>
            <a:endParaRPr lang="zh-CN" altLang="en-US" sz="2800" b="1">
              <a:latin typeface="微软雅黑" panose="020B0503020204020204" pitchFamily="34" charset="-122"/>
              <a:ea typeface="微软雅黑" panose="020B0503020204020204" pitchFamily="34" charset="-122"/>
            </a:endParaRPr>
          </a:p>
        </p:txBody>
      </p:sp>
      <p:sp>
        <p:nvSpPr>
          <p:cNvPr id="9" name="文本框 8"/>
          <p:cNvSpPr txBox="1"/>
          <p:nvPr/>
        </p:nvSpPr>
        <p:spPr>
          <a:xfrm>
            <a:off x="2168434" y="1404488"/>
            <a:ext cx="3422469"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 </a:t>
            </a:r>
            <a:r>
              <a:rPr lang="zh-CN" altLang="en-US" sz="2800" b="1">
                <a:latin typeface="微软雅黑" panose="020B0503020204020204" pitchFamily="34" charset="-122"/>
                <a:ea typeface="微软雅黑" panose="020B0503020204020204" pitchFamily="34" charset="-122"/>
              </a:rPr>
              <a:t>依靠政府和军队</a:t>
            </a:r>
            <a:endParaRPr lang="zh-CN" altLang="en-US" sz="2800" b="1">
              <a:latin typeface="微软雅黑" panose="020B0503020204020204" pitchFamily="34" charset="-122"/>
              <a:ea typeface="微软雅黑" panose="020B0503020204020204" pitchFamily="34" charset="-122"/>
            </a:endParaRPr>
          </a:p>
        </p:txBody>
      </p:sp>
      <p:sp>
        <p:nvSpPr>
          <p:cNvPr id="10" name="文本框 9"/>
          <p:cNvSpPr txBox="1"/>
          <p:nvPr/>
        </p:nvSpPr>
        <p:spPr>
          <a:xfrm>
            <a:off x="5364207" y="1413055"/>
            <a:ext cx="3422469" cy="523220"/>
          </a:xfrm>
          <a:prstGeom prst="rect">
            <a:avLst/>
          </a:prstGeom>
          <a:noFill/>
        </p:spPr>
        <p:txBody>
          <a:bodyPr wrap="square" rtlCol="0">
            <a:spAutoFit/>
          </a:bodyPr>
          <a:lstStyle/>
          <a:p>
            <a:r>
              <a:rPr lang="en-US" altLang="zh-CN" sz="2800" b="1">
                <a:solidFill>
                  <a:srgbClr val="FF0000"/>
                </a:solidFill>
                <a:latin typeface="微软雅黑" panose="020B0503020204020204" pitchFamily="34" charset="-122"/>
                <a:ea typeface="微软雅黑" panose="020B0503020204020204" pitchFamily="34" charset="-122"/>
              </a:rPr>
              <a:t>——</a:t>
            </a:r>
            <a:r>
              <a:rPr lang="zh-CN" altLang="en-US" sz="2800" b="1">
                <a:solidFill>
                  <a:srgbClr val="FF0000"/>
                </a:solidFill>
                <a:latin typeface="微软雅黑" panose="020B0503020204020204" pitchFamily="34" charset="-122"/>
                <a:ea typeface="微软雅黑" panose="020B0503020204020204" pitchFamily="34" charset="-122"/>
              </a:rPr>
              <a:t>片面抗战路线</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168434" y="1863890"/>
            <a:ext cx="6244046"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a:t>
            </a:r>
            <a:r>
              <a:rPr lang="zh-CN" altLang="en-US" sz="2800" b="1">
                <a:latin typeface="微软雅黑" panose="020B0503020204020204" pitchFamily="34" charset="-122"/>
                <a:ea typeface="微软雅黑" panose="020B0503020204020204" pitchFamily="34" charset="-122"/>
              </a:rPr>
              <a:t>以攻打中心城市为主</a:t>
            </a:r>
            <a:endParaRPr lang="zh-CN" altLang="en-US" sz="2800" b="1">
              <a:latin typeface="微软雅黑" panose="020B0503020204020204" pitchFamily="34" charset="-122"/>
              <a:ea typeface="微软雅黑" panose="020B0503020204020204" pitchFamily="34" charset="-122"/>
            </a:endParaRPr>
          </a:p>
        </p:txBody>
      </p:sp>
      <p:sp>
        <p:nvSpPr>
          <p:cNvPr id="12" name="文本框 11"/>
          <p:cNvSpPr txBox="1"/>
          <p:nvPr/>
        </p:nvSpPr>
        <p:spPr>
          <a:xfrm>
            <a:off x="2168434" y="2435163"/>
            <a:ext cx="6244046"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③</a:t>
            </a:r>
            <a:r>
              <a:rPr lang="zh-CN" altLang="en-US" sz="2800" b="1">
                <a:latin typeface="微软雅黑" panose="020B0503020204020204" pitchFamily="34" charset="-122"/>
                <a:ea typeface="微软雅黑" panose="020B0503020204020204" pitchFamily="34" charset="-122"/>
              </a:rPr>
              <a:t>结果均失利</a:t>
            </a:r>
            <a:endParaRPr lang="zh-CN" altLang="en-US" sz="2800" b="1">
              <a:latin typeface="微软雅黑" panose="020B0503020204020204" pitchFamily="34" charset="-122"/>
              <a:ea typeface="微软雅黑" panose="020B0503020204020204" pitchFamily="34" charset="-122"/>
            </a:endParaRPr>
          </a:p>
        </p:txBody>
      </p:sp>
      <p:sp>
        <p:nvSpPr>
          <p:cNvPr id="15" name="文本框 14"/>
          <p:cNvSpPr txBox="1"/>
          <p:nvPr/>
        </p:nvSpPr>
        <p:spPr>
          <a:xfrm>
            <a:off x="354330" y="3373120"/>
            <a:ext cx="2348865"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）评价</a:t>
            </a:r>
            <a:endParaRPr lang="zh-CN" altLang="en-US" sz="2800" b="1">
              <a:latin typeface="微软雅黑" panose="020B0503020204020204" pitchFamily="34" charset="-122"/>
              <a:ea typeface="微软雅黑" panose="020B0503020204020204" pitchFamily="34" charset="-122"/>
            </a:endParaRPr>
          </a:p>
        </p:txBody>
      </p:sp>
      <p:sp>
        <p:nvSpPr>
          <p:cNvPr id="16" name="文本框 15"/>
          <p:cNvSpPr txBox="1"/>
          <p:nvPr/>
        </p:nvSpPr>
        <p:spPr>
          <a:xfrm>
            <a:off x="2033232" y="3371585"/>
            <a:ext cx="905946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 </a:t>
            </a:r>
            <a:r>
              <a:rPr lang="zh-CN" altLang="en-US" sz="2800" b="1">
                <a:latin typeface="微软雅黑" panose="020B0503020204020204" pitchFamily="34" charset="-122"/>
                <a:ea typeface="微软雅黑" panose="020B0503020204020204" pitchFamily="34" charset="-122"/>
              </a:rPr>
              <a:t>粉碎了日本速战速决，三个月灭亡中国的计划。</a:t>
            </a:r>
            <a:endParaRPr lang="zh-CN" altLang="en-US" sz="2800" b="1">
              <a:latin typeface="微软雅黑" panose="020B0503020204020204" pitchFamily="34" charset="-122"/>
              <a:ea typeface="微软雅黑" panose="020B0503020204020204" pitchFamily="34" charset="-122"/>
            </a:endParaRPr>
          </a:p>
        </p:txBody>
      </p:sp>
      <p:sp>
        <p:nvSpPr>
          <p:cNvPr id="17" name="文本框 16"/>
          <p:cNvSpPr txBox="1"/>
          <p:nvPr/>
        </p:nvSpPr>
        <p:spPr>
          <a:xfrm>
            <a:off x="2066217" y="3879327"/>
            <a:ext cx="905946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 </a:t>
            </a:r>
            <a:r>
              <a:rPr lang="zh-CN" altLang="en-US" sz="2800" b="1">
                <a:latin typeface="微软雅黑" panose="020B0503020204020204" pitchFamily="34" charset="-122"/>
                <a:ea typeface="微软雅黑" panose="020B0503020204020204" pitchFamily="34" charset="-122"/>
              </a:rPr>
              <a:t>消灭了大量日军，消耗其有生力量。。</a:t>
            </a:r>
            <a:endParaRPr lang="zh-CN" altLang="en-US" sz="2800" b="1">
              <a:latin typeface="微软雅黑" panose="020B0503020204020204" pitchFamily="34" charset="-122"/>
              <a:ea typeface="微软雅黑" panose="020B0503020204020204" pitchFamily="34" charset="-122"/>
            </a:endParaRPr>
          </a:p>
        </p:txBody>
      </p:sp>
      <p:sp>
        <p:nvSpPr>
          <p:cNvPr id="18" name="文本框 17"/>
          <p:cNvSpPr txBox="1"/>
          <p:nvPr/>
        </p:nvSpPr>
        <p:spPr>
          <a:xfrm>
            <a:off x="2033232" y="4324398"/>
            <a:ext cx="9059460"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③ </a:t>
            </a:r>
            <a:r>
              <a:rPr lang="zh-CN" altLang="en-US" sz="2800" b="1">
                <a:latin typeface="微软雅黑" panose="020B0503020204020204" pitchFamily="34" charset="-122"/>
                <a:ea typeface="微软雅黑" panose="020B0503020204020204" pitchFamily="34" charset="-122"/>
              </a:rPr>
              <a:t>牵制了日军的主力，为敌后根据地的开辟创造了条件。</a:t>
            </a:r>
            <a:endParaRPr lang="zh-CN" altLang="en-US" sz="2800" b="1">
              <a:latin typeface="微软雅黑" panose="020B0503020204020204" pitchFamily="34" charset="-122"/>
              <a:ea typeface="微软雅黑" panose="020B0503020204020204" pitchFamily="34" charset="-122"/>
            </a:endParaRPr>
          </a:p>
        </p:txBody>
      </p:sp>
      <p:sp>
        <p:nvSpPr>
          <p:cNvPr id="19" name="文本框 18"/>
          <p:cNvSpPr txBox="1"/>
          <p:nvPr/>
        </p:nvSpPr>
        <p:spPr>
          <a:xfrm>
            <a:off x="2050868" y="4828439"/>
            <a:ext cx="9194662"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④ </a:t>
            </a:r>
            <a:r>
              <a:rPr lang="zh-CN" altLang="en-US" sz="2800" b="1">
                <a:latin typeface="微软雅黑" panose="020B0503020204020204" pitchFamily="34" charset="-122"/>
                <a:ea typeface="微软雅黑" panose="020B0503020204020204" pitchFamily="34" charset="-122"/>
              </a:rPr>
              <a:t>团结了全国抗日的力量，增强了民族凝聚力。</a:t>
            </a:r>
            <a:endParaRPr lang="zh-CN" altLang="en-US" sz="2800" b="1">
              <a:latin typeface="微软雅黑" panose="020B0503020204020204" pitchFamily="34" charset="-122"/>
              <a:ea typeface="微软雅黑" panose="020B0503020204020204" pitchFamily="34" charset="-122"/>
            </a:endParaRPr>
          </a:p>
        </p:txBody>
      </p:sp>
      <p:sp>
        <p:nvSpPr>
          <p:cNvPr id="20" name="文本框 19"/>
          <p:cNvSpPr txBox="1"/>
          <p:nvPr/>
        </p:nvSpPr>
        <p:spPr>
          <a:xfrm>
            <a:off x="2050868" y="5322174"/>
            <a:ext cx="9194662"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⑤ </a:t>
            </a:r>
            <a:r>
              <a:rPr lang="zh-CN" altLang="en-US" sz="2800" b="1">
                <a:latin typeface="微软雅黑" panose="020B0503020204020204" pitchFamily="34" charset="-122"/>
                <a:ea typeface="微软雅黑" panose="020B0503020204020204" pitchFamily="34" charset="-122"/>
              </a:rPr>
              <a:t>提高了中国的国际地位，增强了中国的国际影响力</a:t>
            </a:r>
            <a:endParaRPr lang="zh-CN" altLang="en-US" sz="2800" b="1">
              <a:latin typeface="微软雅黑" panose="020B0503020204020204" pitchFamily="34" charset="-122"/>
              <a:ea typeface="微软雅黑" panose="020B0503020204020204" pitchFamily="34" charset="-122"/>
            </a:endParaRPr>
          </a:p>
        </p:txBody>
      </p:sp>
      <p:sp>
        <p:nvSpPr>
          <p:cNvPr id="21" name="文本框 20"/>
          <p:cNvSpPr txBox="1"/>
          <p:nvPr/>
        </p:nvSpPr>
        <p:spPr>
          <a:xfrm>
            <a:off x="2033232" y="5845394"/>
            <a:ext cx="9194662"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⑥ </a:t>
            </a:r>
            <a:r>
              <a:rPr lang="zh-CN" altLang="en-US" sz="2800" b="1">
                <a:latin typeface="微软雅黑" panose="020B0503020204020204" pitchFamily="34" charset="-122"/>
                <a:ea typeface="微软雅黑" panose="020B0503020204020204" pitchFamily="34" charset="-122"/>
              </a:rPr>
              <a:t>局限：未能阻止日本的侵略</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ppt_x"/>
                                          </p:val>
                                        </p:tav>
                                        <p:tav tm="100000">
                                          <p:val>
                                            <p:strVal val="#ppt_x"/>
                                          </p:val>
                                        </p:tav>
                                      </p:tavLst>
                                    </p:anim>
                                    <p:anim calcmode="lin" valueType="num">
                                      <p:cBhvr additive="base">
                                        <p:cTn id="7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ppt_x"/>
                                          </p:val>
                                        </p:tav>
                                        <p:tav tm="100000">
                                          <p:val>
                                            <p:strVal val="#ppt_x"/>
                                          </p:val>
                                        </p:tav>
                                      </p:tavLst>
                                    </p:anim>
                                    <p:anim calcmode="lin" valueType="num">
                                      <p:cBhvr additive="base">
                                        <p:cTn id="8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768213" y="796835"/>
            <a:ext cx="6662057"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、中国共产党敌后战场的抗战</a:t>
            </a:r>
            <a:endParaRPr lang="zh-CN" altLang="en-US" sz="2800" b="1">
              <a:latin typeface="微软雅黑" panose="020B0503020204020204" pitchFamily="34" charset="-122"/>
              <a:ea typeface="微软雅黑" panose="020B0503020204020204" pitchFamily="34" charset="-122"/>
            </a:endParaRPr>
          </a:p>
        </p:txBody>
      </p:sp>
      <p:sp>
        <p:nvSpPr>
          <p:cNvPr id="4" name="内容占位符 2"/>
          <p:cNvSpPr txBox="1"/>
          <p:nvPr/>
        </p:nvSpPr>
        <p:spPr>
          <a:xfrm>
            <a:off x="156754" y="116243"/>
            <a:ext cx="12126686" cy="68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四、全民族的抗日战争</a:t>
            </a:r>
            <a:r>
              <a:rPr lang="en-US" altLang="zh-CN" sz="3200" b="1">
                <a:solidFill>
                  <a:prstClr val="black"/>
                </a:solidFill>
                <a:latin typeface="微软雅黑" panose="020B0503020204020204" pitchFamily="34" charset="-122"/>
                <a:ea typeface="微软雅黑" panose="020B0503020204020204" pitchFamily="34" charset="-122"/>
              </a:rPr>
              <a:t>——</a:t>
            </a:r>
            <a:r>
              <a:rPr lang="zh-CN" altLang="en-US" sz="3200" b="1">
                <a:solidFill>
                  <a:prstClr val="black"/>
                </a:solidFill>
                <a:latin typeface="微软雅黑" panose="020B0503020204020204" pitchFamily="34" charset="-122"/>
                <a:ea typeface="微软雅黑" panose="020B0503020204020204" pitchFamily="34" charset="-122"/>
              </a:rPr>
              <a:t>东方主战战场</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 name="文本框 4"/>
          <p:cNvSpPr txBox="1"/>
          <p:nvPr/>
        </p:nvSpPr>
        <p:spPr>
          <a:xfrm>
            <a:off x="650395" y="1417102"/>
            <a:ext cx="2238583"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）政治上：</a:t>
            </a:r>
            <a:endParaRPr lang="zh-CN" altLang="en-US" sz="2800" b="1">
              <a:latin typeface="微软雅黑" panose="020B0503020204020204" pitchFamily="34" charset="-122"/>
              <a:ea typeface="微软雅黑" panose="020B0503020204020204" pitchFamily="34" charset="-122"/>
            </a:endParaRPr>
          </a:p>
        </p:txBody>
      </p:sp>
      <p:sp>
        <p:nvSpPr>
          <p:cNvPr id="6" name="文本框 5"/>
          <p:cNvSpPr txBox="1"/>
          <p:nvPr/>
        </p:nvSpPr>
        <p:spPr>
          <a:xfrm>
            <a:off x="650395" y="2492339"/>
            <a:ext cx="4540522"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）路线上：</a:t>
            </a:r>
            <a:endParaRPr lang="zh-CN" altLang="en-US" sz="2800" b="1">
              <a:latin typeface="微软雅黑" panose="020B0503020204020204" pitchFamily="34" charset="-122"/>
              <a:ea typeface="微软雅黑" panose="020B0503020204020204" pitchFamily="34" charset="-122"/>
            </a:endParaRPr>
          </a:p>
        </p:txBody>
      </p:sp>
      <p:sp>
        <p:nvSpPr>
          <p:cNvPr id="7" name="文本框 6"/>
          <p:cNvSpPr txBox="1"/>
          <p:nvPr/>
        </p:nvSpPr>
        <p:spPr>
          <a:xfrm>
            <a:off x="677066" y="4641579"/>
            <a:ext cx="4540522"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4</a:t>
            </a:r>
            <a:r>
              <a:rPr lang="zh-CN" altLang="en-US" sz="2800" b="1">
                <a:latin typeface="微软雅黑" panose="020B0503020204020204" pitchFamily="34" charset="-122"/>
                <a:ea typeface="微软雅黑" panose="020B0503020204020204" pitchFamily="34" charset="-122"/>
              </a:rPr>
              <a:t>）军事上：</a:t>
            </a:r>
            <a:endParaRPr lang="zh-CN" altLang="en-US" sz="2800" b="1">
              <a:latin typeface="微软雅黑" panose="020B0503020204020204" pitchFamily="34" charset="-122"/>
              <a:ea typeface="微软雅黑" panose="020B0503020204020204" pitchFamily="34" charset="-122"/>
            </a:endParaRPr>
          </a:p>
        </p:txBody>
      </p:sp>
      <p:sp>
        <p:nvSpPr>
          <p:cNvPr id="8" name="文本框 7"/>
          <p:cNvSpPr txBox="1"/>
          <p:nvPr/>
        </p:nvSpPr>
        <p:spPr>
          <a:xfrm>
            <a:off x="677065" y="3526036"/>
            <a:ext cx="2238583" cy="52197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）经济上：</a:t>
            </a:r>
            <a:endParaRPr lang="zh-CN" altLang="en-US" sz="2800" b="1">
              <a:latin typeface="微软雅黑" panose="020B0503020204020204" pitchFamily="34" charset="-122"/>
              <a:ea typeface="微软雅黑" panose="020B0503020204020204" pitchFamily="34" charset="-122"/>
            </a:endParaRPr>
          </a:p>
        </p:txBody>
      </p:sp>
      <p:sp>
        <p:nvSpPr>
          <p:cNvPr id="9" name="文本框 8"/>
          <p:cNvSpPr txBox="1"/>
          <p:nvPr/>
        </p:nvSpPr>
        <p:spPr>
          <a:xfrm>
            <a:off x="2915444" y="1416026"/>
            <a:ext cx="6947822"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①1937</a:t>
            </a:r>
            <a:r>
              <a:rPr lang="zh-CN" altLang="en-US" sz="2800" b="1">
                <a:latin typeface="微软雅黑" panose="020B0503020204020204" pitchFamily="34" charset="-122"/>
                <a:ea typeface="微软雅黑" panose="020B0503020204020204" pitchFamily="34" charset="-122"/>
              </a:rPr>
              <a:t>年成立陕甘宁边区政府</a:t>
            </a:r>
            <a:endParaRPr lang="zh-CN" altLang="en-US" sz="2800" b="1">
              <a:latin typeface="微软雅黑" panose="020B0503020204020204" pitchFamily="34" charset="-122"/>
              <a:ea typeface="微软雅黑" panose="020B0503020204020204" pitchFamily="34" charset="-122"/>
            </a:endParaRPr>
          </a:p>
        </p:txBody>
      </p:sp>
      <p:sp>
        <p:nvSpPr>
          <p:cNvPr id="10" name="文本框 9"/>
          <p:cNvSpPr txBox="1"/>
          <p:nvPr/>
        </p:nvSpPr>
        <p:spPr>
          <a:xfrm>
            <a:off x="2875438" y="1887561"/>
            <a:ext cx="9303491"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②1940</a:t>
            </a:r>
            <a:r>
              <a:rPr lang="zh-CN" altLang="en-US" sz="2800" b="1">
                <a:latin typeface="微软雅黑" panose="020B0503020204020204" pitchFamily="34" charset="-122"/>
                <a:ea typeface="微软雅黑" panose="020B0503020204020204" pitchFamily="34" charset="-122"/>
              </a:rPr>
              <a:t>年，在根据地实行“三三制”原则，实行民主选举。</a:t>
            </a:r>
            <a:endParaRPr lang="zh-CN" altLang="en-US" sz="2800" b="1">
              <a:latin typeface="微软雅黑" panose="020B0503020204020204" pitchFamily="34" charset="-122"/>
              <a:ea typeface="微软雅黑" panose="020B0503020204020204" pitchFamily="34" charset="-122"/>
            </a:endParaRPr>
          </a:p>
        </p:txBody>
      </p:sp>
      <p:sp>
        <p:nvSpPr>
          <p:cNvPr id="11" name="文本框 10"/>
          <p:cNvSpPr txBox="1"/>
          <p:nvPr/>
        </p:nvSpPr>
        <p:spPr>
          <a:xfrm>
            <a:off x="2915444" y="2492572"/>
            <a:ext cx="9303491" cy="954107"/>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 1937</a:t>
            </a:r>
            <a:r>
              <a:rPr lang="zh-CN" altLang="en-US" sz="2800" b="1">
                <a:latin typeface="微软雅黑" panose="020B0503020204020204" pitchFamily="34" charset="-122"/>
                <a:ea typeface="微软雅黑" panose="020B0503020204020204" pitchFamily="34" charset="-122"/>
              </a:rPr>
              <a:t>年洛川会议，制定全面抗战路线；</a:t>
            </a:r>
            <a:endParaRPr lang="en-US" altLang="zh-CN" sz="2800" b="1">
              <a:latin typeface="微软雅黑" panose="020B0503020204020204" pitchFamily="34" charset="-122"/>
              <a:ea typeface="微软雅黑" panose="020B0503020204020204" pitchFamily="34" charset="-122"/>
            </a:endParaRPr>
          </a:p>
          <a:p>
            <a:r>
              <a:rPr lang="en-US" altLang="zh-CN" sz="2800" b="1">
                <a:latin typeface="微软雅黑" panose="020B0503020204020204" pitchFamily="34" charset="-122"/>
                <a:ea typeface="微软雅黑" panose="020B0503020204020204" pitchFamily="34" charset="-122"/>
              </a:rPr>
              <a:t>②</a:t>
            </a:r>
            <a:r>
              <a:rPr lang="zh-CN" altLang="en-US" sz="2800" b="1">
                <a:latin typeface="微软雅黑" panose="020B0503020204020204" pitchFamily="34" charset="-122"/>
                <a:ea typeface="微软雅黑" panose="020B0503020204020204" pitchFamily="34" charset="-122"/>
              </a:rPr>
              <a:t>建立敌后抗日根据地。</a:t>
            </a:r>
            <a:endParaRPr lang="zh-CN" altLang="en-US" sz="2800" b="1">
              <a:latin typeface="微软雅黑" panose="020B0503020204020204" pitchFamily="34" charset="-122"/>
              <a:ea typeface="微软雅黑" panose="020B0503020204020204" pitchFamily="34" charset="-122"/>
            </a:endParaRPr>
          </a:p>
        </p:txBody>
      </p:sp>
      <p:sp>
        <p:nvSpPr>
          <p:cNvPr id="13" name="文本框 12"/>
          <p:cNvSpPr txBox="1"/>
          <p:nvPr/>
        </p:nvSpPr>
        <p:spPr>
          <a:xfrm>
            <a:off x="2888511" y="3526036"/>
            <a:ext cx="9394930" cy="523220"/>
          </a:xfrm>
          <a:prstGeom prst="rect">
            <a:avLst/>
          </a:prstGeom>
          <a:noFill/>
        </p:spPr>
        <p:txBody>
          <a:bodyPr wrap="square" rtlCol="0">
            <a:spAutoFit/>
          </a:bodyPr>
          <a:lstStyle/>
          <a:p>
            <a:r>
              <a:rPr lang="zh-CN" altLang="en-US" sz="2800" b="1">
                <a:latin typeface="微软雅黑" panose="020B0503020204020204" pitchFamily="34" charset="-122"/>
                <a:ea typeface="微软雅黑" panose="020B0503020204020204" pitchFamily="34" charset="-122"/>
              </a:rPr>
              <a:t>地主“减租减息”，农民“交租交息”</a:t>
            </a:r>
            <a:endParaRPr lang="zh-CN" altLang="en-US" sz="2800" b="1">
              <a:latin typeface="微软雅黑" panose="020B0503020204020204" pitchFamily="34" charset="-122"/>
              <a:ea typeface="微软雅黑" panose="020B0503020204020204" pitchFamily="34" charset="-122"/>
            </a:endParaRPr>
          </a:p>
        </p:txBody>
      </p:sp>
      <p:sp>
        <p:nvSpPr>
          <p:cNvPr id="14" name="文本框 13"/>
          <p:cNvSpPr txBox="1"/>
          <p:nvPr/>
        </p:nvSpPr>
        <p:spPr>
          <a:xfrm>
            <a:off x="2888510" y="4083857"/>
            <a:ext cx="9303491"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a:t>
            </a:r>
            <a:r>
              <a:rPr lang="zh-CN" altLang="en-US" sz="2800" b="1">
                <a:latin typeface="微软雅黑" panose="020B0503020204020204" pitchFamily="34" charset="-122"/>
                <a:ea typeface="微软雅黑" panose="020B0503020204020204" pitchFamily="34" charset="-122"/>
              </a:rPr>
              <a:t>意义：减轻农民负担，团结地主抗日。</a:t>
            </a:r>
            <a:endParaRPr lang="zh-CN" altLang="en-US" sz="2800" b="1">
              <a:latin typeface="微软雅黑" panose="020B0503020204020204" pitchFamily="34" charset="-122"/>
              <a:ea typeface="微软雅黑" panose="020B0503020204020204" pitchFamily="34" charset="-122"/>
            </a:endParaRPr>
          </a:p>
        </p:txBody>
      </p:sp>
      <p:sp>
        <p:nvSpPr>
          <p:cNvPr id="15" name="文本框 14"/>
          <p:cNvSpPr txBox="1"/>
          <p:nvPr/>
        </p:nvSpPr>
        <p:spPr>
          <a:xfrm>
            <a:off x="2979946" y="5216122"/>
            <a:ext cx="9303491"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②1940</a:t>
            </a:r>
            <a:r>
              <a:rPr lang="zh-CN" altLang="en-US" sz="2800" b="1">
                <a:latin typeface="微软雅黑" panose="020B0503020204020204" pitchFamily="34" charset="-122"/>
                <a:ea typeface="微软雅黑" panose="020B0503020204020204" pitchFamily="34" charset="-122"/>
              </a:rPr>
              <a:t>年百团大战，彭德怀</a:t>
            </a:r>
            <a:endParaRPr lang="zh-CN" altLang="en-US" sz="2800" b="1">
              <a:latin typeface="微软雅黑" panose="020B0503020204020204" pitchFamily="34" charset="-122"/>
              <a:ea typeface="微软雅黑" panose="020B0503020204020204" pitchFamily="34" charset="-122"/>
            </a:endParaRPr>
          </a:p>
        </p:txBody>
      </p:sp>
      <p:sp>
        <p:nvSpPr>
          <p:cNvPr id="16" name="文本框 15"/>
          <p:cNvSpPr txBox="1"/>
          <p:nvPr/>
        </p:nvSpPr>
        <p:spPr>
          <a:xfrm>
            <a:off x="2934224" y="4640783"/>
            <a:ext cx="9394928"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①</a:t>
            </a:r>
            <a:r>
              <a:rPr lang="zh-CN" altLang="en-US" sz="2800" b="1">
                <a:latin typeface="微软雅黑" panose="020B0503020204020204" pitchFamily="34" charset="-122"/>
                <a:ea typeface="微软雅黑" panose="020B0503020204020204" pitchFamily="34" charset="-122"/>
              </a:rPr>
              <a:t>敌后抗日游击战</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地道战，地雷战</a:t>
            </a:r>
            <a:endParaRPr lang="zh-CN" altLang="en-US" sz="2800" b="1">
              <a:latin typeface="微软雅黑" panose="020B0503020204020204" pitchFamily="34" charset="-122"/>
              <a:ea typeface="微软雅黑" panose="020B0503020204020204" pitchFamily="34" charset="-122"/>
            </a:endParaRPr>
          </a:p>
        </p:txBody>
      </p:sp>
      <p:sp>
        <p:nvSpPr>
          <p:cNvPr id="19" name="文本框 18"/>
          <p:cNvSpPr txBox="1"/>
          <p:nvPr/>
        </p:nvSpPr>
        <p:spPr>
          <a:xfrm>
            <a:off x="2979943" y="5695317"/>
            <a:ext cx="9303491"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③</a:t>
            </a:r>
            <a:r>
              <a:rPr lang="zh-CN" altLang="en-US" sz="2800" b="1">
                <a:latin typeface="微软雅黑" panose="020B0503020204020204" pitchFamily="34" charset="-122"/>
                <a:ea typeface="微软雅黑" panose="020B0503020204020204" pitchFamily="34" charset="-122"/>
              </a:rPr>
              <a:t>少数民族作战</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2195087" y="362687"/>
            <a:ext cx="10101416" cy="584755"/>
          </a:xfrm>
          <a:prstGeom prst="rect">
            <a:avLst/>
          </a:prstGeom>
        </p:spPr>
        <p:txBody>
          <a:bodyPr wrap="square" lIns="91420" tIns="45710" rIns="91420" bIns="45710">
            <a:spAutoFit/>
          </a:bodyPr>
          <a:lstStyle/>
          <a:p>
            <a:pPr fontAlgn="base">
              <a:spcBef>
                <a:spcPct val="0"/>
              </a:spcBef>
              <a:spcAft>
                <a:spcPct val="0"/>
              </a:spcAft>
            </a:pPr>
            <a:r>
              <a:rPr lang="zh-CN" altLang="en-US" sz="3200" b="1">
                <a:solidFill>
                  <a:srgbClr val="FF0000"/>
                </a:solidFill>
                <a:latin typeface="微软雅黑" panose="020B0503020204020204" pitchFamily="34" charset="-122"/>
                <a:ea typeface="微软雅黑" panose="020B0503020204020204" pitchFamily="34" charset="-122"/>
              </a:rPr>
              <a:t>正面战场与敌后战场的区别？</a:t>
            </a:r>
            <a:endParaRPr lang="zh-CN" altLang="en-US" sz="3200" b="1">
              <a:solidFill>
                <a:srgbClr val="FF0000"/>
              </a:solidFill>
              <a:latin typeface="微软雅黑" panose="020B0503020204020204" pitchFamily="34" charset="-122"/>
              <a:ea typeface="微软雅黑" panose="020B0503020204020204" pitchFamily="34" charset="-122"/>
            </a:endParaRPr>
          </a:p>
        </p:txBody>
      </p:sp>
      <p:sp>
        <p:nvSpPr>
          <p:cNvPr id="4" name="TextBox 7"/>
          <p:cNvSpPr txBox="1"/>
          <p:nvPr/>
        </p:nvSpPr>
        <p:spPr>
          <a:xfrm>
            <a:off x="549343" y="362688"/>
            <a:ext cx="1775846" cy="584755"/>
          </a:xfrm>
          <a:prstGeom prst="rect">
            <a:avLst/>
          </a:prstGeom>
          <a:noFill/>
        </p:spPr>
        <p:txBody>
          <a:bodyPr wrap="square" lIns="91420" tIns="45710" rIns="91420" bIns="45710" rtlCol="0">
            <a:spAutoFit/>
          </a:bodyPr>
          <a:lstStyle/>
          <a:p>
            <a:r>
              <a:rPr lang="en-US" altLang="zh-CN" sz="3200" b="1">
                <a:latin typeface="微软雅黑" panose="020B0503020204020204" pitchFamily="34" charset="-122"/>
                <a:ea typeface="微软雅黑" panose="020B0503020204020204" pitchFamily="34" charset="-122"/>
              </a:rPr>
              <a:t>6</a:t>
            </a:r>
            <a:r>
              <a:rPr lang="zh-CN" altLang="en-US" sz="3200" b="1">
                <a:latin typeface="微软雅黑" panose="020B0503020204020204" pitchFamily="34" charset="-122"/>
                <a:ea typeface="微软雅黑" panose="020B0503020204020204" pitchFamily="34" charset="-122"/>
              </a:rPr>
              <a:t>、区别</a:t>
            </a:r>
            <a:endParaRPr lang="zh-CN" altLang="en-US" sz="3200" b="1">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nvGraphicFramePr>
        <p:xfrm>
          <a:off x="770709" y="1388718"/>
          <a:ext cx="10789920" cy="4437318"/>
        </p:xfrm>
        <a:graphic>
          <a:graphicData uri="http://schemas.openxmlformats.org/drawingml/2006/table">
            <a:tbl>
              <a:tblPr firstRow="1" firstCol="1" bandRow="1">
                <a:tableStyleId>{5C22544A-7EE6-4342-B048-85BDC9FD1C3A}</a:tableStyleId>
              </a:tblPr>
              <a:tblGrid>
                <a:gridCol w="3596640"/>
                <a:gridCol w="3596640"/>
                <a:gridCol w="3596640"/>
              </a:tblGrid>
              <a:tr h="739553">
                <a:tc>
                  <a:txBody>
                    <a:bodyPr wrap="square"/>
                    <a:lstStyle/>
                    <a:p>
                      <a:pPr marR="126365" algn="ctr"/>
                      <a:r>
                        <a:rPr lang="en-US" sz="3200" kern="100">
                          <a:solidFill>
                            <a:srgbClr val="2C0FDB"/>
                          </a:solidFill>
                          <a:effectLst/>
                          <a:latin typeface="微软雅黑" panose="020B0503020204020204" pitchFamily="34" charset="-122"/>
                          <a:ea typeface="微软雅黑" panose="020B0503020204020204" pitchFamily="34" charset="-122"/>
                        </a:rPr>
                        <a:t> </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正面</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敌后</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9553">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领导</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9553">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战术</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9553">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力量</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9553">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路线</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39553">
                <a:tc>
                  <a:txBody>
                    <a:bodyPr wrap="square"/>
                    <a:lstStyle/>
                    <a:p>
                      <a:pPr marR="126365" algn="ctr"/>
                      <a:r>
                        <a:rPr lang="zh-CN" sz="3200" kern="100">
                          <a:solidFill>
                            <a:srgbClr val="2C0FDB"/>
                          </a:solidFill>
                          <a:effectLst/>
                          <a:latin typeface="微软雅黑" panose="020B0503020204020204" pitchFamily="34" charset="-122"/>
                          <a:ea typeface="微软雅黑" panose="020B0503020204020204" pitchFamily="34" charset="-122"/>
                        </a:rPr>
                        <a:t>关系</a:t>
                      </a: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wrap="square"/>
                    <a:lstStyle/>
                    <a:p>
                      <a:pPr marR="126365" algn="ctr"/>
                      <a:endParaRPr lang="zh-CN" sz="3200" kern="100">
                        <a:solidFill>
                          <a:srgbClr val="2C0FDB"/>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cPr/>
                </a:tc>
              </a:tr>
            </a:tbl>
          </a:graphicData>
        </a:graphic>
      </p:graphicFrame>
      <p:sp>
        <p:nvSpPr>
          <p:cNvPr id="9" name="文本框 8"/>
          <p:cNvSpPr txBox="1"/>
          <p:nvPr/>
        </p:nvSpPr>
        <p:spPr>
          <a:xfrm>
            <a:off x="5366112" y="2183026"/>
            <a:ext cx="1883774" cy="584775"/>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国民党</a:t>
            </a:r>
            <a:endParaRPr kumimoji="0" lang="zh-CN" altLang="en-US" sz="3200" b="1" i="0" u="none" strike="noStrike" kern="100" cap="none" spc="0" normalizeH="0" baseline="0" noProof="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文本框 9"/>
          <p:cNvSpPr txBox="1"/>
          <p:nvPr/>
        </p:nvSpPr>
        <p:spPr>
          <a:xfrm>
            <a:off x="8830490" y="2183025"/>
            <a:ext cx="1811384" cy="584775"/>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共产党</a:t>
            </a:r>
            <a:endParaRPr kumimoji="0" lang="zh-CN" altLang="en-US" sz="3200" b="1" i="0" u="none" strike="noStrike" kern="100" cap="none" spc="0" normalizeH="0" baseline="0" noProof="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10"/>
          <p:cNvSpPr txBox="1"/>
          <p:nvPr/>
        </p:nvSpPr>
        <p:spPr>
          <a:xfrm>
            <a:off x="4702629" y="2882837"/>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阵地战为主</a:t>
            </a:r>
            <a:endParaRPr kumimoji="0" lang="zh-CN" altLang="en-US" sz="3200" b="1" i="0" u="none" strike="noStrike" kern="100" cap="none" spc="0" normalizeH="0" baseline="0" noProof="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文本框 14"/>
          <p:cNvSpPr txBox="1"/>
          <p:nvPr/>
        </p:nvSpPr>
        <p:spPr>
          <a:xfrm>
            <a:off x="8681084" y="2882837"/>
            <a:ext cx="2397579" cy="584775"/>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游击战为主</a:t>
            </a:r>
            <a:endParaRPr lang="zh-CN" altLang="en-US" sz="3200" b="1" kern="100">
              <a:latin typeface="微软雅黑" panose="020B0503020204020204" pitchFamily="34" charset="-122"/>
              <a:ea typeface="微软雅黑" panose="020B0503020204020204" pitchFamily="34" charset="-122"/>
            </a:endParaRPr>
          </a:p>
        </p:txBody>
      </p:sp>
      <p:sp>
        <p:nvSpPr>
          <p:cNvPr id="16" name="文本框 15"/>
          <p:cNvSpPr txBox="1"/>
          <p:nvPr/>
        </p:nvSpPr>
        <p:spPr>
          <a:xfrm>
            <a:off x="4805635" y="3691288"/>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军队、政府</a:t>
            </a:r>
            <a:endParaRPr lang="zh-CN" altLang="en-US" sz="3200" b="1" kern="100">
              <a:latin typeface="微软雅黑" panose="020B0503020204020204" pitchFamily="34" charset="-122"/>
              <a:ea typeface="微软雅黑" panose="020B0503020204020204" pitchFamily="34" charset="-122"/>
            </a:endParaRPr>
          </a:p>
        </p:txBody>
      </p:sp>
      <p:sp>
        <p:nvSpPr>
          <p:cNvPr id="17" name="文本框 16"/>
          <p:cNvSpPr txBox="1"/>
          <p:nvPr/>
        </p:nvSpPr>
        <p:spPr>
          <a:xfrm>
            <a:off x="8358595" y="3654624"/>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人民</a:t>
            </a:r>
            <a:endParaRPr lang="zh-CN" altLang="en-US" sz="3200" b="1" kern="100">
              <a:latin typeface="微软雅黑" panose="020B0503020204020204" pitchFamily="34" charset="-122"/>
              <a:ea typeface="微软雅黑" panose="020B0503020204020204" pitchFamily="34" charset="-122"/>
            </a:endParaRPr>
          </a:p>
        </p:txBody>
      </p:sp>
      <p:sp>
        <p:nvSpPr>
          <p:cNvPr id="18" name="文本框 17"/>
          <p:cNvSpPr txBox="1"/>
          <p:nvPr/>
        </p:nvSpPr>
        <p:spPr>
          <a:xfrm>
            <a:off x="4805635" y="4376956"/>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片面</a:t>
            </a:r>
            <a:endParaRPr lang="zh-CN" altLang="en-US" sz="3200" b="1" kern="100">
              <a:latin typeface="微软雅黑" panose="020B0503020204020204" pitchFamily="34" charset="-122"/>
              <a:ea typeface="微软雅黑" panose="020B0503020204020204" pitchFamily="34" charset="-122"/>
            </a:endParaRPr>
          </a:p>
        </p:txBody>
      </p:sp>
      <p:sp>
        <p:nvSpPr>
          <p:cNvPr id="19" name="文本框 18"/>
          <p:cNvSpPr txBox="1"/>
          <p:nvPr/>
        </p:nvSpPr>
        <p:spPr>
          <a:xfrm>
            <a:off x="8376148" y="4376955"/>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全面</a:t>
            </a:r>
            <a:endParaRPr lang="zh-CN" altLang="en-US" sz="3200" b="1" kern="100">
              <a:latin typeface="微软雅黑" panose="020B0503020204020204" pitchFamily="34" charset="-122"/>
              <a:ea typeface="微软雅黑" panose="020B0503020204020204" pitchFamily="34" charset="-122"/>
            </a:endParaRPr>
          </a:p>
        </p:txBody>
      </p:sp>
      <p:sp>
        <p:nvSpPr>
          <p:cNvPr id="20" name="文本框 19"/>
          <p:cNvSpPr txBox="1"/>
          <p:nvPr/>
        </p:nvSpPr>
        <p:spPr>
          <a:xfrm>
            <a:off x="6647633" y="5110618"/>
            <a:ext cx="2720068" cy="584776"/>
          </a:xfrm>
          <a:prstGeom prst="rect">
            <a:avLst/>
          </a:prstGeom>
          <a:noFill/>
        </p:spPr>
        <p:txBody>
          <a:bodyPr wrap="square">
            <a:spAutoFit/>
          </a:bodyPr>
          <a:lstStyle/>
          <a:p>
            <a:pPr marL="0" marR="126365" lvl="0" indent="0" algn="ctr" defTabSz="914400" rtl="0" eaLnBrk="1" fontAlgn="auto" latinLnBrk="0" hangingPunct="1">
              <a:lnSpc>
                <a:spcPct val="100000"/>
              </a:lnSpc>
              <a:spcBef>
                <a:spcPct val="0"/>
              </a:spcBef>
              <a:spcAft>
                <a:spcPct val="0"/>
              </a:spcAft>
              <a:buClrTx/>
              <a:buSzTx/>
              <a:buFontTx/>
              <a:buNone/>
              <a:defRPr/>
            </a:pPr>
            <a:r>
              <a:rPr lang="zh-CN" altLang="en-US" sz="3200" b="1" kern="100">
                <a:latin typeface="微软雅黑" panose="020B0503020204020204" pitchFamily="34" charset="-122"/>
                <a:ea typeface="微软雅黑" panose="020B0503020204020204" pitchFamily="34" charset="-122"/>
              </a:rPr>
              <a:t>相互配合</a:t>
            </a:r>
            <a:endParaRPr lang="zh-CN" altLang="en-US" sz="3200" b="1" kern="1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2"/>
          <p:cNvSpPr txBox="1"/>
          <p:nvPr/>
        </p:nvSpPr>
        <p:spPr>
          <a:xfrm>
            <a:off x="5046097" y="96481"/>
            <a:ext cx="6148771" cy="523200"/>
          </a:xfrm>
          <a:prstGeom prst="rect">
            <a:avLst/>
          </a:prstGeom>
          <a:noFill/>
        </p:spPr>
        <p:txBody>
          <a:bodyPr wrap="square" lIns="91420" tIns="45710" rIns="91420" bIns="45710" rtlCol="0">
            <a:spAutoFit/>
          </a:bodyPr>
          <a:lstStyle/>
          <a:p>
            <a:r>
              <a:rPr lang="en-US" altLang="zh-CN" sz="28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rPr>
              <a:t>——</a:t>
            </a:r>
            <a:r>
              <a:rPr lang="zh-CN" altLang="en-US" sz="28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rPr>
              <a:t>抗日战争是如何走向胜利？</a:t>
            </a:r>
            <a:endParaRPr lang="zh-CN" altLang="en-US" sz="2800" b="1">
              <a:solidFill>
                <a:srgbClr val="C00000"/>
              </a:solidFill>
              <a:effectLst>
                <a:outerShdw blurRad="38100" dist="38100" dir="2700000" algn="tl">
                  <a:srgbClr val="000000">
                    <a:alpha val="43137"/>
                  </a:srgbClr>
                </a:outerShdw>
              </a:effectLst>
              <a:latin typeface="仿宋" panose="02010609060101010101" charset="-122"/>
              <a:ea typeface="仿宋" panose="02010609060101010101" charset="-122"/>
            </a:endParaRPr>
          </a:p>
        </p:txBody>
      </p:sp>
      <p:sp>
        <p:nvSpPr>
          <p:cNvPr id="6" name="TextBox 3"/>
          <p:cNvSpPr txBox="1"/>
          <p:nvPr/>
        </p:nvSpPr>
        <p:spPr>
          <a:xfrm>
            <a:off x="666206" y="674614"/>
            <a:ext cx="3095376" cy="523200"/>
          </a:xfrm>
          <a:prstGeom prst="rect">
            <a:avLst/>
          </a:prstGeom>
          <a:noFill/>
        </p:spPr>
        <p:txBody>
          <a:bodyPr wrap="square" lIns="91420" tIns="45710" rIns="91420" bIns="45710"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）进程</a:t>
            </a:r>
            <a:endParaRPr lang="zh-CN" altLang="en-US" sz="2400" b="1">
              <a:solidFill>
                <a:srgbClr val="FF0000"/>
              </a:solidFill>
              <a:latin typeface="微软雅黑" panose="020B0503020204020204" pitchFamily="34" charset="-122"/>
              <a:ea typeface="微软雅黑" panose="020B0503020204020204" pitchFamily="34" charset="-122"/>
            </a:endParaRPr>
          </a:p>
        </p:txBody>
      </p:sp>
      <p:sp>
        <p:nvSpPr>
          <p:cNvPr id="8" name="矩形 7"/>
          <p:cNvSpPr/>
          <p:nvPr/>
        </p:nvSpPr>
        <p:spPr>
          <a:xfrm>
            <a:off x="1097278" y="1166975"/>
            <a:ext cx="9091750" cy="523200"/>
          </a:xfrm>
          <a:prstGeom prst="rect">
            <a:avLst/>
          </a:prstGeom>
        </p:spPr>
        <p:txBody>
          <a:bodyPr wrap="square" lIns="91420" tIns="45710" rIns="91420" bIns="4571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fontAlgn="base">
              <a:spcBef>
                <a:spcPct val="50000"/>
              </a:spcBef>
              <a:spcAft>
                <a:spcPct val="0"/>
              </a:spcAft>
              <a:defRPr/>
            </a:pP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①</a:t>
            </a: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1942</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年</a:t>
            </a: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8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中国战区盟军</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最高统帅部成立</a:t>
            </a:r>
            <a:endParaRPr lang="zh-CN" altLang="en-US" sz="2800" b="1">
              <a:latin typeface="微软雅黑" panose="020B0503020204020204" pitchFamily="34" charset="-122"/>
              <a:ea typeface="微软雅黑" panose="020B0503020204020204" pitchFamily="34" charset="-122"/>
            </a:endParaRPr>
          </a:p>
        </p:txBody>
      </p:sp>
      <p:sp>
        <p:nvSpPr>
          <p:cNvPr id="9" name="矩形 8"/>
          <p:cNvSpPr/>
          <p:nvPr/>
        </p:nvSpPr>
        <p:spPr>
          <a:xfrm>
            <a:off x="1097278" y="1647459"/>
            <a:ext cx="13914620" cy="523200"/>
          </a:xfrm>
          <a:prstGeom prst="rect">
            <a:avLst/>
          </a:prstGeom>
        </p:spPr>
        <p:txBody>
          <a:bodyPr wrap="square" lIns="91420" tIns="45710" rIns="91420" bIns="4571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fontAlgn="base">
              <a:spcBef>
                <a:spcPct val="50000"/>
              </a:spcBef>
              <a:spcAft>
                <a:spcPct val="0"/>
              </a:spcAft>
              <a:defRPr/>
            </a:pP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②</a:t>
            </a: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 1945</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年</a:t>
            </a:r>
            <a:r>
              <a:rPr lang="zh-CN" altLang="en-US" sz="28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中共七大</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的召开</a:t>
            </a:r>
            <a:endParaRPr lang="zh-CN" altLang="en-US" sz="2800" b="1">
              <a:latin typeface="微软雅黑" panose="020B0503020204020204" pitchFamily="34" charset="-122"/>
              <a:ea typeface="微软雅黑" panose="020B0503020204020204" pitchFamily="34" charset="-122"/>
            </a:endParaRPr>
          </a:p>
        </p:txBody>
      </p:sp>
      <p:sp>
        <p:nvSpPr>
          <p:cNvPr id="11" name="矩形 10"/>
          <p:cNvSpPr/>
          <p:nvPr/>
        </p:nvSpPr>
        <p:spPr>
          <a:xfrm>
            <a:off x="1449731" y="2097046"/>
            <a:ext cx="3639909" cy="523200"/>
          </a:xfrm>
          <a:prstGeom prst="rect">
            <a:avLst/>
          </a:prstGeom>
        </p:spPr>
        <p:txBody>
          <a:bodyPr wrap="square" lIns="91420" tIns="45710" rIns="91420" bIns="4571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fontAlgn="base">
              <a:spcBef>
                <a:spcPct val="50000"/>
              </a:spcBef>
              <a:spcAft>
                <a:spcPct val="0"/>
              </a:spcAft>
              <a:defRPr/>
            </a:pP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A.</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内容：党的任务</a:t>
            </a:r>
            <a:endParaRPr lang="zh-CN" altLang="en-US" sz="2800" b="1">
              <a:latin typeface="微软雅黑" panose="020B0503020204020204" pitchFamily="34" charset="-122"/>
              <a:ea typeface="微软雅黑" panose="020B0503020204020204" pitchFamily="34" charset="-122"/>
            </a:endParaRPr>
          </a:p>
        </p:txBody>
      </p:sp>
      <p:sp>
        <p:nvSpPr>
          <p:cNvPr id="12" name="矩形 11"/>
          <p:cNvSpPr/>
          <p:nvPr/>
        </p:nvSpPr>
        <p:spPr>
          <a:xfrm>
            <a:off x="4957354" y="2125631"/>
            <a:ext cx="5623560" cy="523200"/>
          </a:xfrm>
          <a:prstGeom prst="rect">
            <a:avLst/>
          </a:prstGeom>
        </p:spPr>
        <p:txBody>
          <a:bodyPr wrap="square" lIns="91420" tIns="45710" rIns="91420" bIns="4571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fontAlgn="base">
              <a:spcBef>
                <a:spcPct val="50000"/>
              </a:spcBef>
              <a:spcAft>
                <a:spcPct val="0"/>
              </a:spcAft>
              <a:defRPr/>
            </a:pP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党的指导思想</a:t>
            </a: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毛泽东思想</a:t>
            </a:r>
            <a:endParaRPr lang="zh-CN" altLang="en-US" sz="2800" b="1">
              <a:latin typeface="微软雅黑" panose="020B0503020204020204" pitchFamily="34" charset="-122"/>
              <a:ea typeface="微软雅黑" panose="020B0503020204020204" pitchFamily="34" charset="-122"/>
            </a:endParaRPr>
          </a:p>
        </p:txBody>
      </p:sp>
      <p:sp>
        <p:nvSpPr>
          <p:cNvPr id="13" name="矩形 12"/>
          <p:cNvSpPr/>
          <p:nvPr/>
        </p:nvSpPr>
        <p:spPr>
          <a:xfrm>
            <a:off x="1451312" y="2503917"/>
            <a:ext cx="7563396" cy="523200"/>
          </a:xfrm>
          <a:prstGeom prst="rect">
            <a:avLst/>
          </a:prstGeom>
        </p:spPr>
        <p:txBody>
          <a:bodyPr wrap="square" lIns="91420" tIns="45710" rIns="91420" bIns="4571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fontAlgn="base">
              <a:spcBef>
                <a:spcPct val="50000"/>
              </a:spcBef>
              <a:spcAft>
                <a:spcPct val="0"/>
              </a:spcAft>
              <a:defRPr/>
            </a:pP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B.</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意义：</a:t>
            </a:r>
            <a:r>
              <a:rPr lang="en-US" altLang="zh-CN" sz="2800" b="1">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effectLst>
                  <a:outerShdw blurRad="38100" dist="38100" dir="2700000" algn="tl">
                    <a:srgbClr val="C0C0C0"/>
                  </a:outerShdw>
                </a:effectLst>
                <a:latin typeface="微软雅黑" panose="020B0503020204020204" pitchFamily="34" charset="-122"/>
                <a:ea typeface="微软雅黑" panose="020B0503020204020204" pitchFamily="34" charset="-122"/>
              </a:rPr>
              <a:t>奠定了政治和思想基础。</a:t>
            </a:r>
            <a:endParaRPr lang="zh-CN" altLang="en-US" sz="2800" b="1">
              <a:latin typeface="微软雅黑" panose="020B0503020204020204" pitchFamily="34" charset="-122"/>
              <a:ea typeface="微软雅黑" panose="020B0503020204020204" pitchFamily="34" charset="-122"/>
            </a:endParaRPr>
          </a:p>
        </p:txBody>
      </p:sp>
      <p:sp>
        <p:nvSpPr>
          <p:cNvPr id="15" name="矩形 14"/>
          <p:cNvSpPr/>
          <p:nvPr/>
        </p:nvSpPr>
        <p:spPr>
          <a:xfrm>
            <a:off x="1110339" y="3266150"/>
            <a:ext cx="10724029" cy="2998470"/>
          </a:xfrm>
          <a:prstGeom prst="rect">
            <a:avLst/>
          </a:prstGeom>
        </p:spPr>
        <p:txBody>
          <a:bodyPr wrap="square" lIns="91420" tIns="45710" rIns="91420" bIns="45710">
            <a:spAutoFit/>
          </a:bodyPr>
          <a:lstStyle/>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③</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1945.5</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，德国投降</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④</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1945.7</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波茨坦公告</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，促日投降</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⑤ </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1945.8</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，美原，苏武</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⑥毛泽东</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对日寇的最后一击</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，全面反攻</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⑦ </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1945.8.15</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，日本被迫宣布投降</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⑧ </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1945.9.2</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，签署投降书</a:t>
            </a:r>
            <a:endPar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base">
              <a:lnSpc>
                <a:spcPts val="1800"/>
              </a:lnSpc>
              <a:spcBef>
                <a:spcPct val="50000"/>
              </a:spcBef>
              <a:spcAft>
                <a:spcPct val="0"/>
              </a:spcAft>
              <a:defRPr/>
            </a:pP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⑨ </a:t>
            </a:r>
            <a:r>
              <a:rPr lang="en-US" altLang="zh-CN"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1945.10.25</a:t>
            </a:r>
            <a:r>
              <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，台湾光复</a:t>
            </a:r>
            <a:endParaRPr lang="zh-CN" altLang="en-US" sz="28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6" name="内容占位符 2"/>
          <p:cNvSpPr txBox="1"/>
          <p:nvPr/>
        </p:nvSpPr>
        <p:spPr>
          <a:xfrm>
            <a:off x="352697" y="42041"/>
            <a:ext cx="12126686" cy="68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五、抗日战争的伟大胜利</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5">
                                            <p:txEl>
                                              <p:pRg st="0" end="0"/>
                                            </p:txEl>
                                          </p:spTgt>
                                        </p:tgtEl>
                                        <p:attrNameLst>
                                          <p:attrName>style.visibility</p:attrName>
                                        </p:attrNameLst>
                                      </p:cBhvr>
                                      <p:to>
                                        <p:strVal val="visible"/>
                                      </p:to>
                                    </p:set>
                                    <p:anim calcmode="lin" valueType="num">
                                      <p:cBhvr additive="base">
                                        <p:cTn id="5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5">
                                            <p:txEl>
                                              <p:pRg st="1" end="1"/>
                                            </p:txEl>
                                          </p:spTgt>
                                        </p:tgtEl>
                                        <p:attrNameLst>
                                          <p:attrName>style.visibility</p:attrName>
                                        </p:attrNameLst>
                                      </p:cBhvr>
                                      <p:to>
                                        <p:strVal val="visible"/>
                                      </p:to>
                                    </p:set>
                                    <p:anim calcmode="lin" valueType="num">
                                      <p:cBhvr additive="base">
                                        <p:cTn id="61"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5">
                                            <p:txEl>
                                              <p:pRg st="2" end="2"/>
                                            </p:txEl>
                                          </p:spTgt>
                                        </p:tgtEl>
                                        <p:attrNameLst>
                                          <p:attrName>style.visibility</p:attrName>
                                        </p:attrNameLst>
                                      </p:cBhvr>
                                      <p:to>
                                        <p:strVal val="visible"/>
                                      </p:to>
                                    </p:set>
                                    <p:anim calcmode="lin" valueType="num">
                                      <p:cBhvr additive="base">
                                        <p:cTn id="6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5">
                                            <p:txEl>
                                              <p:pRg st="3" end="3"/>
                                            </p:txEl>
                                          </p:spTgt>
                                        </p:tgtEl>
                                        <p:attrNameLst>
                                          <p:attrName>style.visibility</p:attrName>
                                        </p:attrNameLst>
                                      </p:cBhvr>
                                      <p:to>
                                        <p:strVal val="visible"/>
                                      </p:to>
                                    </p:set>
                                    <p:anim calcmode="lin" valueType="num">
                                      <p:cBhvr additive="base">
                                        <p:cTn id="73"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5">
                                            <p:txEl>
                                              <p:pRg st="4" end="4"/>
                                            </p:txEl>
                                          </p:spTgt>
                                        </p:tgtEl>
                                        <p:attrNameLst>
                                          <p:attrName>style.visibility</p:attrName>
                                        </p:attrNameLst>
                                      </p:cBhvr>
                                      <p:to>
                                        <p:strVal val="visible"/>
                                      </p:to>
                                    </p:set>
                                    <p:anim calcmode="lin" valueType="num">
                                      <p:cBhvr additive="base">
                                        <p:cTn id="79"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5">
                                            <p:txEl>
                                              <p:pRg st="5" end="5"/>
                                            </p:txEl>
                                          </p:spTgt>
                                        </p:tgtEl>
                                        <p:attrNameLst>
                                          <p:attrName>style.visibility</p:attrName>
                                        </p:attrNameLst>
                                      </p:cBhvr>
                                      <p:to>
                                        <p:strVal val="visible"/>
                                      </p:to>
                                    </p:set>
                                    <p:anim calcmode="lin" valueType="num">
                                      <p:cBhvr additive="base">
                                        <p:cTn id="85"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5">
                                            <p:txEl>
                                              <p:pRg st="6" end="6"/>
                                            </p:txEl>
                                          </p:spTgt>
                                        </p:tgtEl>
                                        <p:attrNameLst>
                                          <p:attrName>style.visibility</p:attrName>
                                        </p:attrNameLst>
                                      </p:cBhvr>
                                      <p:to>
                                        <p:strVal val="visible"/>
                                      </p:to>
                                    </p:set>
                                    <p:anim calcmode="lin" valueType="num">
                                      <p:cBhvr additive="base">
                                        <p:cTn id="91" dur="500" fill="hold"/>
                                        <p:tgtEl>
                                          <p:spTgt spid="15">
                                            <p:txEl>
                                              <p:pRg st="6" end="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3"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a:xfrm>
            <a:off x="222730" y="172742"/>
            <a:ext cx="12126686" cy="68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五、抗日战争的伟大胜利</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 name="TextBox 3"/>
          <p:cNvSpPr txBox="1"/>
          <p:nvPr/>
        </p:nvSpPr>
        <p:spPr>
          <a:xfrm>
            <a:off x="290914" y="771609"/>
            <a:ext cx="3095376" cy="523200"/>
          </a:xfrm>
          <a:prstGeom prst="rect">
            <a:avLst/>
          </a:prstGeom>
          <a:noFill/>
        </p:spPr>
        <p:txBody>
          <a:bodyPr wrap="square" lIns="91420" tIns="45710" rIns="91420" bIns="45710" rtlCol="0">
            <a:spAutoFit/>
          </a:bodyPr>
          <a:lstStyle/>
          <a:p>
            <a:r>
              <a:rPr lang="zh-CN" altLang="en-US" sz="2800" b="1">
                <a:latin typeface="微软雅黑" panose="020B0503020204020204" pitchFamily="34" charset="-122"/>
                <a:ea typeface="微软雅黑" panose="020B0503020204020204" pitchFamily="34" charset="-122"/>
              </a:rPr>
              <a:t>（</a:t>
            </a: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）原因</a:t>
            </a:r>
            <a:endParaRPr lang="zh-CN" altLang="en-US" sz="2400" b="1">
              <a:solidFill>
                <a:srgbClr val="FF0000"/>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886110" y="1208399"/>
            <a:ext cx="10799927" cy="2677636"/>
          </a:xfrm>
          <a:prstGeom prst="rect">
            <a:avLst/>
          </a:prstGeom>
          <a:noFill/>
        </p:spPr>
        <p:txBody>
          <a:bodyPr wrap="square" lIns="91420" tIns="45710" rIns="91420" bIns="45710" rtlCol="0">
            <a:spAutoFit/>
          </a:bodyPr>
          <a:lstStyle/>
          <a:p>
            <a:r>
              <a:rPr lang="zh-CN" altLang="en-US" sz="2800" b="1">
                <a:solidFill>
                  <a:prstClr val="black"/>
                </a:solidFill>
                <a:latin typeface="微软雅黑" panose="020B0503020204020204" pitchFamily="34" charset="-122"/>
                <a:ea typeface="微软雅黑" panose="020B0503020204020204" pitchFamily="34" charset="-122"/>
              </a:rPr>
              <a:t>① 根本原因：</a:t>
            </a:r>
            <a:r>
              <a:rPr lang="zh-CN" altLang="en-US" sz="2800" b="1">
                <a:solidFill>
                  <a:srgbClr val="FF0000"/>
                </a:solidFill>
                <a:latin typeface="微软雅黑" panose="020B0503020204020204" pitchFamily="34" charset="-122"/>
                <a:ea typeface="微软雅黑" panose="020B0503020204020204" pitchFamily="34" charset="-122"/>
              </a:rPr>
              <a:t>抗日民族统一战线</a:t>
            </a:r>
            <a:r>
              <a:rPr lang="zh-CN" altLang="en-US" sz="2800" b="1">
                <a:solidFill>
                  <a:prstClr val="black"/>
                </a:solidFill>
                <a:latin typeface="微软雅黑" panose="020B0503020204020204" pitchFamily="34" charset="-122"/>
                <a:ea typeface="微软雅黑" panose="020B0503020204020204" pitchFamily="34" charset="-122"/>
              </a:rPr>
              <a:t>的建立和</a:t>
            </a:r>
            <a:r>
              <a:rPr lang="zh-CN" altLang="en-US" sz="2800" b="1">
                <a:solidFill>
                  <a:srgbClr val="FF0000"/>
                </a:solidFill>
                <a:latin typeface="微软雅黑" panose="020B0503020204020204" pitchFamily="34" charset="-122"/>
                <a:ea typeface="微软雅黑" panose="020B0503020204020204" pitchFamily="34" charset="-122"/>
              </a:rPr>
              <a:t>国共合作。</a:t>
            </a:r>
            <a:endParaRPr lang="en-US" altLang="zh-CN" sz="2800" b="1">
              <a:solidFill>
                <a:srgbClr val="FF0000"/>
              </a:solidFill>
              <a:latin typeface="微软雅黑" panose="020B0503020204020204" pitchFamily="34" charset="-122"/>
              <a:ea typeface="微软雅黑" panose="020B0503020204020204" pitchFamily="34" charset="-122"/>
            </a:endParaRPr>
          </a:p>
          <a:p>
            <a:r>
              <a:rPr lang="zh-CN" altLang="en-US" sz="2800" b="1">
                <a:solidFill>
                  <a:prstClr val="black"/>
                </a:solidFill>
                <a:latin typeface="微软雅黑" panose="020B0503020204020204" pitchFamily="34" charset="-122"/>
                <a:ea typeface="微软雅黑" panose="020B0503020204020204" pitchFamily="34" charset="-122"/>
              </a:rPr>
              <a:t>② 重要因素：中国共产党成为抗战中的</a:t>
            </a:r>
            <a:r>
              <a:rPr lang="zh-CN" altLang="en-US" sz="2800" b="1">
                <a:solidFill>
                  <a:srgbClr val="FF0000"/>
                </a:solidFill>
                <a:latin typeface="微软雅黑" panose="020B0503020204020204" pitchFamily="34" charset="-122"/>
                <a:ea typeface="微软雅黑" panose="020B0503020204020204" pitchFamily="34" charset="-122"/>
              </a:rPr>
              <a:t>中流砥柱；</a:t>
            </a:r>
            <a:endParaRPr lang="en-US" altLang="zh-CN" sz="2800" b="1">
              <a:solidFill>
                <a:srgbClr val="FF0000"/>
              </a:solidFill>
              <a:latin typeface="微软雅黑" panose="020B0503020204020204" pitchFamily="34" charset="-122"/>
              <a:ea typeface="微软雅黑" panose="020B0503020204020204" pitchFamily="34" charset="-122"/>
            </a:endParaRPr>
          </a:p>
          <a:p>
            <a:r>
              <a:rPr lang="zh-CN" altLang="en-US" sz="2800" b="1">
                <a:solidFill>
                  <a:prstClr val="black"/>
                </a:solidFill>
                <a:latin typeface="微软雅黑" panose="020B0503020204020204" pitchFamily="34" charset="-122"/>
                <a:ea typeface="微软雅黑" panose="020B0503020204020204" pitchFamily="34" charset="-122"/>
              </a:rPr>
              <a:t>                     反法西斯联盟的帮助和支援</a:t>
            </a:r>
            <a:endParaRPr lang="zh-CN" altLang="en-US" sz="2800" b="1">
              <a:solidFill>
                <a:srgbClr val="FF0000"/>
              </a:solidFill>
              <a:latin typeface="微软雅黑" panose="020B0503020204020204" pitchFamily="34" charset="-122"/>
              <a:ea typeface="微软雅黑" panose="020B0503020204020204" pitchFamily="34" charset="-122"/>
            </a:endParaRPr>
          </a:p>
          <a:p>
            <a:endParaRPr lang="en-US" altLang="zh-CN" sz="2800" b="1">
              <a:solidFill>
                <a:prstClr val="black"/>
              </a:solidFill>
              <a:latin typeface="微软雅黑" panose="020B0503020204020204" pitchFamily="34" charset="-122"/>
              <a:ea typeface="微软雅黑" panose="020B0503020204020204" pitchFamily="34" charset="-122"/>
            </a:endParaRPr>
          </a:p>
          <a:p>
            <a:endParaRPr lang="en-US" altLang="zh-CN" sz="2800" b="1">
              <a:solidFill>
                <a:prstClr val="black"/>
              </a:solidFill>
              <a:latin typeface="微软雅黑" panose="020B0503020204020204" pitchFamily="34" charset="-122"/>
              <a:ea typeface="微软雅黑" panose="020B0503020204020204" pitchFamily="34" charset="-122"/>
            </a:endParaRPr>
          </a:p>
          <a:p>
            <a:endParaRPr lang="en-US" altLang="zh-CN" sz="2800" b="1">
              <a:solidFill>
                <a:prstClr val="black"/>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86110" y="2685532"/>
            <a:ext cx="10085552" cy="954107"/>
          </a:xfrm>
          <a:prstGeom prst="rect">
            <a:avLst/>
          </a:prstGeom>
          <a:noFill/>
        </p:spPr>
        <p:txBody>
          <a:bodyPr wrap="square">
            <a:spAutoFit/>
          </a:bodyPr>
          <a:lstStyle/>
          <a:p>
            <a:pPr lvl="0">
              <a:defRPr/>
            </a:pPr>
            <a:r>
              <a:rPr kumimoji="0" lang="zh-CN"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③</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战争性质：</a:t>
            </a:r>
            <a:r>
              <a:rPr lang="zh-CN" altLang="en-US" sz="2800" b="1">
                <a:solidFill>
                  <a:prstClr val="black"/>
                </a:solidFill>
                <a:latin typeface="微软雅黑" panose="020B0503020204020204" pitchFamily="34" charset="-122"/>
                <a:ea typeface="微软雅黑" panose="020B0503020204020204" pitchFamily="34" charset="-122"/>
              </a:rPr>
              <a:t>日本发动战争</a:t>
            </a:r>
            <a:r>
              <a:rPr lang="zh-CN" altLang="en-US" sz="2800" b="1">
                <a:solidFill>
                  <a:srgbClr val="FF0000"/>
                </a:solidFill>
                <a:latin typeface="微软雅黑" panose="020B0503020204020204" pitchFamily="34" charset="-122"/>
                <a:ea typeface="微软雅黑" panose="020B0503020204020204" pitchFamily="34" charset="-122"/>
              </a:rPr>
              <a:t>是侵略的、非正义的</a:t>
            </a:r>
            <a:r>
              <a:rPr lang="zh-CN" altLang="en-US" sz="2800" b="1">
                <a:solidFill>
                  <a:prstClr val="black"/>
                </a:solidFill>
                <a:latin typeface="微软雅黑" panose="020B0503020204020204" pitchFamily="34" charset="-122"/>
                <a:ea typeface="微软雅黑" panose="020B0503020204020204" pitchFamily="34" charset="-122"/>
              </a:rPr>
              <a:t>法西斯战争，这种战争必然以失败告终。</a:t>
            </a:r>
            <a:endPar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additive="base">
                                        <p:cTn id="3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文本框 6"/>
          <p:cNvSpPr txBox="1"/>
          <p:nvPr/>
        </p:nvSpPr>
        <p:spPr>
          <a:xfrm>
            <a:off x="852351" y="3449418"/>
            <a:ext cx="10616837" cy="523220"/>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2800" b="1">
                <a:solidFill>
                  <a:prstClr val="black"/>
                </a:solidFill>
                <a:latin typeface="微软雅黑" panose="020B0503020204020204" pitchFamily="34" charset="-122"/>
                <a:ea typeface="微软雅黑" panose="020B0503020204020204" pitchFamily="34" charset="-122"/>
              </a:rPr>
              <a:t>D</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 </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表现了中华民族</a:t>
            </a:r>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rPr>
              <a:t>不畏强暴、英勇抗击</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的</a:t>
            </a:r>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rPr>
              <a:t>民族精神</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496165" y="4045203"/>
            <a:ext cx="1817482" cy="584775"/>
          </a:xfrm>
          <a:prstGeom prst="rect">
            <a:avLst/>
          </a:prstGeom>
          <a:noFill/>
        </p:spPr>
        <p:txBody>
          <a:bodyPr wrap="square" rtlCol="0">
            <a:spAutoFit/>
          </a:bodyPr>
          <a:lstStyle/>
          <a:p>
            <a:r>
              <a:rPr lang="zh-CN" altLang="en-US" sz="3200" b="1">
                <a:solidFill>
                  <a:prstClr val="black"/>
                </a:solidFill>
                <a:latin typeface="微软雅黑" panose="020B0503020204020204" pitchFamily="34" charset="-122"/>
                <a:ea typeface="微软雅黑" panose="020B0503020204020204" pitchFamily="34" charset="-122"/>
              </a:rPr>
              <a:t>② 国际</a:t>
            </a:r>
            <a:endParaRPr lang="en-US" altLang="zh-CN" sz="3200" b="1">
              <a:latin typeface="微软雅黑" panose="020B0503020204020204" pitchFamily="34" charset="-122"/>
              <a:ea typeface="微软雅黑" panose="020B0503020204020204" pitchFamily="34" charset="-122"/>
            </a:endParaRPr>
          </a:p>
        </p:txBody>
      </p:sp>
      <p:sp>
        <p:nvSpPr>
          <p:cNvPr id="10" name="TextBox 10"/>
          <p:cNvSpPr txBox="1"/>
          <p:nvPr/>
        </p:nvSpPr>
        <p:spPr>
          <a:xfrm>
            <a:off x="852351" y="4758187"/>
            <a:ext cx="10829108" cy="954107"/>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A.</a:t>
            </a:r>
            <a:r>
              <a:rPr lang="zh-CN" altLang="en-US" sz="2800" b="1">
                <a:latin typeface="微软雅黑" panose="020B0503020204020204" pitchFamily="34" charset="-122"/>
                <a:ea typeface="微软雅黑" panose="020B0503020204020204" pitchFamily="34" charset="-122"/>
              </a:rPr>
              <a:t> 是</a:t>
            </a:r>
            <a:r>
              <a:rPr lang="zh-CN" altLang="en-US" sz="2800" b="1">
                <a:solidFill>
                  <a:srgbClr val="FF0000"/>
                </a:solidFill>
                <a:latin typeface="微软雅黑" panose="020B0503020204020204" pitchFamily="34" charset="-122"/>
                <a:ea typeface="微软雅黑" panose="020B0503020204020204" pitchFamily="34" charset="-122"/>
              </a:rPr>
              <a:t>世界反法西斯战争</a:t>
            </a:r>
            <a:r>
              <a:rPr lang="zh-CN" altLang="en-US" sz="2800" b="1">
                <a:latin typeface="微软雅黑" panose="020B0503020204020204" pitchFamily="34" charset="-122"/>
                <a:ea typeface="微软雅黑" panose="020B0503020204020204" pitchFamily="34" charset="-122"/>
              </a:rPr>
              <a:t>的</a:t>
            </a:r>
            <a:r>
              <a:rPr lang="zh-CN" altLang="en-US" sz="2800" b="1">
                <a:solidFill>
                  <a:srgbClr val="FF0000"/>
                </a:solidFill>
                <a:latin typeface="微软雅黑" panose="020B0503020204020204" pitchFamily="34" charset="-122"/>
                <a:ea typeface="微软雅黑" panose="020B0503020204020204" pitchFamily="34" charset="-122"/>
              </a:rPr>
              <a:t>重要组成部分</a:t>
            </a:r>
            <a:r>
              <a:rPr lang="zh-CN" altLang="en-US" sz="2800" b="1">
                <a:latin typeface="微软雅黑" panose="020B0503020204020204" pitchFamily="34" charset="-122"/>
                <a:ea typeface="微软雅黑" panose="020B0503020204020204" pitchFamily="34" charset="-122"/>
              </a:rPr>
              <a:t>，中国人民为世界反法西斯战争的胜利作出了</a:t>
            </a:r>
            <a:r>
              <a:rPr lang="zh-CN" altLang="en-US" sz="2800" b="1">
                <a:solidFill>
                  <a:srgbClr val="FF0000"/>
                </a:solidFill>
                <a:latin typeface="微软雅黑" panose="020B0503020204020204" pitchFamily="34" charset="-122"/>
                <a:ea typeface="微软雅黑" panose="020B0503020204020204" pitchFamily="34" charset="-122"/>
              </a:rPr>
              <a:t>巨大的贡献</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852351" y="5840503"/>
            <a:ext cx="10829108"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B.</a:t>
            </a:r>
            <a:r>
              <a:rPr lang="zh-CN" altLang="en-US" sz="2800" b="1">
                <a:latin typeface="微软雅黑" panose="020B0503020204020204" pitchFamily="34" charset="-122"/>
                <a:ea typeface="微软雅黑" panose="020B0503020204020204" pitchFamily="34" charset="-122"/>
              </a:rPr>
              <a:t> 重新确立了中国在世界上的大国地位。</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6" name="TextBox 3"/>
          <p:cNvSpPr txBox="1"/>
          <p:nvPr/>
        </p:nvSpPr>
        <p:spPr>
          <a:xfrm>
            <a:off x="209005" y="287125"/>
            <a:ext cx="3080569" cy="592186"/>
          </a:xfrm>
          <a:prstGeom prst="rect">
            <a:avLst/>
          </a:prstGeom>
          <a:noFill/>
        </p:spPr>
        <p:txBody>
          <a:bodyPr wrap="square" lIns="91420" tIns="45710" rIns="91420" bIns="45710" rtlCol="0">
            <a:spAutoFit/>
          </a:bodyPr>
          <a:lstStyle/>
          <a:p>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3</a:t>
            </a:r>
            <a:r>
              <a:rPr lang="zh-CN" altLang="en-US" sz="3200" b="1">
                <a:latin typeface="微软雅黑" panose="020B0503020204020204" pitchFamily="34" charset="-122"/>
                <a:ea typeface="微软雅黑" panose="020B0503020204020204" pitchFamily="34" charset="-122"/>
              </a:rPr>
              <a:t>）意义</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8" name="TextBox 8"/>
          <p:cNvSpPr txBox="1"/>
          <p:nvPr/>
        </p:nvSpPr>
        <p:spPr>
          <a:xfrm>
            <a:off x="692331" y="764331"/>
            <a:ext cx="1787867" cy="523220"/>
          </a:xfrm>
          <a:prstGeom prst="rect">
            <a:avLst/>
          </a:prstGeom>
          <a:noFill/>
        </p:spPr>
        <p:txBody>
          <a:bodyPr wrap="square" rtlCol="0">
            <a:spAutoFit/>
          </a:bodyPr>
          <a:lstStyle/>
          <a:p>
            <a:r>
              <a:rPr lang="zh-CN" altLang="en-US" sz="2800" b="1">
                <a:solidFill>
                  <a:prstClr val="black"/>
                </a:solidFill>
                <a:latin typeface="微软雅黑" panose="020B0503020204020204" pitchFamily="34" charset="-122"/>
                <a:ea typeface="微软雅黑" panose="020B0503020204020204" pitchFamily="34" charset="-122"/>
              </a:rPr>
              <a:t>① </a:t>
            </a:r>
            <a:r>
              <a:rPr lang="zh-CN" altLang="en-US" sz="2800" b="1">
                <a:latin typeface="微软雅黑" panose="020B0503020204020204" pitchFamily="34" charset="-122"/>
                <a:ea typeface="微软雅黑" panose="020B0503020204020204" pitchFamily="34" charset="-122"/>
              </a:rPr>
              <a:t>国内</a:t>
            </a:r>
            <a:endParaRPr lang="en-US" altLang="zh-CN" sz="2800" b="1">
              <a:latin typeface="微软雅黑" panose="020B0503020204020204" pitchFamily="34" charset="-122"/>
              <a:ea typeface="微软雅黑" panose="020B0503020204020204" pitchFamily="34" charset="-122"/>
            </a:endParaRPr>
          </a:p>
        </p:txBody>
      </p:sp>
      <p:sp>
        <p:nvSpPr>
          <p:cNvPr id="12" name="TextBox 5"/>
          <p:cNvSpPr txBox="1"/>
          <p:nvPr/>
        </p:nvSpPr>
        <p:spPr>
          <a:xfrm>
            <a:off x="831121" y="1395100"/>
            <a:ext cx="10962003" cy="954107"/>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A.</a:t>
            </a:r>
            <a:r>
              <a:rPr lang="zh-CN" altLang="en-US" sz="2800" b="1">
                <a:latin typeface="微软雅黑" panose="020B0503020204020204" pitchFamily="34" charset="-122"/>
                <a:ea typeface="微软雅黑" panose="020B0503020204020204" pitchFamily="34" charset="-122"/>
              </a:rPr>
              <a:t>中国近代</a:t>
            </a:r>
            <a:r>
              <a:rPr lang="zh-CN" altLang="en-US" sz="2800" b="1">
                <a:solidFill>
                  <a:srgbClr val="FF0000"/>
                </a:solidFill>
                <a:latin typeface="微软雅黑" panose="020B0503020204020204" pitchFamily="34" charset="-122"/>
                <a:ea typeface="微软雅黑" panose="020B0503020204020204" pitchFamily="34" charset="-122"/>
              </a:rPr>
              <a:t>最伟大</a:t>
            </a:r>
            <a:r>
              <a:rPr lang="zh-CN" altLang="en-US" sz="2800" b="1">
                <a:latin typeface="微软雅黑" panose="020B0503020204020204" pitchFamily="34" charset="-122"/>
                <a:ea typeface="微软雅黑" panose="020B0503020204020204" pitchFamily="34" charset="-122"/>
              </a:rPr>
              <a:t>的维护国家主权的斗争，中国人民反对帝国主义侵略</a:t>
            </a:r>
            <a:r>
              <a:rPr lang="zh-CN" altLang="en-US" sz="2800" b="1">
                <a:solidFill>
                  <a:srgbClr val="FF0000"/>
                </a:solidFill>
                <a:latin typeface="微软雅黑" panose="020B0503020204020204" pitchFamily="34" charset="-122"/>
                <a:ea typeface="微软雅黑" panose="020B0503020204020204" pitchFamily="34" charset="-122"/>
              </a:rPr>
              <a:t>第一次</a:t>
            </a:r>
            <a:r>
              <a:rPr lang="zh-CN" altLang="en-US" sz="2800" b="1">
                <a:latin typeface="微软雅黑" panose="020B0503020204020204" pitchFamily="34" charset="-122"/>
                <a:ea typeface="微软雅黑" panose="020B0503020204020204" pitchFamily="34" charset="-122"/>
              </a:rPr>
              <a:t>取得了</a:t>
            </a:r>
            <a:r>
              <a:rPr lang="zh-CN" altLang="en-US" sz="2800" b="1">
                <a:solidFill>
                  <a:srgbClr val="FF0000"/>
                </a:solidFill>
                <a:latin typeface="微软雅黑" panose="020B0503020204020204" pitchFamily="34" charset="-122"/>
                <a:ea typeface="微软雅黑" panose="020B0503020204020204" pitchFamily="34" charset="-122"/>
              </a:rPr>
              <a:t>完全胜利</a:t>
            </a:r>
            <a:r>
              <a:rPr lang="zh-CN" altLang="en-US"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
        <p:nvSpPr>
          <p:cNvPr id="13" name="TextBox 9"/>
          <p:cNvSpPr txBox="1"/>
          <p:nvPr/>
        </p:nvSpPr>
        <p:spPr>
          <a:xfrm>
            <a:off x="831121" y="2322375"/>
            <a:ext cx="11258656" cy="523220"/>
          </a:xfrm>
          <a:prstGeom prst="rect">
            <a:avLst/>
          </a:prstGeom>
          <a:noFill/>
        </p:spPr>
        <p:txBody>
          <a:bodyPr wrap="square" rtlCol="0">
            <a:spAutoFit/>
          </a:bodyPr>
          <a:lstStyle/>
          <a:p>
            <a:r>
              <a:rPr lang="en-US" altLang="zh-CN" sz="2800" b="1">
                <a:latin typeface="微软雅黑" panose="020B0503020204020204" pitchFamily="34" charset="-122"/>
                <a:ea typeface="微软雅黑" panose="020B0503020204020204" pitchFamily="34" charset="-122"/>
              </a:rPr>
              <a:t>B. </a:t>
            </a:r>
            <a:r>
              <a:rPr lang="zh-CN" altLang="en-US" sz="2800" b="1">
                <a:latin typeface="微软雅黑" panose="020B0503020204020204" pitchFamily="34" charset="-122"/>
                <a:ea typeface="微软雅黑" panose="020B0503020204020204" pitchFamily="34" charset="-122"/>
              </a:rPr>
              <a:t>雪洗了鸦片战争以来民族的耻辱，增强了民族自尊心和自信心。</a:t>
            </a:r>
            <a:endParaRPr lang="en-US" altLang="zh-CN" sz="2800" b="1">
              <a:latin typeface="微软雅黑" panose="020B0503020204020204" pitchFamily="34" charset="-122"/>
              <a:ea typeface="微软雅黑" panose="020B0503020204020204" pitchFamily="34" charset="-122"/>
            </a:endParaRPr>
          </a:p>
        </p:txBody>
      </p:sp>
      <p:sp>
        <p:nvSpPr>
          <p:cNvPr id="14" name="文本框 13"/>
          <p:cNvSpPr txBox="1"/>
          <p:nvPr/>
        </p:nvSpPr>
        <p:spPr>
          <a:xfrm>
            <a:off x="831120" y="2937908"/>
            <a:ext cx="11258656" cy="523220"/>
          </a:xfrm>
          <a:prstGeom prst="rect">
            <a:avLst/>
          </a:prstGeom>
          <a:noFill/>
        </p:spPr>
        <p:txBody>
          <a:bodyPr wrap="square">
            <a:spAutoFit/>
          </a:bodyPr>
          <a:lstStyle/>
          <a:p>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C.</a:t>
            </a:r>
            <a:r>
              <a:rPr lang="zh-CN" altLang="en-US" sz="2800" b="1">
                <a:latin typeface="微软雅黑" panose="020B0503020204020204" pitchFamily="34" charset="-122"/>
                <a:ea typeface="微软雅黑" panose="020B0503020204020204" pitchFamily="34" charset="-122"/>
              </a:rPr>
              <a:t>抗日战争壮大了</a:t>
            </a:r>
            <a:r>
              <a:rPr lang="zh-CN" altLang="en-US" sz="2800" b="1">
                <a:solidFill>
                  <a:srgbClr val="FF0000"/>
                </a:solidFill>
                <a:latin typeface="微软雅黑" panose="020B0503020204020204" pitchFamily="34" charset="-122"/>
                <a:ea typeface="微软雅黑" panose="020B0503020204020204" pitchFamily="34" charset="-122"/>
              </a:rPr>
              <a:t>人民的力量，</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为</a:t>
            </a:r>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民主革命</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在</a:t>
            </a:r>
            <a:r>
              <a:rPr kumimoji="0" lang="zh-CN" altLang="en-US" sz="28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全国胜利奠定坚实的基础</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8"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a:xfrm>
            <a:off x="352697" y="211567"/>
            <a:ext cx="12126686" cy="68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ct val="0"/>
              </a:spcAft>
              <a:buClrTx/>
              <a:buSzTx/>
              <a:buFont typeface="Arial" panose="020B0604020202020204" pitchFamily="34" charset="0"/>
              <a:buNone/>
              <a:defRPr/>
            </a:pPr>
            <a:r>
              <a:rPr lang="zh-CN" altLang="en-US" sz="3200" b="1">
                <a:solidFill>
                  <a:prstClr val="black"/>
                </a:solidFill>
                <a:latin typeface="微软雅黑" panose="020B0503020204020204" pitchFamily="34" charset="-122"/>
                <a:ea typeface="微软雅黑" panose="020B0503020204020204" pitchFamily="34" charset="-122"/>
              </a:rPr>
              <a:t>六、毛泽东思想的成熟</a:t>
            </a:r>
            <a:endPar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7" name="图片 6" descr="14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145214" y="1563342"/>
            <a:ext cx="2311400" cy="2743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图片 7" descr="F200712201040581776975723"/>
          <p:cNvPicPr>
            <a:picLocks noChangeAspect="1" noChangeArrowheads="1"/>
          </p:cNvPicPr>
          <p:nvPr/>
        </p:nvPicPr>
        <p:blipFill>
          <a:blip r:embed="rId2">
            <a:extLst>
              <a:ext uri="{28A0092B-C50C-407E-A947-70E740481C1C}">
                <a14:useLocalDpi xmlns:a14="http://schemas.microsoft.com/office/drawing/2010/main" val="0"/>
              </a:ext>
            </a:extLst>
          </a:blip>
          <a:srcRect l="4410" t="2703" r="4762" b="3219"/>
          <a:stretch>
            <a:fillRect/>
          </a:stretch>
        </p:blipFill>
        <p:spPr bwMode="auto">
          <a:xfrm>
            <a:off x="8722987" y="1578943"/>
            <a:ext cx="2241549" cy="27974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 name="文本框 7173"/>
          <p:cNvSpPr txBox="1">
            <a:spLocks noChangeArrowheads="1"/>
          </p:cNvSpPr>
          <p:nvPr/>
        </p:nvSpPr>
        <p:spPr bwMode="auto">
          <a:xfrm>
            <a:off x="423980" y="4393253"/>
            <a:ext cx="3753546"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国民革命时期</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1924-1927</a:t>
            </a: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0" name="文本框 7174"/>
          <p:cNvSpPr txBox="1">
            <a:spLocks noChangeArrowheads="1"/>
          </p:cNvSpPr>
          <p:nvPr/>
        </p:nvSpPr>
        <p:spPr bwMode="auto">
          <a:xfrm>
            <a:off x="3397628" y="4359001"/>
            <a:ext cx="2775842"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井冈山时期</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（土地革命）</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1927-1935</a:t>
            </a: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1" name="文本框 7175"/>
          <p:cNvSpPr txBox="1">
            <a:spLocks noChangeArrowheads="1"/>
          </p:cNvSpPr>
          <p:nvPr/>
        </p:nvSpPr>
        <p:spPr bwMode="auto">
          <a:xfrm>
            <a:off x="5564435" y="4350719"/>
            <a:ext cx="3404941"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延安时期</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（抗日战争）</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1935-1945</a:t>
            </a: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2" name="文本框 7176"/>
          <p:cNvSpPr txBox="1">
            <a:spLocks noChangeArrowheads="1"/>
          </p:cNvSpPr>
          <p:nvPr/>
        </p:nvSpPr>
        <p:spPr bwMode="auto">
          <a:xfrm>
            <a:off x="8458853" y="4604060"/>
            <a:ext cx="3005044" cy="90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建国后</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1949</a:t>
            </a:r>
            <a:r>
              <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3" name="文本框 1"/>
          <p:cNvSpPr txBox="1">
            <a:spLocks noChangeArrowheads="1"/>
          </p:cNvSpPr>
          <p:nvPr/>
        </p:nvSpPr>
        <p:spPr bwMode="auto">
          <a:xfrm>
            <a:off x="1732381" y="5663786"/>
            <a:ext cx="996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萌芽</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4" name="文本框 2"/>
          <p:cNvSpPr txBox="1">
            <a:spLocks noChangeArrowheads="1"/>
          </p:cNvSpPr>
          <p:nvPr/>
        </p:nvSpPr>
        <p:spPr bwMode="auto">
          <a:xfrm>
            <a:off x="4066540" y="5676582"/>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形成</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5" name="文本框 3"/>
          <p:cNvSpPr txBox="1">
            <a:spLocks noChangeArrowheads="1"/>
          </p:cNvSpPr>
          <p:nvPr/>
        </p:nvSpPr>
        <p:spPr bwMode="auto">
          <a:xfrm>
            <a:off x="6516053" y="5682932"/>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成熟</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6" name="文本框 4"/>
          <p:cNvSpPr txBox="1">
            <a:spLocks noChangeArrowheads="1"/>
          </p:cNvSpPr>
          <p:nvPr/>
        </p:nvSpPr>
        <p:spPr bwMode="auto">
          <a:xfrm>
            <a:off x="8819515" y="5682932"/>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发展</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7" name="文本框 6"/>
          <p:cNvSpPr txBox="1">
            <a:spLocks noChangeArrowheads="1"/>
          </p:cNvSpPr>
          <p:nvPr/>
        </p:nvSpPr>
        <p:spPr bwMode="auto">
          <a:xfrm>
            <a:off x="3050540" y="5532120"/>
            <a:ext cx="8572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rPr>
              <a:t>→</a:t>
            </a:r>
            <a:endPar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endParaRPr>
          </a:p>
        </p:txBody>
      </p:sp>
      <p:sp>
        <p:nvSpPr>
          <p:cNvPr id="18" name="文本框 8"/>
          <p:cNvSpPr txBox="1">
            <a:spLocks noChangeArrowheads="1"/>
          </p:cNvSpPr>
          <p:nvPr/>
        </p:nvSpPr>
        <p:spPr bwMode="auto">
          <a:xfrm>
            <a:off x="5412740" y="5532120"/>
            <a:ext cx="8556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rPr>
              <a:t>→</a:t>
            </a:r>
            <a:endPar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endParaRPr>
          </a:p>
        </p:txBody>
      </p:sp>
      <p:sp>
        <p:nvSpPr>
          <p:cNvPr id="19" name="文本框 9"/>
          <p:cNvSpPr txBox="1">
            <a:spLocks noChangeArrowheads="1"/>
          </p:cNvSpPr>
          <p:nvPr/>
        </p:nvSpPr>
        <p:spPr bwMode="auto">
          <a:xfrm>
            <a:off x="7962265" y="5532120"/>
            <a:ext cx="8572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rPr>
              <a:t>→</a:t>
            </a:r>
            <a:endParaRPr kumimoji="0" lang="zh-CN" altLang="en-US" sz="4800" b="0" i="0" u="none" strike="noStrike" kern="1200" cap="none" spc="0" normalizeH="0" baseline="0" noProof="0">
              <a:ln>
                <a:noFill/>
              </a:ln>
              <a:effectLst/>
              <a:uLnTx/>
              <a:uFillTx/>
              <a:latin typeface="Arial" panose="020B0604020202020204" pitchFamily="34" charset="0"/>
              <a:ea typeface="宋体" panose="02010600030101010101" pitchFamily="2" charset="-122"/>
              <a:cs typeface="+mn-cs"/>
            </a:endParaRPr>
          </a:p>
        </p:txBody>
      </p:sp>
      <p:pic>
        <p:nvPicPr>
          <p:cNvPr id="20" name="图片 1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90925" y="1579562"/>
            <a:ext cx="2251075" cy="2743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 name="图片 2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7464" y="1579562"/>
            <a:ext cx="2036763" cy="2743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432487" y="415684"/>
            <a:ext cx="5425870" cy="645160"/>
          </a:xfrm>
          <a:prstGeom prst="rect">
            <a:avLst/>
          </a:prstGeom>
          <a:noFill/>
        </p:spPr>
        <p:txBody>
          <a:bodyPr wrap="square" rtlCol="0">
            <a:spAutoFit/>
          </a:bodyPr>
          <a:lstStyle/>
          <a:p>
            <a:pPr algn="l"/>
            <a:r>
              <a:rPr lang="zh-CN" altLang="en-US" sz="3600" b="1">
                <a:latin typeface="微软雅黑" panose="020B0503020204020204" pitchFamily="34" charset="-122"/>
                <a:ea typeface="微软雅黑" panose="020B0503020204020204" pitchFamily="34" charset="-122"/>
              </a:rPr>
              <a:t>六、毛泽东思想的成熟</a:t>
            </a:r>
            <a:endParaRPr lang="zh-CN" altLang="en-US" sz="3600" b="1">
              <a:latin typeface="微软雅黑" panose="020B0503020204020204" pitchFamily="34" charset="-122"/>
              <a:ea typeface="微软雅黑" panose="020B0503020204020204" pitchFamily="34" charset="-122"/>
            </a:endParaRPr>
          </a:p>
        </p:txBody>
      </p:sp>
      <p:sp>
        <p:nvSpPr>
          <p:cNvPr id="7" name="文本框 6"/>
          <p:cNvSpPr txBox="1"/>
          <p:nvPr/>
        </p:nvSpPr>
        <p:spPr>
          <a:xfrm>
            <a:off x="939800" y="1060844"/>
            <a:ext cx="10143490" cy="58356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1</a:t>
            </a:r>
            <a:r>
              <a:rPr lang="zh-CN" altLang="en-US" sz="3200" b="1">
                <a:latin typeface="微软雅黑" panose="020B0503020204020204" pitchFamily="34" charset="-122"/>
                <a:ea typeface="微软雅黑" panose="020B0503020204020204" pitchFamily="34" charset="-122"/>
              </a:rPr>
              <a:t>、时间</a:t>
            </a:r>
            <a:r>
              <a:rPr lang="zh-CN" sz="3200" b="1">
                <a:latin typeface="微软雅黑" panose="020B0503020204020204" pitchFamily="34" charset="-122"/>
                <a:ea typeface="微软雅黑" panose="020B0503020204020204" pitchFamily="34" charset="-122"/>
              </a:rPr>
              <a:t>：延安时期（</a:t>
            </a:r>
            <a:r>
              <a:rPr lang="en-US" altLang="zh-CN" sz="3200" b="1">
                <a:latin typeface="微软雅黑" panose="020B0503020204020204" pitchFamily="34" charset="-122"/>
                <a:ea typeface="微软雅黑" panose="020B0503020204020204" pitchFamily="34" charset="-122"/>
              </a:rPr>
              <a:t>1935——1945</a:t>
            </a:r>
            <a:r>
              <a:rPr lang="zh-CN" altLang="en-US" sz="3200" b="1">
                <a:latin typeface="微软雅黑" panose="020B0503020204020204" pitchFamily="34" charset="-122"/>
                <a:ea typeface="微软雅黑" panose="020B0503020204020204" pitchFamily="34" charset="-122"/>
              </a:rPr>
              <a:t>年）</a:t>
            </a:r>
            <a:endParaRPr lang="zh-CN" altLang="en-US" sz="3200" b="1">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39800" y="1730134"/>
            <a:ext cx="10143490" cy="58356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2</a:t>
            </a:r>
            <a:r>
              <a:rPr lang="zh-CN" altLang="en-US" sz="3200" b="1">
                <a:latin typeface="微软雅黑" panose="020B0503020204020204" pitchFamily="34" charset="-122"/>
                <a:ea typeface="微软雅黑" panose="020B0503020204020204" pitchFamily="34" charset="-122"/>
              </a:rPr>
              <a:t>、背景（条件）</a:t>
            </a:r>
            <a:r>
              <a:rPr lang="zh-CN" sz="3200" b="1">
                <a:latin typeface="微软雅黑" panose="020B0503020204020204" pitchFamily="34" charset="-122"/>
                <a:ea typeface="微软雅黑" panose="020B0503020204020204" pitchFamily="34" charset="-122"/>
              </a:rPr>
              <a:t>：延安时期</a:t>
            </a:r>
            <a:r>
              <a:rPr lang="zh-CN" altLang="en-US" sz="3200" b="1">
                <a:latin typeface="微软雅黑" panose="020B0503020204020204" pitchFamily="34" charset="-122"/>
                <a:ea typeface="微软雅黑" panose="020B0503020204020204" pitchFamily="34" charset="-122"/>
              </a:rPr>
              <a:t>？</a:t>
            </a:r>
            <a:endParaRPr lang="zh-CN" altLang="en-US" sz="3200" b="1">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741405" y="2354546"/>
            <a:ext cx="11061975" cy="58477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1</a:t>
            </a:r>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1934</a:t>
            </a:r>
            <a:r>
              <a:rPr lang="zh-CN" altLang="en-US" sz="3200" b="1">
                <a:latin typeface="微软雅黑" panose="020B0503020204020204" pitchFamily="34" charset="-122"/>
                <a:ea typeface="微软雅黑" panose="020B0503020204020204" pitchFamily="34" charset="-122"/>
              </a:rPr>
              <a:t>年，红军第五次反</a:t>
            </a:r>
            <a:r>
              <a:rPr lang="en-US" altLang="zh-CN" sz="3200" b="1">
                <a:latin typeface="微软雅黑" panose="020B0503020204020204" pitchFamily="34" charset="-122"/>
                <a:ea typeface="微软雅黑" panose="020B0503020204020204" pitchFamily="34" charset="-122"/>
              </a:rPr>
              <a:t>“</a:t>
            </a:r>
            <a:r>
              <a:rPr lang="zh-CN" altLang="en-US" sz="3200" b="1">
                <a:latin typeface="微软雅黑" panose="020B0503020204020204" pitchFamily="34" charset="-122"/>
                <a:ea typeface="微软雅黑" panose="020B0503020204020204" pitchFamily="34" charset="-122"/>
              </a:rPr>
              <a:t>围剿</a:t>
            </a:r>
            <a:r>
              <a:rPr lang="en-US" altLang="zh-CN" sz="3200" b="1">
                <a:latin typeface="微软雅黑" panose="020B0503020204020204" pitchFamily="34" charset="-122"/>
                <a:ea typeface="微软雅黑" panose="020B0503020204020204" pitchFamily="34" charset="-122"/>
              </a:rPr>
              <a:t>”</a:t>
            </a:r>
            <a:r>
              <a:rPr lang="zh-CN" altLang="en-US" sz="3200" b="1">
                <a:latin typeface="微软雅黑" panose="020B0503020204020204" pitchFamily="34" charset="-122"/>
                <a:ea typeface="微软雅黑" panose="020B0503020204020204" pitchFamily="34" charset="-122"/>
              </a:rPr>
              <a:t>失败，被迫进行长征。</a:t>
            </a:r>
            <a:endParaRPr lang="zh-CN" altLang="en-US" sz="3200" b="1">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741405" y="3078838"/>
            <a:ext cx="11061975" cy="58356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2</a:t>
            </a:r>
            <a:r>
              <a:rPr lang="zh-CN" altLang="en-US" sz="3200" b="1">
                <a:latin typeface="微软雅黑" panose="020B0503020204020204" pitchFamily="34" charset="-122"/>
                <a:ea typeface="微软雅黑" panose="020B0503020204020204" pitchFamily="34" charset="-122"/>
              </a:rPr>
              <a:t>）抗战时期，延安稳定的环境</a:t>
            </a:r>
            <a:r>
              <a:rPr lang="zh-CN" sz="3200" b="1">
                <a:latin typeface="微软雅黑" panose="020B0503020204020204" pitchFamily="34" charset="-122"/>
                <a:ea typeface="微软雅黑" panose="020B0503020204020204" pitchFamily="34" charset="-122"/>
              </a:rPr>
              <a:t>。</a:t>
            </a:r>
            <a:endParaRPr lang="zh-CN" sz="3200" b="1">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741405" y="3703250"/>
            <a:ext cx="11061975" cy="107632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3</a:t>
            </a:r>
            <a:r>
              <a:rPr lang="zh-CN" altLang="en-US"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193</a:t>
            </a:r>
            <a:r>
              <a:rPr lang="en-US" sz="3200" b="1">
                <a:latin typeface="微软雅黑" panose="020B0503020204020204" pitchFamily="34" charset="-122"/>
                <a:ea typeface="微软雅黑" panose="020B0503020204020204" pitchFamily="34" charset="-122"/>
              </a:rPr>
              <a:t>5</a:t>
            </a:r>
            <a:r>
              <a:rPr lang="zh-CN" altLang="en-US" sz="3200" b="1">
                <a:latin typeface="微软雅黑" panose="020B0503020204020204" pitchFamily="34" charset="-122"/>
                <a:ea typeface="微软雅黑" panose="020B0503020204020204" pitchFamily="34" charset="-122"/>
              </a:rPr>
              <a:t>年</a:t>
            </a:r>
            <a:r>
              <a:rPr lang="en-US" altLang="zh-CN" sz="3200" b="1">
                <a:latin typeface="微软雅黑" panose="020B0503020204020204" pitchFamily="34" charset="-122"/>
                <a:ea typeface="微软雅黑" panose="020B0503020204020204" pitchFamily="34" charset="-122"/>
              </a:rPr>
              <a:t>1</a:t>
            </a:r>
            <a:r>
              <a:rPr lang="zh-CN" altLang="en-US" sz="3200" b="1">
                <a:latin typeface="微软雅黑" panose="020B0503020204020204" pitchFamily="34" charset="-122"/>
                <a:ea typeface="微软雅黑" panose="020B0503020204020204" pitchFamily="34" charset="-122"/>
              </a:rPr>
              <a:t>月，</a:t>
            </a:r>
            <a:r>
              <a:rPr lang="zh-CN" sz="3200" b="1">
                <a:latin typeface="微软雅黑" panose="020B0503020204020204" pitchFamily="34" charset="-122"/>
                <a:ea typeface="微软雅黑" panose="020B0503020204020204" pitchFamily="34" charset="-122"/>
              </a:rPr>
              <a:t>遵义会议召开，肯定了毛泽东的正确主张，事实上确立了毛泽东的领导地位。</a:t>
            </a:r>
            <a:endParaRPr lang="zh-CN" sz="3200" b="1">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2" grpId="0"/>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510555" y="116842"/>
            <a:ext cx="10143490" cy="107632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3</a:t>
            </a:r>
            <a:r>
              <a:rPr lang="zh-CN" altLang="en-US" sz="3200" b="1">
                <a:latin typeface="微软雅黑" panose="020B0503020204020204" pitchFamily="34" charset="-122"/>
                <a:ea typeface="微软雅黑" panose="020B0503020204020204" pitchFamily="34" charset="-122"/>
              </a:rPr>
              <a:t>、著作</a:t>
            </a:r>
            <a:r>
              <a:rPr lang="zh-CN" sz="3200" b="1">
                <a:latin typeface="微软雅黑" panose="020B0503020204020204" pitchFamily="34" charset="-122"/>
                <a:ea typeface="微软雅黑" panose="020B0503020204020204" pitchFamily="34" charset="-122"/>
              </a:rPr>
              <a:t>：</a:t>
            </a:r>
            <a:r>
              <a:rPr lang="en-US" altLang="zh-CN" sz="3200" b="1">
                <a:latin typeface="微软雅黑" panose="020B0503020204020204" pitchFamily="34" charset="-122"/>
                <a:ea typeface="微软雅黑" panose="020B0503020204020204" pitchFamily="34" charset="-122"/>
              </a:rPr>
              <a:t>1939</a:t>
            </a:r>
            <a:r>
              <a:rPr lang="zh-CN" altLang="en-US" sz="3200" b="1">
                <a:latin typeface="微软雅黑" panose="020B0503020204020204" pitchFamily="34" charset="-122"/>
                <a:ea typeface="微软雅黑" panose="020B0503020204020204" pitchFamily="34" charset="-122"/>
              </a:rPr>
              <a:t>年</a:t>
            </a:r>
            <a:r>
              <a:rPr lang="zh-CN" sz="3200" b="1">
                <a:latin typeface="微软雅黑" panose="020B0503020204020204" pitchFamily="34" charset="-122"/>
                <a:ea typeface="微软雅黑" panose="020B0503020204020204" pitchFamily="34" charset="-122"/>
              </a:rPr>
              <a:t>《中国革命与中国共产党》</a:t>
            </a:r>
            <a:endParaRPr lang="zh-CN" sz="3200" b="1">
              <a:latin typeface="微软雅黑" panose="020B0503020204020204" pitchFamily="34" charset="-122"/>
              <a:ea typeface="微软雅黑" panose="020B0503020204020204" pitchFamily="34" charset="-122"/>
            </a:endParaRPr>
          </a:p>
          <a:p>
            <a:pPr algn="l"/>
            <a:r>
              <a:rPr lang="zh-CN" altLang="en-US" sz="3200" b="1">
                <a:latin typeface="微软雅黑" panose="020B0503020204020204" pitchFamily="34" charset="-122"/>
                <a:ea typeface="微软雅黑" panose="020B0503020204020204" pitchFamily="34" charset="-122"/>
                <a:sym typeface="+mn-ea"/>
              </a:rPr>
              <a:t>               </a:t>
            </a:r>
            <a:r>
              <a:rPr lang="en-US" altLang="zh-CN" sz="3200" b="1">
                <a:latin typeface="微软雅黑" panose="020B0503020204020204" pitchFamily="34" charset="-122"/>
                <a:ea typeface="微软雅黑" panose="020B0503020204020204" pitchFamily="34" charset="-122"/>
                <a:sym typeface="+mn-ea"/>
              </a:rPr>
              <a:t>1940</a:t>
            </a:r>
            <a:r>
              <a:rPr lang="zh-CN" altLang="en-US" sz="3200" b="1">
                <a:latin typeface="微软雅黑" panose="020B0503020204020204" pitchFamily="34" charset="-122"/>
                <a:ea typeface="微软雅黑" panose="020B0503020204020204" pitchFamily="34" charset="-122"/>
                <a:sym typeface="+mn-ea"/>
              </a:rPr>
              <a:t>年《新民主主义论》</a:t>
            </a:r>
            <a:endParaRPr lang="zh-CN" altLang="en-US" sz="3200" b="1">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528421" y="1324921"/>
            <a:ext cx="10143490" cy="58356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4</a:t>
            </a:r>
            <a:r>
              <a:rPr lang="zh-CN" altLang="en-US" sz="3200" b="1">
                <a:latin typeface="微软雅黑" panose="020B0503020204020204" pitchFamily="34" charset="-122"/>
                <a:ea typeface="微软雅黑" panose="020B0503020204020204" pitchFamily="34" charset="-122"/>
              </a:rPr>
              <a:t>、内容</a:t>
            </a:r>
            <a:r>
              <a:rPr lang="zh-CN" sz="3200" b="1">
                <a:latin typeface="微软雅黑" panose="020B0503020204020204" pitchFamily="34" charset="-122"/>
                <a:ea typeface="微软雅黑" panose="020B0503020204020204" pitchFamily="34" charset="-122"/>
              </a:rPr>
              <a:t>：</a:t>
            </a:r>
            <a:r>
              <a:rPr lang="zh-CN" altLang="en-US" sz="3200" b="1">
                <a:latin typeface="微软雅黑" panose="020B0503020204020204" pitchFamily="34" charset="-122"/>
                <a:ea typeface="微软雅黑" panose="020B0503020204020204" pitchFamily="34" charset="-122"/>
                <a:sym typeface="+mn-ea"/>
              </a:rPr>
              <a:t> 从理论上分析了中国革命的一系列问题</a:t>
            </a:r>
            <a:endParaRPr lang="zh-CN" altLang="en-US" sz="3200" b="1">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3897034" y="2689920"/>
            <a:ext cx="10196830" cy="58477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新民主主义革命、</a:t>
            </a:r>
            <a:r>
              <a:rPr lang="zh-CN" altLang="en-US" sz="3200" b="1">
                <a:latin typeface="微软雅黑" panose="020B0503020204020204" pitchFamily="34" charset="-122"/>
                <a:ea typeface="微软雅黑" panose="020B0503020204020204" pitchFamily="34" charset="-122"/>
              </a:rPr>
              <a:t>社会主义革命</a:t>
            </a:r>
            <a:endParaRPr lang="zh-CN" altLang="en-US" sz="3200" b="1">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3890994" y="3245500"/>
            <a:ext cx="10143490" cy="58356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无产阶级</a:t>
            </a:r>
            <a:endParaRPr lang="zh-CN" altLang="en-US" sz="3200" b="1">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3942516" y="4475292"/>
            <a:ext cx="10143490" cy="58356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工农联盟，民族资产阶级，革命统一战线</a:t>
            </a:r>
            <a:endParaRPr lang="zh-CN" altLang="en-US" sz="3200" b="1">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3942516" y="5147310"/>
            <a:ext cx="10143490" cy="58356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工农武装割据</a:t>
            </a:r>
            <a:endParaRPr lang="zh-CN" altLang="en-US" sz="3200" b="1">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4046316" y="5819069"/>
            <a:ext cx="10143490" cy="58356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社会主义</a:t>
            </a:r>
            <a:endParaRPr lang="zh-CN" altLang="en-US" sz="3200" b="1">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3950374" y="3904975"/>
            <a:ext cx="10143490" cy="583565"/>
          </a:xfrm>
          <a:prstGeom prst="rect">
            <a:avLst/>
          </a:prstGeom>
          <a:noFill/>
        </p:spPr>
        <p:txBody>
          <a:bodyPr wrap="square" rtlCol="0">
            <a:spAutoFit/>
          </a:bodyPr>
          <a:lstStyle/>
          <a:p>
            <a:pPr algn="l"/>
            <a:r>
              <a:rPr lang="zh-CN" sz="3200" b="1">
                <a:latin typeface="微软雅黑" panose="020B0503020204020204" pitchFamily="34" charset="-122"/>
                <a:ea typeface="微软雅黑" panose="020B0503020204020204" pitchFamily="34" charset="-122"/>
              </a:rPr>
              <a:t>反帝反封建</a:t>
            </a:r>
            <a:endParaRPr lang="zh-CN" altLang="en-US" sz="3200" b="1">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1341120" y="2116515"/>
            <a:ext cx="2646878" cy="58477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                         </a:t>
            </a:r>
            <a:endParaRPr lang="zh-CN" altLang="en-US" sz="3200" b="1">
              <a:latin typeface="微软雅黑" panose="020B0503020204020204" pitchFamily="34" charset="-122"/>
              <a:ea typeface="微软雅黑" panose="020B0503020204020204" pitchFamily="34" charset="-122"/>
              <a:sym typeface="+mn-ea"/>
            </a:endParaRPr>
          </a:p>
        </p:txBody>
      </p:sp>
      <p:grpSp>
        <p:nvGrpSpPr>
          <p:cNvPr id="30" name="组合 29"/>
          <p:cNvGrpSpPr/>
          <p:nvPr/>
        </p:nvGrpSpPr>
        <p:grpSpPr>
          <a:xfrm>
            <a:off x="1250615" y="2110225"/>
            <a:ext cx="2797045" cy="4292409"/>
            <a:chOff x="1255922" y="2111435"/>
            <a:chExt cx="2797045" cy="4292409"/>
          </a:xfrm>
        </p:grpSpPr>
        <p:sp>
          <p:nvSpPr>
            <p:cNvPr id="15" name="矩形 14"/>
            <p:cNvSpPr/>
            <p:nvPr/>
          </p:nvSpPr>
          <p:spPr>
            <a:xfrm>
              <a:off x="1255922" y="2111435"/>
              <a:ext cx="2699025" cy="598714"/>
            </a:xfrm>
            <a:prstGeom prst="rect">
              <a:avLst/>
            </a:prstGeom>
          </p:spPr>
          <p:txBody>
            <a:bodyPr wrap="squar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①社会性质：</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17" name="矩形 16"/>
            <p:cNvSpPr/>
            <p:nvPr/>
          </p:nvSpPr>
          <p:spPr>
            <a:xfrm>
              <a:off x="1295638" y="2684840"/>
              <a:ext cx="2646878"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②革命性质：</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19" name="矩形 18"/>
            <p:cNvSpPr/>
            <p:nvPr/>
          </p:nvSpPr>
          <p:spPr>
            <a:xfrm>
              <a:off x="1301582" y="3281452"/>
              <a:ext cx="2646878"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③革命领导：</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21" name="矩形 20"/>
            <p:cNvSpPr/>
            <p:nvPr/>
          </p:nvSpPr>
          <p:spPr>
            <a:xfrm>
              <a:off x="1303496" y="3910801"/>
              <a:ext cx="2749471"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④ 革命任务：</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23" name="矩形 22"/>
            <p:cNvSpPr/>
            <p:nvPr/>
          </p:nvSpPr>
          <p:spPr>
            <a:xfrm>
              <a:off x="1310684" y="4512756"/>
              <a:ext cx="2646878"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⑤革命动力：</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25" name="矩形 24"/>
            <p:cNvSpPr/>
            <p:nvPr/>
          </p:nvSpPr>
          <p:spPr>
            <a:xfrm>
              <a:off x="1331714" y="5118676"/>
              <a:ext cx="2646878"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⑥革命道路：</a:t>
              </a:r>
              <a:endParaRPr lang="zh-CN" altLang="en-US">
                <a:solidFill>
                  <a:srgbClr val="2C0FDB"/>
                </a:solidFill>
                <a:latin typeface="微软雅黑" panose="020B0503020204020204" pitchFamily="34" charset="-122"/>
                <a:ea typeface="微软雅黑" panose="020B0503020204020204" pitchFamily="34" charset="-122"/>
              </a:endParaRPr>
            </a:p>
          </p:txBody>
        </p:sp>
        <p:sp>
          <p:nvSpPr>
            <p:cNvPr id="27" name="矩形 26"/>
            <p:cNvSpPr/>
            <p:nvPr/>
          </p:nvSpPr>
          <p:spPr>
            <a:xfrm>
              <a:off x="1331714" y="5819069"/>
              <a:ext cx="2646878" cy="584775"/>
            </a:xfrm>
            <a:prstGeom prst="rect">
              <a:avLst/>
            </a:prstGeom>
          </p:spPr>
          <p:txBody>
            <a:bodyPr wrap="none">
              <a:spAutoFit/>
            </a:bodyPr>
            <a:lstStyle/>
            <a:p>
              <a:r>
                <a:rPr lang="zh-CN" altLang="en-US" sz="3200" b="1">
                  <a:solidFill>
                    <a:srgbClr val="2C0FDB"/>
                  </a:solidFill>
                  <a:latin typeface="微软雅黑" panose="020B0503020204020204" pitchFamily="34" charset="-122"/>
                  <a:ea typeface="微软雅黑" panose="020B0503020204020204" pitchFamily="34" charset="-122"/>
                </a:rPr>
                <a:t>⑦革命前途：</a:t>
              </a:r>
              <a:endParaRPr lang="zh-CN" altLang="en-US">
                <a:solidFill>
                  <a:srgbClr val="2C0FDB"/>
                </a:solidFill>
                <a:latin typeface="微软雅黑" panose="020B0503020204020204" pitchFamily="34" charset="-122"/>
                <a:ea typeface="微软雅黑" panose="020B0503020204020204" pitchFamily="34" charset="-122"/>
              </a:endParaRPr>
            </a:p>
          </p:txBody>
        </p:sp>
      </p:grpSp>
      <p:sp>
        <p:nvSpPr>
          <p:cNvPr id="29" name="矩形 28"/>
          <p:cNvSpPr/>
          <p:nvPr/>
        </p:nvSpPr>
        <p:spPr>
          <a:xfrm>
            <a:off x="3890994" y="2067983"/>
            <a:ext cx="3877985" cy="584775"/>
          </a:xfrm>
          <a:prstGeom prst="rect">
            <a:avLst/>
          </a:prstGeom>
        </p:spPr>
        <p:txBody>
          <a:bodyPr wrap="none">
            <a:spAutoFit/>
          </a:bodyPr>
          <a:lstStyle/>
          <a:p>
            <a:r>
              <a:rPr lang="zh-CN" altLang="en-US" sz="3200" b="1">
                <a:latin typeface="微软雅黑" panose="020B0503020204020204" pitchFamily="34" charset="-122"/>
                <a:ea typeface="微软雅黑" panose="020B0503020204020204" pitchFamily="34" charset="-122"/>
              </a:rPr>
              <a:t>半殖民地半封建社会</a:t>
            </a:r>
            <a:endParaRPr lang="zh-CN" altLang="en-US">
              <a:latin typeface="微软雅黑" panose="020B0503020204020204" pitchFamily="34" charset="-122"/>
              <a:ea typeface="微软雅黑" panose="020B0503020204020204" pitchFamily="34" charset="-122"/>
            </a:endParaRPr>
          </a:p>
        </p:txBody>
      </p:sp>
      <p:sp>
        <p:nvSpPr>
          <p:cNvPr id="31" name="Text Box 2"/>
          <p:cNvSpPr txBox="1">
            <a:spLocks noChangeArrowheads="1"/>
          </p:cNvSpPr>
          <p:nvPr/>
        </p:nvSpPr>
        <p:spPr bwMode="auto">
          <a:xfrm>
            <a:off x="448280" y="2213134"/>
            <a:ext cx="736998" cy="4524315"/>
          </a:xfrm>
          <a:prstGeom prst="rect">
            <a:avLst/>
          </a:prstGeom>
          <a:solidFill>
            <a:schemeClr val="bg1"/>
          </a:solidFill>
          <a:ln w="9525">
            <a:noFill/>
            <a:miter lim="800000"/>
          </a:ln>
        </p:spPr>
        <p:txBody>
          <a:bodyPr wrap="square">
            <a:spAutoFit/>
          </a:bodyPr>
          <a:lstStyle/>
          <a:p>
            <a:pPr algn="ctr">
              <a:spcBef>
                <a:spcPct val="50000"/>
              </a:spcBef>
              <a:defRPr/>
            </a:pPr>
            <a:r>
              <a:rPr lang="zh-CN" altLang="en-US" sz="3200" b="1" noProof="1">
                <a:solidFill>
                  <a:srgbClr val="2C0FDB"/>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ea"/>
              </a:rPr>
              <a:t>新民主主义革命理论</a:t>
            </a:r>
            <a:endParaRPr lang="zh-CN" altLang="en-US" sz="3200" b="1" noProof="1">
              <a:solidFill>
                <a:srgbClr val="2C0FDB"/>
              </a:solidFill>
              <a:effectLst>
                <a:outerShdw blurRad="38100" dist="38100" dir="2700000">
                  <a:srgbClr val="C0C0C0"/>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1"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ppt_x"/>
                                          </p:val>
                                        </p:tav>
                                        <p:tav tm="100000">
                                          <p:val>
                                            <p:strVal val="#ppt_x"/>
                                          </p:val>
                                        </p:tav>
                                      </p:tavLst>
                                    </p:anim>
                                    <p:anim calcmode="lin" valueType="num">
                                      <p:cBhvr additive="base">
                                        <p:cTn id="70"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29"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480060" y="507365"/>
            <a:ext cx="10143490" cy="58356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5</a:t>
            </a:r>
            <a:r>
              <a:rPr lang="zh-CN" altLang="en-US" sz="3200" b="1">
                <a:latin typeface="微软雅黑" panose="020B0503020204020204" pitchFamily="34" charset="-122"/>
                <a:ea typeface="微软雅黑" panose="020B0503020204020204" pitchFamily="34" charset="-122"/>
              </a:rPr>
              <a:t>、标志</a:t>
            </a:r>
            <a:r>
              <a:rPr lang="zh-CN" sz="3200" b="1">
                <a:latin typeface="微软雅黑" panose="020B0503020204020204" pitchFamily="34" charset="-122"/>
                <a:ea typeface="微软雅黑" panose="020B0503020204020204" pitchFamily="34" charset="-122"/>
              </a:rPr>
              <a:t>：</a:t>
            </a:r>
            <a:endParaRPr lang="zh-CN" altLang="en-US" sz="3200" b="1">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942855" y="1056818"/>
            <a:ext cx="10977880" cy="58477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1945</a:t>
            </a:r>
            <a:r>
              <a:rPr lang="zh-CN" altLang="en-US" sz="3200" b="1">
                <a:latin typeface="微软雅黑" panose="020B0503020204020204" pitchFamily="34" charset="-122"/>
                <a:ea typeface="微软雅黑" panose="020B0503020204020204" pitchFamily="34" charset="-122"/>
              </a:rPr>
              <a:t>年，中共七大，确立了毛泽东思想在全党的指导地位。</a:t>
            </a:r>
            <a:endParaRPr lang="zh-CN" altLang="en-US" sz="3200" b="1">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480061" y="2389103"/>
            <a:ext cx="1732280" cy="584775"/>
          </a:xfrm>
          <a:prstGeom prst="rect">
            <a:avLst/>
          </a:prstGeom>
          <a:noFill/>
        </p:spPr>
        <p:txBody>
          <a:bodyPr wrap="square" rtlCol="0">
            <a:spAutoFit/>
          </a:bodyPr>
          <a:lstStyle/>
          <a:p>
            <a:pPr algn="l"/>
            <a:r>
              <a:rPr lang="en-US" altLang="zh-CN" sz="3200" b="1">
                <a:latin typeface="微软雅黑" panose="020B0503020204020204" pitchFamily="34" charset="-122"/>
                <a:ea typeface="微软雅黑" panose="020B0503020204020204" pitchFamily="34" charset="-122"/>
              </a:rPr>
              <a:t>6</a:t>
            </a:r>
            <a:r>
              <a:rPr lang="zh-CN" altLang="en-US" sz="3200" b="1">
                <a:latin typeface="微软雅黑" panose="020B0503020204020204" pitchFamily="34" charset="-122"/>
                <a:ea typeface="微软雅黑" panose="020B0503020204020204" pitchFamily="34" charset="-122"/>
              </a:rPr>
              <a:t>、意义</a:t>
            </a:r>
            <a:r>
              <a:rPr lang="zh-CN" sz="3200" b="1">
                <a:latin typeface="微软雅黑" panose="020B0503020204020204" pitchFamily="34" charset="-122"/>
                <a:ea typeface="微软雅黑" panose="020B0503020204020204" pitchFamily="34" charset="-122"/>
              </a:rPr>
              <a:t>：</a:t>
            </a:r>
            <a:endParaRPr lang="zh-CN" altLang="en-US" sz="3200" b="1">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1214120" y="1566826"/>
            <a:ext cx="10977880" cy="707886"/>
          </a:xfrm>
          <a:prstGeom prst="rect">
            <a:avLst/>
          </a:prstGeom>
          <a:noFill/>
        </p:spPr>
        <p:txBody>
          <a:bodyPr wrap="square" rtlCol="0">
            <a:spAutoFit/>
          </a:bodyPr>
          <a:lstStyle/>
          <a:p>
            <a:pPr algn="l"/>
            <a:r>
              <a:rPr lang="zh-CN" sz="4000" b="1">
                <a:solidFill>
                  <a:srgbClr val="C00000"/>
                </a:solidFill>
                <a:latin typeface="微软雅黑" panose="020B0503020204020204" pitchFamily="34" charset="-122"/>
                <a:ea typeface="微软雅黑" panose="020B0503020204020204" pitchFamily="34" charset="-122"/>
              </a:rPr>
              <a:t>标志毛泽东思想的成熟</a:t>
            </a:r>
            <a:r>
              <a:rPr lang="zh-CN" altLang="en-US" sz="4000" b="1">
                <a:solidFill>
                  <a:srgbClr val="C00000"/>
                </a:solidFill>
                <a:latin typeface="微软雅黑" panose="020B0503020204020204" pitchFamily="34" charset="-122"/>
                <a:ea typeface="微软雅黑" panose="020B0503020204020204" pitchFamily="34" charset="-122"/>
              </a:rPr>
              <a:t>。</a:t>
            </a:r>
            <a:endParaRPr lang="zh-CN" altLang="en-US" sz="4000" b="1">
              <a:solidFill>
                <a:srgbClr val="C00000"/>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93140" y="3157443"/>
            <a:ext cx="10977880" cy="107632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①</a:t>
            </a:r>
            <a:r>
              <a:rPr lang="zh-CN" sz="3200" b="1">
                <a:latin typeface="微软雅黑" panose="020B0503020204020204" pitchFamily="34" charset="-122"/>
                <a:ea typeface="微软雅黑" panose="020B0503020204020204" pitchFamily="34" charset="-122"/>
              </a:rPr>
              <a:t>它为中国共产党领导人民争取新民主主义革命在全国的胜利奠定了政治基础和理论基础</a:t>
            </a:r>
            <a:r>
              <a:rPr lang="zh-CN" altLang="en-US" sz="3200" b="1">
                <a:latin typeface="微软雅黑" panose="020B0503020204020204" pitchFamily="34" charset="-122"/>
                <a:ea typeface="微软雅黑" panose="020B0503020204020204" pitchFamily="34" charset="-122"/>
              </a:rPr>
              <a:t>。</a:t>
            </a:r>
            <a:endParaRPr lang="zh-CN" altLang="en-US" sz="3200" b="1">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993140" y="4269325"/>
            <a:ext cx="10977880" cy="583565"/>
          </a:xfrm>
          <a:prstGeom prst="rect">
            <a:avLst/>
          </a:prstGeom>
          <a:noFill/>
        </p:spPr>
        <p:txBody>
          <a:bodyPr wrap="square" rtlCol="0">
            <a:spAutoFit/>
          </a:bodyPr>
          <a:lstStyle/>
          <a:p>
            <a:pPr algn="l"/>
            <a:r>
              <a:rPr lang="zh-CN" altLang="en-US" sz="3200" b="1">
                <a:latin typeface="微软雅黑" panose="020B0503020204020204" pitchFamily="34" charset="-122"/>
                <a:ea typeface="微软雅黑" panose="020B0503020204020204" pitchFamily="34" charset="-122"/>
              </a:rPr>
              <a:t>②</a:t>
            </a:r>
            <a:r>
              <a:rPr lang="zh-CN" sz="3200" b="1">
                <a:latin typeface="微软雅黑" panose="020B0503020204020204" pitchFamily="34" charset="-122"/>
                <a:ea typeface="微软雅黑" panose="020B0503020204020204" pitchFamily="34" charset="-122"/>
              </a:rPr>
              <a:t>它是马克思主义基本原理与中国国情相结合的产物</a:t>
            </a:r>
            <a:r>
              <a:rPr lang="zh-CN" altLang="en-US" sz="3200" b="1">
                <a:latin typeface="微软雅黑" panose="020B0503020204020204" pitchFamily="34" charset="-122"/>
                <a:ea typeface="微软雅黑" panose="020B0503020204020204" pitchFamily="34" charset="-122"/>
              </a:rPr>
              <a:t>。</a:t>
            </a:r>
            <a:endParaRPr lang="zh-CN" altLang="en-US" sz="3200" b="1">
              <a:latin typeface="微软雅黑" panose="020B0503020204020204" pitchFamily="34" charset="-122"/>
              <a:ea typeface="微软雅黑" panose="020B0503020204020204" pitchFamily="34" charset="-122"/>
              <a:sym typeface="+mn-ea"/>
            </a:endParaRPr>
          </a:p>
        </p:txBody>
      </p:sp>
      <p:sp>
        <p:nvSpPr>
          <p:cNvPr id="8" name="矩形 7"/>
          <p:cNvSpPr/>
          <p:nvPr/>
        </p:nvSpPr>
        <p:spPr>
          <a:xfrm>
            <a:off x="2250112" y="2386377"/>
            <a:ext cx="4231968" cy="584775"/>
          </a:xfrm>
          <a:prstGeom prst="rect">
            <a:avLst/>
          </a:prstGeom>
        </p:spPr>
        <p:txBody>
          <a:bodyPr wrap="square">
            <a:spAutoFit/>
          </a:bodyPr>
          <a:lstStyle/>
          <a:p>
            <a:r>
              <a:rPr lang="zh-CN" altLang="en-US" sz="3200" b="1" noProof="1">
                <a:solidFill>
                  <a:srgbClr val="C00000"/>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ea"/>
              </a:rPr>
              <a:t>新民主主义革命理论</a:t>
            </a:r>
            <a:endParaRPr lang="zh-CN" altLang="en-US" sz="320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5"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4758946" y="2505544"/>
            <a:ext cx="5782339" cy="1141782"/>
            <a:chOff x="4555084" y="1340770"/>
            <a:chExt cx="4697323" cy="1015929"/>
          </a:xfrm>
          <a:effectLst>
            <a:outerShdw blurRad="50800" dist="38100" dir="2700000" algn="tl" rotWithShape="0">
              <a:prstClr val="black">
                <a:alpha val="40000"/>
              </a:prstClr>
            </a:outerShdw>
          </a:effectLst>
        </p:grpSpPr>
        <p:pic>
          <p:nvPicPr>
            <p:cNvPr id="24" name="图片 23"/>
            <p:cNvPicPr>
              <a:picLocks noChangeAspect="1"/>
            </p:cNvPicPr>
            <p:nvPr/>
          </p:nvPicPr>
          <p:blipFill>
            <a:blip r:embed="rId1"/>
            <a:srcRect t="76775"/>
            <a:stretch>
              <a:fillRect/>
            </a:stretch>
          </p:blipFill>
          <p:spPr>
            <a:xfrm rot="16200000">
              <a:off x="8600149" y="1662963"/>
              <a:ext cx="958122" cy="346394"/>
            </a:xfrm>
            <a:prstGeom prst="rect">
              <a:avLst/>
            </a:prstGeom>
          </p:spPr>
        </p:pic>
        <p:pic>
          <p:nvPicPr>
            <p:cNvPr id="25" name="图片 24"/>
            <p:cNvPicPr>
              <a:picLocks noChangeAspect="1"/>
            </p:cNvPicPr>
            <p:nvPr/>
          </p:nvPicPr>
          <p:blipFill>
            <a:blip r:embed="rId1"/>
            <a:srcRect t="76775"/>
            <a:stretch>
              <a:fillRect/>
            </a:stretch>
          </p:blipFill>
          <p:spPr>
            <a:xfrm>
              <a:off x="4926460" y="2155392"/>
              <a:ext cx="3646270" cy="201307"/>
            </a:xfrm>
            <a:prstGeom prst="rect">
              <a:avLst/>
            </a:prstGeom>
          </p:spPr>
        </p:pic>
        <p:sp>
          <p:nvSpPr>
            <p:cNvPr id="26" name="圆角矩形 59"/>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2640773" y="2546647"/>
            <a:ext cx="1128025" cy="1054063"/>
            <a:chOff x="3227162" y="1556793"/>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28" name="组合 27"/>
            <p:cNvGrpSpPr/>
            <p:nvPr/>
          </p:nvGrpSpPr>
          <p:grpSpPr>
            <a:xfrm>
              <a:off x="3227162" y="1556793"/>
              <a:ext cx="1098550" cy="958123"/>
              <a:chOff x="2857499" y="1149477"/>
              <a:chExt cx="1098550" cy="958123"/>
            </a:xfrm>
            <a:grpFill/>
          </p:grpSpPr>
          <p:sp>
            <p:nvSpPr>
              <p:cNvPr id="30" name="圆角矩形 78"/>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圆角矩形 79"/>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9" name="文本框 40"/>
            <p:cNvSpPr txBox="1"/>
            <p:nvPr/>
          </p:nvSpPr>
          <p:spPr>
            <a:xfrm>
              <a:off x="3278862" y="1699032"/>
              <a:ext cx="1030514" cy="6434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03</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2" name="文本框 52"/>
          <p:cNvSpPr txBox="1"/>
          <p:nvPr/>
        </p:nvSpPr>
        <p:spPr>
          <a:xfrm>
            <a:off x="5138740" y="2612280"/>
            <a:ext cx="4596627"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重点问题突破</a:t>
            </a:r>
            <a:endPar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p:nvPr/>
        </p:nvPicPr>
        <p:blipFill>
          <a:blip r:embed="rId1"/>
          <a:stretch>
            <a:fillRect/>
          </a:stretch>
        </p:blipFill>
        <p:spPr>
          <a:xfrm>
            <a:off x="3556000" y="3001963"/>
            <a:ext cx="22860" cy="22860"/>
          </a:xfrm>
          <a:prstGeom prst="rect">
            <a:avLst/>
          </a:prstGeom>
          <a:noFill/>
          <a:ln w="9525">
            <a:noFill/>
          </a:ln>
        </p:spPr>
      </p:pic>
      <p:sp>
        <p:nvSpPr>
          <p:cNvPr id="6" name="矩形 5"/>
          <p:cNvSpPr/>
          <p:nvPr/>
        </p:nvSpPr>
        <p:spPr>
          <a:xfrm>
            <a:off x="559752" y="631303"/>
            <a:ext cx="11114139" cy="66261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rPr>
              <a:t>探究一：近代史上两次中日战争不同结局的原因</a:t>
            </a:r>
            <a:endPar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endParaRPr>
          </a:p>
        </p:txBody>
      </p:sp>
      <p:cxnSp>
        <p:nvCxnSpPr>
          <p:cNvPr id="8" name="MH_Other_3"/>
          <p:cNvCxnSpPr>
            <a:cxnSpLocks noChangeShapeType="1"/>
          </p:cNvCxnSpPr>
          <p:nvPr>
            <p:custDataLst>
              <p:tags r:id="rId2"/>
            </p:custDataLst>
          </p:nvPr>
        </p:nvCxnSpPr>
        <p:spPr bwMode="auto">
          <a:xfrm>
            <a:off x="-109218" y="619261"/>
            <a:ext cx="12190095" cy="20955"/>
          </a:xfrm>
          <a:prstGeom prst="line">
            <a:avLst/>
          </a:prstGeom>
          <a:noFill/>
          <a:ln w="6350" cap="flat" cmpd="sng" algn="ctr">
            <a:solidFill>
              <a:schemeClr val="tx1"/>
            </a:solidFill>
            <a:prstDash val="solid"/>
            <a:miter lim="800000"/>
          </a:ln>
          <a:effectLst/>
          <a:scene3d>
            <a:camera prst="perspectiveFront"/>
            <a:lightRig rig="threePt" dir="t"/>
          </a:scene3d>
          <a:sp3d>
            <a:bevelT/>
          </a:sp3d>
        </p:spPr>
        <p:style>
          <a:lnRef idx="3">
            <a:srgbClr val="5B9BD5"/>
          </a:lnRef>
          <a:fillRef idx="0">
            <a:srgbClr val="5B9BD5"/>
          </a:fillRef>
          <a:effectRef idx="2">
            <a:srgbClr val="5B9BD5"/>
          </a:effectRef>
          <a:fontRef idx="minor">
            <a:sysClr val="windowText" lastClr="000000"/>
          </a:fontRef>
        </p:style>
      </p:cxnSp>
      <p:sp>
        <p:nvSpPr>
          <p:cNvPr id="9" name="文本框 8"/>
          <p:cNvSpPr txBox="1">
            <a:spLocks noChangeArrowheads="1"/>
          </p:cNvSpPr>
          <p:nvPr/>
        </p:nvSpPr>
        <p:spPr bwMode="auto">
          <a:xfrm>
            <a:off x="179094" y="105569"/>
            <a:ext cx="3136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重点问题突破</a:t>
            </a:r>
            <a:endPar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2" name="表格 11"/>
          <p:cNvGraphicFramePr>
            <a:graphicFrameLocks noGrp="1"/>
          </p:cNvGraphicFramePr>
          <p:nvPr>
            <p:custDataLst>
              <p:tags r:id="rId3"/>
            </p:custDataLst>
          </p:nvPr>
        </p:nvGraphicFramePr>
        <p:xfrm>
          <a:off x="0" y="1351007"/>
          <a:ext cx="11998960" cy="5401424"/>
        </p:xfrm>
        <a:graphic>
          <a:graphicData uri="http://schemas.openxmlformats.org/drawingml/2006/table">
            <a:tbl>
              <a:tblPr/>
              <a:tblGrid>
                <a:gridCol w="1881087"/>
                <a:gridCol w="3737176"/>
                <a:gridCol w="6380697"/>
              </a:tblGrid>
              <a:tr h="456721">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buNone/>
                      </a:pP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latin typeface="微软雅黑" panose="020B0503020204020204" pitchFamily="34" charset="-122"/>
                          <a:ea typeface="微软雅黑" panose="020B0503020204020204" pitchFamily="34" charset="-122"/>
                        </a:rPr>
                        <a:t>甲午中日战争</a:t>
                      </a: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solidFill>
                            <a:srgbClr val="FF0000"/>
                          </a:solidFill>
                          <a:latin typeface="微软雅黑" panose="020B0503020204020204" pitchFamily="34" charset="-122"/>
                          <a:ea typeface="微软雅黑" panose="020B0503020204020204" pitchFamily="34" charset="-122"/>
                        </a:rPr>
                        <a:t>抗日战争</a:t>
                      </a:r>
                      <a:endParaRPr lang="zh-CN" altLang="en-US" sz="2800" b="0">
                        <a:solidFill>
                          <a:srgbClr val="FF0000"/>
                        </a:solidFill>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84096">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latin typeface="微软雅黑" panose="020B0503020204020204" pitchFamily="34" charset="-122"/>
                          <a:ea typeface="微软雅黑" panose="020B0503020204020204" pitchFamily="34" charset="-122"/>
                        </a:rPr>
                        <a:t>战争领导</a:t>
                      </a: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l">
                        <a:spcBef>
                          <a:spcPct val="0"/>
                        </a:spcBef>
                        <a:buNone/>
                      </a:pPr>
                      <a:r>
                        <a:rPr lang="zh-CN" altLang="en-US" sz="2400" b="0" kern="1200">
                          <a:solidFill>
                            <a:schemeClr val="tx1"/>
                          </a:solidFill>
                          <a:latin typeface="微软雅黑" panose="020B0503020204020204" pitchFamily="34" charset="-122"/>
                          <a:ea typeface="微软雅黑" panose="020B0503020204020204" pitchFamily="34" charset="-122"/>
                          <a:cs typeface="+mn-cs"/>
                        </a:rPr>
                        <a:t>甲午中日战争时</a:t>
                      </a:r>
                      <a:r>
                        <a:rPr lang="en-US" altLang="zh-CN" sz="2400" b="0" kern="1200">
                          <a:solidFill>
                            <a:schemeClr val="tx1"/>
                          </a:solidFill>
                          <a:latin typeface="微软雅黑" panose="020B0503020204020204" pitchFamily="34" charset="-122"/>
                          <a:ea typeface="微软雅黑" panose="020B0503020204020204" pitchFamily="34" charset="-122"/>
                          <a:cs typeface="+mn-cs"/>
                        </a:rPr>
                        <a:t>,</a:t>
                      </a:r>
                      <a:r>
                        <a:rPr lang="zh-CN" altLang="en-US" sz="2400" b="0" kern="1200">
                          <a:solidFill>
                            <a:schemeClr val="tx1"/>
                          </a:solidFill>
                          <a:latin typeface="微软雅黑" panose="020B0503020204020204" pitchFamily="34" charset="-122"/>
                          <a:ea typeface="微软雅黑" panose="020B0503020204020204" pitchFamily="34" charset="-122"/>
                          <a:cs typeface="+mn-cs"/>
                        </a:rPr>
                        <a:t>清政府腐败无能</a:t>
                      </a:r>
                      <a:r>
                        <a:rPr lang="en-US" altLang="zh-CN" sz="2400" b="0" kern="1200">
                          <a:solidFill>
                            <a:schemeClr val="tx1"/>
                          </a:solidFill>
                          <a:latin typeface="微软雅黑" panose="020B0503020204020204" pitchFamily="34" charset="-122"/>
                          <a:ea typeface="微软雅黑" panose="020B0503020204020204" pitchFamily="34" charset="-122"/>
                          <a:cs typeface="+mn-cs"/>
                        </a:rPr>
                        <a:t>,</a:t>
                      </a:r>
                      <a:r>
                        <a:rPr lang="zh-CN" altLang="en-US" sz="2400" b="0" kern="1200">
                          <a:solidFill>
                            <a:schemeClr val="tx1"/>
                          </a:solidFill>
                          <a:latin typeface="微软雅黑" panose="020B0503020204020204" pitchFamily="34" charset="-122"/>
                          <a:ea typeface="微软雅黑" panose="020B0503020204020204" pitchFamily="34" charset="-122"/>
                          <a:cs typeface="+mn-cs"/>
                        </a:rPr>
                        <a:t>置民族和国家的安危于不顾</a:t>
                      </a:r>
                      <a:endParaRPr lang="zh-CN" altLang="en-US" sz="2400" b="0" kern="1200">
                        <a:solidFill>
                          <a:schemeClr val="tx1"/>
                        </a:solidFill>
                        <a:latin typeface="微软雅黑" panose="020B0503020204020204" pitchFamily="34" charset="-122"/>
                        <a:ea typeface="微软雅黑" panose="020B0503020204020204" pitchFamily="34" charset="-122"/>
                        <a:cs typeface="+mn-cs"/>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400" b="0">
                        <a:solidFill>
                          <a:srgbClr val="FF0000"/>
                        </a:solidFill>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94436">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latin typeface="微软雅黑" panose="020B0503020204020204" pitchFamily="34" charset="-122"/>
                          <a:ea typeface="微软雅黑" panose="020B0503020204020204" pitchFamily="34" charset="-122"/>
                        </a:rPr>
                        <a:t>民众动员</a:t>
                      </a: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400" b="0">
                        <a:solidFill>
                          <a:srgbClr val="FF0000"/>
                        </a:solidFill>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63303">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latin typeface="微软雅黑" panose="020B0503020204020204" pitchFamily="34" charset="-122"/>
                          <a:ea typeface="微软雅黑" panose="020B0503020204020204" pitchFamily="34" charset="-122"/>
                        </a:rPr>
                        <a:t>战略战术</a:t>
                      </a: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400" b="0">
                        <a:solidFill>
                          <a:srgbClr val="FF0000"/>
                        </a:solidFill>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84095">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lgn="ctr">
                        <a:spcBef>
                          <a:spcPct val="0"/>
                        </a:spcBef>
                        <a:buNone/>
                      </a:pPr>
                      <a:r>
                        <a:rPr lang="zh-CN" altLang="en-US" sz="2800" b="0">
                          <a:latin typeface="微软雅黑" panose="020B0503020204020204" pitchFamily="34" charset="-122"/>
                          <a:ea typeface="微软雅黑" panose="020B0503020204020204" pitchFamily="34" charset="-122"/>
                        </a:rPr>
                        <a:t>国际环境</a:t>
                      </a: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800" b="0">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wrap="square"/>
                    <a:lstStyle>
                      <a:lvl1pPr marL="228600" lvl="0" indent="-228600" algn="l" rtl="0" eaLnBrk="0" fontAlgn="base" hangingPunct="0">
                        <a:lnSpc>
                          <a:spcPct val="90000"/>
                        </a:lnSpc>
                        <a:spcBef>
                          <a:spcPts val="1000"/>
                        </a:spcBef>
                        <a:spcAft>
                          <a:spcPct val="0"/>
                        </a:spcAft>
                        <a:buClrTx/>
                        <a:buSzTx/>
                        <a:buFont typeface="Arial" panose="020B0604020202020204" pitchFamily="34" charset="0"/>
                        <a:buChar char="•"/>
                        <a:defRPr sz="2800" kern="1200">
                          <a:solidFill>
                            <a:schemeClr val="tx1"/>
                          </a:solidFill>
                          <a:latin typeface="+mn-lt"/>
                          <a:ea typeface="+mn-ea"/>
                          <a:cs typeface="+mn-cs"/>
                        </a:defRPr>
                      </a:lvl1pPr>
                      <a:lvl2pPr marL="685800" lvl="1" indent="-228600" algn="l" rtl="0" eaLnBrk="0" fontAlgn="base" hangingPunct="0">
                        <a:lnSpc>
                          <a:spcPct val="90000"/>
                        </a:lnSpc>
                        <a:spcBef>
                          <a:spcPts val="500"/>
                        </a:spcBef>
                        <a:spcAft>
                          <a:spcPct val="0"/>
                        </a:spcAft>
                        <a:buClrTx/>
                        <a:buSzTx/>
                        <a:buFont typeface="Arial" panose="020B0604020202020204" pitchFamily="34" charset="0"/>
                        <a:buChar char="•"/>
                        <a:defRPr sz="2400" kern="1200">
                          <a:solidFill>
                            <a:schemeClr val="tx1"/>
                          </a:solidFill>
                          <a:latin typeface="+mn-lt"/>
                          <a:ea typeface="+mn-ea"/>
                          <a:cs typeface="+mn-cs"/>
                        </a:defRPr>
                      </a:lvl2pPr>
                      <a:lvl3pPr marL="1143000" lvl="2" indent="-228600" algn="l" rtl="0" eaLnBrk="0" fontAlgn="base" hangingPunct="0">
                        <a:lnSpc>
                          <a:spcPct val="90000"/>
                        </a:lnSpc>
                        <a:spcBef>
                          <a:spcPts val="500"/>
                        </a:spcBef>
                        <a:spcAft>
                          <a:spcPct val="0"/>
                        </a:spcAft>
                        <a:buClrTx/>
                        <a:buSzTx/>
                        <a:buFont typeface="Arial" panose="020B0604020202020204" pitchFamily="34" charset="0"/>
                        <a:buChar char="•"/>
                        <a:defRPr sz="2000" kern="1200">
                          <a:solidFill>
                            <a:schemeClr val="tx1"/>
                          </a:solidFill>
                          <a:latin typeface="+mn-lt"/>
                          <a:ea typeface="+mn-ea"/>
                          <a:cs typeface="+mn-cs"/>
                        </a:defRPr>
                      </a:lvl3pPr>
                      <a:lvl4pPr marL="1600200" lvl="3"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4pPr>
                      <a:lvl5pPr marL="2057400" lvl="4" indent="-228600" algn="l" rtl="0" eaLnBrk="0" fontAlgn="base" hangingPunct="0">
                        <a:lnSpc>
                          <a:spcPct val="90000"/>
                        </a:lnSpc>
                        <a:spcBef>
                          <a:spcPts val="500"/>
                        </a:spcBef>
                        <a:spcAft>
                          <a:spcPct val="0"/>
                        </a:spcAft>
                        <a:buClrTx/>
                        <a:buSzTx/>
                        <a:buFont typeface="Arial" panose="020B0604020202020204" pitchFamily="34" charset="0"/>
                        <a:buChar char="•"/>
                        <a:defRPr sz="1800" kern="1200">
                          <a:solidFill>
                            <a:schemeClr val="tx1"/>
                          </a:solidFill>
                          <a:latin typeface="+mn-lt"/>
                          <a:ea typeface="+mn-ea"/>
                          <a:cs typeface="+mn-cs"/>
                        </a:defRPr>
                      </a:lvl5pPr>
                    </a:lstStyle>
                    <a:p>
                      <a:pPr marL="0" lvl="0" indent="0">
                        <a:spcBef>
                          <a:spcPct val="0"/>
                        </a:spcBef>
                        <a:buNone/>
                      </a:pPr>
                      <a:endParaRPr lang="zh-CN" altLang="en-US" sz="2400" b="0">
                        <a:solidFill>
                          <a:srgbClr val="FF0000"/>
                        </a:solidFill>
                        <a:latin typeface="微软雅黑" panose="020B0503020204020204" pitchFamily="34" charset="-122"/>
                        <a:ea typeface="微软雅黑" panose="020B0503020204020204" pitchFamily="34" charset="-122"/>
                      </a:endParaRPr>
                    </a:p>
                  </a:txBody>
                  <a:tcPr marT="45723" marB="45723"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3" name="矩形 12"/>
          <p:cNvSpPr>
            <a:spLocks noChangeArrowheads="1"/>
          </p:cNvSpPr>
          <p:nvPr/>
        </p:nvSpPr>
        <p:spPr bwMode="auto">
          <a:xfrm>
            <a:off x="2020888" y="3081911"/>
            <a:ext cx="360934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清政府压制民众的抗日热</a:t>
            </a:r>
            <a:endPar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情</a:t>
            </a:r>
            <a:r>
              <a:rPr kumimoji="0" lang="en-US" altLang="zh-CN"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只有部分清军进行抵抗</a:t>
            </a:r>
            <a:endPar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a:spLocks noChangeArrowheads="1"/>
          </p:cNvSpPr>
          <p:nvPr/>
        </p:nvSpPr>
        <p:spPr bwMode="auto">
          <a:xfrm>
            <a:off x="1924784" y="4443483"/>
            <a:ext cx="365837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李鸿章避战自保、消极应战</a:t>
            </a:r>
            <a:r>
              <a:rPr kumimoji="0" lang="en-US" altLang="zh-CN"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导致北洋舰队全军覆没</a:t>
            </a:r>
            <a:endPar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a:spLocks noChangeArrowheads="1"/>
          </p:cNvSpPr>
          <p:nvPr/>
        </p:nvSpPr>
        <p:spPr bwMode="auto">
          <a:xfrm>
            <a:off x="2122755" y="5828271"/>
            <a:ext cx="323088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auto" latinLnBrk="0" hangingPunct="0">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西方列强偏袒日本</a:t>
            </a:r>
            <a:r>
              <a:rPr kumimoji="0" lang="en-US" altLang="zh-CN"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使日本侵略者有恃无恐</a:t>
            </a:r>
            <a:endParaRPr kumimoji="0" lang="zh-CN" altLang="en-US" sz="24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6332220" y="1885654"/>
            <a:ext cx="4538980" cy="829945"/>
          </a:xfrm>
          <a:prstGeom prst="rect">
            <a:avLst/>
          </a:prstGeom>
          <a:noFill/>
        </p:spPr>
        <p:txBody>
          <a:bodyPr wrap="square">
            <a:spAutoFit/>
          </a:bodyPr>
          <a:lstStyle/>
          <a:p>
            <a:pPr marL="0" marR="0" lvl="0" indent="0" algn="l" defTabSz="1219200" rtl="0" eaLnBrk="1" fontAlgn="auto"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国共两党实现第二次合作</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分别在正面战场和敌后战场共同对敌</a:t>
            </a:r>
            <a:endPar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5758091" y="3106670"/>
            <a:ext cx="6162040" cy="829945"/>
          </a:xfrm>
          <a:prstGeom prst="rect">
            <a:avLst/>
          </a:prstGeom>
          <a:noFill/>
        </p:spPr>
        <p:txBody>
          <a:bodyPr wrap="square">
            <a:spAutoFit/>
          </a:bodyPr>
          <a:lstStyle/>
          <a:p>
            <a:pPr marL="0" marR="0" lvl="0" indent="0" algn="l" defTabSz="1219200" rtl="0" eaLnBrk="1" fontAlgn="auto"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中国共产党实行充分发动群众的全面抗战路线</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建立抗日民族统一战线</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实行全民族抗战</a:t>
            </a:r>
            <a:endPar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25" name="文本框 24"/>
          <p:cNvSpPr txBox="1"/>
          <p:nvPr/>
        </p:nvSpPr>
        <p:spPr>
          <a:xfrm>
            <a:off x="5710039" y="4327686"/>
            <a:ext cx="6162040" cy="1198880"/>
          </a:xfrm>
          <a:prstGeom prst="rect">
            <a:avLst/>
          </a:prstGeom>
          <a:noFill/>
        </p:spPr>
        <p:txBody>
          <a:bodyPr wrap="square">
            <a:spAutoFit/>
          </a:bodyPr>
          <a:lstStyle/>
          <a:p>
            <a:pPr marL="0" marR="0" lvl="0" indent="0" algn="l" defTabSz="1219200" rtl="0" eaLnBrk="1" fontAlgn="auto"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正面战场和敌后战场两大战场互相配合</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中国共产党制定了持久抗战的方针</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并把游击战争提高到战略地位</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最后赢得了胜利</a:t>
            </a:r>
            <a:endPar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5875451" y="5773179"/>
            <a:ext cx="5927319" cy="829945"/>
          </a:xfrm>
          <a:prstGeom prst="rect">
            <a:avLst/>
          </a:prstGeom>
          <a:noFill/>
        </p:spPr>
        <p:txBody>
          <a:bodyPr wrap="square">
            <a:spAutoFit/>
          </a:bodyPr>
          <a:lstStyle/>
          <a:p>
            <a:pPr marL="0" marR="0" lvl="0" indent="0" algn="l" defTabSz="1219200" rtl="0" eaLnBrk="1" fontAlgn="auto" latinLnBrk="0" hangingPunct="1">
              <a:lnSpc>
                <a:spcPct val="100000"/>
              </a:lnSpc>
              <a:spcBef>
                <a:spcPct val="0"/>
              </a:spcBef>
              <a:spcAft>
                <a:spcPct val="0"/>
              </a:spcAft>
              <a:buClrTx/>
              <a:buSzTx/>
              <a:buFontTx/>
              <a:buNone/>
              <a:defRPr/>
            </a:pP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世界反法西斯联盟建立</a:t>
            </a:r>
            <a:r>
              <a:rPr kumimoji="0" lang="en-US" altLang="zh-CN"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中国抗战得到苏、美等国家和人民的有力支持和援助</a:t>
            </a:r>
            <a:endParaRPr kumimoji="0" lang="zh-CN" altLang="en-US" sz="2400"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p:nvPr/>
        </p:nvPicPr>
        <p:blipFill>
          <a:blip r:embed="rId1"/>
          <a:stretch>
            <a:fillRect/>
          </a:stretch>
        </p:blipFill>
        <p:spPr>
          <a:xfrm>
            <a:off x="3556000" y="3001963"/>
            <a:ext cx="22860" cy="22860"/>
          </a:xfrm>
          <a:prstGeom prst="rect">
            <a:avLst/>
          </a:prstGeom>
          <a:noFill/>
          <a:ln w="9525">
            <a:noFill/>
          </a:ln>
        </p:spPr>
      </p:pic>
      <p:sp>
        <p:nvSpPr>
          <p:cNvPr id="5" name="内容占位符 2"/>
          <p:cNvSpPr txBox="1">
            <a:spLocks noChangeArrowheads="1"/>
          </p:cNvSpPr>
          <p:nvPr/>
        </p:nvSpPr>
        <p:spPr>
          <a:xfrm>
            <a:off x="300583" y="1888998"/>
            <a:ext cx="11590834" cy="4364486"/>
          </a:xfrm>
          <a:prstGeom prst="rect">
            <a:avLst/>
          </a:prstGeom>
          <a:solidFill>
            <a:srgbClr val="FFFFFF"/>
          </a:solidFill>
          <a:ln>
            <a:solidFill>
              <a:srgbClr val="00549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1931</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年九一八事变后，中国共产党率先提出武装抗日和建立抗日民族统一战线的主张。</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1935</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年华北事变后，中国共产党领导一二</a:t>
            </a: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九运动，掀起全国抗日救亡新高潮。在处理国共关系问题上，促成西安事变和平解决，推动抗日民族统一战线初步建立。</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1937</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年七七事变后，中国共产党号召全国人民共同抗日，促成抗日民族统一战线正式建立。</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4</a:t>
            </a:r>
            <a:r>
              <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、在抗日战争期间，中国共产党始终不渝坚持团结抗战，反对妥协、分裂，实际上成为中国人民抗日战争的坚强政治核心。</a:t>
            </a:r>
            <a:endParaRPr kumimoji="0" lang="zh-CN" altLang="en-US" sz="2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矩形 5"/>
          <p:cNvSpPr/>
          <p:nvPr/>
        </p:nvSpPr>
        <p:spPr>
          <a:xfrm>
            <a:off x="538928" y="958375"/>
            <a:ext cx="11114139" cy="7315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rPr>
              <a:t>探究二：中国共产党在抗战中的“中流砥柱”作用</a:t>
            </a:r>
            <a:endPar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endParaRPr>
          </a:p>
        </p:txBody>
      </p:sp>
      <p:cxnSp>
        <p:nvCxnSpPr>
          <p:cNvPr id="8" name="MH_Other_3"/>
          <p:cNvCxnSpPr>
            <a:cxnSpLocks noChangeShapeType="1"/>
          </p:cNvCxnSpPr>
          <p:nvPr>
            <p:custDataLst>
              <p:tags r:id="rId2"/>
            </p:custDataLst>
          </p:nvPr>
        </p:nvCxnSpPr>
        <p:spPr bwMode="auto">
          <a:xfrm>
            <a:off x="-109218" y="619261"/>
            <a:ext cx="12190095" cy="20955"/>
          </a:xfrm>
          <a:prstGeom prst="line">
            <a:avLst/>
          </a:prstGeom>
          <a:noFill/>
          <a:ln w="6350" cap="flat" cmpd="sng" algn="ctr">
            <a:solidFill>
              <a:schemeClr val="tx1"/>
            </a:solidFill>
            <a:prstDash val="solid"/>
            <a:miter lim="800000"/>
          </a:ln>
          <a:effectLst/>
          <a:scene3d>
            <a:camera prst="perspectiveFront"/>
            <a:lightRig rig="threePt" dir="t"/>
          </a:scene3d>
          <a:sp3d>
            <a:bevelT/>
          </a:sp3d>
        </p:spPr>
        <p:style>
          <a:lnRef idx="3">
            <a:srgbClr val="5B9BD5"/>
          </a:lnRef>
          <a:fillRef idx="0">
            <a:srgbClr val="5B9BD5"/>
          </a:fillRef>
          <a:effectRef idx="2">
            <a:srgbClr val="5B9BD5"/>
          </a:effectRef>
          <a:fontRef idx="minor">
            <a:sysClr val="windowText" lastClr="000000"/>
          </a:fontRef>
        </p:style>
      </p:cxnSp>
      <p:sp>
        <p:nvSpPr>
          <p:cNvPr id="9" name="文本框 8"/>
          <p:cNvSpPr txBox="1">
            <a:spLocks noChangeArrowheads="1"/>
          </p:cNvSpPr>
          <p:nvPr/>
        </p:nvSpPr>
        <p:spPr bwMode="auto">
          <a:xfrm>
            <a:off x="179094" y="105569"/>
            <a:ext cx="3136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重点问题突破</a:t>
            </a:r>
            <a:endPar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p:nvPr/>
        </p:nvPicPr>
        <p:blipFill>
          <a:blip r:embed="rId1"/>
          <a:stretch>
            <a:fillRect/>
          </a:stretch>
        </p:blipFill>
        <p:spPr>
          <a:xfrm>
            <a:off x="3556000" y="3001963"/>
            <a:ext cx="22860" cy="22860"/>
          </a:xfrm>
          <a:prstGeom prst="rect">
            <a:avLst/>
          </a:prstGeom>
          <a:noFill/>
          <a:ln w="9525">
            <a:noFill/>
          </a:ln>
        </p:spPr>
      </p:pic>
      <p:sp>
        <p:nvSpPr>
          <p:cNvPr id="5" name="内容占位符 2"/>
          <p:cNvSpPr txBox="1">
            <a:spLocks noChangeArrowheads="1"/>
          </p:cNvSpPr>
          <p:nvPr/>
        </p:nvSpPr>
        <p:spPr>
          <a:xfrm>
            <a:off x="300580" y="1793748"/>
            <a:ext cx="11590834" cy="4364486"/>
          </a:xfrm>
          <a:prstGeom prst="rect">
            <a:avLst/>
          </a:prstGeom>
          <a:solidFill>
            <a:srgbClr val="FFFFFF"/>
          </a:solidFill>
          <a:ln>
            <a:solidFill>
              <a:srgbClr val="00549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1</a:t>
            </a: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、原因</a:t>
            </a:r>
            <a:r>
              <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我国兵器生产企业主要分布在东部地区；抗战爆发后，相继沧陷。</a:t>
            </a:r>
            <a:endPar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2</a:t>
            </a: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、目的：为了保存国防实力，争取抗战最后胜利。</a:t>
            </a:r>
            <a:endPar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3</a:t>
            </a: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、过程：</a:t>
            </a:r>
            <a:endPar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zh-CN" altLang="en-US" i="0" u="none"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rPr>
              <a:t>   由东部大多迁往武汉；武汉会战前，再大多迁往西南、西北地区。总体上看，迁移地址</a:t>
            </a:r>
            <a:r>
              <a:rPr kumimoji="0" lang="en-US" altLang="zh-CN" i="0" u="none"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rPr>
              <a:t>90%</a:t>
            </a:r>
            <a:r>
              <a:rPr kumimoji="0" lang="zh-CN" altLang="en-US" i="0" u="none"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rPr>
              <a:t>以上均在重庆、巴县带，少数在成都和川西各县。</a:t>
            </a:r>
            <a:endParaRPr kumimoji="0" lang="en-US" altLang="zh-CN" i="0" u="none" strike="noStrike" kern="1200" cap="none" spc="0" normalizeH="0" baseline="0" noProof="0">
              <a:ln>
                <a:noFill/>
              </a:ln>
              <a:solidFill>
                <a:prstClr val="black"/>
              </a:solidFill>
              <a:effectLst/>
              <a:uLnTx/>
              <a:uFillTx/>
              <a:latin typeface="楷体" panose="02010609060101010101" pitchFamily="49" charset="-122"/>
              <a:ea typeface="楷体" panose="02010609060101010101" pitchFamily="49" charset="-122"/>
            </a:endParaRPr>
          </a:p>
          <a:p>
            <a:pPr marL="228600" marR="0" lvl="0" indent="-228600" algn="l" defTabSz="914400" rtl="0" eaLnBrk="1" fontAlgn="auto" latinLnBrk="0" hangingPunct="1">
              <a:lnSpc>
                <a:spcPct val="100000"/>
              </a:lnSpc>
              <a:spcBef>
                <a:spcPct val="0"/>
              </a:spcBef>
              <a:spcAft>
                <a:spcPct val="0"/>
              </a:spcAft>
              <a:buClrTx/>
              <a:buSzTx/>
              <a:buFontTx/>
              <a:buNone/>
              <a:defRPr/>
            </a:pPr>
            <a:r>
              <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4</a:t>
            </a: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、意义</a:t>
            </a:r>
            <a:r>
              <a:rPr lang="zh-CN" altLang="en-US">
                <a:solidFill>
                  <a:prstClr val="black"/>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a:solidFill>
                <a:prstClr val="black"/>
              </a:solidFill>
              <a:latin typeface="微软雅黑" panose="020B0503020204020204" pitchFamily="34" charset="-122"/>
              <a:ea typeface="微软雅黑" panose="020B0503020204020204" pitchFamily="34" charset="-122"/>
              <a:sym typeface="Wingdings" panose="05000000000000000000" pitchFamily="2" charset="2"/>
            </a:endParaRPr>
          </a:p>
          <a:p>
            <a:pPr marL="514350" marR="0" lvl="0" indent="-514350" algn="l" defTabSz="914400" rtl="0" eaLnBrk="1" fontAlgn="auto" latinLnBrk="0" hangingPunct="1">
              <a:lnSpc>
                <a:spcPct val="100000"/>
              </a:lnSpc>
              <a:spcBef>
                <a:spcPct val="0"/>
              </a:spcBef>
              <a:spcAft>
                <a:spcPct val="0"/>
              </a:spcAft>
              <a:buClrTx/>
              <a:buSzTx/>
              <a:buFont typeface="+mj-ea"/>
              <a:buAutoNum type="circleNumDbPlain"/>
              <a:defRPr/>
            </a:pP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保存民族工业；</a:t>
            </a:r>
            <a:endPar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514350" marR="0" lvl="0" indent="-514350" algn="l" defTabSz="914400" rtl="0" eaLnBrk="1" fontAlgn="auto" latinLnBrk="0" hangingPunct="1">
              <a:lnSpc>
                <a:spcPct val="100000"/>
              </a:lnSpc>
              <a:spcBef>
                <a:spcPct val="0"/>
              </a:spcBef>
              <a:spcAft>
                <a:spcPct val="0"/>
              </a:spcAft>
              <a:buClrTx/>
              <a:buSzTx/>
              <a:buFont typeface="+mj-ea"/>
              <a:buAutoNum type="circleNumDbPlain"/>
              <a:defRPr/>
            </a:pP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改变大后方的工业结构和布局，发展大后方的经济；</a:t>
            </a:r>
            <a:endPar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514350" marR="0" lvl="0" indent="-514350" algn="l" defTabSz="914400" rtl="0" eaLnBrk="1" fontAlgn="auto" latinLnBrk="0" hangingPunct="1">
              <a:lnSpc>
                <a:spcPct val="100000"/>
              </a:lnSpc>
              <a:spcBef>
                <a:spcPct val="0"/>
              </a:spcBef>
              <a:spcAft>
                <a:spcPct val="0"/>
              </a:spcAft>
              <a:buClrTx/>
              <a:buSzTx/>
              <a:buFont typeface="+mj-ea"/>
              <a:buAutoNum type="circleNumDbPlain"/>
              <a:defRPr/>
            </a:pP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支援抗战的军需民用；</a:t>
            </a:r>
            <a:endParaRPr kumimoji="0" lang="en-US" altLang="zh-CN"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a:p>
            <a:pPr marL="514350" marR="0" lvl="0" indent="-514350" algn="l" defTabSz="914400" rtl="0" eaLnBrk="1" fontAlgn="auto" latinLnBrk="0" hangingPunct="1">
              <a:lnSpc>
                <a:spcPct val="100000"/>
              </a:lnSpc>
              <a:spcBef>
                <a:spcPct val="0"/>
              </a:spcBef>
              <a:spcAft>
                <a:spcPct val="0"/>
              </a:spcAft>
              <a:buClrTx/>
              <a:buSzTx/>
              <a:buFont typeface="+mj-ea"/>
              <a:buAutoNum type="circleNumDbPlain"/>
              <a:defRPr/>
            </a:pPr>
            <a:r>
              <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稳定中华民族抗战决心取得抗日战争的胜利</a:t>
            </a:r>
            <a:endParaRPr kumimoji="0" lang="zh-CN" altLang="en-US"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 name="矩形 5"/>
          <p:cNvSpPr/>
          <p:nvPr/>
        </p:nvSpPr>
        <p:spPr>
          <a:xfrm>
            <a:off x="538928" y="958375"/>
            <a:ext cx="11114139" cy="7315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rPr>
              <a:t>探究三：抗日战争时期的民族工业内迁</a:t>
            </a:r>
            <a:endParaRPr kumimoji="0" lang="zh-CN" alt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endParaRPr>
          </a:p>
        </p:txBody>
      </p:sp>
      <p:cxnSp>
        <p:nvCxnSpPr>
          <p:cNvPr id="8" name="MH_Other_3"/>
          <p:cNvCxnSpPr>
            <a:cxnSpLocks noChangeShapeType="1"/>
          </p:cNvCxnSpPr>
          <p:nvPr>
            <p:custDataLst>
              <p:tags r:id="rId2"/>
            </p:custDataLst>
          </p:nvPr>
        </p:nvCxnSpPr>
        <p:spPr bwMode="auto">
          <a:xfrm>
            <a:off x="-109218" y="619261"/>
            <a:ext cx="12190095" cy="20955"/>
          </a:xfrm>
          <a:prstGeom prst="line">
            <a:avLst/>
          </a:prstGeom>
          <a:noFill/>
          <a:ln w="6350" cap="flat" cmpd="sng" algn="ctr">
            <a:solidFill>
              <a:schemeClr val="tx1"/>
            </a:solidFill>
            <a:prstDash val="solid"/>
            <a:miter lim="800000"/>
          </a:ln>
          <a:effectLst/>
          <a:scene3d>
            <a:camera prst="perspectiveFront"/>
            <a:lightRig rig="threePt" dir="t"/>
          </a:scene3d>
          <a:sp3d>
            <a:bevelT/>
          </a:sp3d>
        </p:spPr>
        <p:style>
          <a:lnRef idx="3">
            <a:srgbClr val="5B9BD5"/>
          </a:lnRef>
          <a:fillRef idx="0">
            <a:srgbClr val="5B9BD5"/>
          </a:fillRef>
          <a:effectRef idx="2">
            <a:srgbClr val="5B9BD5"/>
          </a:effectRef>
          <a:fontRef idx="minor">
            <a:sysClr val="windowText" lastClr="000000"/>
          </a:fontRef>
        </p:style>
      </p:cxnSp>
      <p:sp>
        <p:nvSpPr>
          <p:cNvPr id="9" name="文本框 8"/>
          <p:cNvSpPr txBox="1">
            <a:spLocks noChangeArrowheads="1"/>
          </p:cNvSpPr>
          <p:nvPr/>
        </p:nvSpPr>
        <p:spPr bwMode="auto">
          <a:xfrm>
            <a:off x="179094" y="105569"/>
            <a:ext cx="3136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重点问题突破</a:t>
            </a:r>
            <a:endParaRPr kumimoji="0" lang="zh-CN" altLang="en-US" sz="32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4758946" y="2505544"/>
            <a:ext cx="5782339" cy="1141782"/>
            <a:chOff x="4555084" y="1340770"/>
            <a:chExt cx="4697323" cy="1015929"/>
          </a:xfrm>
          <a:effectLst>
            <a:outerShdw blurRad="50800" dist="38100" dir="2700000" algn="tl" rotWithShape="0">
              <a:prstClr val="black">
                <a:alpha val="40000"/>
              </a:prstClr>
            </a:outerShdw>
          </a:effectLst>
        </p:grpSpPr>
        <p:pic>
          <p:nvPicPr>
            <p:cNvPr id="24" name="图片 23"/>
            <p:cNvPicPr>
              <a:picLocks noChangeAspect="1"/>
            </p:cNvPicPr>
            <p:nvPr/>
          </p:nvPicPr>
          <p:blipFill>
            <a:blip r:embed="rId1"/>
            <a:srcRect t="76775"/>
            <a:stretch>
              <a:fillRect/>
            </a:stretch>
          </p:blipFill>
          <p:spPr>
            <a:xfrm rot="16200000">
              <a:off x="8600149" y="1662963"/>
              <a:ext cx="958122" cy="346394"/>
            </a:xfrm>
            <a:prstGeom prst="rect">
              <a:avLst/>
            </a:prstGeom>
          </p:spPr>
        </p:pic>
        <p:pic>
          <p:nvPicPr>
            <p:cNvPr id="25" name="图片 24"/>
            <p:cNvPicPr>
              <a:picLocks noChangeAspect="1"/>
            </p:cNvPicPr>
            <p:nvPr/>
          </p:nvPicPr>
          <p:blipFill>
            <a:blip r:embed="rId1"/>
            <a:srcRect t="76775"/>
            <a:stretch>
              <a:fillRect/>
            </a:stretch>
          </p:blipFill>
          <p:spPr>
            <a:xfrm>
              <a:off x="4926460" y="2155392"/>
              <a:ext cx="3646270" cy="201307"/>
            </a:xfrm>
            <a:prstGeom prst="rect">
              <a:avLst/>
            </a:prstGeom>
          </p:spPr>
        </p:pic>
        <p:sp>
          <p:nvSpPr>
            <p:cNvPr id="26" name="圆角矩形 59"/>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2640773" y="2546647"/>
            <a:ext cx="1128025" cy="1054063"/>
            <a:chOff x="3227162" y="1556793"/>
            <a:chExt cx="1098550" cy="958123"/>
          </a:xfrm>
          <a:solidFill>
            <a:schemeClr val="accent5">
              <a:lumMod val="75000"/>
            </a:schemeClr>
          </a:solidFill>
          <a:effectLst>
            <a:outerShdw blurRad="50800" dist="38100" dir="2700000" algn="tl" rotWithShape="0">
              <a:prstClr val="black">
                <a:alpha val="40000"/>
              </a:prstClr>
            </a:outerShdw>
          </a:effectLst>
        </p:grpSpPr>
        <p:grpSp>
          <p:nvGrpSpPr>
            <p:cNvPr id="28" name="组合 27"/>
            <p:cNvGrpSpPr/>
            <p:nvPr/>
          </p:nvGrpSpPr>
          <p:grpSpPr>
            <a:xfrm>
              <a:off x="3227162" y="1556793"/>
              <a:ext cx="1098550" cy="958123"/>
              <a:chOff x="2857499" y="1149477"/>
              <a:chExt cx="1098550" cy="958123"/>
            </a:xfrm>
            <a:grpFill/>
          </p:grpSpPr>
          <p:sp>
            <p:nvSpPr>
              <p:cNvPr id="30" name="圆角矩形 78"/>
              <p:cNvSpPr/>
              <p:nvPr/>
            </p:nvSpPr>
            <p:spPr>
              <a:xfrm>
                <a:off x="2857499" y="1149477"/>
                <a:ext cx="1076325" cy="958123"/>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圆角矩形 79"/>
              <p:cNvSpPr/>
              <p:nvPr/>
            </p:nvSpPr>
            <p:spPr>
              <a:xfrm>
                <a:off x="2892834" y="1178024"/>
                <a:ext cx="1063215" cy="901028"/>
              </a:xfrm>
              <a:prstGeom prst="roundRect">
                <a:avLst>
                  <a:gd name="adj" fmla="val 13889"/>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9" name="文本框 40"/>
            <p:cNvSpPr txBox="1"/>
            <p:nvPr/>
          </p:nvSpPr>
          <p:spPr>
            <a:xfrm>
              <a:off x="3278862" y="1699032"/>
              <a:ext cx="1030514" cy="643455"/>
            </a:xfrm>
            <a:prstGeom prst="rect">
              <a:avLst/>
            </a:prstGeom>
            <a:grpFill/>
            <a:ln>
              <a:solidFill>
                <a:schemeClr val="accent5">
                  <a:lumMod val="75000"/>
                </a:schemeClr>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04</a:t>
              </a:r>
              <a:endParaRPr kumimoji="0" lang="en-US" altLang="zh-CN" sz="40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2" name="文本框 52"/>
          <p:cNvSpPr txBox="1"/>
          <p:nvPr/>
        </p:nvSpPr>
        <p:spPr>
          <a:xfrm>
            <a:off x="5138740" y="2612280"/>
            <a:ext cx="4596627"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rPr>
              <a:t>高考真题训练</a:t>
            </a:r>
            <a:endParaRPr kumimoji="0" lang="zh-CN" altLang="en-US" sz="4800" b="1" i="0" u="none" strike="noStrike" kern="1200" cap="none" spc="0" normalizeH="0" baseline="0" noProof="0">
              <a:ln>
                <a:noFill/>
              </a:ln>
              <a:solidFill>
                <a:srgbClr val="0070C0">
                  <a:lumMod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95872" y="338137"/>
            <a:ext cx="1140025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1937</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年，陕甘宁边区组织民主普选，参选率达</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70%</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，其中延安等</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个县当选县参议员中各阶层所占比例如表</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所示，</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表</a:t>
            </a:r>
            <a:r>
              <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反映出当时边区</a:t>
            </a:r>
            <a:endParaRPr lang="en-US" altLang="zh-CN" sz="2800" b="1">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en-US" altLang="zh-CN"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p>
            <a:pPr marL="0" marR="0" lvl="0" indent="266700" algn="l" defTabSz="914400" rtl="0" eaLnBrk="0" fontAlgn="base" latinLnBrk="0" hangingPunct="0">
              <a:lnSpc>
                <a:spcPct val="100000"/>
              </a:lnSpc>
              <a:spcBef>
                <a:spcPct val="0"/>
              </a:spcBef>
              <a:spcAft>
                <a:spcPct val="0"/>
              </a:spcAft>
              <a:buClrTx/>
              <a:buSzTx/>
              <a:buFontTx/>
              <a:buNone/>
            </a:pPr>
            <a:endParaRPr kumimoji="0" lang="zh-CN" altLang="en-US" sz="2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0607040" y="1355090"/>
            <a:ext cx="960120" cy="1014730"/>
          </a:xfrm>
          <a:prstGeom prst="rect">
            <a:avLst/>
          </a:prstGeom>
          <a:noFill/>
        </p:spPr>
        <p:txBody>
          <a:bodyPr wrap="square" rtlCol="0">
            <a:spAutoFit/>
          </a:bodyPr>
          <a:lstStyle/>
          <a:p>
            <a:r>
              <a:rPr lang="en-US" altLang="zh-CN" sz="6000" b="1">
                <a:solidFill>
                  <a:srgbClr val="FF0000"/>
                </a:solidFill>
                <a:latin typeface="黑体" panose="02010609060101010101" charset="-122"/>
                <a:ea typeface="黑体" panose="02010609060101010101" charset="-122"/>
              </a:rPr>
              <a:t>D</a:t>
            </a:r>
            <a:endParaRPr lang="zh-CN" altLang="en-US" sz="6000" b="1">
              <a:solidFill>
                <a:srgbClr val="FF0000"/>
              </a:solidFill>
              <a:latin typeface="黑体" panose="02010609060101010101" charset="-122"/>
              <a:ea typeface="黑体" panose="02010609060101010101" charset="-122"/>
            </a:endParaRPr>
          </a:p>
        </p:txBody>
      </p:sp>
      <p:graphicFrame>
        <p:nvGraphicFramePr>
          <p:cNvPr id="3" name="表格 2"/>
          <p:cNvGraphicFramePr>
            <a:graphicFrameLocks noGrp="1"/>
          </p:cNvGraphicFramePr>
          <p:nvPr/>
        </p:nvGraphicFramePr>
        <p:xfrm>
          <a:off x="2006935" y="1596054"/>
          <a:ext cx="8280065" cy="1566246"/>
        </p:xfrm>
        <a:graphic>
          <a:graphicData uri="http://schemas.openxmlformats.org/drawingml/2006/table">
            <a:tbl>
              <a:tblPr>
                <a:tableStyleId>{5C22544A-7EE6-4342-B048-85BDC9FD1C3A}</a:tableStyleId>
              </a:tblPr>
              <a:tblGrid>
                <a:gridCol w="1105092"/>
                <a:gridCol w="1105092"/>
                <a:gridCol w="1105092"/>
                <a:gridCol w="1105092"/>
                <a:gridCol w="1105092"/>
                <a:gridCol w="1649513"/>
                <a:gridCol w="1105092"/>
              </a:tblGrid>
              <a:tr h="856147">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工人</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贫农</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中农</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富农</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商人</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知识分子</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zh-CN" sz="2800" kern="100">
                          <a:effectLst/>
                          <a:latin typeface="微软雅黑" panose="020B0503020204020204" pitchFamily="34" charset="-122"/>
                          <a:ea typeface="微软雅黑" panose="020B0503020204020204" pitchFamily="34" charset="-122"/>
                        </a:rPr>
                        <a:t>地主</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0099">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4</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65</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25</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1</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1</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2</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wrap="square"/>
                    <a:lstStyle/>
                    <a:p>
                      <a:pPr algn="ctr">
                        <a:lnSpc>
                          <a:spcPct val="150000"/>
                        </a:lnSpc>
                      </a:pPr>
                      <a:r>
                        <a:rPr lang="en-US" sz="2800" kern="100">
                          <a:effectLst/>
                          <a:latin typeface="微软雅黑" panose="020B0503020204020204" pitchFamily="34" charset="-122"/>
                          <a:ea typeface="微软雅黑" panose="020B0503020204020204" pitchFamily="34" charset="-122"/>
                        </a:rPr>
                        <a:t>2</a:t>
                      </a:r>
                      <a:endParaRPr lang="zh-CN" sz="2800" kern="100">
                        <a:effectLst/>
                        <a:latin typeface="微软雅黑" panose="020B0503020204020204" pitchFamily="34" charset="-122"/>
                        <a:ea typeface="微软雅黑" panose="020B0503020204020204" pitchFamily="34" charset="-122"/>
                      </a:endParaRPr>
                    </a:p>
                  </a:txBody>
                  <a:tcPr marL="68580" marR="68580" marT="0" marB="0"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文本框 7"/>
          <p:cNvSpPr txBox="1"/>
          <p:nvPr/>
        </p:nvSpPr>
        <p:spPr>
          <a:xfrm>
            <a:off x="446840" y="2751029"/>
            <a:ext cx="11400254" cy="2677656"/>
          </a:xfrm>
          <a:prstGeom prst="rect">
            <a:avLst/>
          </a:prstGeom>
          <a:noFill/>
        </p:spPr>
        <p:txBody>
          <a:bodyPr wrap="square">
            <a:spAutoFit/>
          </a:bodyPr>
          <a:lstStyle/>
          <a:p>
            <a:pPr marL="0" marR="0" lvl="0" indent="26670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endPar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266700" algn="ctr"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表</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  </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延安等</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4</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县县参议员各阶层所占比例     单位：</a:t>
            </a: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．新民主主义理论在实践中推广       </a:t>
            </a:r>
            <a:endPar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B</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．抗日民主政权的性质根本改变</a:t>
            </a:r>
            <a:endPar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C</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．各阶层参加的联合政府的建立       </a:t>
            </a:r>
            <a:endPar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D</a:t>
            </a:r>
            <a:r>
              <a:rPr kumimoji="0" lang="zh-CN" altLang="en-US" sz="2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．抗日民族统一战线得到了落实</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文本框 7"/>
          <p:cNvSpPr txBox="1"/>
          <p:nvPr/>
        </p:nvSpPr>
        <p:spPr>
          <a:xfrm>
            <a:off x="238942" y="307725"/>
            <a:ext cx="11714116" cy="3989705"/>
          </a:xfrm>
          <a:prstGeom prst="rect">
            <a:avLst/>
          </a:prstGeom>
          <a:noFill/>
        </p:spPr>
        <p:txBody>
          <a:bodyPr wrap="square">
            <a:spAutoFit/>
          </a:bodyPr>
          <a:lstStyle/>
          <a:p>
            <a:pPr marL="266700" indent="-266700" algn="just">
              <a:lnSpc>
                <a:spcPts val="3800"/>
              </a:lnSpc>
            </a:pPr>
            <a:r>
              <a:rPr lang="en-US" altLang="zh-CN" sz="2800" b="1" kern="100">
                <a:latin typeface="微软雅黑" panose="020B0503020204020204" pitchFamily="34" charset="-122"/>
                <a:ea typeface="微软雅黑" panose="020B0503020204020204" pitchFamily="34" charset="-122"/>
              </a:rPr>
              <a:t>2</a:t>
            </a:r>
            <a:r>
              <a:rPr lang="zh-CN" altLang="en-US" sz="2800" b="1" kern="100">
                <a:latin typeface="微软雅黑" panose="020B0503020204020204" pitchFamily="34" charset="-122"/>
                <a:ea typeface="微软雅黑" panose="020B0503020204020204" pitchFamily="34" charset="-122"/>
              </a:rPr>
              <a:t>、</a:t>
            </a:r>
            <a:r>
              <a:rPr lang="zh-CN" altLang="zh-CN" sz="2800" b="1" kern="100">
                <a:effectLst/>
                <a:latin typeface="微软雅黑" panose="020B0503020204020204" pitchFamily="34" charset="-122"/>
                <a:ea typeface="微软雅黑" panose="020B0503020204020204" pitchFamily="34" charset="-122"/>
              </a:rPr>
              <a:t>美国记者曾生动地记述抗日根据地：“如果你遇见这样的农民</a:t>
            </a:r>
            <a:r>
              <a:rPr lang="en-US" altLang="zh-CN" sz="2800" b="1" kern="100">
                <a:effectLst/>
                <a:latin typeface="微软雅黑" panose="020B0503020204020204" pitchFamily="34" charset="-122"/>
                <a:ea typeface="微软雅黑" panose="020B0503020204020204" pitchFamily="34" charset="-122"/>
              </a:rPr>
              <a:t>——</a:t>
            </a:r>
            <a:r>
              <a:rPr lang="zh-CN" altLang="zh-CN" sz="2800" b="1" kern="100">
                <a:effectLst/>
                <a:latin typeface="微软雅黑" panose="020B0503020204020204" pitchFamily="34" charset="-122"/>
                <a:ea typeface="微软雅黑" panose="020B0503020204020204" pitchFamily="34" charset="-122"/>
              </a:rPr>
              <a:t>他的整个一生都被人欺凌、被人鞭笞、被人辱骂……你真正把他作为一个人来对待，征求他的意见，让他投票选举地方政府……让他自己决定是否减租减息。如果你做到了这一切，那么，这个农民就会变成一个具有奋斗目标的人。”这一记述表明，抗日根据地</a:t>
            </a:r>
            <a:r>
              <a:rPr lang="zh-CN" altLang="en-US" sz="2800" b="1" kern="100">
                <a:effectLst/>
                <a:latin typeface="微软雅黑" panose="020B0503020204020204" pitchFamily="34" charset="-122"/>
                <a:ea typeface="微软雅黑" panose="020B0503020204020204" pitchFamily="34" charset="-122"/>
              </a:rPr>
              <a:t>（       ）</a:t>
            </a:r>
            <a:endParaRPr lang="en-US" altLang="zh-CN" sz="2800" b="1" kern="100">
              <a:effectLst/>
              <a:latin typeface="微软雅黑" panose="020B0503020204020204" pitchFamily="34" charset="-122"/>
              <a:ea typeface="微软雅黑" panose="020B0503020204020204" pitchFamily="34" charset="-122"/>
            </a:endParaRPr>
          </a:p>
          <a:p>
            <a:pPr marL="266700" indent="-266700" algn="just">
              <a:lnSpc>
                <a:spcPts val="3800"/>
              </a:lnSpc>
            </a:pPr>
            <a:endParaRPr lang="zh-CN" altLang="zh-CN" sz="2800" b="1" kern="100">
              <a:effectLst/>
              <a:latin typeface="微软雅黑" panose="020B0503020204020204" pitchFamily="34" charset="-122"/>
              <a:ea typeface="微软雅黑" panose="020B0503020204020204" pitchFamily="34" charset="-122"/>
            </a:endParaRPr>
          </a:p>
          <a:p>
            <a:pPr indent="266700" algn="just">
              <a:lnSpc>
                <a:spcPts val="3800"/>
              </a:lnSpc>
            </a:pPr>
            <a:r>
              <a:rPr lang="en-US" altLang="zh-CN" sz="2800" b="1" kern="100">
                <a:effectLst/>
                <a:latin typeface="微软雅黑" panose="020B0503020204020204" pitchFamily="34" charset="-122"/>
                <a:ea typeface="微软雅黑" panose="020B0503020204020204" pitchFamily="34" charset="-122"/>
              </a:rPr>
              <a:t>A</a:t>
            </a:r>
            <a:r>
              <a:rPr lang="zh-CN" altLang="zh-CN" sz="2800" b="1" kern="100">
                <a:effectLst/>
                <a:latin typeface="微软雅黑" panose="020B0503020204020204" pitchFamily="34" charset="-122"/>
                <a:ea typeface="微软雅黑" panose="020B0503020204020204" pitchFamily="34" charset="-122"/>
              </a:rPr>
              <a:t>．农民的抗日热情得到激发</a:t>
            </a:r>
            <a:r>
              <a:rPr lang="en-US" altLang="zh-CN" sz="2800" b="1" kern="100">
                <a:effectLst/>
                <a:latin typeface="微软雅黑" panose="020B0503020204020204" pitchFamily="34" charset="-122"/>
                <a:ea typeface="微软雅黑" panose="020B0503020204020204" pitchFamily="34" charset="-122"/>
              </a:rPr>
              <a:t>           B</a:t>
            </a:r>
            <a:r>
              <a:rPr lang="zh-CN" altLang="zh-CN" sz="2800" b="1" kern="100">
                <a:effectLst/>
                <a:latin typeface="微软雅黑" panose="020B0503020204020204" pitchFamily="34" charset="-122"/>
                <a:ea typeface="微软雅黑" panose="020B0503020204020204" pitchFamily="34" charset="-122"/>
              </a:rPr>
              <a:t>．废除了封建土地制度</a:t>
            </a:r>
            <a:endParaRPr lang="zh-CN" altLang="zh-CN" sz="2800" b="1" kern="100">
              <a:effectLst/>
              <a:latin typeface="微软雅黑" panose="020B0503020204020204" pitchFamily="34" charset="-122"/>
              <a:ea typeface="微软雅黑" panose="020B0503020204020204" pitchFamily="34" charset="-122"/>
            </a:endParaRPr>
          </a:p>
          <a:p>
            <a:pPr indent="266700" algn="just">
              <a:lnSpc>
                <a:spcPts val="3800"/>
              </a:lnSpc>
            </a:pPr>
            <a:r>
              <a:rPr lang="en-US" altLang="zh-CN" sz="2800" b="1" kern="100">
                <a:effectLst/>
                <a:latin typeface="微软雅黑" panose="020B0503020204020204" pitchFamily="34" charset="-122"/>
                <a:ea typeface="微软雅黑" panose="020B0503020204020204" pitchFamily="34" charset="-122"/>
              </a:rPr>
              <a:t>C</a:t>
            </a:r>
            <a:r>
              <a:rPr lang="zh-CN" altLang="zh-CN" sz="2800" b="1" kern="100">
                <a:effectLst/>
                <a:latin typeface="微软雅黑" panose="020B0503020204020204" pitchFamily="34" charset="-122"/>
                <a:ea typeface="微软雅黑" panose="020B0503020204020204" pitchFamily="34" charset="-122"/>
              </a:rPr>
              <a:t>．国民革命的任务得以实现</a:t>
            </a:r>
            <a:r>
              <a:rPr lang="en-US" altLang="zh-CN" sz="2800" b="1" kern="100">
                <a:effectLst/>
                <a:latin typeface="微软雅黑" panose="020B0503020204020204" pitchFamily="34" charset="-122"/>
                <a:ea typeface="微软雅黑" panose="020B0503020204020204" pitchFamily="34" charset="-122"/>
              </a:rPr>
              <a:t>           D</a:t>
            </a:r>
            <a:r>
              <a:rPr lang="zh-CN" altLang="zh-CN" sz="2800" b="1" kern="100">
                <a:effectLst/>
                <a:latin typeface="微软雅黑" panose="020B0503020204020204" pitchFamily="34" charset="-122"/>
                <a:ea typeface="微软雅黑" panose="020B0503020204020204" pitchFamily="34" charset="-122"/>
              </a:rPr>
              <a:t>．排除了国民党的影响</a:t>
            </a:r>
            <a:endParaRPr lang="zh-CN" altLang="zh-CN" sz="2800" b="1" kern="100">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8156718" y="2088253"/>
            <a:ext cx="706521" cy="1106805"/>
          </a:xfrm>
          <a:prstGeom prst="rect">
            <a:avLst/>
          </a:prstGeom>
          <a:noFill/>
        </p:spPr>
        <p:txBody>
          <a:bodyPr wrap="square" rtlCol="0">
            <a:spAutoFit/>
          </a:bodyPr>
          <a:lstStyle/>
          <a:p>
            <a:r>
              <a:rPr lang="en-US" altLang="zh-CN" sz="6600" b="1">
                <a:solidFill>
                  <a:srgbClr val="FF0000"/>
                </a:solidFill>
                <a:latin typeface="黑体" panose="02010609060101010101" charset="-122"/>
                <a:ea typeface="黑体" panose="02010609060101010101" charset="-122"/>
              </a:rPr>
              <a:t>A</a:t>
            </a:r>
            <a:endParaRPr lang="en-US" altLang="zh-CN" sz="6600" b="1">
              <a:solidFill>
                <a:srgbClr val="FF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9753" y="320457"/>
            <a:ext cx="11792494" cy="310769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66700" indent="-200025" algn="just"/>
            <a:r>
              <a:rPr lang="en-US" altLang="zh-CN" sz="2800" b="1" kern="100">
                <a:latin typeface="微软雅黑" panose="020B0503020204020204" pitchFamily="34" charset="-122"/>
                <a:ea typeface="微软雅黑" panose="020B0503020204020204" pitchFamily="34" charset="-122"/>
              </a:rPr>
              <a:t>3</a:t>
            </a:r>
            <a:r>
              <a:rPr lang="zh-CN" altLang="en-US" sz="2800" b="1" kern="100">
                <a:latin typeface="微软雅黑" panose="020B0503020204020204" pitchFamily="34" charset="-122"/>
                <a:ea typeface="微软雅黑" panose="020B0503020204020204" pitchFamily="34" charset="-122"/>
              </a:rPr>
              <a:t>、</a:t>
            </a:r>
            <a:r>
              <a:rPr lang="en-US" altLang="zh-CN" sz="2800" b="1" kern="100">
                <a:effectLst/>
                <a:latin typeface="微软雅黑" panose="020B0503020204020204" pitchFamily="34" charset="-122"/>
                <a:ea typeface="微软雅黑" panose="020B0503020204020204" pitchFamily="34" charset="-122"/>
              </a:rPr>
              <a:t>1894</a:t>
            </a:r>
            <a:r>
              <a:rPr lang="zh-CN" altLang="zh-CN" sz="2800" b="1" kern="100">
                <a:effectLst/>
                <a:latin typeface="微软雅黑" panose="020B0503020204020204" pitchFamily="34" charset="-122"/>
                <a:ea typeface="微软雅黑" panose="020B0503020204020204" pitchFamily="34" charset="-122"/>
              </a:rPr>
              <a:t>年，《点石斋画报》刊登了描绘甲午海战的时事画。</a:t>
            </a:r>
            <a:r>
              <a:rPr lang="en-US" altLang="zh-CN" sz="2800" b="1" kern="100">
                <a:effectLst/>
                <a:latin typeface="微软雅黑" panose="020B0503020204020204" pitchFamily="34" charset="-122"/>
                <a:ea typeface="微软雅黑" panose="020B0503020204020204" pitchFamily="34" charset="-122"/>
              </a:rPr>
              <a:t>1931</a:t>
            </a:r>
            <a:r>
              <a:rPr lang="zh-CN" altLang="zh-CN" sz="2800" b="1" kern="100">
                <a:effectLst/>
                <a:latin typeface="微软雅黑" panose="020B0503020204020204" pitchFamily="34" charset="-122"/>
                <a:ea typeface="微软雅黑" panose="020B0503020204020204" pitchFamily="34" charset="-122"/>
              </a:rPr>
              <a:t>年末，上海《良友》画报重刊此画并配文写道：“国难日亟，甲午惨剧重现目前……国人当如何造成光荣之历史，供后世读史者之回忆乎！”《良友》此举意在</a:t>
            </a:r>
            <a:endParaRPr lang="en-US" altLang="zh-CN" sz="2800" b="1" kern="100">
              <a:effectLst/>
              <a:latin typeface="微软雅黑" panose="020B0503020204020204" pitchFamily="34" charset="-122"/>
              <a:ea typeface="微软雅黑" panose="020B0503020204020204" pitchFamily="34" charset="-122"/>
            </a:endParaRPr>
          </a:p>
          <a:p>
            <a:pPr marL="266700" indent="-200025" algn="just"/>
            <a:endParaRPr lang="zh-CN" altLang="zh-CN" sz="2800" b="1" kern="100">
              <a:effectLst/>
              <a:latin typeface="微软雅黑" panose="020B0503020204020204" pitchFamily="34" charset="-122"/>
              <a:ea typeface="微软雅黑" panose="020B0503020204020204" pitchFamily="34" charset="-122"/>
            </a:endParaRPr>
          </a:p>
          <a:p>
            <a:pPr marL="266700" algn="just"/>
            <a:r>
              <a:rPr lang="en-US" altLang="zh-CN" sz="2800" b="1" kern="100">
                <a:effectLst/>
                <a:latin typeface="微软雅黑" panose="020B0503020204020204" pitchFamily="34" charset="-122"/>
                <a:ea typeface="微软雅黑" panose="020B0503020204020204" pitchFamily="34" charset="-122"/>
              </a:rPr>
              <a:t>A</a:t>
            </a:r>
            <a:r>
              <a:rPr lang="zh-CN" altLang="zh-CN" sz="2800" b="1" kern="100">
                <a:effectLst/>
                <a:latin typeface="微软雅黑" panose="020B0503020204020204" pitchFamily="34" charset="-122"/>
                <a:ea typeface="微软雅黑" panose="020B0503020204020204" pitchFamily="34" charset="-122"/>
              </a:rPr>
              <a:t>．以史为鉴呼吁和平</a:t>
            </a:r>
            <a:r>
              <a:rPr lang="en-US" altLang="zh-CN" sz="2800" b="1" kern="100">
                <a:effectLst/>
                <a:latin typeface="微软雅黑" panose="020B0503020204020204" pitchFamily="34" charset="-122"/>
                <a:ea typeface="微软雅黑" panose="020B0503020204020204" pitchFamily="34" charset="-122"/>
              </a:rPr>
              <a:t>                     B</a:t>
            </a:r>
            <a:r>
              <a:rPr lang="zh-CN" altLang="zh-CN" sz="2800" b="1" kern="100">
                <a:effectLst/>
                <a:latin typeface="微软雅黑" panose="020B0503020204020204" pitchFamily="34" charset="-122"/>
                <a:ea typeface="微软雅黑" panose="020B0503020204020204" pitchFamily="34" charset="-122"/>
              </a:rPr>
              <a:t>．借助时事鼓动变革</a:t>
            </a:r>
            <a:endParaRPr lang="zh-CN" altLang="zh-CN" sz="2800" b="1" kern="100">
              <a:effectLst/>
              <a:latin typeface="微软雅黑" panose="020B0503020204020204" pitchFamily="34" charset="-122"/>
              <a:ea typeface="微软雅黑" panose="020B0503020204020204" pitchFamily="34" charset="-122"/>
            </a:endParaRPr>
          </a:p>
          <a:p>
            <a:pPr marL="266700" indent="-200025" algn="just"/>
            <a:r>
              <a:rPr lang="en-US" altLang="zh-CN" sz="2800" b="1" kern="100">
                <a:effectLst/>
                <a:latin typeface="微软雅黑" panose="020B0503020204020204" pitchFamily="34" charset="-122"/>
                <a:ea typeface="微软雅黑" panose="020B0503020204020204" pitchFamily="34" charset="-122"/>
              </a:rPr>
              <a:t>   C</a:t>
            </a:r>
            <a:r>
              <a:rPr lang="zh-CN" altLang="zh-CN" sz="2800" b="1" kern="100">
                <a:effectLst/>
                <a:latin typeface="微软雅黑" panose="020B0503020204020204" pitchFamily="34" charset="-122"/>
                <a:ea typeface="微软雅黑" panose="020B0503020204020204" pitchFamily="34" charset="-122"/>
              </a:rPr>
              <a:t>．激励民众共御外侮</a:t>
            </a:r>
            <a:r>
              <a:rPr lang="en-US" altLang="zh-CN" sz="2800" b="1" kern="100">
                <a:effectLst/>
                <a:latin typeface="微软雅黑" panose="020B0503020204020204" pitchFamily="34" charset="-122"/>
                <a:ea typeface="微软雅黑" panose="020B0503020204020204" pitchFamily="34" charset="-122"/>
              </a:rPr>
              <a:t>                    D</a:t>
            </a:r>
            <a:r>
              <a:rPr lang="zh-CN" altLang="zh-CN" sz="2800" b="1" kern="100">
                <a:effectLst/>
                <a:latin typeface="微软雅黑" panose="020B0503020204020204" pitchFamily="34" charset="-122"/>
                <a:ea typeface="微软雅黑" panose="020B0503020204020204" pitchFamily="34" charset="-122"/>
              </a:rPr>
              <a:t>．抵制战争避免惨剧</a:t>
            </a:r>
            <a:endParaRPr lang="zh-CN" altLang="zh-CN" sz="2800" b="1" kern="10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2225675" y="1525270"/>
            <a:ext cx="702310" cy="1014730"/>
          </a:xfrm>
          <a:prstGeom prst="rect">
            <a:avLst/>
          </a:prstGeom>
          <a:noFill/>
        </p:spPr>
        <p:txBody>
          <a:bodyPr wrap="square" rtlCol="0">
            <a:spAutoFit/>
          </a:bodyPr>
          <a:lstStyle/>
          <a:p>
            <a:r>
              <a:rPr lang="en-US" altLang="zh-CN" sz="6000" b="1">
                <a:solidFill>
                  <a:srgbClr val="FF0000"/>
                </a:solidFill>
                <a:latin typeface="黑体" panose="02010609060101010101" charset="-122"/>
                <a:ea typeface="黑体" panose="02010609060101010101" charset="-122"/>
              </a:rPr>
              <a:t>C</a:t>
            </a:r>
            <a:endParaRPr lang="en-US" altLang="zh-CN" sz="6000" b="1">
              <a:solidFill>
                <a:srgbClr val="FF0000"/>
              </a:solidFill>
              <a:latin typeface="黑体" panose="02010609060101010101" charset="-122"/>
              <a:ea typeface="黑体" panose="02010609060101010101" charset="-122"/>
            </a:endParaRPr>
          </a:p>
        </p:txBody>
      </p:sp>
      <p:sp>
        <p:nvSpPr>
          <p:cNvPr id="6" name="文本框 5"/>
          <p:cNvSpPr txBox="1"/>
          <p:nvPr/>
        </p:nvSpPr>
        <p:spPr>
          <a:xfrm>
            <a:off x="199753" y="3587947"/>
            <a:ext cx="11426734" cy="22453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00025" indent="-200025" algn="just"/>
            <a:r>
              <a:rPr lang="en-US" altLang="zh-CN" sz="2800" b="1" kern="100">
                <a:latin typeface="微软雅黑" panose="020B0503020204020204" pitchFamily="34" charset="-122"/>
                <a:ea typeface="微软雅黑" panose="020B0503020204020204" pitchFamily="34" charset="-122"/>
              </a:rPr>
              <a:t>4</a:t>
            </a:r>
            <a:r>
              <a:rPr lang="zh-CN" altLang="en-US" sz="2800" b="1" kern="100">
                <a:latin typeface="微软雅黑" panose="020B0503020204020204" pitchFamily="34" charset="-122"/>
                <a:ea typeface="微软雅黑" panose="020B0503020204020204" pitchFamily="34" charset="-122"/>
              </a:rPr>
              <a:t>、</a:t>
            </a:r>
            <a:r>
              <a:rPr lang="en-US" altLang="zh-CN" sz="2800" b="1" kern="100">
                <a:effectLst/>
                <a:latin typeface="微软雅黑" panose="020B0503020204020204" pitchFamily="34" charset="-122"/>
                <a:ea typeface="微软雅黑" panose="020B0503020204020204" pitchFamily="34" charset="-122"/>
              </a:rPr>
              <a:t>1938</a:t>
            </a:r>
            <a:r>
              <a:rPr lang="zh-CN" altLang="zh-CN" sz="2800" b="1" kern="100">
                <a:effectLst/>
                <a:latin typeface="微软雅黑" panose="020B0503020204020204" pitchFamily="34" charset="-122"/>
                <a:ea typeface="微软雅黑" panose="020B0503020204020204" pitchFamily="34" charset="-122"/>
              </a:rPr>
              <a:t>年初，国民党中央通过的决议规定：经济建设以军事为中心，实行“计划经济”，“树立重工业基础”，采取扩大国防生产能力、奖励海内外人民投资、鼓励轻工业的发展等措施。这个决议意在</a:t>
            </a:r>
            <a:r>
              <a:rPr lang="en-US" altLang="zh-CN" sz="2800" b="1" kern="100">
                <a:effectLst/>
                <a:latin typeface="微软雅黑" panose="020B0503020204020204" pitchFamily="34" charset="-122"/>
                <a:ea typeface="微软雅黑" panose="020B0503020204020204" pitchFamily="34" charset="-122"/>
              </a:rPr>
              <a:t>(</a:t>
            </a:r>
            <a:r>
              <a:rPr lang="zh-CN" altLang="zh-CN" sz="2800" b="1" kern="100">
                <a:effectLst/>
                <a:latin typeface="微软雅黑" panose="020B0503020204020204" pitchFamily="34" charset="-122"/>
                <a:ea typeface="微软雅黑" panose="020B0503020204020204" pitchFamily="34" charset="-122"/>
              </a:rPr>
              <a:t>　　</a:t>
            </a:r>
            <a:r>
              <a:rPr lang="en-US" altLang="zh-CN" sz="2800" b="1" kern="100">
                <a:effectLst/>
                <a:latin typeface="微软雅黑" panose="020B0503020204020204" pitchFamily="34" charset="-122"/>
                <a:ea typeface="微软雅黑" panose="020B0503020204020204" pitchFamily="34" charset="-122"/>
              </a:rPr>
              <a:t>)</a:t>
            </a:r>
            <a:endParaRPr lang="zh-CN" altLang="zh-CN" sz="2800" b="1" kern="100">
              <a:effectLst/>
              <a:latin typeface="微软雅黑" panose="020B0503020204020204" pitchFamily="34" charset="-122"/>
              <a:ea typeface="微软雅黑" panose="020B0503020204020204" pitchFamily="34" charset="-122"/>
            </a:endParaRPr>
          </a:p>
          <a:p>
            <a:pPr marL="200025" algn="just">
              <a:tabLst>
                <a:tab pos="2628900" algn="l"/>
              </a:tabLst>
            </a:pPr>
            <a:r>
              <a:rPr lang="en-US" altLang="zh-CN" sz="2800" b="1" kern="100">
                <a:effectLst/>
                <a:latin typeface="微软雅黑" panose="020B0503020204020204" pitchFamily="34" charset="-122"/>
                <a:ea typeface="微软雅黑" panose="020B0503020204020204" pitchFamily="34" charset="-122"/>
              </a:rPr>
              <a:t>A</a:t>
            </a:r>
            <a:r>
              <a:rPr lang="zh-CN" altLang="zh-CN" sz="2800" b="1" kern="100">
                <a:effectLst/>
                <a:latin typeface="微软雅黑" panose="020B0503020204020204" pitchFamily="34" charset="-122"/>
                <a:ea typeface="微软雅黑" panose="020B0503020204020204" pitchFamily="34" charset="-122"/>
              </a:rPr>
              <a:t>．使国民经济向战时经济转轨</a:t>
            </a:r>
            <a:r>
              <a:rPr lang="en-US" altLang="zh-CN" sz="2800" b="1" kern="100">
                <a:effectLst/>
                <a:latin typeface="微软雅黑" panose="020B0503020204020204" pitchFamily="34" charset="-122"/>
                <a:ea typeface="微软雅黑" panose="020B0503020204020204" pitchFamily="34" charset="-122"/>
              </a:rPr>
              <a:t>	B</a:t>
            </a:r>
            <a:r>
              <a:rPr lang="zh-CN" altLang="zh-CN" sz="2800" b="1" kern="100">
                <a:effectLst/>
                <a:latin typeface="微软雅黑" panose="020B0503020204020204" pitchFamily="34" charset="-122"/>
                <a:ea typeface="微软雅黑" panose="020B0503020204020204" pitchFamily="34" charset="-122"/>
              </a:rPr>
              <a:t>．强化官僚资本垄断地位</a:t>
            </a:r>
            <a:endParaRPr lang="zh-CN" altLang="zh-CN" sz="2800" b="1" kern="100">
              <a:effectLst/>
              <a:latin typeface="微软雅黑" panose="020B0503020204020204" pitchFamily="34" charset="-122"/>
              <a:ea typeface="微软雅黑" panose="020B0503020204020204" pitchFamily="34" charset="-122"/>
            </a:endParaRPr>
          </a:p>
          <a:p>
            <a:pPr marL="200025" algn="just">
              <a:tabLst>
                <a:tab pos="2628900" algn="l"/>
              </a:tabLst>
            </a:pPr>
            <a:r>
              <a:rPr lang="en-US" altLang="zh-CN" sz="2800" b="1" kern="100">
                <a:effectLst/>
                <a:latin typeface="微软雅黑" panose="020B0503020204020204" pitchFamily="34" charset="-122"/>
                <a:ea typeface="微软雅黑" panose="020B0503020204020204" pitchFamily="34" charset="-122"/>
              </a:rPr>
              <a:t>C</a:t>
            </a:r>
            <a:r>
              <a:rPr lang="zh-CN" altLang="zh-CN" sz="2800" b="1" kern="100">
                <a:effectLst/>
                <a:latin typeface="微软雅黑" panose="020B0503020204020204" pitchFamily="34" charset="-122"/>
                <a:ea typeface="微软雅黑" panose="020B0503020204020204" pitchFamily="34" charset="-122"/>
              </a:rPr>
              <a:t>．使国民经济产业结构合理化</a:t>
            </a:r>
            <a:r>
              <a:rPr lang="en-US" altLang="zh-CN" sz="2800" b="1" kern="100">
                <a:effectLst/>
                <a:latin typeface="微软雅黑" panose="020B0503020204020204" pitchFamily="34" charset="-122"/>
                <a:ea typeface="微软雅黑" panose="020B0503020204020204" pitchFamily="34" charset="-122"/>
              </a:rPr>
              <a:t>	D</a:t>
            </a:r>
            <a:r>
              <a:rPr lang="zh-CN" altLang="zh-CN" sz="2800" b="1" kern="100">
                <a:effectLst/>
                <a:latin typeface="微软雅黑" panose="020B0503020204020204" pitchFamily="34" charset="-122"/>
                <a:ea typeface="微软雅黑" panose="020B0503020204020204" pitchFamily="34" charset="-122"/>
              </a:rPr>
              <a:t>．积极发展民族资本主义</a:t>
            </a:r>
            <a:endParaRPr lang="zh-CN" altLang="zh-CN" sz="2800" b="1" kern="100">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10153650" y="4318000"/>
            <a:ext cx="853440" cy="1014730"/>
          </a:xfrm>
          <a:prstGeom prst="rect">
            <a:avLst/>
          </a:prstGeom>
          <a:noFill/>
        </p:spPr>
        <p:txBody>
          <a:bodyPr wrap="square" rtlCol="0">
            <a:spAutoFit/>
          </a:bodyPr>
          <a:lstStyle/>
          <a:p>
            <a:r>
              <a:rPr lang="en-US" altLang="zh-CN" sz="6000" b="1">
                <a:solidFill>
                  <a:srgbClr val="FF0000"/>
                </a:solidFill>
                <a:latin typeface="黑体" panose="02010609060101010101" charset="-122"/>
                <a:ea typeface="黑体" panose="02010609060101010101" charset="-122"/>
              </a:rPr>
              <a:t>A</a:t>
            </a:r>
            <a:endParaRPr lang="zh-CN" altLang="en-US" sz="6000" b="1">
              <a:solidFill>
                <a:srgbClr val="FF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9753" y="379715"/>
            <a:ext cx="11792494" cy="310769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66700" indent="-266700" algn="just"/>
            <a:r>
              <a:rPr lang="en-US" altLang="zh-CN" sz="2800" b="1" kern="100">
                <a:latin typeface="微软雅黑" panose="020B0503020204020204" pitchFamily="34" charset="-122"/>
                <a:ea typeface="微软雅黑" panose="020B0503020204020204" pitchFamily="34" charset="-122"/>
              </a:rPr>
              <a:t>5</a:t>
            </a:r>
            <a:r>
              <a:rPr lang="zh-CN" altLang="en-US" sz="2800" b="1" kern="100">
                <a:latin typeface="微软雅黑" panose="020B0503020204020204" pitchFamily="34" charset="-122"/>
                <a:ea typeface="微软雅黑" panose="020B0503020204020204" pitchFamily="34" charset="-122"/>
              </a:rPr>
              <a:t>、抗日战争期间，湖北省政府曾发布</a:t>
            </a:r>
            <a:r>
              <a:rPr lang="en-US" altLang="zh-CN" sz="2800" b="1" kern="100">
                <a:effectLst/>
                <a:latin typeface="微软雅黑" panose="020B0503020204020204" pitchFamily="34" charset="-122"/>
                <a:ea typeface="微软雅黑" panose="020B0503020204020204" pitchFamily="34" charset="-122"/>
              </a:rPr>
              <a:t>《</a:t>
            </a:r>
            <a:r>
              <a:rPr lang="zh-CN" altLang="en-US" sz="2800" b="1" kern="100">
                <a:effectLst/>
                <a:latin typeface="微软雅黑" panose="020B0503020204020204" pitchFamily="34" charset="-122"/>
                <a:ea typeface="微软雅黑" panose="020B0503020204020204" pitchFamily="34" charset="-122"/>
              </a:rPr>
              <a:t>湖北省减租实施办法</a:t>
            </a:r>
            <a:r>
              <a:rPr lang="en-US" altLang="zh-CN" sz="2800" b="1" kern="100">
                <a:effectLst/>
                <a:latin typeface="微软雅黑" panose="020B0503020204020204" pitchFamily="34" charset="-122"/>
                <a:ea typeface="微软雅黑" panose="020B0503020204020204" pitchFamily="34" charset="-122"/>
              </a:rPr>
              <a:t>》</a:t>
            </a:r>
            <a:r>
              <a:rPr lang="zh-CN" altLang="en-US" sz="2800" b="1" kern="100">
                <a:effectLst/>
                <a:latin typeface="微软雅黑" panose="020B0503020204020204" pitchFamily="34" charset="-122"/>
                <a:ea typeface="微软雅黑" panose="020B0503020204020204" pitchFamily="34" charset="-122"/>
              </a:rPr>
              <a:t>，在农村推行以“减租”为内容的土地改革并取得一定成效，但未得到国民党中央的肯定。这表明当时国民党中央</a:t>
            </a:r>
            <a:r>
              <a:rPr lang="en-US" altLang="zh-CN" sz="2800" b="1" kern="100">
                <a:effectLst/>
                <a:latin typeface="微软雅黑" panose="020B0503020204020204" pitchFamily="34" charset="-122"/>
                <a:ea typeface="微软雅黑" panose="020B0503020204020204" pitchFamily="34" charset="-122"/>
              </a:rPr>
              <a:t>(</a:t>
            </a:r>
            <a:r>
              <a:rPr lang="zh-CN" altLang="en-US" sz="2800" b="1" kern="100">
                <a:effectLst/>
                <a:latin typeface="微软雅黑" panose="020B0503020204020204" pitchFamily="34" charset="-122"/>
                <a:ea typeface="微软雅黑" panose="020B0503020204020204" pitchFamily="34" charset="-122"/>
              </a:rPr>
              <a:t>　　</a:t>
            </a:r>
            <a:r>
              <a:rPr lang="en-US" altLang="zh-CN" sz="2800" b="1" kern="100">
                <a:effectLst/>
                <a:latin typeface="微软雅黑" panose="020B0503020204020204" pitchFamily="34" charset="-122"/>
                <a:ea typeface="微软雅黑" panose="020B0503020204020204" pitchFamily="34" charset="-122"/>
              </a:rPr>
              <a:t>)</a:t>
            </a:r>
            <a:endParaRPr lang="en-US" altLang="zh-CN" sz="2800" b="1" kern="100">
              <a:effectLst/>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A</a:t>
            </a:r>
            <a:r>
              <a:rPr lang="zh-CN" altLang="en-US" sz="2800" b="1" kern="100">
                <a:effectLst/>
                <a:latin typeface="微软雅黑" panose="020B0503020204020204" pitchFamily="34" charset="-122"/>
                <a:ea typeface="微软雅黑" panose="020B0503020204020204" pitchFamily="34" charset="-122"/>
              </a:rPr>
              <a:t>．放弃了对农村原有土地制度的保护   </a:t>
            </a:r>
            <a:endParaRPr lang="en-US" altLang="zh-CN" sz="2800" b="1" kern="100">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B</a:t>
            </a:r>
            <a:r>
              <a:rPr lang="zh-CN" altLang="en-US" sz="2800" b="1" kern="100">
                <a:effectLst/>
                <a:latin typeface="微软雅黑" panose="020B0503020204020204" pitchFamily="34" charset="-122"/>
                <a:ea typeface="微软雅黑" panose="020B0503020204020204" pitchFamily="34" charset="-122"/>
              </a:rPr>
              <a:t>．阻止地方政府进行土地政策的调整</a:t>
            </a:r>
            <a:endParaRPr lang="zh-CN" altLang="en-US" sz="2800" b="1" kern="100">
              <a:effectLst/>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C</a:t>
            </a:r>
            <a:r>
              <a:rPr lang="zh-CN" altLang="en-US" sz="2800" b="1" kern="100">
                <a:effectLst/>
                <a:latin typeface="微软雅黑" panose="020B0503020204020204" pitchFamily="34" charset="-122"/>
                <a:ea typeface="微软雅黑" panose="020B0503020204020204" pitchFamily="34" charset="-122"/>
              </a:rPr>
              <a:t>．无力控制地方政府的行为           </a:t>
            </a:r>
            <a:endParaRPr lang="en-US" altLang="zh-CN" sz="2800" b="1" kern="100">
              <a:effectLst/>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D</a:t>
            </a:r>
            <a:r>
              <a:rPr lang="zh-CN" altLang="en-US" sz="2800" b="1" kern="100">
                <a:effectLst/>
                <a:latin typeface="微软雅黑" panose="020B0503020204020204" pitchFamily="34" charset="-122"/>
                <a:ea typeface="微软雅黑" panose="020B0503020204020204" pitchFamily="34" charset="-122"/>
              </a:rPr>
              <a:t>．无意改变农村的生产关系</a:t>
            </a:r>
            <a:endParaRPr lang="zh-CN" altLang="en-US" sz="2800" b="1" kern="10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5708015" y="1000883"/>
            <a:ext cx="1802674" cy="1014730"/>
          </a:xfrm>
          <a:prstGeom prst="rect">
            <a:avLst/>
          </a:prstGeom>
          <a:noFill/>
        </p:spPr>
        <p:txBody>
          <a:bodyPr wrap="square" rtlCol="0">
            <a:spAutoFit/>
          </a:bodyPr>
          <a:lstStyle/>
          <a:p>
            <a:r>
              <a:rPr lang="en-US" altLang="zh-CN" sz="6000" b="1">
                <a:solidFill>
                  <a:srgbClr val="FF0000"/>
                </a:solidFill>
                <a:latin typeface="黑体" panose="02010609060101010101" charset="-122"/>
                <a:ea typeface="黑体" panose="02010609060101010101" charset="-122"/>
              </a:rPr>
              <a:t>D</a:t>
            </a:r>
            <a:endParaRPr lang="zh-CN" altLang="en-US" sz="6000" b="1">
              <a:solidFill>
                <a:srgbClr val="FF0000"/>
              </a:solidFill>
              <a:latin typeface="黑体" panose="02010609060101010101" charset="-122"/>
              <a:ea typeface="黑体" panose="02010609060101010101" charset="-122"/>
            </a:endParaRPr>
          </a:p>
        </p:txBody>
      </p:sp>
      <p:sp>
        <p:nvSpPr>
          <p:cNvPr id="8" name="文本框 7"/>
          <p:cNvSpPr txBox="1"/>
          <p:nvPr/>
        </p:nvSpPr>
        <p:spPr>
          <a:xfrm>
            <a:off x="199753" y="4058549"/>
            <a:ext cx="11792494" cy="26765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66700" indent="-266700" algn="just"/>
            <a:r>
              <a:rPr lang="en-US" altLang="zh-CN" sz="2800" b="1" kern="100">
                <a:latin typeface="微软雅黑" panose="020B0503020204020204" pitchFamily="34" charset="-122"/>
                <a:ea typeface="微软雅黑" panose="020B0503020204020204" pitchFamily="34" charset="-122"/>
              </a:rPr>
              <a:t>6</a:t>
            </a:r>
            <a:r>
              <a:rPr lang="zh-CN" altLang="en-US" sz="2800" b="1" kern="100">
                <a:latin typeface="微软雅黑" panose="020B0503020204020204" pitchFamily="34" charset="-122"/>
                <a:ea typeface="微软雅黑" panose="020B0503020204020204" pitchFamily="34" charset="-122"/>
              </a:rPr>
              <a:t>、 陕甘宁边区政府在一份文件中讲到：“政府的各种政策，应当根据各阶级的共同厉害出发，凡是只对一阶级有利，对另一阶级有害的便不能作为政策决定的根据</a:t>
            </a:r>
            <a:r>
              <a:rPr lang="en-US" altLang="zh-CN" sz="2800" b="1" kern="100">
                <a:effectLst/>
                <a:latin typeface="微软雅黑" panose="020B0503020204020204" pitchFamily="34" charset="-122"/>
                <a:ea typeface="微软雅黑" panose="020B0503020204020204" pitchFamily="34" charset="-122"/>
              </a:rPr>
              <a:t>……</a:t>
            </a:r>
            <a:r>
              <a:rPr lang="zh-CN" altLang="en-US" sz="2800" b="1" kern="100">
                <a:effectLst/>
                <a:latin typeface="微软雅黑" panose="020B0503020204020204" pitchFamily="34" charset="-122"/>
                <a:ea typeface="微软雅黑" panose="020B0503020204020204" pitchFamily="34" charset="-122"/>
              </a:rPr>
              <a:t>现在则工人、农民、地主、资本家，都是平等的权力”，这一精神的贯彻（        ）</a:t>
            </a:r>
            <a:endParaRPr lang="en-US" altLang="zh-CN" sz="2800" b="1" kern="100">
              <a:effectLst/>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A. </a:t>
            </a:r>
            <a:r>
              <a:rPr lang="zh-CN" altLang="en-US" sz="2800" b="1" kern="100">
                <a:effectLst/>
                <a:latin typeface="微软雅黑" panose="020B0503020204020204" pitchFamily="34" charset="-122"/>
                <a:ea typeface="微软雅黑" panose="020B0503020204020204" pitchFamily="34" charset="-122"/>
              </a:rPr>
              <a:t>推动了土地革命的顺利开展            </a:t>
            </a:r>
            <a:r>
              <a:rPr lang="en-US" altLang="zh-CN" sz="2800" b="1" kern="100">
                <a:effectLst/>
                <a:latin typeface="微软雅黑" panose="020B0503020204020204" pitchFamily="34" charset="-122"/>
                <a:ea typeface="微软雅黑" panose="020B0503020204020204" pitchFamily="34" charset="-122"/>
              </a:rPr>
              <a:t>B. </a:t>
            </a:r>
            <a:r>
              <a:rPr lang="zh-CN" altLang="en-US" sz="2800" b="1" kern="100">
                <a:effectLst/>
                <a:latin typeface="微软雅黑" panose="020B0503020204020204" pitchFamily="34" charset="-122"/>
                <a:ea typeface="微软雅黑" panose="020B0503020204020204" pitchFamily="34" charset="-122"/>
              </a:rPr>
              <a:t>适应了民族战争新形势的需要</a:t>
            </a:r>
            <a:endParaRPr lang="zh-CN" altLang="en-US" sz="2800" b="1" kern="100">
              <a:effectLst/>
              <a:latin typeface="微软雅黑" panose="020B0503020204020204" pitchFamily="34" charset="-122"/>
              <a:ea typeface="微软雅黑" panose="020B0503020204020204" pitchFamily="34" charset="-122"/>
            </a:endParaRPr>
          </a:p>
          <a:p>
            <a:pPr marL="266700" indent="-266700" algn="just"/>
            <a:r>
              <a:rPr lang="en-US" altLang="zh-CN" sz="2800" b="1" kern="100">
                <a:effectLst/>
                <a:latin typeface="微软雅黑" panose="020B0503020204020204" pitchFamily="34" charset="-122"/>
                <a:ea typeface="微软雅黑" panose="020B0503020204020204" pitchFamily="34" charset="-122"/>
              </a:rPr>
              <a:t>C. </a:t>
            </a:r>
            <a:r>
              <a:rPr lang="zh-CN" altLang="en-US" sz="2800" b="1" kern="100">
                <a:effectLst/>
                <a:latin typeface="微软雅黑" panose="020B0503020204020204" pitchFamily="34" charset="-122"/>
                <a:ea typeface="微软雅黑" panose="020B0503020204020204" pitchFamily="34" charset="-122"/>
              </a:rPr>
              <a:t>巩固了国民革命的社会基础            </a:t>
            </a:r>
            <a:r>
              <a:rPr lang="en-US" altLang="zh-CN" sz="2800" b="1" kern="100">
                <a:effectLst/>
                <a:latin typeface="微软雅黑" panose="020B0503020204020204" pitchFamily="34" charset="-122"/>
                <a:ea typeface="微软雅黑" panose="020B0503020204020204" pitchFamily="34" charset="-122"/>
              </a:rPr>
              <a:t>D. </a:t>
            </a:r>
            <a:r>
              <a:rPr lang="zh-CN" altLang="en-US" sz="2800" b="1" kern="100">
                <a:effectLst/>
                <a:latin typeface="微软雅黑" panose="020B0503020204020204" pitchFamily="34" charset="-122"/>
                <a:ea typeface="微软雅黑" panose="020B0503020204020204" pitchFamily="34" charset="-122"/>
              </a:rPr>
              <a:t>壮大了反抗国民党政府的力量</a:t>
            </a:r>
            <a:endParaRPr lang="zh-CN" altLang="en-US" sz="2800" b="1" kern="100">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5194935" y="5008308"/>
            <a:ext cx="1802674" cy="1014730"/>
          </a:xfrm>
          <a:prstGeom prst="rect">
            <a:avLst/>
          </a:prstGeom>
          <a:noFill/>
        </p:spPr>
        <p:txBody>
          <a:bodyPr wrap="square" rtlCol="0">
            <a:spAutoFit/>
          </a:bodyPr>
          <a:lstStyle/>
          <a:p>
            <a:r>
              <a:rPr lang="en-US" altLang="zh-CN" sz="6000" b="1">
                <a:solidFill>
                  <a:srgbClr val="FF0000"/>
                </a:solidFill>
                <a:latin typeface="黑体" panose="02010609060101010101" charset="-122"/>
                <a:ea typeface="黑体" panose="02010609060101010101" charset="-122"/>
              </a:rPr>
              <a:t>B</a:t>
            </a:r>
            <a:endParaRPr lang="zh-CN" altLang="en-US" sz="6000" b="1">
              <a:solidFill>
                <a:srgbClr val="FF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TABLE_BEAUTIFY" val="smartTable{db1f727d-4c0e-4768-8408-9af108ef4a31}"/>
</p:tagLst>
</file>

<file path=ppt/tags/tag2.xml><?xml version="1.0" encoding="utf-8"?>
<p:tagLst xmlns:p="http://schemas.openxmlformats.org/presentationml/2006/main">
  <p:tag name="MH" val="20171114153230"/>
  <p:tag name="MH_LIBRARY" val="GRAPHIC"/>
  <p:tag name="MH_ORDER" val="3"/>
  <p:tag name="MH_TYPE" val="Other"/>
</p:tagLst>
</file>

<file path=ppt/tags/tag3.xml><?xml version="1.0" encoding="utf-8"?>
<p:tagLst xmlns:p="http://schemas.openxmlformats.org/presentationml/2006/main">
  <p:tag name="KSO_WM_SLIDE_MODEL_TYPE" val="timeline"/>
</p:tagLst>
</file>

<file path=ppt/tags/tag4.xml><?xml version="1.0" encoding="utf-8"?>
<p:tagLst xmlns:p="http://schemas.openxmlformats.org/presentationml/2006/main">
  <p:tag name="MH" val="20171114153230"/>
  <p:tag name="MH_LIBRARY" val="GRAPHIC"/>
  <p:tag name="MH_ORDER" val="3"/>
  <p:tag name="MH_TYPE" val="Other"/>
</p:tagLst>
</file>

<file path=ppt/tags/tag5.xml><?xml version="1.0" encoding="utf-8"?>
<p:tagLst xmlns:p="http://schemas.openxmlformats.org/presentationml/2006/main">
  <p:tag name="KSO_WM_UNIT_TABLE_BEAUTIFY" val="smartTable{44650fde-64ad-43a2-a347-d2f8ac6c3d81}"/>
</p:tagLst>
</file>

<file path=ppt/tags/tag6.xml><?xml version="1.0" encoding="utf-8"?>
<p:tagLst xmlns:p="http://schemas.openxmlformats.org/presentationml/2006/main">
  <p:tag name="MH" val="20171114153230"/>
  <p:tag name="MH_LIBRARY" val="GRAPHIC"/>
  <p:tag name="MH_ORDER" val="3"/>
  <p:tag name="MH_TYPE" val="Other"/>
</p:tagLst>
</file>

<file path=ppt/tags/tag7.xml><?xml version="1.0" encoding="utf-8"?>
<p:tagLst xmlns:p="http://schemas.openxmlformats.org/presentationml/2006/main">
  <p:tag name="MH" val="20171114153230"/>
  <p:tag name="MH_LIBRARY" val="GRAPHIC"/>
  <p:tag name="MH_ORDER" val="3"/>
  <p:tag name="MH_TYPE" val="Other"/>
</p:tagLst>
</file>

<file path=ppt/tags/tag8.xml><?xml version="1.0" encoding="utf-8"?>
<p:tagLst xmlns:p="http://schemas.openxmlformats.org/presentationml/2006/main">
  <p:tag name="AS_OS" val="Unix 3.10 unknown"/>
  <p:tag name="AS_RELEASE_DATE" val="2020.11.30"/>
  <p:tag name="AS_TITLE" val="Aspose.Slides for Java"/>
  <p:tag name="AS_VERSION" val="20.11"/>
</p:tagLst>
</file>

<file path=ppt/theme/_rels/them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1">
  <a:themeElements>
    <a:clrScheme name="主要事件">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主要事件">
      <a:majorFont>
        <a:latin typeface="Impac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主要事件">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5757</Words>
  <Application>WPS 演示</Application>
  <PresentationFormat/>
  <Paragraphs>730</Paragraphs>
  <Slides>33</Slides>
  <Notes>16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33</vt:i4>
      </vt:variant>
    </vt:vector>
  </HeadingPairs>
  <TitlesOfParts>
    <vt:vector size="55" baseType="lpstr">
      <vt:lpstr>Arial</vt:lpstr>
      <vt:lpstr>宋体</vt:lpstr>
      <vt:lpstr>Wingdings</vt:lpstr>
      <vt:lpstr>微软雅黑</vt:lpstr>
      <vt:lpstr>微软雅黑 Light</vt:lpstr>
      <vt:lpstr>黑体</vt:lpstr>
      <vt:lpstr>华文新魏</vt:lpstr>
      <vt:lpstr>Calibri</vt:lpstr>
      <vt:lpstr>华文楷体</vt:lpstr>
      <vt:lpstr>Calibri</vt:lpstr>
      <vt:lpstr>等线</vt:lpstr>
      <vt:lpstr>楷体</vt:lpstr>
      <vt:lpstr>华文仿宋</vt:lpstr>
      <vt:lpstr>华文行楷</vt:lpstr>
      <vt:lpstr>仿宋_GB2312</vt:lpstr>
      <vt:lpstr>仿宋</vt:lpstr>
      <vt:lpstr>楷体_GB2312</vt:lpstr>
      <vt:lpstr>Times New Roman</vt:lpstr>
      <vt:lpstr>Arial Unicode MS</vt:lpstr>
      <vt:lpstr>Impact</vt:lpstr>
      <vt:lpstr>新宋体</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2</cp:revision>
  <cp:lastPrinted>2021-04-22T14:01:00Z</cp:lastPrinted>
  <dcterms:created xsi:type="dcterms:W3CDTF">2021-04-22T14:01:00Z</dcterms:created>
  <dcterms:modified xsi:type="dcterms:W3CDTF">2021-04-23T13:04:00Z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AB9E6A0B7C294B2EABF9A8BFE9C1FDF1</vt:lpwstr>
  </property>
  <property fmtid="{D5CDD505-2E9C-101B-9397-08002B2CF9AE}" pid="3" name="KSOProductBuildVer">
    <vt:lpwstr>2052-11.1.0.10463</vt:lpwstr>
  </property>
</Properties>
</file>