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2" r:id="rId3"/>
    <p:sldMasterId id="2147483675" r:id="rId4"/>
    <p:sldMasterId id="2147483689" r:id="rId5"/>
    <p:sldMasterId id="2147483703" r:id="rId6"/>
  </p:sldMasterIdLst>
  <p:notesMasterIdLst>
    <p:notesMasterId r:id="rId7"/>
  </p:notesMasterIdLst>
  <p:sldIdLst>
    <p:sldId id="290" r:id="rId8"/>
    <p:sldId id="291" r:id="rId9"/>
    <p:sldId id="256" r:id="rId10"/>
    <p:sldId id="991" r:id="rId11"/>
    <p:sldId id="999" r:id="rId12"/>
    <p:sldId id="992" r:id="rId13"/>
    <p:sldId id="993" r:id="rId14"/>
    <p:sldId id="994" r:id="rId15"/>
    <p:sldId id="995" r:id="rId16"/>
    <p:sldId id="996" r:id="rId17"/>
    <p:sldId id="998" r:id="rId18"/>
    <p:sldId id="933" r:id="rId19"/>
    <p:sldId id="977" r:id="rId20"/>
    <p:sldId id="901" r:id="rId21"/>
    <p:sldId id="1000" r:id="rId22"/>
    <p:sldId id="1010" r:id="rId23"/>
    <p:sldId id="1002" r:id="rId24"/>
    <p:sldId id="1004" r:id="rId25"/>
    <p:sldId id="1005" r:id="rId26"/>
    <p:sldId id="1006" r:id="rId27"/>
    <p:sldId id="1007" r:id="rId28"/>
    <p:sldId id="1008" r:id="rId29"/>
    <p:sldId id="1011" r:id="rId30"/>
    <p:sldId id="979" r:id="rId31"/>
    <p:sldId id="949" r:id="rId32"/>
    <p:sldId id="613" r:id="rId33"/>
    <p:sldId id="822" r:id="rId34"/>
  </p:sldIdLst>
  <p:sldSz cx="12192000" cy="6858000"/>
  <p:notesSz cx="6858000" cy="9144000"/>
  <p:custDataLst>
    <p:tags r:id="rId3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0">
          <p15:clr>
            <a:srgbClr val="A4A3A4"/>
          </p15:clr>
        </p15:guide>
        <p15:guide id="2" pos="3985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LJH" initials="L" lastIdx="0" clrIdx="0"/>
  <p:cmAuthor id="2" name="weihua" initials="w" lastIdx="0" clrIdx="1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738" y="54"/>
      </p:cViewPr>
      <p:guideLst>
        <p:guide orient="horz" pos="2210"/>
        <p:guide pos="398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3.xml" /><Relationship Id="rId11" Type="http://schemas.openxmlformats.org/officeDocument/2006/relationships/slide" Target="slides/slide4.xml" /><Relationship Id="rId12" Type="http://schemas.openxmlformats.org/officeDocument/2006/relationships/slide" Target="slides/slide5.xml" /><Relationship Id="rId13" Type="http://schemas.openxmlformats.org/officeDocument/2006/relationships/slide" Target="slides/slide6.xml" /><Relationship Id="rId14" Type="http://schemas.openxmlformats.org/officeDocument/2006/relationships/slide" Target="slides/slide7.xml" /><Relationship Id="rId15" Type="http://schemas.openxmlformats.org/officeDocument/2006/relationships/slide" Target="slides/slide8.xml" /><Relationship Id="rId16" Type="http://schemas.openxmlformats.org/officeDocument/2006/relationships/slide" Target="slides/slide9.xml" /><Relationship Id="rId17" Type="http://schemas.openxmlformats.org/officeDocument/2006/relationships/slide" Target="slides/slide10.xml" /><Relationship Id="rId18" Type="http://schemas.openxmlformats.org/officeDocument/2006/relationships/slide" Target="slides/slide11.xml" /><Relationship Id="rId19" Type="http://schemas.openxmlformats.org/officeDocument/2006/relationships/slide" Target="slides/slide12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3.xml" /><Relationship Id="rId21" Type="http://schemas.openxmlformats.org/officeDocument/2006/relationships/slide" Target="slides/slide14.xml" /><Relationship Id="rId22" Type="http://schemas.openxmlformats.org/officeDocument/2006/relationships/slide" Target="slides/slide15.xml" /><Relationship Id="rId23" Type="http://schemas.openxmlformats.org/officeDocument/2006/relationships/slide" Target="slides/slide16.xml" /><Relationship Id="rId24" Type="http://schemas.openxmlformats.org/officeDocument/2006/relationships/slide" Target="slides/slide17.xml" /><Relationship Id="rId25" Type="http://schemas.openxmlformats.org/officeDocument/2006/relationships/slide" Target="slides/slide18.xml" /><Relationship Id="rId26" Type="http://schemas.openxmlformats.org/officeDocument/2006/relationships/slide" Target="slides/slide19.xml" /><Relationship Id="rId27" Type="http://schemas.openxmlformats.org/officeDocument/2006/relationships/slide" Target="slides/slide20.xml" /><Relationship Id="rId28" Type="http://schemas.openxmlformats.org/officeDocument/2006/relationships/slide" Target="slides/slide21.xml" /><Relationship Id="rId29" Type="http://schemas.openxmlformats.org/officeDocument/2006/relationships/slide" Target="slides/slide22.xml" /><Relationship Id="rId3" Type="http://schemas.openxmlformats.org/officeDocument/2006/relationships/slideMaster" Target="slideMasters/slideMaster2.xml" /><Relationship Id="rId30" Type="http://schemas.openxmlformats.org/officeDocument/2006/relationships/slide" Target="slides/slide23.xml" /><Relationship Id="rId31" Type="http://schemas.openxmlformats.org/officeDocument/2006/relationships/slide" Target="slides/slide24.xml" /><Relationship Id="rId32" Type="http://schemas.openxmlformats.org/officeDocument/2006/relationships/slide" Target="slides/slide25.xml" /><Relationship Id="rId33" Type="http://schemas.openxmlformats.org/officeDocument/2006/relationships/slide" Target="slides/slide26.xml" /><Relationship Id="rId34" Type="http://schemas.openxmlformats.org/officeDocument/2006/relationships/slide" Target="slides/slide27.xml" /><Relationship Id="rId35" Type="http://schemas.openxmlformats.org/officeDocument/2006/relationships/tags" Target="tags/tag1.xml" /><Relationship Id="rId36" Type="http://schemas.openxmlformats.org/officeDocument/2006/relationships/presProps" Target="presProps.xml" /><Relationship Id="rId37" Type="http://schemas.openxmlformats.org/officeDocument/2006/relationships/viewProps" Target="viewProps.xml" /><Relationship Id="rId38" Type="http://schemas.openxmlformats.org/officeDocument/2006/relationships/theme" Target="theme/theme1.xml" /><Relationship Id="rId39" Type="http://schemas.openxmlformats.org/officeDocument/2006/relationships/tableStyles" Target="tableStyles.xml" /><Relationship Id="rId4" Type="http://schemas.openxmlformats.org/officeDocument/2006/relationships/slideMaster" Target="slideMasters/slideMaster3.xml" /><Relationship Id="rId5" Type="http://schemas.openxmlformats.org/officeDocument/2006/relationships/slideMaster" Target="slideMasters/slideMaster4.xml" /><Relationship Id="rId6" Type="http://schemas.openxmlformats.org/officeDocument/2006/relationships/slideMaster" Target="slideMasters/slideMaster5.xml" /><Relationship Id="rId7" Type="http://schemas.openxmlformats.org/officeDocument/2006/relationships/notesMaster" Target="notesMasters/notesMaster1.xml" /><Relationship Id="rId8" Type="http://schemas.openxmlformats.org/officeDocument/2006/relationships/slide" Target="slides/slide1.xml" /><Relationship Id="rId9" Type="http://schemas.openxmlformats.org/officeDocument/2006/relationships/slide" Target="slides/slide2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6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2021/4/22</a:t>
            </a:fld>
            <a:endParaRPr lang="zh-CN" altLang="en-US" strike="noStrike" noProof="1"/>
          </a:p>
        </p:txBody>
      </p:sp>
      <p:sp>
        <p:nvSpPr>
          <p:cNvPr id="7172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73" name="备注占位符 4"/>
          <p:cNvSpPr>
            <a:spLocks noGrp="1"/>
          </p:cNvSpPr>
          <p:nvPr>
            <p:ph type="body" sz="quarter" idx="7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7560292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1506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052056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hasCustomPrompt="1"/>
          </p:nvPr>
        </p:nvSpPr>
        <p:spPr>
          <a:xfrm>
            <a:off x="397933" y="228600"/>
            <a:ext cx="11387667" cy="58705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7933" y="228600"/>
            <a:ext cx="11387667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812800" y="1600200"/>
            <a:ext cx="10871200" cy="44989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hasCustomPrompt="1"/>
          </p:nvPr>
        </p:nvSpPr>
        <p:spPr>
          <a:xfrm>
            <a:off x="397933" y="228600"/>
            <a:ext cx="11387667" cy="58705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hasCustomPrompt="1"/>
          </p:nvPr>
        </p:nvSpPr>
        <p:spPr>
          <a:xfrm>
            <a:off x="397933" y="228600"/>
            <a:ext cx="11387667" cy="58705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7933" y="228600"/>
            <a:ext cx="11387667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812800" y="1600200"/>
            <a:ext cx="10871200" cy="44989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hasCustomPrompt="1"/>
          </p:nvPr>
        </p:nvSpPr>
        <p:spPr>
          <a:xfrm>
            <a:off x="397933" y="228600"/>
            <a:ext cx="11387667" cy="58705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7933" y="228600"/>
            <a:ext cx="11387667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812800" y="1600200"/>
            <a:ext cx="10871200" cy="44989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hasCustomPrompt="1"/>
          </p:nvPr>
        </p:nvSpPr>
        <p:spPr>
          <a:xfrm>
            <a:off x="397933" y="228600"/>
            <a:ext cx="11387667" cy="58705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7933" y="228600"/>
            <a:ext cx="11387667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812800" y="1600200"/>
            <a:ext cx="10871200" cy="44989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slideLayout" Target="../slideLayouts/slideLayout23.xml" /><Relationship Id="rId11" Type="http://schemas.openxmlformats.org/officeDocument/2006/relationships/slideLayout" Target="../slideLayouts/slideLayout24.xml" /><Relationship Id="rId12" Type="http://schemas.openxmlformats.org/officeDocument/2006/relationships/slideLayout" Target="../slideLayouts/slideLayout25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5.xml" /><Relationship Id="rId3" Type="http://schemas.openxmlformats.org/officeDocument/2006/relationships/slideLayout" Target="../slideLayouts/slideLayout16.xml" /><Relationship Id="rId4" Type="http://schemas.openxmlformats.org/officeDocument/2006/relationships/slideLayout" Target="../slideLayouts/slideLayout17.xml" /><Relationship Id="rId5" Type="http://schemas.openxmlformats.org/officeDocument/2006/relationships/slideLayout" Target="../slideLayouts/slideLayout18.xml" /><Relationship Id="rId6" Type="http://schemas.openxmlformats.org/officeDocument/2006/relationships/slideLayout" Target="../slideLayouts/slideLayout19.xml" /><Relationship Id="rId7" Type="http://schemas.openxmlformats.org/officeDocument/2006/relationships/slideLayout" Target="../slideLayouts/slideLayout20.xml" /><Relationship Id="rId8" Type="http://schemas.openxmlformats.org/officeDocument/2006/relationships/slideLayout" Target="../slideLayouts/slideLayout21.xml" /><Relationship Id="rId9" Type="http://schemas.openxmlformats.org/officeDocument/2006/relationships/slideLayout" Target="../slideLayouts/slideLayout2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10" Type="http://schemas.openxmlformats.org/officeDocument/2006/relationships/slideLayout" Target="../slideLayouts/slideLayout35.xml" /><Relationship Id="rId11" Type="http://schemas.openxmlformats.org/officeDocument/2006/relationships/slideLayout" Target="../slideLayouts/slideLayout36.xml" /><Relationship Id="rId12" Type="http://schemas.openxmlformats.org/officeDocument/2006/relationships/slideLayout" Target="../slideLayouts/slideLayout37.xml" /><Relationship Id="rId13" Type="http://schemas.openxmlformats.org/officeDocument/2006/relationships/slideLayout" Target="../slideLayouts/slideLayout38.xml" /><Relationship Id="rId14" Type="http://schemas.openxmlformats.org/officeDocument/2006/relationships/theme" Target="../theme/theme3.xml" /><Relationship Id="rId2" Type="http://schemas.openxmlformats.org/officeDocument/2006/relationships/slideLayout" Target="../slideLayouts/slideLayout27.xml" /><Relationship Id="rId3" Type="http://schemas.openxmlformats.org/officeDocument/2006/relationships/slideLayout" Target="../slideLayouts/slideLayout28.xml" /><Relationship Id="rId4" Type="http://schemas.openxmlformats.org/officeDocument/2006/relationships/slideLayout" Target="../slideLayouts/slideLayout29.xml" /><Relationship Id="rId5" Type="http://schemas.openxmlformats.org/officeDocument/2006/relationships/slideLayout" Target="../slideLayouts/slideLayout30.xml" /><Relationship Id="rId6" Type="http://schemas.openxmlformats.org/officeDocument/2006/relationships/slideLayout" Target="../slideLayouts/slideLayout31.xml" /><Relationship Id="rId7" Type="http://schemas.openxmlformats.org/officeDocument/2006/relationships/slideLayout" Target="../slideLayouts/slideLayout32.xml" /><Relationship Id="rId8" Type="http://schemas.openxmlformats.org/officeDocument/2006/relationships/slideLayout" Target="../slideLayouts/slideLayout33.xml" /><Relationship Id="rId9" Type="http://schemas.openxmlformats.org/officeDocument/2006/relationships/slideLayout" Target="../slideLayouts/slideLayout34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9.xml" /><Relationship Id="rId10" Type="http://schemas.openxmlformats.org/officeDocument/2006/relationships/slideLayout" Target="../slideLayouts/slideLayout48.xml" /><Relationship Id="rId11" Type="http://schemas.openxmlformats.org/officeDocument/2006/relationships/slideLayout" Target="../slideLayouts/slideLayout49.xml" /><Relationship Id="rId12" Type="http://schemas.openxmlformats.org/officeDocument/2006/relationships/slideLayout" Target="../slideLayouts/slideLayout50.xml" /><Relationship Id="rId13" Type="http://schemas.openxmlformats.org/officeDocument/2006/relationships/slideLayout" Target="../slideLayouts/slideLayout51.xml" /><Relationship Id="rId14" Type="http://schemas.openxmlformats.org/officeDocument/2006/relationships/theme" Target="../theme/theme4.xml" /><Relationship Id="rId2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41.xml" /><Relationship Id="rId4" Type="http://schemas.openxmlformats.org/officeDocument/2006/relationships/slideLayout" Target="../slideLayouts/slideLayout42.xml" /><Relationship Id="rId5" Type="http://schemas.openxmlformats.org/officeDocument/2006/relationships/slideLayout" Target="../slideLayouts/slideLayout43.xml" /><Relationship Id="rId6" Type="http://schemas.openxmlformats.org/officeDocument/2006/relationships/slideLayout" Target="../slideLayouts/slideLayout44.xml" /><Relationship Id="rId7" Type="http://schemas.openxmlformats.org/officeDocument/2006/relationships/slideLayout" Target="../slideLayouts/slideLayout45.xml" /><Relationship Id="rId8" Type="http://schemas.openxmlformats.org/officeDocument/2006/relationships/slideLayout" Target="../slideLayouts/slideLayout46.xml" /><Relationship Id="rId9" Type="http://schemas.openxmlformats.org/officeDocument/2006/relationships/slideLayout" Target="../slideLayouts/slideLayout47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2.xml" /><Relationship Id="rId10" Type="http://schemas.openxmlformats.org/officeDocument/2006/relationships/slideLayout" Target="../slideLayouts/slideLayout61.xml" /><Relationship Id="rId11" Type="http://schemas.openxmlformats.org/officeDocument/2006/relationships/slideLayout" Target="../slideLayouts/slideLayout62.xml" /><Relationship Id="rId12" Type="http://schemas.openxmlformats.org/officeDocument/2006/relationships/slideLayout" Target="../slideLayouts/slideLayout63.xml" /><Relationship Id="rId13" Type="http://schemas.openxmlformats.org/officeDocument/2006/relationships/slideLayout" Target="../slideLayouts/slideLayout64.xml" /><Relationship Id="rId14" Type="http://schemas.openxmlformats.org/officeDocument/2006/relationships/theme" Target="../theme/theme5.xml" /><Relationship Id="rId2" Type="http://schemas.openxmlformats.org/officeDocument/2006/relationships/slideLayout" Target="../slideLayouts/slideLayout53.xml" /><Relationship Id="rId3" Type="http://schemas.openxmlformats.org/officeDocument/2006/relationships/slideLayout" Target="../slideLayouts/slideLayout54.xml" /><Relationship Id="rId4" Type="http://schemas.openxmlformats.org/officeDocument/2006/relationships/slideLayout" Target="../slideLayouts/slideLayout55.xml" /><Relationship Id="rId5" Type="http://schemas.openxmlformats.org/officeDocument/2006/relationships/slideLayout" Target="../slideLayouts/slideLayout56.xml" /><Relationship Id="rId6" Type="http://schemas.openxmlformats.org/officeDocument/2006/relationships/slideLayout" Target="../slideLayouts/slideLayout57.xml" /><Relationship Id="rId7" Type="http://schemas.openxmlformats.org/officeDocument/2006/relationships/slideLayout" Target="../slideLayouts/slideLayout58.xml" /><Relationship Id="rId8" Type="http://schemas.openxmlformats.org/officeDocument/2006/relationships/slideLayout" Target="../slideLayouts/slideLayout59.xml" /><Relationship Id="rId9" Type="http://schemas.openxmlformats.org/officeDocument/2006/relationships/slideLayout" Target="../slideLayouts/slideLayout6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 idx="5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timing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1026"/>
          <p:cNvSpPr>
            <a:spLocks noGrp="1"/>
          </p:cNvSpPr>
          <p:nvPr>
            <p:ph type="body" idx="5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ransition/>
  <p:timing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075" name="文本占位符 1026"/>
          <p:cNvSpPr>
            <a:spLocks noGrp="1"/>
          </p:cNvSpPr>
          <p:nvPr>
            <p:ph type="body" idx="5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ransition/>
  <p:timing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5123" name="文本占位符 1026"/>
          <p:cNvSpPr>
            <a:spLocks noGrp="1"/>
          </p:cNvSpPr>
          <p:nvPr>
            <p:ph type="body" idx="5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transition/>
  <p:timing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6147" name="文本占位符 1026"/>
          <p:cNvSpPr>
            <a:spLocks noGrp="1"/>
          </p:cNvSpPr>
          <p:nvPr>
            <p:ph type="body" idx="5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</p:sldLayoutIdLst>
  <p:transition/>
  <p:timing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2" Type="http://schemas.openxmlformats.org/officeDocument/2006/relationships/notesSlide" Target="../notesSlides/notesSlide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3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文本框 3"/>
          <p:cNvSpPr txBox="1"/>
          <p:nvPr/>
        </p:nvSpPr>
        <p:spPr>
          <a:xfrm>
            <a:off x="541338" y="252413"/>
            <a:ext cx="4800600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20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21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届高三文化生活复习</a:t>
            </a:r>
          </a:p>
        </p:txBody>
      </p:sp>
      <p:sp>
        <p:nvSpPr>
          <p:cNvPr id="8194" name="文本框 4"/>
          <p:cNvSpPr txBox="1"/>
          <p:nvPr/>
        </p:nvSpPr>
        <p:spPr>
          <a:xfrm>
            <a:off x="1797050" y="2620963"/>
            <a:ext cx="9142413" cy="8302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4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第</a:t>
            </a:r>
            <a:r>
              <a:rPr lang="en-US" altLang="zh-CN" sz="4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4</a:t>
            </a:r>
            <a:r>
              <a:rPr lang="zh-CN" altLang="en-US" sz="4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课 </a:t>
            </a:r>
            <a:r>
              <a:rPr lang="zh-CN" altLang="en-US" sz="4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文化的继承性与文化发展</a:t>
            </a:r>
            <a:r>
              <a:rPr lang="zh-CN" altLang="en-US" sz="4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  </a:t>
            </a:r>
          </a:p>
        </p:txBody>
      </p:sp>
      <p:sp>
        <p:nvSpPr>
          <p:cNvPr id="8195" name="文本框 6"/>
          <p:cNvSpPr txBox="1"/>
          <p:nvPr/>
        </p:nvSpPr>
        <p:spPr>
          <a:xfrm>
            <a:off x="3324225" y="1166813"/>
            <a:ext cx="537845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200" b="1">
                <a:solidFill>
                  <a:srgbClr val="0408B5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第二单元　文化传承与创新</a:t>
            </a:r>
          </a:p>
        </p:txBody>
      </p:sp>
    </p:spTree>
  </p:cSld>
  <p:clrMapOvr>
    <a:masterClrMapping/>
  </p:clrMapOvr>
  <p:transition>
    <p:fade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7" name="TextBox 1"/>
          <p:cNvSpPr txBox="1"/>
          <p:nvPr/>
        </p:nvSpPr>
        <p:spPr>
          <a:xfrm>
            <a:off x="844550" y="530225"/>
            <a:ext cx="2219325" cy="522288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复习目标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204788" y="5106988"/>
            <a:ext cx="11012488" cy="0"/>
          </a:xfrm>
          <a:prstGeom prst="line">
            <a:avLst/>
          </a:prstGeom>
          <a:ln w="19050">
            <a:solidFill>
              <a:srgbClr val="0408B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19" name="矩形 23"/>
          <p:cNvSpPr/>
          <p:nvPr/>
        </p:nvSpPr>
        <p:spPr>
          <a:xfrm>
            <a:off x="1498600" y="1497013"/>
            <a:ext cx="8424863" cy="20161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eaLnBrk="0" hangingPunct="0">
              <a:lnSpc>
                <a:spcPts val="5000"/>
              </a:lnSpc>
            </a:pP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32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理解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 传统文化的特点、作用。</a:t>
            </a:r>
          </a:p>
          <a:p>
            <a:pPr eaLnBrk="0" hangingPunct="0">
              <a:lnSpc>
                <a:spcPts val="5000"/>
              </a:lnSpc>
            </a:pP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32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把握好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 文化继承与文化发展的关系。</a:t>
            </a:r>
          </a:p>
          <a:p>
            <a:pPr eaLnBrk="0" hangingPunct="0">
              <a:lnSpc>
                <a:spcPts val="5000"/>
              </a:lnSpc>
            </a:pP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</a:rPr>
              <a:t>3.</a:t>
            </a:r>
            <a:r>
              <a:rPr lang="zh-CN" altLang="en-US" sz="32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如何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 正确对待传统文化。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1" name="TextBox 1"/>
          <p:cNvSpPr txBox="1"/>
          <p:nvPr/>
        </p:nvSpPr>
        <p:spPr>
          <a:xfrm>
            <a:off x="650875" y="136525"/>
            <a:ext cx="2301875" cy="522288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考点解读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084263" y="1163638"/>
          <a:ext cx="10065385" cy="42094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2670"/>
                <a:gridCol w="9022715"/>
              </a:tblGrid>
              <a:tr h="2181225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400" b="1"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考点考情</a:t>
                      </a:r>
                      <a:endParaRPr lang="en-US" altLang="en-US" sz="2400" b="1"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文化的继承与发展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(三年2考)</a:t>
                      </a:r>
                    </a:p>
                    <a:p>
                      <a:pPr>
                        <a:buNone/>
                      </a:pP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①传统文化的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表现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、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特点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及其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影响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　</a:t>
                      </a:r>
                    </a:p>
                    <a:p>
                      <a:pPr>
                        <a:buNone/>
                      </a:pP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②对待传统文化的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正确态度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　</a:t>
                      </a:r>
                    </a:p>
                    <a:p>
                      <a:pPr>
                        <a:buNone/>
                      </a:pP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③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影响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文化发展的主要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因素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　</a:t>
                      </a:r>
                    </a:p>
                    <a:p>
                      <a:pPr>
                        <a:buNone/>
                      </a:pP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④文化继承与发展的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关系</a:t>
                      </a:r>
                      <a:endParaRPr lang="en-US" altLang="en-US" sz="2400" b="1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2819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400" b="1"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考向分析</a:t>
                      </a:r>
                      <a:endParaRPr lang="en-US" altLang="en-US" sz="2400" b="1"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1.从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内容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上看，</a:t>
                      </a:r>
                      <a:r>
                        <a:rPr lang="en-US" sz="24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传统文化的继承和发展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、科技教育等</a:t>
                      </a:r>
                      <a:r>
                        <a:rPr lang="en-US" sz="24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影响文化发展的因素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为历年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高考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的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高频考点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，</a:t>
                      </a:r>
                      <a:r>
                        <a:rPr lang="en-US" sz="24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教育的功能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考查比例近年加大。</a:t>
                      </a:r>
                    </a:p>
                    <a:p>
                      <a:pPr>
                        <a:lnSpc>
                          <a:spcPts val="3000"/>
                        </a:lnSpc>
                        <a:buNone/>
                      </a:pP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2.从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形式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上看，往年高考中，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选择题、非选择题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都有所涉及。背景材料跟随当时的热点不断更新。</a:t>
                      </a:r>
                      <a:endParaRPr lang="en-US" altLang="en-US" sz="2400" b="1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5" name="内容占位符 2"/>
          <p:cNvSpPr>
            <a:spLocks noGrp="1" noRot="1"/>
          </p:cNvSpPr>
          <p:nvPr>
            <p:ph idx="4294967295"/>
          </p:nvPr>
        </p:nvSpPr>
        <p:spPr>
          <a:xfrm>
            <a:off x="1044575" y="1330325"/>
            <a:ext cx="10228263" cy="2505075"/>
          </a:xfrm>
        </p:spPr>
        <p:txBody>
          <a:bodyPr vert="horz" wrap="square" lIns="91440" tIns="45720" rIns="91440" bIns="45720" anchor="t" anchorCtr="0"/>
          <a:lstStyle/>
          <a:p>
            <a:pPr marL="0" indent="0">
              <a:lnSpc>
                <a:spcPts val="3500"/>
              </a:lnSpc>
              <a:spcBef>
                <a:spcPct val="0"/>
              </a:spcBef>
              <a:buNone/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传统文化的含义</a:t>
            </a:r>
            <a:endParaRPr lang="en-US" alt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是指在长期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历史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发展中形成并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保留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在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现实生活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中的、具有相对稳定性的文化。</a:t>
            </a:r>
          </a:p>
          <a:p>
            <a:pPr marL="0" indent="0">
              <a:lnSpc>
                <a:spcPts val="3500"/>
              </a:lnSpc>
              <a:buSzTx/>
              <a:buNone/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2.传统文化的继承性</a:t>
            </a:r>
          </a:p>
          <a:p>
            <a:pPr marL="0" indent="0">
              <a:buNone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表现为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传统习俗、传统建筑、传统文艺、传统思想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等方面的继承。</a:t>
            </a:r>
          </a:p>
        </p:txBody>
      </p:sp>
      <p:sp>
        <p:nvSpPr>
          <p:cNvPr id="11266" name="Rectangle 3"/>
          <p:cNvSpPr/>
          <p:nvPr/>
        </p:nvSpPr>
        <p:spPr>
          <a:xfrm>
            <a:off x="3762375" y="290513"/>
            <a:ext cx="52451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考点一：传统文化的继承</a:t>
            </a:r>
          </a:p>
        </p:txBody>
      </p:sp>
      <p:sp>
        <p:nvSpPr>
          <p:cNvPr id="11267" name="TextBox 1"/>
          <p:cNvSpPr txBox="1"/>
          <p:nvPr/>
        </p:nvSpPr>
        <p:spPr>
          <a:xfrm>
            <a:off x="603250" y="100013"/>
            <a:ext cx="2219325" cy="522287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知识梳理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765175" y="382588"/>
          <a:ext cx="10662285" cy="60915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4410"/>
                <a:gridCol w="2613660"/>
                <a:gridCol w="2063115"/>
                <a:gridCol w="2318385"/>
                <a:gridCol w="2672715"/>
              </a:tblGrid>
              <a:tr h="518795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0408B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形式</a:t>
                      </a:r>
                      <a:endParaRPr lang="en-US" altLang="en-US" sz="2200" b="1">
                        <a:solidFill>
                          <a:srgbClr val="0408B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传统习俗</a:t>
                      </a:r>
                      <a:endParaRPr lang="en-US" altLang="en-US" sz="22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传统建筑</a:t>
                      </a:r>
                      <a:endParaRPr lang="en-US" altLang="en-US" sz="22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传统文艺</a:t>
                      </a:r>
                      <a:endParaRPr lang="en-US" altLang="en-US" sz="22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传统思想</a:t>
                      </a:r>
                      <a:endParaRPr lang="en-US" altLang="en-US" sz="22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112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0408B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含义</a:t>
                      </a:r>
                      <a:endParaRPr lang="en-US" altLang="en-US" sz="2200" b="1">
                        <a:solidFill>
                          <a:srgbClr val="0408B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指在一定社会群体中约定俗成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世代相传的风尚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礼节和习惯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建筑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被称为</a:t>
                      </a:r>
                      <a:r>
                        <a:rPr lang="en-US" sz="22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凝固的艺术</a:t>
                      </a:r>
                      <a:endParaRPr lang="en-US" altLang="en-US" sz="2200" b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以古代文学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传统戏曲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传统绘画等为代表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包括在长期历史积淀中形成的理论观点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学术思想和道德观念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940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0408B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影响</a:t>
                      </a:r>
                      <a:endParaRPr lang="en-US" altLang="en-US" sz="2200" b="1">
                        <a:solidFill>
                          <a:srgbClr val="0408B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对人们的物质生活和精神生活产生持久的影响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在世界建筑史上写下了光辉的一页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有悠久的历史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蕴藏着丰富的文化内涵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对今天中国人的</a:t>
                      </a:r>
                      <a:r>
                        <a:rPr lang="en-US" sz="22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价值观念</a:t>
                      </a:r>
                      <a:r>
                        <a:rPr lang="en-US" sz="22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生活方式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和中国的社会发展具有深刻影响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584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0408B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地位</a:t>
                      </a:r>
                      <a:endParaRPr lang="en-US" altLang="en-US" sz="2200" b="1">
                        <a:solidFill>
                          <a:srgbClr val="0408B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传统文化的基本形式之一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展现中国传统文化的</a:t>
                      </a:r>
                      <a:r>
                        <a:rPr lang="en-US" sz="22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重要标志</a:t>
                      </a:r>
                      <a:endParaRPr lang="en-US" altLang="en-US" sz="2200" b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中华民族灿烂文化的重要组成部分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中华文化中一个非常重要的组成部分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7640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0408B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例子</a:t>
                      </a:r>
                      <a:endParaRPr lang="en-US" altLang="en-US" sz="2200" b="1">
                        <a:solidFill>
                          <a:srgbClr val="0408B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元宵节看花灯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吃汤圆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端午节吃粽子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赛龙舟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中秋节赏月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吃月饼等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北京菊儿胡同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京剧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武术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诗歌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散文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书法等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“大同”世界、“天下为公”的社会思想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3" name="内容占位符 2"/>
          <p:cNvSpPr>
            <a:spLocks noGrp="1" noRot="1"/>
          </p:cNvSpPr>
          <p:nvPr>
            <p:ph idx="4294967295"/>
          </p:nvPr>
        </p:nvSpPr>
        <p:spPr>
          <a:xfrm>
            <a:off x="768350" y="412750"/>
            <a:ext cx="10826750" cy="3616325"/>
          </a:xfrm>
        </p:spPr>
        <p:txBody>
          <a:bodyPr vert="horz" wrap="square" lIns="91440" tIns="45720" rIns="91440" bIns="45720" anchor="t" anchorCtr="0"/>
          <a:lstStyle/>
          <a:p>
            <a:pPr marL="0" indent="0">
              <a:lnSpc>
                <a:spcPts val="3000"/>
              </a:lnSpc>
              <a:spcBef>
                <a:spcPct val="0"/>
              </a:spcBef>
              <a:buNone/>
            </a:pPr>
            <a:r>
              <a:rPr lang="en-US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3.传统文化的特点</a:t>
            </a:r>
          </a:p>
          <a:p>
            <a:pPr marL="0" indent="0">
              <a:lnSpc>
                <a:spcPts val="3000"/>
              </a:lnSpc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）继承性： </a:t>
            </a:r>
          </a:p>
          <a:p>
            <a:pPr marL="0" indent="0">
              <a:lnSpc>
                <a:spcPts val="3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在长期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历史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发展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中形成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并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保留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在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现实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生活中</a:t>
            </a:r>
          </a:p>
          <a:p>
            <a:pPr marL="0" indent="0">
              <a:lnSpc>
                <a:spcPts val="3000"/>
              </a:lnSpc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）相对稳定性： </a:t>
            </a:r>
          </a:p>
          <a:p>
            <a:pPr marL="0" indent="0">
              <a:lnSpc>
                <a:spcPts val="3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传统文化在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世代相传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中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保留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着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基本特征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，同时，它的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具体内涵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又能够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因时而变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，有些传统文化在当今社会被赋予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新的内涵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  <a:p>
            <a:pPr marL="0" indent="0">
              <a:lnSpc>
                <a:spcPts val="3000"/>
              </a:lnSpc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）鲜明的民族性： </a:t>
            </a:r>
          </a:p>
          <a:p>
            <a:pPr marL="0" indent="0">
              <a:lnSpc>
                <a:spcPts val="3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传统文化具有鲜明的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民族特色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、民族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风格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和民族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气派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，是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维系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民族生存和发展的</a:t>
            </a:r>
            <a:r>
              <a:rPr lang="zh-CN" altLang="en-US" sz="24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精神纽带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内容占位符 2"/>
          <p:cNvSpPr>
            <a:spLocks noGrp="1" noRot="1"/>
          </p:cNvSpPr>
          <p:nvPr>
            <p:ph idx="4294967295"/>
          </p:nvPr>
        </p:nvSpPr>
        <p:spPr>
          <a:xfrm>
            <a:off x="885825" y="533400"/>
            <a:ext cx="10874375" cy="3378200"/>
          </a:xfrm>
        </p:spPr>
        <p:txBody>
          <a:bodyPr vert="horz" wrap="square" lIns="91440" tIns="45720" rIns="91440" bIns="45720" anchor="t" anchorCtr="0"/>
          <a:lstStyle/>
          <a:p>
            <a:pPr>
              <a:buFont typeface="Wingdings" panose="05000000000000000000" charset="0"/>
              <a:buChar char="Ø"/>
            </a:pP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特别提醒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区分：传统文化的</a:t>
            </a:r>
            <a:r>
              <a:rPr lang="en-US" altLang="zh-CN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相对稳定性</a:t>
            </a:r>
            <a:r>
              <a:rPr lang="en-US" altLang="zh-CN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鲜明的民族性</a:t>
            </a:r>
            <a:r>
              <a:rPr lang="en-US" altLang="zh-CN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endParaRPr lang="zh-CN" altLang="en-US" sz="2400" b="1">
              <a:solidFill>
                <a:srgbClr val="0408B5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相对稳定性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是从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纵向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的角度及历史的角度来说的，是指一个民族的文化由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过去到现在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具有历史继承性；</a:t>
            </a:r>
          </a:p>
          <a:p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鲜明民族性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是从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横向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角度来说的，是指一个民族文化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区别于其他民族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文化的不同之处。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二者的侧重点不同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4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对传统文化的相对稳定性，注意以下两点：一是相对稳定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不意味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着固定不变；二是相对稳定性体现着文化影响的</a:t>
            </a:r>
            <a:r>
              <a:rPr lang="zh-CN" altLang="en-US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深远持久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4338" name="Rectangle 3"/>
          <p:cNvSpPr/>
          <p:nvPr/>
        </p:nvSpPr>
        <p:spPr>
          <a:xfrm>
            <a:off x="5867400" y="-46037"/>
            <a:ext cx="458788" cy="3587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ctr" anchorCtr="0">
            <a:spAutoFit/>
          </a:bodyPr>
          <a:lstStyle/>
          <a:p>
            <a:pPr indent="266700"/>
            <a:endParaRPr lang="zh-CN" altLang="zh-CN">
              <a:latin typeface="Calibri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1" name="内容占位符 2"/>
          <p:cNvSpPr>
            <a:spLocks noGrp="1" noRot="1"/>
          </p:cNvSpPr>
          <p:nvPr>
            <p:ph idx="4294967295"/>
          </p:nvPr>
        </p:nvSpPr>
        <p:spPr>
          <a:xfrm>
            <a:off x="777875" y="663575"/>
            <a:ext cx="10715625" cy="1563688"/>
          </a:xfrm>
        </p:spPr>
        <p:txBody>
          <a:bodyPr vert="horz" wrap="square" lIns="91440" tIns="45720" rIns="91440" bIns="45720" anchor="t" anchorCtr="0"/>
          <a:lstStyle/>
          <a:p>
            <a:pPr marL="0" indent="0">
              <a:spcBef>
                <a:spcPct val="0"/>
              </a:spcBef>
              <a:buClr>
                <a:srgbClr val="0066CC"/>
              </a:buClr>
              <a:buNone/>
            </a:pP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）积极影响：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传统文化如果能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顺应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社会生活的变迁，不断满足人们日益增长的精神需求，就能对社会、人的发展起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积极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作用。</a:t>
            </a:r>
          </a:p>
          <a:p>
            <a:pPr marL="0" indent="0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）消极影响：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如果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一成不变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，传统文化会起阻碍社会进步、妨碍人的发展的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消极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作用。</a:t>
            </a:r>
          </a:p>
        </p:txBody>
      </p:sp>
      <p:sp>
        <p:nvSpPr>
          <p:cNvPr id="15362" name="Rectangle 3"/>
          <p:cNvSpPr/>
          <p:nvPr/>
        </p:nvSpPr>
        <p:spPr>
          <a:xfrm>
            <a:off x="5867400" y="-46037"/>
            <a:ext cx="458788" cy="3587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ctr" anchorCtr="0">
            <a:spAutoFit/>
          </a:bodyPr>
          <a:lstStyle/>
          <a:p>
            <a:pPr indent="266700"/>
            <a:endParaRPr lang="zh-CN" altLang="zh-CN"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363" name="文本框 1"/>
          <p:cNvSpPr txBox="1"/>
          <p:nvPr/>
        </p:nvSpPr>
        <p:spPr>
          <a:xfrm>
            <a:off x="663575" y="98425"/>
            <a:ext cx="41941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4.传统文化的作用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(双重性)</a:t>
            </a:r>
          </a:p>
        </p:txBody>
      </p:sp>
      <p:sp>
        <p:nvSpPr>
          <p:cNvPr id="15364" name="文本框 3"/>
          <p:cNvSpPr txBox="1"/>
          <p:nvPr/>
        </p:nvSpPr>
        <p:spPr>
          <a:xfrm>
            <a:off x="777875" y="2235200"/>
            <a:ext cx="26828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现实价值</a:t>
            </a:r>
            <a:endParaRPr lang="en-US" altLang="en-US" sz="2400" b="1">
              <a:solidFill>
                <a:srgbClr val="0408B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365" name="文本框 4"/>
          <p:cNvSpPr txBox="1"/>
          <p:nvPr/>
        </p:nvSpPr>
        <p:spPr>
          <a:xfrm>
            <a:off x="663575" y="2695575"/>
            <a:ext cx="10974388" cy="34147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①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传统文化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具有鲜明的民族性，是维系民族生存和发展的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精神纽带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，传承传统文化有利于</a:t>
            </a:r>
            <a:r>
              <a:rPr lang="en-US" altLang="zh-CN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增强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民族认同感和归属感，</a:t>
            </a:r>
            <a:r>
              <a:rPr lang="en-US" altLang="zh-CN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增强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民族凝聚力</a:t>
            </a:r>
          </a:p>
          <a:p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②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传统文化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是民族文化发展的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基石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，一个国家和民族</a:t>
            </a:r>
            <a:r>
              <a:rPr lang="en-US" altLang="zh-CN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如果漠视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对优秀传统文化的继承，就会失去文化创新的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根基</a:t>
            </a:r>
            <a:endParaRPr lang="en-US" altLang="zh-CN" sz="24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③传统文化具有</a:t>
            </a:r>
            <a:r>
              <a:rPr lang="en-US" altLang="zh-CN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相对稳定性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，对人们的物质生活和精神生活产生</a:t>
            </a:r>
            <a:r>
              <a:rPr lang="en-US" altLang="zh-CN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持久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的影响；对今天人们的价值观念、生活方式和社会发展具有</a:t>
            </a:r>
            <a:r>
              <a:rPr lang="en-US" altLang="zh-CN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深刻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的影响</a:t>
            </a:r>
          </a:p>
          <a:p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④</a:t>
            </a:r>
            <a:r>
              <a:rPr lang="en-US" altLang="zh-CN" sz="24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一个民族、一个国家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，只有</a:t>
            </a:r>
            <a:r>
              <a:rPr lang="en-US" altLang="zh-CN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发挥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传统文化的</a:t>
            </a:r>
            <a:r>
              <a:rPr lang="en-US" altLang="zh-CN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积极作用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，克服传统文化的消极作用，才能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兴旺发达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；</a:t>
            </a:r>
            <a:r>
              <a:rPr lang="en-US" altLang="zh-CN" sz="24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每个人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只有正确对待传统文化的影响，才能使自己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全面发展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，更好地创造新生活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。（</a:t>
            </a:r>
            <a:r>
              <a:rPr lang="zh-CN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正确对待传统文化的意义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Rectangle 3"/>
          <p:cNvSpPr/>
          <p:nvPr/>
        </p:nvSpPr>
        <p:spPr>
          <a:xfrm>
            <a:off x="5867400" y="-46037"/>
            <a:ext cx="458788" cy="3587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ctr" anchorCtr="0">
            <a:spAutoFit/>
          </a:bodyPr>
          <a:lstStyle/>
          <a:p>
            <a:pPr indent="266700"/>
            <a:endParaRPr lang="zh-CN" altLang="zh-CN"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386" name="文本框 1"/>
          <p:cNvSpPr txBox="1"/>
          <p:nvPr/>
        </p:nvSpPr>
        <p:spPr>
          <a:xfrm>
            <a:off x="1363663" y="396875"/>
            <a:ext cx="86296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342900" indent="-342900">
              <a:buFont typeface="Wingdings" panose="05000000000000000000" charset="0"/>
              <a:buChar char="Ø"/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特别提醒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】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altLang="zh-CN" sz="2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正确理解：传统文化的</a:t>
            </a:r>
            <a:r>
              <a:rPr lang="zh-CN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双重性质</a:t>
            </a:r>
            <a:r>
              <a:rPr lang="zh-CN" altLang="zh-CN" sz="2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zh-CN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双重作用</a:t>
            </a:r>
          </a:p>
        </p:txBody>
      </p:sp>
      <p:sp>
        <p:nvSpPr>
          <p:cNvPr id="16387" name="文本框 99"/>
          <p:cNvSpPr txBox="1"/>
          <p:nvPr/>
        </p:nvSpPr>
        <p:spPr>
          <a:xfrm>
            <a:off x="855663" y="1241425"/>
            <a:ext cx="10483850" cy="23987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ts val="3000"/>
              </a:lnSpc>
              <a:spcAft>
                <a:spcPts val="300"/>
              </a:spcAft>
            </a:pP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①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传统文化具有</a:t>
            </a:r>
            <a:r>
              <a:rPr lang="zh-CN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双重性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，传统文化中</a:t>
            </a:r>
            <a:r>
              <a:rPr lang="zh-CN" altLang="zh-CN" sz="2400" b="1" u="sng">
                <a:latin typeface="黑体" panose="02010609060101010101" pitchFamily="49" charset="-122"/>
                <a:ea typeface="黑体" panose="02010609060101010101" pitchFamily="49" charset="-122"/>
              </a:rPr>
              <a:t>有精华也有糟粕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，对待传统文化，既</a:t>
            </a:r>
            <a:r>
              <a:rPr lang="zh-CN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不能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搞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传统虚无主义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全盘否定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；也不能持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文化保守主义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全盘继承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4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3000"/>
              </a:lnSpc>
              <a:spcAft>
                <a:spcPts val="300"/>
              </a:spcAft>
            </a:pP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②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关于传统文化的</a:t>
            </a:r>
            <a:r>
              <a:rPr lang="zh-CN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作用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，要</a:t>
            </a:r>
            <a:r>
              <a:rPr lang="zh-CN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两点：一是</a:t>
            </a:r>
            <a:r>
              <a:rPr lang="zh-CN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不能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认为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传统文化对社会和个人的发展起</a:t>
            </a:r>
            <a:r>
              <a:rPr lang="zh-CN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积极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作用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，因为只有</a:t>
            </a:r>
            <a:r>
              <a:rPr lang="zh-CN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优秀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的传统文化才可以</a:t>
            </a:r>
            <a:r>
              <a:rPr lang="zh-CN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促进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社会和人的发展。二是</a:t>
            </a:r>
            <a:r>
              <a:rPr lang="zh-CN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不能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认为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传统文化是文化发展的</a:t>
            </a:r>
            <a:r>
              <a:rPr lang="zh-CN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源泉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，因为</a:t>
            </a:r>
            <a:r>
              <a:rPr lang="zh-CN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社会实践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才是文化发展的源泉。</a:t>
            </a:r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Rectangle 3"/>
          <p:cNvSpPr/>
          <p:nvPr/>
        </p:nvSpPr>
        <p:spPr>
          <a:xfrm>
            <a:off x="5867400" y="-46037"/>
            <a:ext cx="458788" cy="3587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ctr" anchorCtr="0">
            <a:spAutoFit/>
          </a:bodyPr>
          <a:lstStyle/>
          <a:p>
            <a:pPr indent="266700"/>
            <a:endParaRPr lang="zh-CN" altLang="zh-CN"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410" name="文本框 1"/>
          <p:cNvSpPr txBox="1"/>
          <p:nvPr/>
        </p:nvSpPr>
        <p:spPr>
          <a:xfrm>
            <a:off x="889000" y="200025"/>
            <a:ext cx="4205288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5. </a:t>
            </a:r>
            <a:r>
              <a:rPr lang="zh-CN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对待传统文化的正确态度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987425" y="854075"/>
          <a:ext cx="9689465" cy="2571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265"/>
                <a:gridCol w="8077200"/>
              </a:tblGrid>
              <a:tr h="65024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400" b="1">
                          <a:solidFill>
                            <a:srgbClr val="0408B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正确态度</a:t>
                      </a:r>
                      <a:endParaRPr lang="en-US" altLang="en-US" sz="2400" b="1">
                        <a:solidFill>
                          <a:srgbClr val="0408B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“取其精华，去其糟粕”，批判继承，古为今用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2151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400" b="1">
                          <a:solidFill>
                            <a:srgbClr val="0408B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措施</a:t>
                      </a:r>
                      <a:endParaRPr lang="en-US" altLang="en-US" sz="2400" b="1">
                        <a:solidFill>
                          <a:srgbClr val="0408B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①对于传统文化中符合社会发展要求的、积极向上的内容，应该继续保持和发扬；</a:t>
                      </a:r>
                    </a:p>
                    <a:p>
                      <a:pPr>
                        <a:buNone/>
                      </a:pP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②对于传统文化中不符合社会发展要求的、落后的、腐朽的东西，必须“移风易俗”，自觉地加以改造或剔除</a:t>
                      </a:r>
                      <a:endParaRPr lang="en-US" altLang="en-US" sz="2400" b="1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内容占位符 2"/>
          <p:cNvSpPr>
            <a:spLocks noGrp="1" noRot="1"/>
          </p:cNvSpPr>
          <p:nvPr/>
        </p:nvSpPr>
        <p:spPr>
          <a:xfrm>
            <a:off x="774700" y="3895725"/>
            <a:ext cx="10644188" cy="21336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ts val="3000"/>
              </a:lnSpc>
              <a:spcBef>
                <a:spcPct val="0"/>
              </a:spcBef>
              <a:buFont typeface="Wingdings" panose="05000000000000000000" charset="0"/>
              <a:buChar char="Ø"/>
            </a:pPr>
            <a:r>
              <a:rPr lang="zh-CN" altLang="en-US" sz="2400" b="1" strike="noStrike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考试点拨：</a:t>
            </a:r>
            <a:r>
              <a:rPr lang="zh-CN" altLang="en-US" sz="2400" b="1" strike="noStrike" noProof="1">
                <a:latin typeface="宋体" panose="02010600030101010101" pitchFamily="2" charset="-122"/>
                <a:ea typeface="黑体" panose="02010609060101010101" pitchFamily="49" charset="-122"/>
                <a:cs typeface="+mn-cs"/>
              </a:rPr>
              <a:t>　</a:t>
            </a:r>
            <a:endParaRPr lang="zh-CN" altLang="en-US" sz="2400" b="1" strike="noStrike" noProof="1">
              <a:latin typeface="宋体" panose="02010600030101010101" pitchFamily="2" charset="-122"/>
              <a:ea typeface="黑体" panose="02010609060101010101" pitchFamily="49" charset="-122"/>
            </a:endParaRPr>
          </a:p>
          <a:p>
            <a:pPr marL="0" indent="0" fontAlgn="base">
              <a:lnSpc>
                <a:spcPts val="3000"/>
              </a:lnSpc>
              <a:spcBef>
                <a:spcPct val="0"/>
              </a:spcBef>
              <a:buNone/>
            </a:pPr>
            <a:r>
              <a:rPr lang="zh-CN" altLang="en-US" sz="2400" b="1" strike="noStrike" noProof="1">
                <a:solidFill>
                  <a:srgbClr val="0408B5"/>
                </a:solidFill>
                <a:latin typeface="+mn-lt"/>
                <a:ea typeface="黑体" panose="02010609060101010101" pitchFamily="49" charset="-122"/>
                <a:cs typeface="+mn-cs"/>
              </a:rPr>
              <a:t>①考查传统文化的特点：</a:t>
            </a:r>
            <a:endParaRPr lang="zh-CN" altLang="en-US" sz="2400" b="1" strike="noStrike" noProof="1">
              <a:solidFill>
                <a:srgbClr val="0408B5"/>
              </a:solidFill>
              <a:ea typeface="黑体" panose="02010609060101010101" pitchFamily="49" charset="-122"/>
            </a:endParaRPr>
          </a:p>
          <a:p>
            <a:pPr marL="0" indent="0" fontAlgn="base">
              <a:lnSpc>
                <a:spcPts val="3000"/>
              </a:lnSpc>
              <a:spcBef>
                <a:spcPct val="0"/>
              </a:spcBef>
              <a:buNone/>
            </a:pPr>
            <a:r>
              <a:rPr lang="zh-CN" altLang="en-US" sz="2400" b="1" strike="noStrike" noProof="1">
                <a:latin typeface="+mn-lt"/>
                <a:ea typeface="黑体" panose="02010609060101010101" pitchFamily="49" charset="-122"/>
                <a:cs typeface="+mn-cs"/>
              </a:rPr>
              <a:t> 注意区分传统文化的相对稳定性和鲜明的民族性</a:t>
            </a:r>
            <a:endParaRPr lang="zh-CN" altLang="en-US" sz="2400" b="1" strike="noStrike" noProof="1">
              <a:ea typeface="黑体" panose="02010609060101010101" pitchFamily="49" charset="-122"/>
            </a:endParaRPr>
          </a:p>
          <a:p>
            <a:pPr marL="0" indent="0" fontAlgn="base">
              <a:lnSpc>
                <a:spcPts val="3000"/>
              </a:lnSpc>
              <a:spcBef>
                <a:spcPct val="0"/>
              </a:spcBef>
              <a:buNone/>
            </a:pPr>
            <a:r>
              <a:rPr lang="zh-CN" altLang="en-US" sz="2400" b="1" strike="noStrike" noProof="1">
                <a:solidFill>
                  <a:srgbClr val="0408B5"/>
                </a:solidFill>
                <a:latin typeface="+mn-lt"/>
                <a:ea typeface="黑体" panose="02010609060101010101" pitchFamily="49" charset="-122"/>
                <a:cs typeface="+mn-cs"/>
              </a:rPr>
              <a:t>②考查对待传统文化的正确态度：</a:t>
            </a:r>
            <a:endParaRPr lang="zh-CN" altLang="en-US" sz="2400" b="1" strike="noStrike" noProof="1">
              <a:solidFill>
                <a:srgbClr val="0408B5"/>
              </a:solidFill>
              <a:ea typeface="黑体" panose="02010609060101010101" pitchFamily="49" charset="-122"/>
            </a:endParaRPr>
          </a:p>
          <a:p>
            <a:pPr marL="0" indent="0" fontAlgn="base">
              <a:lnSpc>
                <a:spcPts val="3000"/>
              </a:lnSpc>
              <a:spcBef>
                <a:spcPct val="0"/>
              </a:spcBef>
              <a:buNone/>
            </a:pPr>
            <a:r>
              <a:rPr lang="zh-CN" altLang="en-US" sz="2400" b="1" strike="noStrike" noProof="1">
                <a:latin typeface="+mn-lt"/>
                <a:ea typeface="黑体" panose="02010609060101010101" pitchFamily="49" charset="-122"/>
                <a:cs typeface="+mn-cs"/>
              </a:rPr>
              <a:t>“取其精华，去其糟粕”，批判继承，古为今用， </a:t>
            </a:r>
            <a:r>
              <a:rPr lang="zh-CN" altLang="en-US" sz="2400" b="1" strike="noStrike" noProof="1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+mn-cs"/>
              </a:rPr>
              <a:t>还要</a:t>
            </a:r>
            <a:r>
              <a:rPr lang="zh-CN" altLang="en-US" sz="2400" b="1" strike="noStrike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推陈出新，革故鼎新</a:t>
            </a:r>
            <a:r>
              <a:rPr lang="zh-CN" altLang="en-US" sz="2400" b="1" strike="noStrike" noProof="1">
                <a:latin typeface="+mn-lt"/>
                <a:ea typeface="黑体" panose="02010609060101010101" pitchFamily="49" charset="-122"/>
                <a:cs typeface="+mn-cs"/>
              </a:rPr>
              <a:t> 。</a:t>
            </a:r>
            <a:endParaRPr lang="zh-CN" altLang="en-US" sz="2400" b="1" strike="noStrike" noProof="1"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3" name="Rectangle 3"/>
          <p:cNvSpPr/>
          <p:nvPr/>
        </p:nvSpPr>
        <p:spPr>
          <a:xfrm>
            <a:off x="5867400" y="-46037"/>
            <a:ext cx="458788" cy="3587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ctr" anchorCtr="0">
            <a:spAutoFit/>
          </a:bodyPr>
          <a:lstStyle/>
          <a:p>
            <a:pPr indent="266700"/>
            <a:endParaRPr lang="zh-CN" altLang="zh-CN"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06450" y="469900"/>
            <a:ext cx="10580688" cy="460533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ts val="3200"/>
              </a:lnSpc>
              <a:buFont typeface="Wingdings" panose="05000000000000000000" charset="0"/>
              <a:buChar char="p"/>
            </a:pPr>
            <a:r>
              <a:rPr lang="zh-CN" altLang="en-US" sz="2400" b="1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</a:rPr>
              <a:t>易错辨析：</a:t>
            </a:r>
            <a:endParaRPr lang="en-US" sz="2400" b="1" noProof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pitchFamily="49" charset="-122"/>
            </a:endParaRPr>
          </a:p>
          <a:p>
            <a:pPr>
              <a:lnSpc>
                <a:spcPts val="3200"/>
              </a:lnSpc>
            </a:pPr>
            <a:r>
              <a:rPr lang="en-US" sz="2200" b="1" noProof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</a:t>
            </a:r>
            <a:r>
              <a:rPr lang="zh-CN" sz="2200" b="1" noProof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．传统文化在世代相传中是一成不变的。</a:t>
            </a:r>
            <a:r>
              <a:rPr lang="en-US" sz="2200" b="1" noProof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(×)</a:t>
            </a:r>
            <a:endParaRPr lang="zh-CN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200"/>
              </a:lnSpc>
            </a:pP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剖析：传统文化具有相对稳定性，虽然它在世代相传中保留了其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基本特征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，但其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具体内涵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不是一成不变的，而是因时而变。</a:t>
            </a:r>
            <a:endParaRPr lang="en-US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200"/>
              </a:lnSpc>
            </a:pPr>
            <a:r>
              <a:rPr lang="en-US" sz="2200" b="1" noProof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2．历史上存在的文化就是传统文化。(×)</a:t>
            </a:r>
            <a:endParaRPr lang="zh-CN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200"/>
              </a:lnSpc>
            </a:pP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剖析：传统文化不仅仅存在于历史中，而且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存在于现实中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，渗透在现实生活中的各个领域，历史上产生的文化如果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没有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被人类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传承下来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，那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就不是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传统文化。</a:t>
            </a:r>
            <a:endParaRPr lang="en-US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200"/>
              </a:lnSpc>
            </a:pPr>
            <a:r>
              <a:rPr lang="en-US" sz="2200" b="1" noProof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3．传统习俗是传统文化的重要标志。(×)</a:t>
            </a:r>
            <a:endParaRPr lang="zh-CN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200"/>
              </a:lnSpc>
            </a:pP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剖析：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传统建筑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是展现传统文化的重要标志。</a:t>
            </a:r>
            <a:endParaRPr lang="en-US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200"/>
              </a:lnSpc>
            </a:pPr>
            <a:r>
              <a:rPr lang="en-US" sz="2200" b="1" noProof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4．民族节日是维系民族生存和发展的精神纽带。(×)</a:t>
            </a:r>
            <a:endParaRPr lang="zh-CN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200"/>
              </a:lnSpc>
            </a:pP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剖析：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传统文化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是维系民族生存和发展的精神纽带。</a:t>
            </a:r>
            <a:endParaRPr lang="zh-CN" altLang="en-US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7" name="TextBox 1"/>
          <p:cNvSpPr txBox="1"/>
          <p:nvPr/>
        </p:nvSpPr>
        <p:spPr>
          <a:xfrm>
            <a:off x="236538" y="52388"/>
            <a:ext cx="1820862" cy="522287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考题讲练</a:t>
            </a:r>
          </a:p>
        </p:txBody>
      </p:sp>
      <p:sp>
        <p:nvSpPr>
          <p:cNvPr id="19458" name="文本框 99"/>
          <p:cNvSpPr txBox="1"/>
          <p:nvPr/>
        </p:nvSpPr>
        <p:spPr>
          <a:xfrm>
            <a:off x="450850" y="546100"/>
            <a:ext cx="1114107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(2017·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天津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静止的时候，凝固着威严和庄重；走动的时候，流露出飘逸和洒脱。作为汉民族传统服饰，汉服交领右衽、系带宽袖，明显区别于其他民族的传统服饰，从黄帝到明末清初，一直保持着相对一致的风格和形制，被誉为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穿在身上的诗书礼乐”。透过汉服文化可以感悟到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　　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  <a:p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①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一方水土养育一方文化　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②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一个民族特有的审美情趣和价值观　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③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文化对人们交往行为和交往方式的影响　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④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传统文化具有鲜明的民族性和相对稳定性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．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①②  B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．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②④  C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．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①③  D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．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③④</a:t>
            </a:r>
            <a:endParaRPr lang="en-US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59" name="文本框 1"/>
          <p:cNvSpPr txBox="1"/>
          <p:nvPr/>
        </p:nvSpPr>
        <p:spPr>
          <a:xfrm>
            <a:off x="536575" y="3644900"/>
            <a:ext cx="1105535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(2019·全国卷Ⅲ)商务部先后认定两批中华老字号共1128家，平均有160多年的历史。北京全聚德、上海老凤祥、天津狗不理……这些品牌耳熟能详，在老百姓中间有良好口碑和广泛影响力。这表明(　　)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①中华老字号具有明显的地域文化特征　②中华老字号的文化传承取决于品牌的认定　③中华老字号的文化价值不受社会历史变迁影响　④中华老字号的影响力得益于其包含的民族文化的基因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A．①②  B．①④  C．②③  D．③④</a:t>
            </a:r>
          </a:p>
        </p:txBody>
      </p:sp>
      <p:sp>
        <p:nvSpPr>
          <p:cNvPr id="4" name="WordArt 4"/>
          <p:cNvSpPr txBox="1">
            <a:spLocks noTextEdit="1"/>
          </p:cNvSpPr>
          <p:nvPr/>
        </p:nvSpPr>
        <p:spPr>
          <a:xfrm>
            <a:off x="10736579" y="2587624"/>
            <a:ext cx="855345" cy="922020"/>
          </a:xfrm>
          <a:prstGeom prst="rect">
            <a:avLst/>
          </a:prstGeom>
          <a:noFill/>
        </p:spPr>
        <p:txBody>
          <a:bodyPr wrap="square" rtlCol="0" fromWordArt="0">
            <a:spAutoFit/>
          </a:bodyPr>
          <a:lstStyle/>
          <a:p>
            <a:pPr>
              <a:buClrTx/>
              <a:buSzTx/>
              <a:buFontTx/>
            </a:pPr>
            <a:r>
              <a:rPr lang="en-US" altLang="zh-CN" sz="5400" b="1" noProof="1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B</a:t>
            </a:r>
            <a:endParaRPr lang="en-US" altLang="zh-CN" sz="5400" b="1" noProof="1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WordArt 4"/>
          <p:cNvSpPr txBox="1">
            <a:spLocks noTextEdit="1"/>
          </p:cNvSpPr>
          <p:nvPr/>
        </p:nvSpPr>
        <p:spPr>
          <a:xfrm>
            <a:off x="10808334" y="5527039"/>
            <a:ext cx="855344" cy="922020"/>
          </a:xfrm>
          <a:prstGeom prst="rect">
            <a:avLst/>
          </a:prstGeom>
          <a:noFill/>
        </p:spPr>
        <p:txBody>
          <a:bodyPr wrap="square" rtlCol="0" fromWordArt="0">
            <a:spAutoFit/>
          </a:bodyPr>
          <a:lstStyle/>
          <a:p>
            <a:pPr>
              <a:buClrTx/>
              <a:buSzTx/>
              <a:buFontTx/>
            </a:pPr>
            <a:r>
              <a:rPr lang="en-US" altLang="zh-CN" sz="5400" b="1" noProof="1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B</a:t>
            </a:r>
            <a:endParaRPr lang="en-US" altLang="zh-CN" sz="5400" b="1" noProof="1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1" name="文本框 99"/>
          <p:cNvSpPr txBox="1"/>
          <p:nvPr/>
        </p:nvSpPr>
        <p:spPr>
          <a:xfrm>
            <a:off x="749300" y="415925"/>
            <a:ext cx="10785475" cy="23066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(2018·江苏)笙是我国一种古老的乐器，迄今已有3000年的历史。它那金声玉振的小小笙簧和刚直劲节的紫竹笙苗、那“直而不居，曲而不兆”的独特音乐，承载了“和”“德”“清”“正”的美学精神，成为祖先留给我们的宝贵精神财富。材料表明，优秀传统文化(　　)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A.对中国的社会发展具有深刻影响   B.是中华民族伟大复兴的精神源泉和动力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C.是维系中华民族生存的精神纽带   D.展现了中华民族的精神向往和美好追求</a:t>
            </a:r>
          </a:p>
        </p:txBody>
      </p:sp>
      <p:sp>
        <p:nvSpPr>
          <p:cNvPr id="20482" name="文本框 1"/>
          <p:cNvSpPr txBox="1"/>
          <p:nvPr/>
        </p:nvSpPr>
        <p:spPr>
          <a:xfrm>
            <a:off x="790575" y="3535363"/>
            <a:ext cx="10704513" cy="23066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(2014·安徽高考)随着我国步入老龄化时代，“常回家看看”成为社会热议的话题。在中国传统文化中，“孝”历来被看作最基本、最重要的德行之一。过去，人们推崇“父母在，不远游”；现在，社会倡导“常回家看看”。这告诉我们，对待传统文化要(　　)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A．平等交流，相互借鉴   	   B．破除陋习，移风易俗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C．博采众长，求同存异  	   D．批判继承，推陈出新</a:t>
            </a:r>
          </a:p>
        </p:txBody>
      </p:sp>
      <p:sp>
        <p:nvSpPr>
          <p:cNvPr id="4" name="WordArt 4"/>
          <p:cNvSpPr txBox="1">
            <a:spLocks noTextEdit="1"/>
          </p:cNvSpPr>
          <p:nvPr/>
        </p:nvSpPr>
        <p:spPr>
          <a:xfrm>
            <a:off x="10680064" y="2451099"/>
            <a:ext cx="855345" cy="922020"/>
          </a:xfrm>
          <a:prstGeom prst="rect">
            <a:avLst/>
          </a:prstGeom>
          <a:noFill/>
        </p:spPr>
        <p:txBody>
          <a:bodyPr wrap="square" rtlCol="0" fromWordArt="0">
            <a:spAutoFit/>
          </a:bodyPr>
          <a:lstStyle/>
          <a:p>
            <a:pPr>
              <a:buClrTx/>
              <a:buSzTx/>
              <a:buFontTx/>
            </a:pPr>
            <a:r>
              <a:rPr lang="en-US" altLang="zh-CN" sz="5400" b="1" noProof="1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D</a:t>
            </a:r>
            <a:endParaRPr lang="en-US" altLang="zh-CN" sz="5400" b="1" noProof="1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WordArt 4"/>
          <p:cNvSpPr txBox="1">
            <a:spLocks noTextEdit="1"/>
          </p:cNvSpPr>
          <p:nvPr/>
        </p:nvSpPr>
        <p:spPr>
          <a:xfrm>
            <a:off x="10454004" y="4792979"/>
            <a:ext cx="855345" cy="922020"/>
          </a:xfrm>
          <a:prstGeom prst="rect">
            <a:avLst/>
          </a:prstGeom>
          <a:noFill/>
        </p:spPr>
        <p:txBody>
          <a:bodyPr wrap="square" rtlCol="0" fromWordArt="0">
            <a:spAutoFit/>
          </a:bodyPr>
          <a:lstStyle/>
          <a:p>
            <a:pPr>
              <a:buClrTx/>
              <a:buSzTx/>
              <a:buFontTx/>
            </a:pPr>
            <a:r>
              <a:rPr lang="en-US" altLang="zh-CN" sz="5400" b="1" noProof="1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D</a:t>
            </a:r>
            <a:endParaRPr lang="en-US" altLang="zh-CN" sz="5400" b="1" noProof="1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29" name="文本框 99"/>
          <p:cNvSpPr txBox="1"/>
          <p:nvPr/>
        </p:nvSpPr>
        <p:spPr>
          <a:xfrm>
            <a:off x="193675" y="0"/>
            <a:ext cx="11790363" cy="38147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各民族文化都是中华文化的瑰宝，是中华文化百花园中的奇葩。</a:t>
            </a:r>
          </a:p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材料一：苗绣是国家级非物质文化遗产，距今已有</a:t>
            </a:r>
            <a:r>
              <a:rPr lang="en-US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5000</a:t>
            </a:r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多年历史。其装饰纹样的夸张变形，既着意于生气勃勃的客观对象的表现，又有梦境般的幻想色彩；针法丰富多变，色调古朴协调而又鲜艳明丽。这些都使苗绣形成了独特的艺术风格，成为我国装饰艺术园地里的一枝奇葩。</a:t>
            </a:r>
          </a:p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材料二：近年来，为了更好地传承和创新湘西苗绣，苗绣非遗传承人带领设计团队在湘西深入考察、收集、整理非遗苗绣作品和技艺，寻找几近失传的各种苗绣绣法，然后融合现代人的审美需求，融入现代设计，结合竹编、银饰、箜篌、古歌等民族元素，呈现中华服饰的风采。在</a:t>
            </a:r>
            <a:r>
              <a:rPr lang="en-US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2018</a:t>
            </a:r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月“锦绣中华”中国非物质文化遗产服饰秀上，非遗苗秀给人们奉上了一道传统和时尚的视觉盛宴，将沉寂的非遗文化通过现代设计手法传承传播，将民族服饰融入生活、变为流行。</a:t>
            </a:r>
          </a:p>
          <a:p>
            <a:r>
              <a:rPr lang="zh-CN" altLang="en-US" sz="2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结合材料，运用文化传承与创新的知识，说明将非物质文化遗产融入现代生活的意义。</a:t>
            </a:r>
            <a:r>
              <a:rPr lang="en-US" altLang="zh-CN" sz="2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(10</a:t>
            </a:r>
            <a:r>
              <a:rPr lang="zh-CN" altLang="en-US" sz="2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r>
              <a:rPr lang="en-US" altLang="zh-CN" sz="2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en-US" altLang="zh-CN" sz="2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463" y="3884613"/>
            <a:ext cx="11379200" cy="2306637"/>
          </a:xfrm>
          <a:prstGeom prst="rect">
            <a:avLst/>
          </a:prstGeom>
          <a:solidFill>
            <a:srgbClr val="F8FC9D"/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①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传统文化具有鲜明的民族性和相对稳定性。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将非物质文化遗产融入现代生活，有利于增强人们对中华传统文化的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认同感和归属感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(4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)②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传统文化是维系民族生存和发展的精神纽带。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将非物质文化遗产融入现代生活，有利于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继承和发展传统文化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，促进中华传统文化的繁荣。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(3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)③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文化遗产是一个民族历史文化成就的重要标志，是人类共同的文化财富。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将非物质文遗产融入现代生活，有利于展现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文化多样性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加深世界人民对中华传统文化的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认识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(3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3" name="Rectangle 28"/>
          <p:cNvSpPr/>
          <p:nvPr/>
        </p:nvSpPr>
        <p:spPr>
          <a:xfrm>
            <a:off x="3994150" y="171450"/>
            <a:ext cx="6829425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考点二： 文化在继承中发展</a:t>
            </a:r>
          </a:p>
        </p:txBody>
      </p:sp>
      <p:sp>
        <p:nvSpPr>
          <p:cNvPr id="23554" name="Rectangle 32"/>
          <p:cNvSpPr/>
          <p:nvPr/>
        </p:nvSpPr>
        <p:spPr>
          <a:xfrm>
            <a:off x="858838" y="1631950"/>
            <a:ext cx="10529887" cy="2306638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pPr defTabSz="914400">
              <a:tabLst>
                <a:tab pos="4800600"/>
                <a:tab pos="5257800"/>
              </a:tabLst>
            </a:pP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文化继承：</a:t>
            </a:r>
          </a:p>
          <a:p>
            <a:pPr defTabSz="914400">
              <a:tabLst>
                <a:tab pos="4800600"/>
                <a:tab pos="5257800"/>
              </a:tabLst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不是原封不动地承袭传统文化，而是要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有所淘汰、有所发扬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，从而使文化得到发展。</a:t>
            </a:r>
          </a:p>
          <a:p>
            <a:pPr defTabSz="914400">
              <a:tabLst>
                <a:tab pos="4800600"/>
                <a:tab pos="5257800"/>
              </a:tabLst>
            </a:pP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(2)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文化发展：</a:t>
            </a:r>
          </a:p>
          <a:p>
            <a:pPr defTabSz="914400">
              <a:tabLst>
                <a:tab pos="4800600"/>
                <a:tab pos="5257800"/>
              </a:tabLst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是指在继承基础上的发展，不是对旧文化的简单否定，是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批判地继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承，不是简单的文化更替，而是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前进的、上升的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23555" name="文本框 1"/>
          <p:cNvSpPr txBox="1"/>
          <p:nvPr/>
        </p:nvSpPr>
        <p:spPr>
          <a:xfrm>
            <a:off x="715963" y="973138"/>
            <a:ext cx="3960812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defTabSz="914400">
              <a:tabLst>
                <a:tab pos="4800600"/>
                <a:tab pos="5257800"/>
              </a:tabLst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 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文化继承与发展的关系</a:t>
            </a:r>
          </a:p>
        </p:txBody>
      </p:sp>
      <p:sp>
        <p:nvSpPr>
          <p:cNvPr id="23556" name="TextBox 1"/>
          <p:cNvSpPr txBox="1"/>
          <p:nvPr/>
        </p:nvSpPr>
        <p:spPr>
          <a:xfrm>
            <a:off x="588963" y="85725"/>
            <a:ext cx="2219325" cy="522288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知识梳理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31813" y="831850"/>
          <a:ext cx="11128375" cy="5215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/>
                <a:gridCol w="5756910"/>
                <a:gridCol w="4558665"/>
              </a:tblGrid>
              <a:tr h="436245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en-US" sz="22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继承</a:t>
                      </a:r>
                      <a:endParaRPr lang="en-US" altLang="en-US" sz="22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发展</a:t>
                      </a:r>
                      <a:endParaRPr lang="en-US" altLang="en-US" sz="22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728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0408B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原因</a:t>
                      </a:r>
                      <a:endParaRPr lang="en-US" altLang="en-US" sz="2200" b="1">
                        <a:solidFill>
                          <a:srgbClr val="0408B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传统文化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具有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积极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健康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的内容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同时具有消极的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落后的成分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随着生产力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经济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政治的变化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传统文化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的相应内容也应随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着社会生活而变化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52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0408B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态度</a:t>
                      </a:r>
                      <a:endParaRPr lang="en-US" altLang="en-US" sz="2200" b="1">
                        <a:solidFill>
                          <a:srgbClr val="0408B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 u="sng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“取其精华、去其糟粕”，批判继承，古为今用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“</a:t>
                      </a:r>
                      <a:r>
                        <a:rPr lang="en-US" sz="2200" b="1" u="sng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推陈出新、革故鼎新”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9136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0408B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做法</a:t>
                      </a:r>
                      <a:endParaRPr lang="en-US" altLang="en-US" sz="2200" b="1">
                        <a:solidFill>
                          <a:srgbClr val="0408B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辩证地认识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传统文化在现实生活中的作用，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分辨其中精华和糟粕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。对于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符合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社会发展要求的、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积极向上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的内容，应该继续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保持和发扬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；对于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不符合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社会发展要求的、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落后的、腐朽的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东西，必须“移风易俗”，自觉地加以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改造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或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剔除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 u="sng">
                          <a:solidFill>
                            <a:srgbClr val="0408B5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在继承的基础上发展，在发展的过程中继承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不断革除陈旧的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过时的旧文化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推出体现时代精神的</a:t>
                      </a:r>
                      <a:r>
                        <a:rPr lang="en-US" sz="2200" b="1" u="sng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新文化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9485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200" b="1">
                          <a:solidFill>
                            <a:srgbClr val="0408B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关系</a:t>
                      </a:r>
                      <a:endParaRPr lang="en-US" altLang="en-US" sz="2200" b="1">
                        <a:solidFill>
                          <a:srgbClr val="0408B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200" b="1" u="sng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继承是发展的必要前提，发展是继承的必然要求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。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继承与发展是同一过程的两个方面</a:t>
                      </a:r>
                      <a:r>
                        <a:rPr lang="en-US" sz="22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。</a:t>
                      </a:r>
                      <a:r>
                        <a:rPr lang="en-US" sz="2200" b="1" u="sng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文化在继承的基础上发展，在发展的过程中继承</a:t>
                      </a:r>
                      <a:endParaRPr lang="en-US" altLang="en-US" sz="22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602" name="文本框 99"/>
          <p:cNvSpPr txBox="1"/>
          <p:nvPr/>
        </p:nvSpPr>
        <p:spPr>
          <a:xfrm>
            <a:off x="1001713" y="171450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marL="342900" indent="-342900">
              <a:buFont typeface="Wingdings" panose="05000000000000000000" charset="0"/>
              <a:buChar char="Ø"/>
            </a:pPr>
            <a:r>
              <a:rPr lang="zh-CN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文化继承与发展的关系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1" name="内容占位符 2"/>
          <p:cNvSpPr>
            <a:spLocks noGrp="1" noRot="1"/>
          </p:cNvSpPr>
          <p:nvPr>
            <p:ph idx="4294967295"/>
          </p:nvPr>
        </p:nvSpPr>
        <p:spPr>
          <a:xfrm>
            <a:off x="712788" y="312738"/>
            <a:ext cx="10764837" cy="2670175"/>
          </a:xfrm>
        </p:spPr>
        <p:txBody>
          <a:bodyPr vert="horz" wrap="square" lIns="91440" tIns="45720" rIns="91440" bIns="45720" anchor="t" anchorCtr="0"/>
          <a:lstStyle/>
          <a:p>
            <a:pPr>
              <a:spcBef>
                <a:spcPct val="0"/>
              </a:spcBef>
              <a:buFont typeface="Wingdings" panose="05000000000000000000" charset="0"/>
              <a:buChar char="Ø"/>
            </a:pPr>
            <a:r>
              <a:rPr lang="en-US" altLang="zh-CN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[</a:t>
            </a:r>
            <a:r>
              <a:rPr lang="zh-CN" altLang="en-US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点拨</a:t>
            </a:r>
            <a:r>
              <a:rPr lang="en-US" altLang="zh-CN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]</a:t>
            </a:r>
          </a:p>
          <a:p>
            <a:pPr>
              <a:spcBef>
                <a:spcPct val="0"/>
              </a:spcBef>
            </a:pP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取其精华、去其糟粕”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侧重于对传统文化的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正确态度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，是改造传统文化的过程。“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推陈出新，革故鼎新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”侧重于对文化的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继承、发展和创新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，是创造新文化、发展先进文化的过程。</a:t>
            </a:r>
          </a:p>
          <a:p>
            <a:pPr>
              <a:spcBef>
                <a:spcPct val="0"/>
              </a:spcBef>
            </a:pP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(2)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取其精华、去其糟粕”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是“推陈出新、革故鼎新”的前提和基础，“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推陈出新、革故鼎新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”是“取其精华、去其糟粕”的必然要求。从一定意义上可以说二者是一个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前后相继的、不可分割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的过程。</a:t>
            </a:r>
          </a:p>
        </p:txBody>
      </p:sp>
      <p:sp>
        <p:nvSpPr>
          <p:cNvPr id="25602" name="Rectangle 3"/>
          <p:cNvSpPr/>
          <p:nvPr/>
        </p:nvSpPr>
        <p:spPr>
          <a:xfrm>
            <a:off x="5867400" y="-46037"/>
            <a:ext cx="458788" cy="3587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ctr" anchorCtr="0">
            <a:spAutoFit/>
          </a:bodyPr>
          <a:lstStyle/>
          <a:p>
            <a:pPr indent="266700"/>
            <a:endParaRPr lang="zh-CN" altLang="zh-CN">
              <a:latin typeface="Calibri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5" name="Rectangle 3"/>
          <p:cNvSpPr/>
          <p:nvPr/>
        </p:nvSpPr>
        <p:spPr>
          <a:xfrm>
            <a:off x="5867400" y="-46037"/>
            <a:ext cx="458788" cy="3587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ctr" anchorCtr="0">
            <a:spAutoFit/>
          </a:bodyPr>
          <a:lstStyle/>
          <a:p>
            <a:pPr indent="266700"/>
            <a:endParaRPr lang="zh-CN" altLang="zh-CN"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6626" name="文本框 1"/>
          <p:cNvSpPr txBox="1"/>
          <p:nvPr/>
        </p:nvSpPr>
        <p:spPr>
          <a:xfrm>
            <a:off x="836613" y="728663"/>
            <a:ext cx="10518775" cy="8302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400" b="1">
                <a:solidFill>
                  <a:srgbClr val="0408B5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(1)</a:t>
            </a:r>
            <a:r>
              <a:rPr lang="zh-CN" altLang="en-US" sz="2400" b="1">
                <a:solidFill>
                  <a:srgbClr val="0408B5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文化传承不同于文化继承</a:t>
            </a:r>
            <a:r>
              <a:rPr lang="zh-CN" altLang="en-US" sz="2400" b="1">
                <a:latin typeface="Arial" panose="020b0604020202020204" pitchFamily="34" charset="0"/>
                <a:ea typeface="黑体" panose="02010609060101010101" pitchFamily="49" charset="-122"/>
              </a:rPr>
              <a:t>：文化传承是指文化在继承的基础上发展，在发展的过程中继承。可见，文化传承</a:t>
            </a:r>
            <a:r>
              <a:rPr lang="zh-CN" altLang="en-US" sz="2400" b="1">
                <a:solidFill>
                  <a:srgbClr val="0408B5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包括</a:t>
            </a:r>
            <a:r>
              <a:rPr lang="zh-CN" altLang="en-US" sz="2400" b="1" u="sng">
                <a:latin typeface="Arial" panose="020b0604020202020204" pitchFamily="34" charset="0"/>
                <a:ea typeface="黑体" panose="02010609060101010101" pitchFamily="49" charset="-122"/>
              </a:rPr>
              <a:t>文化继承</a:t>
            </a:r>
            <a:r>
              <a:rPr lang="zh-CN" altLang="en-US" sz="2400" b="1">
                <a:latin typeface="Arial" panose="020b0604020202020204" pitchFamily="34" charset="0"/>
                <a:ea typeface="黑体" panose="02010609060101010101" pitchFamily="49" charset="-122"/>
              </a:rPr>
              <a:t>和</a:t>
            </a:r>
            <a:r>
              <a:rPr lang="zh-CN" altLang="en-US" sz="2400" b="1" u="sng">
                <a:latin typeface="Arial" panose="020b0604020202020204" pitchFamily="34" charset="0"/>
                <a:ea typeface="黑体" panose="02010609060101010101" pitchFamily="49" charset="-122"/>
              </a:rPr>
              <a:t>文化发展</a:t>
            </a:r>
            <a:r>
              <a:rPr lang="zh-CN" altLang="en-US" sz="2400" b="1">
                <a:latin typeface="Arial" panose="020b0604020202020204" pitchFamily="34" charset="0"/>
                <a:ea typeface="黑体" panose="02010609060101010101" pitchFamily="49" charset="-122"/>
              </a:rPr>
              <a:t>两个方面。</a:t>
            </a:r>
          </a:p>
        </p:txBody>
      </p:sp>
      <p:sp>
        <p:nvSpPr>
          <p:cNvPr id="26627" name="文本框 99"/>
          <p:cNvSpPr txBox="1"/>
          <p:nvPr/>
        </p:nvSpPr>
        <p:spPr>
          <a:xfrm>
            <a:off x="836613" y="1724025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(2)</a:t>
            </a:r>
            <a:r>
              <a:rPr lang="zh-CN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区分：文化传播和文化传承</a:t>
            </a:r>
            <a:r>
              <a:rPr lang="en-US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</a:p>
        </p:txBody>
      </p:sp>
      <p:sp>
        <p:nvSpPr>
          <p:cNvPr id="26628" name="文本框 2"/>
          <p:cNvSpPr txBox="1"/>
          <p:nvPr/>
        </p:nvSpPr>
        <p:spPr>
          <a:xfrm>
            <a:off x="836613" y="168275"/>
            <a:ext cx="2055812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特别提醒：</a:t>
            </a:r>
          </a:p>
        </p:txBody>
      </p:sp>
      <p:pic>
        <p:nvPicPr>
          <p:cNvPr id="26629" name="图片 -21474826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750" y="2184400"/>
            <a:ext cx="7469188" cy="4257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49" name="内容占位符 2"/>
          <p:cNvSpPr>
            <a:spLocks noGrp="1" noRot="1"/>
          </p:cNvSpPr>
          <p:nvPr>
            <p:ph idx="4294967295"/>
          </p:nvPr>
        </p:nvSpPr>
        <p:spPr>
          <a:xfrm>
            <a:off x="762000" y="171450"/>
            <a:ext cx="3867150" cy="504825"/>
          </a:xfrm>
        </p:spPr>
        <p:txBody>
          <a:bodyPr vert="horz" wrap="square" lIns="91440" tIns="45720" rIns="91440" bIns="45720" anchor="t" anchorCtr="0"/>
          <a:lstStyle/>
          <a:p>
            <a:pPr marL="0" indent="0">
              <a:spcBef>
                <a:spcPct val="0"/>
              </a:spcBef>
              <a:buNone/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．影响文化发展的因素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650" name="Rectangle 3"/>
          <p:cNvSpPr/>
          <p:nvPr/>
        </p:nvSpPr>
        <p:spPr>
          <a:xfrm>
            <a:off x="5867400" y="-46037"/>
            <a:ext cx="458788" cy="3587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ctr" anchorCtr="0">
            <a:spAutoFit/>
          </a:bodyPr>
          <a:lstStyle/>
          <a:p>
            <a:pPr indent="266700"/>
            <a:endParaRPr lang="zh-CN" altLang="zh-CN">
              <a:latin typeface="Calibri"/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690563" y="830263"/>
          <a:ext cx="10818495" cy="51981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3870"/>
                <a:gridCol w="9064625"/>
              </a:tblGrid>
              <a:tr h="52451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400" b="1"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因素</a:t>
                      </a:r>
                      <a:endParaRPr lang="en-US" altLang="en-US" sz="2400" b="1"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400" b="1"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影响</a:t>
                      </a:r>
                      <a:endParaRPr lang="en-US" altLang="en-US" sz="2400" b="1"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4105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生产力与生产关系的矛盾运动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生产力与生产关系的矛盾运动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决定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着社会制度的变化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也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决定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着文化的发展方向</a:t>
                      </a:r>
                      <a:endParaRPr lang="en-US" altLang="en-US" sz="24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4135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科学技术的进步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科学技术的进步是推动文化发展的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重要因素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。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科学技术中每一项重大发现和发明都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推动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了人类社会经济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文化的发展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。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现代信息技术的运用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极大地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促进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了文化传播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继承与发展</a:t>
                      </a:r>
                      <a:endParaRPr lang="en-US" altLang="en-US" sz="24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3615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思想运动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思想运动往往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催生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社会变革，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促进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文化发展。“新文化运动”“启蒙运动”等都成为社会变革的先导，大大促进了文化自身的发展</a:t>
                      </a:r>
                      <a:endParaRPr lang="en-US" altLang="en-US" sz="2400" b="1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857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教育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教育是人类特有的传承文化的能动性活动，具有选择、传递、创造文化的特定功能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随着教育方式的不断变革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教育在人类文化的传承中将产生越来越大的影响</a:t>
                      </a:r>
                      <a:endParaRPr lang="en-US" altLang="en-US" sz="24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3" name="内容占位符 2"/>
          <p:cNvSpPr>
            <a:spLocks noGrp="1" noRot="1"/>
          </p:cNvSpPr>
          <p:nvPr>
            <p:ph idx="4294967295"/>
          </p:nvPr>
        </p:nvSpPr>
        <p:spPr>
          <a:xfrm>
            <a:off x="1476375" y="496888"/>
            <a:ext cx="9677400" cy="2078037"/>
          </a:xfrm>
        </p:spPr>
        <p:txBody>
          <a:bodyPr vert="horz" wrap="square" lIns="91440" tIns="45720" rIns="91440" bIns="45720" anchor="t" anchorCtr="0"/>
          <a:lstStyle/>
          <a:p>
            <a:pPr>
              <a:spcBef>
                <a:spcPct val="0"/>
              </a:spcBef>
              <a:buFont typeface="Wingdings" panose="05000000000000000000" charset="0"/>
              <a:buChar char="Ø"/>
            </a:pP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特别提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醒：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　</a:t>
            </a:r>
          </a:p>
          <a:p>
            <a:pPr>
              <a:spcBef>
                <a:spcPct val="0"/>
              </a:spcBef>
            </a:pPr>
            <a:r>
              <a:rPr lang="en-US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科学技术对文化发展的作用</a:t>
            </a:r>
            <a:r>
              <a:rPr lang="en-US" altLang="zh-CN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主要表现在三个方面：</a:t>
            </a:r>
          </a:p>
          <a:p>
            <a:pPr>
              <a:spcBef>
                <a:spcPct val="0"/>
              </a:spcBef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一是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改变着生产方式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，改变着物质产品的文化内容；</a:t>
            </a:r>
          </a:p>
          <a:p>
            <a:pPr>
              <a:spcBef>
                <a:spcPct val="0"/>
              </a:spcBef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二是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改变着人类的生活方式、思维方式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，促进人类的思想解放；</a:t>
            </a:r>
          </a:p>
          <a:p>
            <a:pPr>
              <a:spcBef>
                <a:spcPct val="0"/>
              </a:spcBef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三是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改变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着收集、选择、传递、储存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文化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资源的</a:t>
            </a:r>
            <a:r>
              <a:rPr lang="zh-CN" altLang="en-US" sz="2400" b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手段和方式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28674" name="Rectangle 3"/>
          <p:cNvSpPr/>
          <p:nvPr/>
        </p:nvSpPr>
        <p:spPr>
          <a:xfrm>
            <a:off x="5867400" y="-46037"/>
            <a:ext cx="458788" cy="3587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ctr" anchorCtr="0">
            <a:spAutoFit/>
          </a:bodyPr>
          <a:lstStyle/>
          <a:p>
            <a:pPr indent="266700"/>
            <a:endParaRPr lang="zh-CN" altLang="zh-CN">
              <a:latin typeface="Calibri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7" name="Rectangle 3"/>
          <p:cNvSpPr>
            <a:spLocks noGrp="1" noRot="1"/>
          </p:cNvSpPr>
          <p:nvPr>
            <p:ph idx="1"/>
          </p:nvPr>
        </p:nvSpPr>
        <p:spPr>
          <a:xfrm>
            <a:off x="1241425" y="268288"/>
            <a:ext cx="5178425" cy="436562"/>
          </a:xfrm>
        </p:spPr>
        <p:txBody>
          <a:bodyPr vert="horz" wrap="square" lIns="91440" tIns="45720" rIns="91440" bIns="45720" anchor="t" anchorCtr="0"/>
          <a:lstStyle/>
          <a:p>
            <a:pPr>
              <a:lnSpc>
                <a:spcPct val="95000"/>
              </a:lnSpc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全面认识：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科学技术</a:t>
            </a:r>
            <a:r>
              <a:rPr lang="zh-CN" altLang="en-US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的作用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908050" y="1052513"/>
          <a:ext cx="10431145" cy="4865370"/>
        </p:xfrm>
        <a:graphic>
          <a:graphicData uri="http://schemas.openxmlformats.org/drawingml/2006/table">
            <a:tbl>
              <a:tblPr/>
              <a:tblGrid>
                <a:gridCol w="2134235"/>
                <a:gridCol w="8296910"/>
              </a:tblGrid>
              <a:tr h="94043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400" b="1" kern="10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文化与经济相互交融</a:t>
                      </a:r>
                    </a:p>
                  </a:txBody>
                  <a:tcPr marL="57148" marR="57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科学技术是第一生产力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，在经济发展中的作用越来越重要</a:t>
                      </a:r>
                    </a:p>
                  </a:txBody>
                  <a:tcPr marL="57148" marR="57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0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400" b="1" kern="10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文化交流</a:t>
                      </a:r>
                    </a:p>
                  </a:txBody>
                  <a:tcPr marL="57148" marR="57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伴随网络技术的发展，</a:t>
                      </a: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大众传媒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成为文化传播的主要手段</a:t>
                      </a:r>
                    </a:p>
                  </a:txBody>
                  <a:tcPr marL="57148" marR="57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043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400" b="1" kern="10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文化发展</a:t>
                      </a:r>
                    </a:p>
                  </a:txBody>
                  <a:tcPr marL="57148" marR="57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信息技术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使收集、选择、传递、储存文化资源的手段和方式发生根本变革，促进文化传播、继承与发展</a:t>
                      </a:r>
                    </a:p>
                  </a:txBody>
                  <a:tcPr marL="57148" marR="57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23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400" b="1" kern="10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中华文化</a:t>
                      </a:r>
                    </a:p>
                  </a:txBody>
                  <a:tcPr marL="57148" marR="57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中华文化博大精深，</a:t>
                      </a: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科学技术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是中华民族生命力、创造力的生动体现</a:t>
                      </a:r>
                    </a:p>
                  </a:txBody>
                  <a:tcPr marL="57148" marR="57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344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400" b="1" kern="10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精神文明建设</a:t>
                      </a:r>
                    </a:p>
                  </a:txBody>
                  <a:tcPr marL="57148" marR="57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弘扬科学精神，能够在全社会形成崇</a:t>
                      </a: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尚科学、鼓励创新、反对迷信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和伪科学的良好氛围</a:t>
                      </a:r>
                    </a:p>
                  </a:txBody>
                  <a:tcPr marL="57148" marR="57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520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400" b="1" kern="10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思想道德建设</a:t>
                      </a:r>
                    </a:p>
                  </a:txBody>
                  <a:tcPr marL="57148" marR="57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提高</a:t>
                      </a: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科学文化修养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，树立社会主义荣辱观</a:t>
                      </a:r>
                    </a:p>
                  </a:txBody>
                  <a:tcPr marL="57148" marR="57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1" name="Rectangle 3"/>
          <p:cNvSpPr>
            <a:spLocks noGrp="1" noRot="1"/>
          </p:cNvSpPr>
          <p:nvPr>
            <p:ph idx="1"/>
          </p:nvPr>
        </p:nvSpPr>
        <p:spPr>
          <a:xfrm>
            <a:off x="804863" y="155575"/>
            <a:ext cx="4176712" cy="450850"/>
          </a:xfrm>
        </p:spPr>
        <p:txBody>
          <a:bodyPr vert="horz" wrap="square" lIns="91440" tIns="45720" rIns="91440" bIns="45720" anchor="t" anchorCtr="0"/>
          <a:lstStyle/>
          <a:p>
            <a:pPr>
              <a:lnSpc>
                <a:spcPct val="95000"/>
              </a:lnSpc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全面认识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教育</a:t>
            </a:r>
            <a:r>
              <a:rPr lang="zh-CN" altLang="en-US" sz="2400" b="1">
                <a:solidFill>
                  <a:srgbClr val="0408B5"/>
                </a:solidFill>
                <a:latin typeface="微软雅黑" panose="020b0503020204020204" charset="-122"/>
                <a:ea typeface="微软雅黑" panose="020b0503020204020204" charset="-122"/>
              </a:rPr>
              <a:t>的作用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744538" y="708025"/>
          <a:ext cx="10587990" cy="5738495"/>
        </p:xfrm>
        <a:graphic>
          <a:graphicData uri="http://schemas.openxmlformats.org/drawingml/2006/table">
            <a:tbl>
              <a:tblPr/>
              <a:tblGrid>
                <a:gridCol w="1421130"/>
                <a:gridCol w="9166860"/>
              </a:tblGrid>
              <a:tr h="416560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4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角度</a:t>
                      </a:r>
                    </a:p>
                  </a:txBody>
                  <a:tcPr marL="53761" marR="537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4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教育的作用</a:t>
                      </a:r>
                    </a:p>
                  </a:txBody>
                  <a:tcPr marL="53761" marR="537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3320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400" b="1" kern="10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文化与经济</a:t>
                      </a:r>
                    </a:p>
                  </a:txBody>
                  <a:tcPr marL="53761" marR="537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文化与经济相互交融。大力发展</a:t>
                      </a: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教育事业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能够为经济建设培养各种</a:t>
                      </a: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高素质人才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，提高劳动者的素质，为经济发展提供精神动力和智力支持</a:t>
                      </a:r>
                    </a:p>
                  </a:txBody>
                  <a:tcPr marL="53761" marR="537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4730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400" b="1" kern="10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文化交流</a:t>
                      </a:r>
                    </a:p>
                  </a:txBody>
                  <a:tcPr marL="53761" marR="537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教育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是文化传播的重要途径，</a:t>
                      </a: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教育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作为一种更直接的</a:t>
                      </a: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文化传播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方式，能够促进民族文化交流，发展本民族文化，繁荣世界文化</a:t>
                      </a:r>
                    </a:p>
                  </a:txBody>
                  <a:tcPr marL="53761" marR="537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318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400" b="1" kern="10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文化传承</a:t>
                      </a:r>
                    </a:p>
                  </a:txBody>
                  <a:tcPr marL="53761" marR="537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教育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作为人类特有的</a:t>
                      </a: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传承文化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的能动性活动，具有选择、传递、创造文化的特定功能，在人的教化与培育上始终扮演着重要的角色，通过教育有利于传承我国优秀传统文化</a:t>
                      </a:r>
                    </a:p>
                  </a:txBody>
                  <a:tcPr marL="53761" marR="537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533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400" b="1" kern="10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精神文明建设</a:t>
                      </a:r>
                    </a:p>
                  </a:txBody>
                  <a:tcPr marL="53761" marR="537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教育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是民族振兴和社会进步的基石。必须优先发展教育，建设人</a:t>
                      </a: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力资源强国</a:t>
                      </a:r>
                    </a:p>
                  </a:txBody>
                  <a:tcPr marL="53761" marR="537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536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400" b="1" kern="10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教育与人的素质</a:t>
                      </a:r>
                    </a:p>
                  </a:txBody>
                  <a:tcPr marL="53761" marR="537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  <a:tabLst>
                          <a:tab pos="4572000"/>
                        </a:tabLst>
                      </a:pP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教育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有利于提高公民的</a:t>
                      </a: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思想道德素质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科学文化素质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，促进人的</a:t>
                      </a:r>
                      <a:r>
                        <a:rPr lang="zh-CN" sz="2200" b="1" kern="100">
                          <a:solidFill>
                            <a:srgbClr val="0408B5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全面</a:t>
                      </a:r>
                      <a:r>
                        <a:rPr lang="zh-CN" sz="2200" b="1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发展</a:t>
                      </a:r>
                    </a:p>
                  </a:txBody>
                  <a:tcPr marL="53761" marR="537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663575" y="406400"/>
            <a:ext cx="11034713" cy="5476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charset="0"/>
              <a:buChar char="p"/>
            </a:pPr>
            <a:r>
              <a:rPr lang="zh-CN" altLang="en-US" sz="2400" b="1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</a:rPr>
              <a:t>特别提醒：</a:t>
            </a:r>
            <a:endParaRPr lang="en-US" sz="2400" b="1" noProof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en-US" sz="2200" b="1" noProof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</a:t>
            </a:r>
            <a:r>
              <a:rPr lang="zh-CN" sz="2200" b="1" noProof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．文化传承就是文化继承。</a:t>
            </a:r>
            <a:r>
              <a:rPr lang="en-US" sz="2200" b="1" noProof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(×)</a:t>
            </a:r>
            <a:endParaRPr lang="zh-CN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剖析：文化传承是指文化在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继承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的基础上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发展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，在发展的过程中继承。</a:t>
            </a:r>
            <a:endParaRPr lang="en-US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en-US" sz="2200" b="1" noProof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2．发展是继承的必要前提，继承是发展的必然要求。(×)</a:t>
            </a:r>
            <a:endParaRPr lang="zh-CN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剖析：继承是发展的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必要前提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，发展是继承的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必然要求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</a:t>
            </a:r>
            <a:endParaRPr lang="en-US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en-US" sz="2200" b="1" noProof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3．优秀传统文化的继承与发展决定着文化发展的方向。(×)</a:t>
            </a:r>
            <a:endParaRPr lang="zh-CN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剖析：生产力和生产关系的矛盾运动，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决定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着社会制度的变化，也决定着文化的发展方向。</a:t>
            </a:r>
            <a:endParaRPr lang="en-US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en-US" sz="2200" b="1" noProof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4．科技是推动文化发展的决定因素。(×)</a:t>
            </a:r>
            <a:endParaRPr lang="zh-CN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剖析：科技是推动文化发展的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重要因素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，不起决定作用。</a:t>
            </a:r>
            <a:endParaRPr lang="en-US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en-US" sz="2200" b="1" noProof="1">
                <a:solidFill>
                  <a:srgbClr val="0408B5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5．教育是人类特有的传承文化的能动性活动，具有传递、沟通、共享文化的特定功能。(×)</a:t>
            </a:r>
            <a:endParaRPr lang="zh-CN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剖析：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教育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具有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选择、传递、创造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文化的特定功能，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传递、沟通、共享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是</a:t>
            </a:r>
            <a:r>
              <a:rPr lang="zh-CN" sz="2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大众传媒</a:t>
            </a:r>
            <a:r>
              <a:rPr lang="zh-CN" sz="2200" b="1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的强大功能。</a:t>
            </a:r>
            <a:endParaRPr lang="zh-CN" altLang="en-US" sz="2200" b="1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69" name="TextBox 1"/>
          <p:cNvSpPr txBox="1"/>
          <p:nvPr/>
        </p:nvSpPr>
        <p:spPr>
          <a:xfrm>
            <a:off x="236538" y="52388"/>
            <a:ext cx="1820862" cy="522287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考题讲练</a:t>
            </a:r>
          </a:p>
        </p:txBody>
      </p:sp>
      <p:sp>
        <p:nvSpPr>
          <p:cNvPr id="32770" name="文本框 99"/>
          <p:cNvSpPr txBox="1"/>
          <p:nvPr/>
        </p:nvSpPr>
        <p:spPr>
          <a:xfrm>
            <a:off x="593725" y="503238"/>
            <a:ext cx="10872788" cy="30464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(2016·全国卷Ⅱ)我国杂技历史悠久，因表演技巧高超而深受观众喜爱。在现代，我国杂技融入音乐、舞蹈等元素，利用声、光、电效果，配以情景故事，既惊险刺激又妙趣横生，许多节目蜚声海内外。我国现代杂技艺术蜚声海内外，主要得益于 (　　)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①现代传媒超越时空的传播功能　      ②用现代流行艺术元素取代传统艺术元素　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③在继承传统基础上满足了现代观众的审美需求　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④以现代艺术手段展现我国杂技的民族特色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A．①②  B．①③  C．②④  D．③④</a:t>
            </a:r>
          </a:p>
        </p:txBody>
      </p:sp>
      <p:sp>
        <p:nvSpPr>
          <p:cNvPr id="32771" name="文本框 1"/>
          <p:cNvSpPr txBox="1"/>
          <p:nvPr/>
        </p:nvSpPr>
        <p:spPr>
          <a:xfrm>
            <a:off x="706438" y="3832225"/>
            <a:ext cx="10998200" cy="23066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(2019·江苏)书籍是人类进步的阶梯。但是，书籍的印刷、传播、保存却经历了漫长的发展过程。从古老的雕版印刷、活字印刷，到现在的激光照排、电子存储，书籍走进了千家万户，对文化的普及和发展作出了重大贡献。从材料中可以看出(　　)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A．书籍记载了文化发展的历史轨迹   B．文化发展应面向世界、博采众长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C．史书典籍见证文化的交流与融合   D．科技进步促进文化的传播与发展</a:t>
            </a:r>
          </a:p>
        </p:txBody>
      </p:sp>
      <p:sp>
        <p:nvSpPr>
          <p:cNvPr id="4" name="WordArt 4"/>
          <p:cNvSpPr txBox="1">
            <a:spLocks noTextEdit="1"/>
          </p:cNvSpPr>
          <p:nvPr/>
        </p:nvSpPr>
        <p:spPr>
          <a:xfrm>
            <a:off x="10299699" y="2479039"/>
            <a:ext cx="855345" cy="922020"/>
          </a:xfrm>
          <a:prstGeom prst="rect">
            <a:avLst/>
          </a:prstGeom>
          <a:noFill/>
        </p:spPr>
        <p:txBody>
          <a:bodyPr wrap="square" rtlCol="0" fromWordArt="0">
            <a:spAutoFit/>
          </a:bodyPr>
          <a:lstStyle/>
          <a:p>
            <a:pPr>
              <a:buClrTx/>
              <a:buSzTx/>
              <a:buFontTx/>
            </a:pPr>
            <a:r>
              <a:rPr lang="en-US" altLang="zh-CN" sz="5400" b="1" noProof="1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D</a:t>
            </a:r>
            <a:endParaRPr lang="en-US" altLang="zh-CN" sz="5400" b="1" noProof="1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WordArt 4"/>
          <p:cNvSpPr txBox="1">
            <a:spLocks noTextEdit="1"/>
          </p:cNvSpPr>
          <p:nvPr/>
        </p:nvSpPr>
        <p:spPr>
          <a:xfrm>
            <a:off x="10849609" y="5216524"/>
            <a:ext cx="855344" cy="922020"/>
          </a:xfrm>
          <a:prstGeom prst="rect">
            <a:avLst/>
          </a:prstGeom>
          <a:noFill/>
        </p:spPr>
        <p:txBody>
          <a:bodyPr wrap="square" rtlCol="0" fromWordArt="0">
            <a:spAutoFit/>
          </a:bodyPr>
          <a:lstStyle/>
          <a:p>
            <a:pPr>
              <a:buClrTx/>
              <a:buSzTx/>
              <a:buFontTx/>
            </a:pPr>
            <a:r>
              <a:rPr lang="en-US" altLang="zh-CN" sz="5400" b="1" noProof="1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D</a:t>
            </a:r>
            <a:endParaRPr lang="en-US" altLang="zh-CN" sz="5400" b="1" noProof="1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93" name="文本框 99"/>
          <p:cNvSpPr txBox="1"/>
          <p:nvPr/>
        </p:nvSpPr>
        <p:spPr>
          <a:xfrm>
            <a:off x="692150" y="225425"/>
            <a:ext cx="10950575" cy="34147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(2017·全国卷Ⅰ)党的十八大以来，我国大力推进科技创新，世界一流科技成果不断涌现。世界第一颗量子通讯卫星“墨子号”遨游太空，500米口径球面射电望远镜世界领先，“蛟龙”号创造了作业类载人潜水器下潜深度新的世界纪录，超级计算机排名稳居世界第一……大力推进科技创新的文化意义在于(　　)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①凸显了科学素养在文化素养中的核心地位　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②为文化发展提供强大的物质技术手段　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③强化文化的统一性、缩小文化的差异性　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④增强对中国特色社会主义的文化自信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A．①②  B．①③  C．②④  D．③④</a:t>
            </a:r>
          </a:p>
        </p:txBody>
      </p:sp>
      <p:sp>
        <p:nvSpPr>
          <p:cNvPr id="33794" name="文本框 1"/>
          <p:cNvSpPr txBox="1"/>
          <p:nvPr/>
        </p:nvSpPr>
        <p:spPr>
          <a:xfrm>
            <a:off x="773113" y="3790950"/>
            <a:ext cx="10645775" cy="19383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(2015·江苏高考)相声是我国的传统艺术形式，近些年来的发展遇到了一些困难。今年两会期间，有代表提议在高等院校设立曲艺学科专业以推广文化传统教育。这是因为(　　)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A．教育是文化创新的根本途径      B．教育具有文化传承的特定功能</a:t>
            </a:r>
          </a:p>
          <a:p>
            <a:pPr>
              <a:buSzTx/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C．传统文化具有多样性和稳定性   D．传统文化发展要满足人们的需求</a:t>
            </a:r>
          </a:p>
        </p:txBody>
      </p:sp>
      <p:sp>
        <p:nvSpPr>
          <p:cNvPr id="3" name="WordArt 4"/>
          <p:cNvSpPr txBox="1">
            <a:spLocks noTextEdit="1"/>
          </p:cNvSpPr>
          <p:nvPr/>
        </p:nvSpPr>
        <p:spPr>
          <a:xfrm>
            <a:off x="10932794" y="5314949"/>
            <a:ext cx="855344" cy="922020"/>
          </a:xfrm>
          <a:prstGeom prst="rect">
            <a:avLst/>
          </a:prstGeom>
          <a:noFill/>
        </p:spPr>
        <p:txBody>
          <a:bodyPr wrap="square" rtlCol="0" fromWordArt="0">
            <a:spAutoFit/>
          </a:bodyPr>
          <a:lstStyle/>
          <a:p>
            <a:pPr>
              <a:buClrTx/>
              <a:buSzTx/>
              <a:buFontTx/>
            </a:pPr>
            <a:r>
              <a:rPr lang="en-US" altLang="zh-CN" sz="5400" b="1" noProof="1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B</a:t>
            </a:r>
            <a:endParaRPr lang="en-US" altLang="zh-CN" sz="5400" b="1" noProof="1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WordArt 4"/>
          <p:cNvSpPr txBox="1">
            <a:spLocks noTextEdit="1"/>
          </p:cNvSpPr>
          <p:nvPr/>
        </p:nvSpPr>
        <p:spPr>
          <a:xfrm>
            <a:off x="10666094" y="1971038"/>
            <a:ext cx="855344" cy="922020"/>
          </a:xfrm>
          <a:prstGeom prst="rect">
            <a:avLst/>
          </a:prstGeom>
          <a:noFill/>
        </p:spPr>
        <p:txBody>
          <a:bodyPr wrap="square" rtlCol="0" fromWordArt="0">
            <a:spAutoFit/>
          </a:bodyPr>
          <a:lstStyle/>
          <a:p>
            <a:pPr>
              <a:buClrTx/>
              <a:buSzTx/>
              <a:buFontTx/>
            </a:pPr>
            <a:r>
              <a:rPr lang="en-US" altLang="zh-CN" sz="5400" b="1" noProof="1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</a:t>
            </a:r>
            <a:endParaRPr lang="en-US" altLang="zh-CN" sz="5400" b="1" noProof="1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4817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88" y="71438"/>
            <a:ext cx="9190037" cy="6583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18" name="TextBox 1"/>
          <p:cNvSpPr txBox="1"/>
          <p:nvPr/>
        </p:nvSpPr>
        <p:spPr>
          <a:xfrm>
            <a:off x="552450" y="153988"/>
            <a:ext cx="2219325" cy="522287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课堂小结</a:t>
            </a: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1" name="TextBox 1"/>
          <p:cNvSpPr txBox="1"/>
          <p:nvPr/>
        </p:nvSpPr>
        <p:spPr>
          <a:xfrm>
            <a:off x="400050" y="0"/>
            <a:ext cx="2035175" cy="460375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当堂训练</a:t>
            </a:r>
          </a:p>
        </p:txBody>
      </p:sp>
      <p:sp>
        <p:nvSpPr>
          <p:cNvPr id="35842" name="文本框 1"/>
          <p:cNvSpPr txBox="1"/>
          <p:nvPr/>
        </p:nvSpPr>
        <p:spPr>
          <a:xfrm>
            <a:off x="106363" y="460375"/>
            <a:ext cx="11993562" cy="48307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(2016·</a:t>
            </a:r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全国卷</a:t>
            </a:r>
            <a:r>
              <a:rPr lang="en-US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Ⅲ)</a:t>
            </a:r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中国药学家屠呦呦因发现青蒿素治疗疟疾新方法而获得</a:t>
            </a:r>
            <a:r>
              <a:rPr lang="en-US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2015</a:t>
            </a:r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年诺贝尔生理学或医学奖。这是中国本土培养的科学家首次获得诺贝尔奖。</a:t>
            </a:r>
          </a:p>
          <a:p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疟疾是威胁人类生命的一大顽疾，困扰了人类几千年。</a:t>
            </a:r>
            <a:r>
              <a:rPr lang="en-US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20</a:t>
            </a:r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世纪</a:t>
            </a:r>
            <a:r>
              <a:rPr lang="en-US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60</a:t>
            </a:r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年代末，治疗疟疾的常用药物</a:t>
            </a:r>
            <a:r>
              <a:rPr lang="en-US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氯喹或奎宁的药效已经减弱，疟疾的发病率再次升高。为了找到新型抗疟药物，中国政府启动了研制治疗疟疾药物的</a:t>
            </a:r>
            <a:r>
              <a:rPr lang="en-US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“523</a:t>
            </a:r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项目</a:t>
            </a:r>
            <a:r>
              <a:rPr lang="en-US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，中医研究院成立以屠呦呦为组长的科研组参加研究工作。在极为艰苦的条件下，屠呦呦小组与全国</a:t>
            </a:r>
            <a:r>
              <a:rPr lang="en-US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个省市、</a:t>
            </a:r>
            <a:r>
              <a:rPr lang="en-US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30</a:t>
            </a:r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多个单位的科研人员协同合作，经过数百次试验、无数次失败，并</a:t>
            </a:r>
            <a:r>
              <a:rPr lang="zh-CN" altLang="zh-CN" sz="2200" b="1" u="sng">
                <a:latin typeface="黑体" panose="02010609060101010101" pitchFamily="49" charset="-122"/>
                <a:ea typeface="黑体" panose="02010609060101010101" pitchFamily="49" charset="-122"/>
              </a:rPr>
              <a:t>从《肘后备急方》等传统中草药文献中获得灵感、汲取智慧</a:t>
            </a:r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，最终使用乙醚从青蒿中提取了疗效高的青蒿素，开创了治疗疟疾新方法，挽救了全球数百万人的生命。世界卫生组织将青蒿素和相关药剂列入其基本药品目录，以青蒿素为基础的复方药物已经成为疟疾的标准治疗药物。</a:t>
            </a:r>
          </a:p>
          <a:p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屠呦呦说，获得诺贝尔生理学或医学奖，</a:t>
            </a:r>
            <a:r>
              <a:rPr lang="zh-CN" altLang="zh-CN" sz="2200" b="1" u="sng">
                <a:latin typeface="黑体" panose="02010609060101010101" pitchFamily="49" charset="-122"/>
                <a:ea typeface="黑体" panose="02010609060101010101" pitchFamily="49" charset="-122"/>
              </a:rPr>
              <a:t>是中医中药走向世界的一项荣誉</a:t>
            </a:r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。它属于科研团队中的每一个人，属于中国科学家群体。</a:t>
            </a:r>
            <a:r>
              <a:rPr lang="zh-CN" altLang="zh-CN" sz="2200" b="1" u="sng">
                <a:latin typeface="黑体" panose="02010609060101010101" pitchFamily="49" charset="-122"/>
                <a:ea typeface="黑体" panose="02010609060101010101" pitchFamily="49" charset="-122"/>
              </a:rPr>
              <a:t>用现代科学手段不断认识中医药</a:t>
            </a:r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，是我们一代代科研工作者的责任。</a:t>
            </a:r>
          </a:p>
          <a:p>
            <a:r>
              <a:rPr lang="zh-CN" altLang="zh-CN" sz="2200" b="1">
                <a:latin typeface="黑体" panose="02010609060101010101" pitchFamily="49" charset="-122"/>
                <a:ea typeface="黑体" panose="02010609060101010101" pitchFamily="49" charset="-122"/>
              </a:rPr>
              <a:t>结合文化生活的知识，谈谈屠呦呦团队的发现对于继承和发展中华优秀传统文化的启示。</a:t>
            </a:r>
            <a:endParaRPr lang="zh-CN" altLang="en-US" sz="2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6738" y="5219700"/>
            <a:ext cx="11202987" cy="1198563"/>
          </a:xfrm>
          <a:prstGeom prst="rect">
            <a:avLst/>
          </a:prstGeom>
          <a:solidFill>
            <a:srgbClr val="F8FC9D"/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立足于实践，在继承的基础上发展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中华优秀传统文化；</a:t>
            </a:r>
            <a:r>
              <a:rPr lang="zh-CN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运用现代科技手段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研究中华优秀传统文化，发掘其当代价值；推进中华优秀传统文化的</a:t>
            </a:r>
            <a:r>
              <a:rPr lang="zh-CN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传播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，增强其世界</a:t>
            </a:r>
            <a:r>
              <a:rPr lang="zh-CN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影响力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</a:rPr>
              <a:t>其他答案，言之有理也可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)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5843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1963400" y="12103100"/>
            <a:ext cx="355600" cy="2540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4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6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5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2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136</Paragraphs>
  <Slides>27</Slides>
  <Notes>1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baseType="lpstr" size="36">
      <vt:lpstr>Arial</vt:lpstr>
      <vt:lpstr>宋体</vt:lpstr>
      <vt:lpstr>Wingdings</vt:lpstr>
      <vt:lpstr>Calibri Light</vt:lpstr>
      <vt:lpstr>Calibri</vt:lpstr>
      <vt:lpstr>黑体</vt:lpstr>
      <vt:lpstr>微软雅黑</vt:lpstr>
      <vt:lpstr>Times New Roman</vt:lpstr>
      <vt:lpstr>默认设计模板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2021-04-22T18:48:32.926</cp:lastPrinted>
  <dcterms:created xsi:type="dcterms:W3CDTF">2021-04-22T18:48:32Z</dcterms:created>
  <dcterms:modified xsi:type="dcterms:W3CDTF">2021-04-22T10:48:33Z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