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0.11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sldIdLst>
    <p:sldId id="256" r:id="rId3"/>
    <p:sldId id="283" r:id="rId4"/>
    <p:sldId id="280" r:id="rId5"/>
    <p:sldId id="267" r:id="rId6"/>
    <p:sldId id="287" r:id="rId7"/>
    <p:sldId id="332" r:id="rId8"/>
    <p:sldId id="331" r:id="rId9"/>
    <p:sldId id="315" r:id="rId10"/>
    <p:sldId id="304" r:id="rId11"/>
    <p:sldId id="339" r:id="rId12"/>
    <p:sldId id="340" r:id="rId13"/>
    <p:sldId id="342" r:id="rId14"/>
    <p:sldId id="343" r:id="rId15"/>
    <p:sldId id="347" r:id="rId16"/>
    <p:sldId id="348" r:id="rId17"/>
    <p:sldId id="349" r:id="rId18"/>
    <p:sldId id="338" r:id="rId19"/>
  </p:sldIdLst>
  <p:sldSz cx="9144000" cy="6858000" type="screen4x3"/>
  <p:notesSz cx="7104063" cy="10234613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462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/Relationships>
</file>

<file path=ppt/drawings/_rels/vmlDrawing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/Relationships>
</file>

<file path=ppt/drawings/_rels/vmlDrawing4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/Relationships>
</file>

<file path=ppt/drawings/_rels/vmlDrawing5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2021/6/28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9450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7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b"/>
          <a:lstStyle/>
          <a:p>
            <a:pPr lvl="0" indent="0" algn="r"/>
            <a:fld id="{9A0DB2DC-4C9A-4742-B13C-FB6460FD3503}" type="slidenum">
              <a:rPr lang="en-US" altLang="zh-CN" sz="1200">
                <a:ea typeface="宋体" panose="02010600030101010101" pitchFamily="2" charset="-122"/>
              </a:rPr>
              <a:t>12</a:t>
            </a:fld>
            <a:endParaRPr lang="en-US" altLang="zh-CN" sz="1200">
              <a:ea typeface="宋体" panose="02010600030101010101" pitchFamily="2" charset="-122"/>
            </a:endParaRPr>
          </a:p>
        </p:txBody>
      </p:sp>
      <p:sp>
        <p:nvSpPr>
          <p:cNvPr id="14338" name="Rectangle 2"/>
          <p:cNvSpPr>
            <a:spLocks noGrp="1" noRot="1" noChangeAspect="1" noTextEdit="1"/>
          </p:cNvSpPr>
          <p:nvPr>
            <p:ph type="sldImg" idx="1"/>
          </p:nvPr>
        </p:nvSpPr>
        <p:spPr/>
      </p:sp>
      <p:sp>
        <p:nvSpPr>
          <p:cNvPr id="14339" name="Rectangle 3"/>
          <p:cNvSpPr>
            <a:spLocks noGrp="1"/>
          </p:cNvSpPr>
          <p:nvPr>
            <p:ph type="body" idx="2"/>
          </p:nvPr>
        </p:nvSpPr>
        <p:spPr/>
        <p:txBody>
          <a:bodyPr wrap="square" lIns="91440" tIns="45720" rIns="91440" bIns="45720" anchor="t"/>
          <a:lstStyle/>
          <a:p>
            <a:pPr lvl="0" eaLnBrk="1" hangingPunct="1"/>
            <a:r>
              <a:rPr lang="en-US" altLang="zh-CN"/>
              <a:t>535</a:t>
            </a:r>
          </a:p>
        </p:txBody>
      </p:sp>
    </p:spTree>
    <p:extLst>
      <p:ext uri="{BB962C8B-B14F-4D97-AF65-F5344CB8AC3E}">
        <p14:creationId xmlns:p14="http://schemas.microsoft.com/office/powerpoint/2010/main" val="2234766288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2021/6/28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2021/6/28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2021/6/28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2021/6/28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2021/6/28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28650" y="365125"/>
            <a:ext cx="78867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2021/6/28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2021/6/28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oleObject" Target="../embeddings/oleObject1.bin" TargetMode="Internal" /><Relationship Id="rId3" Type="http://schemas.openxmlformats.org/officeDocument/2006/relationships/image" Target="../media/image3.png" /><Relationship Id="rId4" Type="http://schemas.openxmlformats.org/officeDocument/2006/relationships/vmlDrawing" Target="../drawings/vmlDrawing1.v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oleObject" Target="../embeddings/oleObject2.bin" TargetMode="Internal" /><Relationship Id="rId3" Type="http://schemas.openxmlformats.org/officeDocument/2006/relationships/image" Target="../media/image3.png" /><Relationship Id="rId4" Type="http://schemas.openxmlformats.org/officeDocument/2006/relationships/vmlDrawing" Target="../drawings/vmlDrawing2.v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oleObject" Target="../embeddings/oleObject3.bin" TargetMode="Internal" /><Relationship Id="rId3" Type="http://schemas.openxmlformats.org/officeDocument/2006/relationships/image" Target="../media/image3.png" /><Relationship Id="rId4" Type="http://schemas.openxmlformats.org/officeDocument/2006/relationships/vmlDrawing" Target="../drawings/vmlDrawing3.v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oleObject" Target="../embeddings/oleObject4.bin" TargetMode="Internal" /><Relationship Id="rId3" Type="http://schemas.openxmlformats.org/officeDocument/2006/relationships/image" Target="../media/image3.png" /><Relationship Id="rId4" Type="http://schemas.openxmlformats.org/officeDocument/2006/relationships/vmlDrawing" Target="../drawings/vmlDrawing4.v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oleObject" Target="../embeddings/oleObject5.bin" TargetMode="Internal" /><Relationship Id="rId6" Type="http://schemas.openxmlformats.org/officeDocument/2006/relationships/image" Target="../media/image3.png" /><Relationship Id="rId7" Type="http://schemas.openxmlformats.org/officeDocument/2006/relationships/vmlDrawing" Target="../drawings/vmlDrawing5.v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7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8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9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9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0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2"/>
          <a:srcRect l="1698" r="2355"/>
          <a:stretch>
            <a:fillRect/>
          </a:stretch>
        </p:blipFill>
        <p:spPr>
          <a:xfrm>
            <a:off x="-484505" y="-19685"/>
            <a:ext cx="9650730" cy="689800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484505" y="-129540"/>
            <a:ext cx="9650730" cy="700786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484505" y="2041525"/>
            <a:ext cx="9660255" cy="1958975"/>
          </a:xfrm>
          <a:prstGeom prst="rect">
            <a:avLst/>
          </a:prstGeom>
          <a:solidFill>
            <a:srgbClr val="FF0000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108960" y="2263775"/>
            <a:ext cx="30378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</a:rPr>
              <a:t>第一章 第一节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-493395" y="2736215"/>
            <a:ext cx="9659620" cy="969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人口增长的模式及地区分布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7410" name="图片 17409" descr="世界人口增长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6658"/>
            <a:ext cx="9144000" cy="4337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418" name="文本框 17417"/>
          <p:cNvSpPr txBox="1"/>
          <p:nvPr/>
        </p:nvSpPr>
        <p:spPr>
          <a:xfrm>
            <a:off x="3269615" y="5534025"/>
            <a:ext cx="2710180" cy="483235"/>
          </a:xfrm>
          <a:prstGeom prst="rect">
            <a:avLst/>
          </a:prstGeom>
          <a:noFill/>
          <a:ln w="50800">
            <a:noFill/>
          </a:ln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</a:pPr>
            <a:r>
              <a:rPr lang="zh-CN" altLang="en-US" sz="2400" b="1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世界人口增长历程</a:t>
            </a:r>
          </a:p>
        </p:txBody>
      </p:sp>
      <p:sp>
        <p:nvSpPr>
          <p:cNvPr id="17449" name="椭圆 17448"/>
          <p:cNvSpPr/>
          <p:nvPr/>
        </p:nvSpPr>
        <p:spPr>
          <a:xfrm>
            <a:off x="5508625" y="4084638"/>
            <a:ext cx="152400" cy="152400"/>
          </a:xfrm>
          <a:prstGeom prst="ellipse">
            <a:avLst/>
          </a:prstGeom>
          <a:solidFill>
            <a:schemeClr val="bg1"/>
          </a:solidFill>
          <a:ln w="508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450" name="椭圆 17449"/>
          <p:cNvSpPr/>
          <p:nvPr/>
        </p:nvSpPr>
        <p:spPr>
          <a:xfrm>
            <a:off x="7308850" y="3365500"/>
            <a:ext cx="152400" cy="152400"/>
          </a:xfrm>
          <a:prstGeom prst="ellipse">
            <a:avLst/>
          </a:prstGeom>
          <a:solidFill>
            <a:schemeClr val="bg1"/>
          </a:solidFill>
          <a:ln w="508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456" name="AutoShape 123"/>
          <p:cNvSpPr/>
          <p:nvPr/>
        </p:nvSpPr>
        <p:spPr>
          <a:xfrm>
            <a:off x="684213" y="3365500"/>
            <a:ext cx="1511300" cy="719138"/>
          </a:xfrm>
          <a:prstGeom prst="wedgeRoundRectCallout">
            <a:avLst>
              <a:gd name="adj1" fmla="val -69644"/>
              <a:gd name="adj2" fmla="val 113356"/>
              <a:gd name="adj3" fmla="val 16667"/>
            </a:avLst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pPr lvl="0" eaLnBrk="0" hangingPunct="0"/>
            <a:r>
              <a:rPr lang="zh-CN" altLang="en-US" sz="2000" b="1" i="0">
                <a:latin typeface="楷体_GB2312" pitchFamily="49" charset="-122"/>
                <a:ea typeface="楷体_GB2312" pitchFamily="49" charset="-122"/>
              </a:rPr>
              <a:t>人类诞生</a:t>
            </a:r>
          </a:p>
        </p:txBody>
      </p:sp>
      <p:sp>
        <p:nvSpPr>
          <p:cNvPr id="17457" name="AutoShape 124"/>
          <p:cNvSpPr/>
          <p:nvPr/>
        </p:nvSpPr>
        <p:spPr>
          <a:xfrm>
            <a:off x="3924300" y="2932113"/>
            <a:ext cx="1295400" cy="720725"/>
          </a:xfrm>
          <a:prstGeom prst="wedgeRoundRectCallout">
            <a:avLst>
              <a:gd name="adj1" fmla="val 78921"/>
              <a:gd name="adj2" fmla="val 126431"/>
              <a:gd name="adj3" fmla="val 16667"/>
            </a:avLst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pPr lvl="0" algn="just" eaLnBrk="0" hangingPunct="0"/>
            <a:r>
              <a:rPr lang="zh-CN" altLang="en-US" sz="2000" b="1" i="0">
                <a:latin typeface="楷体_GB2312" pitchFamily="49" charset="-122"/>
                <a:ea typeface="楷体_GB2312" pitchFamily="49" charset="-122"/>
              </a:rPr>
              <a:t>工业革命开始</a:t>
            </a:r>
          </a:p>
        </p:txBody>
      </p:sp>
      <p:sp>
        <p:nvSpPr>
          <p:cNvPr id="17458" name="AutoShape 125"/>
          <p:cNvSpPr/>
          <p:nvPr/>
        </p:nvSpPr>
        <p:spPr>
          <a:xfrm>
            <a:off x="5791200" y="2212975"/>
            <a:ext cx="1373505" cy="720725"/>
          </a:xfrm>
          <a:prstGeom prst="wedgeRoundRectCallout">
            <a:avLst>
              <a:gd name="adj1" fmla="val 63403"/>
              <a:gd name="adj2" fmla="val 115861"/>
              <a:gd name="adj3" fmla="val 16667"/>
            </a:avLst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pPr lvl="0" algn="just" eaLnBrk="0" hangingPunct="0"/>
            <a:r>
              <a:rPr lang="zh-CN" altLang="en-US" sz="2000" b="1" smtClean="0">
                <a:latin typeface="黑体" panose="02010609060101010101" pitchFamily="49" charset="-122"/>
                <a:ea typeface="黑体" panose="02010609060101010101" pitchFamily="49" charset="-122"/>
              </a:rPr>
              <a:t>二战后</a:t>
            </a:r>
            <a:endParaRPr lang="zh-CN" altLang="en-US" sz="2000" b="1" i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505" name="椭圆 17504"/>
          <p:cNvSpPr/>
          <p:nvPr/>
        </p:nvSpPr>
        <p:spPr>
          <a:xfrm>
            <a:off x="323850" y="4445000"/>
            <a:ext cx="152400" cy="152400"/>
          </a:xfrm>
          <a:prstGeom prst="ellipse">
            <a:avLst/>
          </a:prstGeom>
          <a:solidFill>
            <a:schemeClr val="bg1"/>
          </a:solidFill>
          <a:ln w="508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1115" y="339914"/>
            <a:ext cx="5528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一、世界人口的增长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49" grpId="0"/>
      <p:bldP spid="17450" grpId="0"/>
      <p:bldP spid="17456" grpId="0"/>
      <p:bldP spid="17457" grpId="0"/>
      <p:bldP spid="17458" grpId="0"/>
      <p:bldP spid="1750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矩形 1"/>
          <p:cNvSpPr/>
          <p:nvPr/>
        </p:nvSpPr>
        <p:spPr>
          <a:xfrm>
            <a:off x="565150" y="479425"/>
            <a:ext cx="801497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ctr">
              <a:buNone/>
            </a:pP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就某一个地区而言，引起人口数量变化的原因可能还有？</a:t>
            </a:r>
          </a:p>
        </p:txBody>
      </p:sp>
      <p:grpSp>
        <p:nvGrpSpPr>
          <p:cNvPr id="71" name="组合 70"/>
          <p:cNvGrpSpPr/>
          <p:nvPr/>
        </p:nvGrpSpPr>
        <p:grpSpPr>
          <a:xfrm>
            <a:off x="1769745" y="3376930"/>
            <a:ext cx="5186045" cy="511810"/>
            <a:chOff x="1346830" y="5795735"/>
            <a:chExt cx="6914668" cy="682306"/>
          </a:xfrm>
          <a:solidFill>
            <a:srgbClr val="F30205"/>
          </a:solidFill>
        </p:grpSpPr>
        <p:sp>
          <p:nvSpPr>
            <p:cNvPr id="57" name="矩形 56"/>
            <p:cNvSpPr/>
            <p:nvPr/>
          </p:nvSpPr>
          <p:spPr>
            <a:xfrm>
              <a:off x="1346830" y="5795735"/>
              <a:ext cx="6914668" cy="68230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4444235" y="5880888"/>
              <a:ext cx="3717764" cy="575295"/>
              <a:chOff x="4388429" y="6004223"/>
              <a:chExt cx="3717764" cy="575295"/>
            </a:xfrm>
            <a:grpFill/>
          </p:grpSpPr>
          <p:sp>
            <p:nvSpPr>
              <p:cNvPr id="50" name="等号 49"/>
              <p:cNvSpPr/>
              <p:nvPr/>
            </p:nvSpPr>
            <p:spPr>
              <a:xfrm>
                <a:off x="4388429" y="6148349"/>
                <a:ext cx="517531" cy="277091"/>
              </a:xfrm>
              <a:prstGeom prst="mathEqual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1" name="文本框 50"/>
              <p:cNvSpPr txBox="1"/>
              <p:nvPr/>
            </p:nvSpPr>
            <p:spPr>
              <a:xfrm>
                <a:off x="4957525" y="6004223"/>
                <a:ext cx="1315720" cy="548640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100" b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出生率</a:t>
                </a:r>
              </a:p>
            </p:txBody>
          </p:sp>
          <p:sp>
            <p:nvSpPr>
              <p:cNvPr id="52" name="文本框 51"/>
              <p:cNvSpPr txBox="1"/>
              <p:nvPr/>
            </p:nvSpPr>
            <p:spPr>
              <a:xfrm>
                <a:off x="6790473" y="6004223"/>
                <a:ext cx="1315720" cy="575295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100" b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死亡率</a:t>
                </a:r>
              </a:p>
            </p:txBody>
          </p:sp>
          <p:sp>
            <p:nvSpPr>
              <p:cNvPr id="53" name="减号 52"/>
              <p:cNvSpPr/>
              <p:nvPr/>
            </p:nvSpPr>
            <p:spPr>
              <a:xfrm>
                <a:off x="6270975" y="6148349"/>
                <a:ext cx="519498" cy="277091"/>
              </a:xfrm>
              <a:prstGeom prst="mathMinus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35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69" name="文本框 68"/>
            <p:cNvSpPr txBox="1"/>
            <p:nvPr/>
          </p:nvSpPr>
          <p:spPr>
            <a:xfrm>
              <a:off x="1346830" y="5849344"/>
              <a:ext cx="3100493" cy="60960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人口自然增长率</a:t>
              </a: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637988" y="4163965"/>
            <a:ext cx="7584815" cy="1543267"/>
            <a:chOff x="1039457" y="3369246"/>
            <a:chExt cx="10113087" cy="2057689"/>
          </a:xfrm>
        </p:grpSpPr>
        <p:grpSp>
          <p:nvGrpSpPr>
            <p:cNvPr id="49" name="组合 48"/>
            <p:cNvGrpSpPr/>
            <p:nvPr/>
          </p:nvGrpSpPr>
          <p:grpSpPr>
            <a:xfrm>
              <a:off x="1386988" y="3941262"/>
              <a:ext cx="9326934" cy="1231179"/>
              <a:chOff x="1329214" y="4345198"/>
              <a:chExt cx="9326934" cy="1231179"/>
            </a:xfrm>
          </p:grpSpPr>
          <p:sp>
            <p:nvSpPr>
              <p:cNvPr id="4" name="文本框 3"/>
              <p:cNvSpPr txBox="1"/>
              <p:nvPr/>
            </p:nvSpPr>
            <p:spPr>
              <a:xfrm>
                <a:off x="1329214" y="4653022"/>
                <a:ext cx="3100493" cy="6096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>
                    <a:latin typeface="微软雅黑" panose="020b0503020204020204" charset="-122"/>
                    <a:ea typeface="微软雅黑" panose="020b0503020204020204" charset="-122"/>
                  </a:rPr>
                  <a:t>人口自然增长率</a:t>
                </a:r>
              </a:p>
            </p:txBody>
          </p:sp>
          <p:sp>
            <p:nvSpPr>
              <p:cNvPr id="42" name="等号 41"/>
              <p:cNvSpPr/>
              <p:nvPr/>
            </p:nvSpPr>
            <p:spPr>
              <a:xfrm>
                <a:off x="4388429" y="4806863"/>
                <a:ext cx="517531" cy="277091"/>
              </a:xfrm>
              <a:prstGeom prst="mathEqual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35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049745" y="4345198"/>
                <a:ext cx="3720253" cy="4910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b="1">
                    <a:solidFill>
                      <a:srgbClr val="FF0000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年内出生人数      死亡人数</a:t>
                </a:r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5920176" y="5083954"/>
                <a:ext cx="1463040" cy="4924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b="1">
                    <a:solidFill>
                      <a:srgbClr val="FF0000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总人口数</a:t>
                </a:r>
              </a:p>
            </p:txBody>
          </p:sp>
          <p:cxnSp>
            <p:nvCxnSpPr>
              <p:cNvPr id="45" name="直接连接符 44"/>
              <p:cNvCxnSpPr/>
              <p:nvPr/>
            </p:nvCxnSpPr>
            <p:spPr>
              <a:xfrm>
                <a:off x="5150734" y="4945408"/>
                <a:ext cx="3554082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乘号 46"/>
              <p:cNvSpPr/>
              <p:nvPr/>
            </p:nvSpPr>
            <p:spPr>
              <a:xfrm>
                <a:off x="8943637" y="4693999"/>
                <a:ext cx="461665" cy="461665"/>
              </a:xfrm>
              <a:prstGeom prst="mathMultiply">
                <a:avLst>
                  <a:gd name="adj1" fmla="val 15518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35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9382761" y="4589858"/>
                <a:ext cx="1273387" cy="6902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700" b="1">
                    <a:latin typeface="微软雅黑" panose="020b0503020204020204" charset="-122"/>
                    <a:ea typeface="微软雅黑" panose="020b0503020204020204" charset="-122"/>
                  </a:rPr>
                  <a:t>100%</a:t>
                </a:r>
              </a:p>
            </p:txBody>
          </p:sp>
        </p:grpSp>
        <p:sp>
          <p:nvSpPr>
            <p:cNvPr id="56" name="矩形 55"/>
            <p:cNvSpPr/>
            <p:nvPr/>
          </p:nvSpPr>
          <p:spPr>
            <a:xfrm>
              <a:off x="1039457" y="3656009"/>
              <a:ext cx="10113087" cy="1770926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8" name="减号 57"/>
            <p:cNvSpPr/>
            <p:nvPr/>
          </p:nvSpPr>
          <p:spPr>
            <a:xfrm>
              <a:off x="7025511" y="4066434"/>
              <a:ext cx="519498" cy="277091"/>
            </a:xfrm>
            <a:prstGeom prst="mathMinus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1" name="箭头: 下 60"/>
            <p:cNvSpPr/>
            <p:nvPr/>
          </p:nvSpPr>
          <p:spPr>
            <a:xfrm>
              <a:off x="2908622" y="3369246"/>
              <a:ext cx="209884" cy="239590"/>
            </a:xfrm>
            <a:prstGeom prst="down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2" name="箭头: 下 61"/>
            <p:cNvSpPr/>
            <p:nvPr/>
          </p:nvSpPr>
          <p:spPr>
            <a:xfrm>
              <a:off x="9047597" y="3369246"/>
              <a:ext cx="209884" cy="239590"/>
            </a:xfrm>
            <a:prstGeom prst="down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2061845" y="1206500"/>
            <a:ext cx="4737735" cy="398780"/>
          </a:xfrm>
          <a:prstGeom prst="rect">
            <a:avLst/>
          </a:prstGeom>
          <a:solidFill>
            <a:srgbClr val="F30205"/>
          </a:solidFill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人口增长</a:t>
            </a:r>
            <a:r>
              <a:rPr lang="en-US" altLang="zh-CN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人口自然增长</a:t>
            </a:r>
            <a:r>
              <a:rPr lang="en-US" altLang="zh-CN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+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人口机械增长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376170" y="1836420"/>
            <a:ext cx="41268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</a:rPr>
              <a:t>人口自然增长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</a:rPr>
              <a:t>=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</a:rPr>
              <a:t>出生人口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</a:rPr>
              <a:t>死亡人口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399030" y="2324100"/>
            <a:ext cx="40805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</a:rPr>
              <a:t>人口机械增长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</a:rPr>
              <a:t>=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</a:rPr>
              <a:t>迁入人口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</a:rPr>
              <a:t>迁出人口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36867" name="Object 0"/>
          <p:cNvGraphicFramePr>
            <a:graphicFrameLocks noChangeAspect="1"/>
          </p:cNvGraphicFramePr>
          <p:nvPr/>
        </p:nvGraphicFramePr>
        <p:xfrm>
          <a:off x="12700" y="785813"/>
          <a:ext cx="9144000" cy="31242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r:id="rId2" imgW="20739100" imgH="7086600" progId="">
                  <p:embed/>
                </p:oleObj>
              </mc:Choice>
              <mc:Fallback>
                <p:oleObj r:id="rId2" imgW="20739100" imgH="7086600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700" y="785813"/>
                        <a:ext cx="9144000" cy="3124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2" name="Text Box 4"/>
          <p:cNvSpPr txBox="1"/>
          <p:nvPr/>
        </p:nvSpPr>
        <p:spPr>
          <a:xfrm>
            <a:off x="184944" y="1731000"/>
            <a:ext cx="1600200" cy="70788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>
              <a:spcBef>
                <a:spcPct val="50000"/>
              </a:spcBef>
            </a:pPr>
            <a:r>
              <a:rPr lang="zh-CN" altLang="en-US" sz="2000" b="1" i="0">
                <a:solidFill>
                  <a:srgbClr val="FF0000"/>
                </a:solidFill>
                <a:latin typeface="微软雅黑" panose="020b0503020204020204" charset="-122"/>
                <a:ea typeface="楷体_GB2312"/>
              </a:rPr>
              <a:t>“高高低”   模式</a:t>
            </a:r>
          </a:p>
        </p:txBody>
      </p:sp>
      <p:sp>
        <p:nvSpPr>
          <p:cNvPr id="36869" name="Text Box 5"/>
          <p:cNvSpPr txBox="1"/>
          <p:nvPr/>
        </p:nvSpPr>
        <p:spPr>
          <a:xfrm>
            <a:off x="357505" y="207328"/>
            <a:ext cx="5688013" cy="5232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l">
              <a:spcBef>
                <a:spcPct val="50000"/>
              </a:spcBef>
            </a:pPr>
            <a:r>
              <a:rPr lang="zh-CN" altLang="en-US" sz="2800" b="1" i="0">
                <a:latin typeface="微软雅黑" panose="020b0503020204020204" charset="-122"/>
                <a:ea typeface="微软雅黑" panose="020b0503020204020204" charset="-122"/>
              </a:rPr>
              <a:t>二、人口增长模式及地区分布</a:t>
            </a:r>
          </a:p>
        </p:txBody>
      </p:sp>
      <p:sp>
        <p:nvSpPr>
          <p:cNvPr id="22534" name="Text Box 6"/>
          <p:cNvSpPr txBox="1"/>
          <p:nvPr/>
        </p:nvSpPr>
        <p:spPr>
          <a:xfrm>
            <a:off x="3643313" y="2614613"/>
            <a:ext cx="2297112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>
              <a:spcBef>
                <a:spcPct val="50000"/>
              </a:spcBef>
            </a:pPr>
            <a:r>
              <a:rPr lang="zh-CN" altLang="en-US" sz="2400" b="1" i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过渡模式</a:t>
            </a:r>
          </a:p>
        </p:txBody>
      </p:sp>
      <p:sp>
        <p:nvSpPr>
          <p:cNvPr id="22535" name="Text Box 7"/>
          <p:cNvSpPr txBox="1"/>
          <p:nvPr/>
        </p:nvSpPr>
        <p:spPr>
          <a:xfrm>
            <a:off x="7302897" y="1865442"/>
            <a:ext cx="1763712" cy="6212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>
              <a:lnSpc>
                <a:spcPts val="1400"/>
              </a:lnSpc>
              <a:spcBef>
                <a:spcPct val="50000"/>
              </a:spcBef>
            </a:pPr>
            <a:r>
              <a:rPr lang="zh-CN" altLang="en-US" sz="2000" b="1" i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“三低”</a:t>
            </a:r>
            <a:endParaRPr lang="en-US" altLang="zh-CN" sz="2000" b="1" i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lvl="0" algn="ctr">
              <a:lnSpc>
                <a:spcPts val="1400"/>
              </a:lnSpc>
              <a:spcBef>
                <a:spcPct val="50000"/>
              </a:spcBef>
            </a:pPr>
            <a:r>
              <a:rPr lang="zh-CN" altLang="en-US" sz="2000" b="1" i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模式</a:t>
            </a:r>
          </a:p>
        </p:txBody>
      </p:sp>
      <p:cxnSp>
        <p:nvCxnSpPr>
          <p:cNvPr id="36872" name="直接连接符 10"/>
          <p:cNvCxnSpPr/>
          <p:nvPr/>
        </p:nvCxnSpPr>
        <p:spPr>
          <a:xfrm rot="5400000">
            <a:off x="392113" y="2292350"/>
            <a:ext cx="2786062" cy="0"/>
          </a:xfrm>
          <a:prstGeom prst="line">
            <a:avLst/>
          </a:prstGeom>
          <a:ln w="38100" cap="flat" cmpd="sng">
            <a:solidFill>
              <a:srgbClr val="FF0000"/>
            </a:solidFill>
            <a:prstDash val="sysDash"/>
            <a:headEnd type="none" w="med" len="med"/>
            <a:tailEnd type="none" w="med" len="med"/>
          </a:ln>
        </p:spPr>
      </p:cxnSp>
      <p:cxnSp>
        <p:nvCxnSpPr>
          <p:cNvPr id="36873" name="直接连接符 11"/>
          <p:cNvCxnSpPr/>
          <p:nvPr/>
        </p:nvCxnSpPr>
        <p:spPr>
          <a:xfrm rot="5400000">
            <a:off x="6035675" y="2292350"/>
            <a:ext cx="2786063" cy="0"/>
          </a:xfrm>
          <a:prstGeom prst="line">
            <a:avLst/>
          </a:prstGeom>
          <a:ln w="38100" cap="flat" cmpd="sng">
            <a:solidFill>
              <a:srgbClr val="FF0000"/>
            </a:solidFill>
            <a:prstDash val="sysDash"/>
            <a:headEnd type="none" w="med" len="med"/>
            <a:tailEnd type="none" w="med" len="med"/>
          </a:ln>
        </p:spPr>
      </p:cxnSp>
      <p:cxnSp>
        <p:nvCxnSpPr>
          <p:cNvPr id="13" name="直接连接符 12"/>
          <p:cNvCxnSpPr/>
          <p:nvPr/>
        </p:nvCxnSpPr>
        <p:spPr>
          <a:xfrm rot="5400000">
            <a:off x="2963863" y="2363788"/>
            <a:ext cx="2786062" cy="0"/>
          </a:xfrm>
          <a:prstGeom prst="line">
            <a:avLst/>
          </a:prstGeom>
          <a:ln w="38100" cap="flat" cmpd="sng">
            <a:solidFill>
              <a:srgbClr val="00B050"/>
            </a:solidFill>
            <a:prstDash val="sysDash"/>
            <a:headEnd type="none" w="med" len="med"/>
            <a:tailEnd type="none" w="med" len="med"/>
          </a:ln>
        </p:spPr>
      </p:cxnSp>
      <p:sp>
        <p:nvSpPr>
          <p:cNvPr id="36878" name="文本框 36877"/>
          <p:cNvSpPr txBox="1"/>
          <p:nvPr/>
        </p:nvSpPr>
        <p:spPr>
          <a:xfrm>
            <a:off x="215900" y="4089718"/>
            <a:ext cx="8928100" cy="1031875"/>
          </a:xfrm>
          <a:prstGeom prst="rect">
            <a:avLst/>
          </a:prstGeom>
          <a:noFill/>
          <a:ln w="50800">
            <a:noFill/>
          </a:ln>
        </p:spPr>
        <p:txBody>
          <a:bodyPr>
            <a:spAutoFit/>
          </a:bodyPr>
          <a:lstStyle/>
          <a:p>
            <a:pPr lvl="0">
              <a:spcBef>
                <a:spcPct val="50000"/>
              </a:spcBef>
            </a:pPr>
            <a:r>
              <a:rPr lang="zh-CN" altLang="en-US" sz="2400" b="1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读图回答问题</a:t>
            </a:r>
            <a:r>
              <a:rPr lang="en-US" altLang="zh-CN" sz="2400" b="1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:</a:t>
            </a:r>
          </a:p>
          <a:p>
            <a:pPr lvl="0">
              <a:spcBef>
                <a:spcPct val="50000"/>
              </a:spcBef>
            </a:pPr>
            <a:r>
              <a:rPr lang="en-US" altLang="zh-CN" sz="2400" b="1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(1)</a:t>
            </a:r>
            <a:r>
              <a:rPr lang="zh-CN" altLang="en-US" sz="2400" b="1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人口增长的转变从哪个指标下降开始？</a:t>
            </a:r>
          </a:p>
        </p:txBody>
      </p:sp>
      <p:sp>
        <p:nvSpPr>
          <p:cNvPr id="36879" name="文本框 36878"/>
          <p:cNvSpPr txBox="1"/>
          <p:nvPr/>
        </p:nvSpPr>
        <p:spPr>
          <a:xfrm>
            <a:off x="6256655" y="4542790"/>
            <a:ext cx="2580005" cy="579120"/>
          </a:xfrm>
          <a:prstGeom prst="rect">
            <a:avLst/>
          </a:prstGeom>
          <a:noFill/>
          <a:ln w="50800">
            <a:noFill/>
          </a:ln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</a:pPr>
            <a:r>
              <a:rPr lang="zh-CN" altLang="en-US" sz="3200" b="1" i="0">
                <a:solidFill>
                  <a:srgbClr val="F30205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死亡率下降</a:t>
            </a:r>
          </a:p>
        </p:txBody>
      </p:sp>
      <p:sp>
        <p:nvSpPr>
          <p:cNvPr id="36880" name="文本框 36879"/>
          <p:cNvSpPr txBox="1"/>
          <p:nvPr/>
        </p:nvSpPr>
        <p:spPr>
          <a:xfrm>
            <a:off x="233680" y="5288280"/>
            <a:ext cx="8590915" cy="460375"/>
          </a:xfrm>
          <a:prstGeom prst="rect">
            <a:avLst/>
          </a:prstGeom>
          <a:noFill/>
          <a:ln w="50800">
            <a:noFill/>
          </a:ln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</a:pPr>
            <a:r>
              <a:rPr lang="en-US" altLang="zh-CN" sz="2400" b="1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(2)</a:t>
            </a:r>
            <a:r>
              <a:rPr lang="zh-CN" altLang="en-US" sz="2400" b="1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死亡率开始下降后，使人口增长出现了什么变化？</a:t>
            </a:r>
          </a:p>
        </p:txBody>
      </p:sp>
      <p:sp>
        <p:nvSpPr>
          <p:cNvPr id="36881" name="文本框 36880"/>
          <p:cNvSpPr txBox="1"/>
          <p:nvPr/>
        </p:nvSpPr>
        <p:spPr>
          <a:xfrm>
            <a:off x="2559368" y="5749608"/>
            <a:ext cx="4464050" cy="548640"/>
          </a:xfrm>
          <a:prstGeom prst="rect">
            <a:avLst/>
          </a:prstGeom>
          <a:noFill/>
          <a:ln w="50800">
            <a:noFill/>
          </a:ln>
        </p:spPr>
        <p:txBody>
          <a:bodyPr>
            <a:spAutoFit/>
          </a:bodyPr>
          <a:lstStyle/>
          <a:p>
            <a:pPr lvl="0">
              <a:spcBef>
                <a:spcPct val="50000"/>
              </a:spcBef>
            </a:pPr>
            <a:r>
              <a:rPr lang="zh-CN" altLang="en-US" sz="2800" b="1" i="0">
                <a:solidFill>
                  <a:srgbClr val="F30205"/>
                </a:solidFill>
                <a:latin typeface="微软雅黑" panose="020b0503020204020204" charset="-122"/>
                <a:ea typeface="微软雅黑" panose="020b0503020204020204" charset="-122"/>
              </a:rPr>
              <a:t>人口增长速度加快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8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8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8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8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8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8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8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/>
      <p:bldP spid="22534" grpId="0"/>
      <p:bldP spid="22535" grpId="0"/>
      <p:bldP spid="36878" grpId="0"/>
      <p:bldP spid="36879" grpId="0"/>
      <p:bldP spid="36880" grpId="0"/>
      <p:bldP spid="3688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36867" name="Object 0"/>
          <p:cNvGraphicFramePr>
            <a:graphicFrameLocks noChangeAspect="1"/>
          </p:cNvGraphicFramePr>
          <p:nvPr/>
        </p:nvGraphicFramePr>
        <p:xfrm>
          <a:off x="6350" y="760095"/>
          <a:ext cx="9144000" cy="31242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9" r:id="rId2" imgW="20739100" imgH="7086600" progId="">
                  <p:embed/>
                </p:oleObj>
              </mc:Choice>
              <mc:Fallback>
                <p:oleObj r:id="rId2" imgW="20739100" imgH="7086600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350" y="760095"/>
                        <a:ext cx="9144000" cy="3124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2" name="Text Box 4"/>
          <p:cNvSpPr txBox="1"/>
          <p:nvPr/>
        </p:nvSpPr>
        <p:spPr>
          <a:xfrm>
            <a:off x="230505" y="1774457"/>
            <a:ext cx="1600200" cy="70788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>
              <a:spcBef>
                <a:spcPct val="50000"/>
              </a:spcBef>
            </a:pPr>
            <a:r>
              <a:rPr lang="zh-CN" altLang="en-US" sz="2000" b="1" i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“高高低”   模式</a:t>
            </a:r>
          </a:p>
        </p:txBody>
      </p:sp>
      <p:sp>
        <p:nvSpPr>
          <p:cNvPr id="36869" name="Text Box 5"/>
          <p:cNvSpPr txBox="1"/>
          <p:nvPr/>
        </p:nvSpPr>
        <p:spPr>
          <a:xfrm>
            <a:off x="357505" y="207328"/>
            <a:ext cx="5688013" cy="5232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>
              <a:spcBef>
                <a:spcPct val="50000"/>
              </a:spcBef>
            </a:pPr>
            <a:r>
              <a:rPr lang="zh-CN" altLang="en-US" sz="2800" b="1" i="0">
                <a:latin typeface="微软雅黑" panose="020b0503020204020204" charset="-122"/>
                <a:ea typeface="微软雅黑" panose="020b0503020204020204" charset="-122"/>
              </a:rPr>
              <a:t>二、人口增长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模式及地区分布</a:t>
            </a:r>
            <a:endParaRPr lang="zh-CN" altLang="en-US" sz="2800" b="1" i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534" name="Text Box 6"/>
          <p:cNvSpPr txBox="1"/>
          <p:nvPr/>
        </p:nvSpPr>
        <p:spPr>
          <a:xfrm>
            <a:off x="3643313" y="2614613"/>
            <a:ext cx="2297112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>
              <a:spcBef>
                <a:spcPct val="50000"/>
              </a:spcBef>
            </a:pPr>
            <a:r>
              <a:rPr lang="zh-CN" altLang="en-US" sz="2400" b="1" i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过渡模式</a:t>
            </a:r>
          </a:p>
        </p:txBody>
      </p:sp>
      <p:sp>
        <p:nvSpPr>
          <p:cNvPr id="22535" name="Text Box 7"/>
          <p:cNvSpPr txBox="1"/>
          <p:nvPr/>
        </p:nvSpPr>
        <p:spPr>
          <a:xfrm>
            <a:off x="7296547" y="1829416"/>
            <a:ext cx="1763712" cy="67832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>
              <a:lnSpc>
                <a:spcPts val="1600"/>
              </a:lnSpc>
              <a:spcBef>
                <a:spcPts val="1200"/>
              </a:spcBef>
            </a:pPr>
            <a:r>
              <a:rPr lang="zh-CN" altLang="en-US" sz="2000" b="1" i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“三低”</a:t>
            </a:r>
            <a:endParaRPr lang="en-US" altLang="zh-CN" sz="2000" b="1" i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lvl="0" algn="ctr">
              <a:lnSpc>
                <a:spcPts val="1600"/>
              </a:lnSpc>
              <a:spcBef>
                <a:spcPts val="1200"/>
              </a:spcBef>
            </a:pPr>
            <a:r>
              <a:rPr lang="zh-CN" altLang="en-US" sz="2000" b="1" i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模式</a:t>
            </a:r>
          </a:p>
        </p:txBody>
      </p:sp>
      <p:cxnSp>
        <p:nvCxnSpPr>
          <p:cNvPr id="36872" name="直接连接符 10"/>
          <p:cNvCxnSpPr/>
          <p:nvPr/>
        </p:nvCxnSpPr>
        <p:spPr>
          <a:xfrm rot="5400000">
            <a:off x="392113" y="2292350"/>
            <a:ext cx="2786062" cy="0"/>
          </a:xfrm>
          <a:prstGeom prst="line">
            <a:avLst/>
          </a:prstGeom>
          <a:ln w="38100" cap="flat" cmpd="sng">
            <a:solidFill>
              <a:srgbClr val="FF0000"/>
            </a:solidFill>
            <a:prstDash val="sysDash"/>
            <a:headEnd type="none" w="med" len="med"/>
            <a:tailEnd type="none" w="med" len="med"/>
          </a:ln>
        </p:spPr>
      </p:cxnSp>
      <p:cxnSp>
        <p:nvCxnSpPr>
          <p:cNvPr id="36873" name="直接连接符 11"/>
          <p:cNvCxnSpPr/>
          <p:nvPr/>
        </p:nvCxnSpPr>
        <p:spPr>
          <a:xfrm rot="5400000">
            <a:off x="6035675" y="2292350"/>
            <a:ext cx="2786063" cy="0"/>
          </a:xfrm>
          <a:prstGeom prst="line">
            <a:avLst/>
          </a:prstGeom>
          <a:ln w="38100" cap="flat" cmpd="sng">
            <a:solidFill>
              <a:srgbClr val="FF0000"/>
            </a:solidFill>
            <a:prstDash val="sysDash"/>
            <a:headEnd type="none" w="med" len="med"/>
            <a:tailEnd type="none" w="med" len="med"/>
          </a:ln>
        </p:spPr>
      </p:cxnSp>
      <p:cxnSp>
        <p:nvCxnSpPr>
          <p:cNvPr id="13" name="直接连接符 12"/>
          <p:cNvCxnSpPr/>
          <p:nvPr/>
        </p:nvCxnSpPr>
        <p:spPr>
          <a:xfrm rot="5400000">
            <a:off x="2963863" y="2325688"/>
            <a:ext cx="2786062" cy="0"/>
          </a:xfrm>
          <a:prstGeom prst="line">
            <a:avLst/>
          </a:prstGeom>
          <a:ln w="38100" cap="flat" cmpd="sng">
            <a:solidFill>
              <a:srgbClr val="00B050"/>
            </a:solidFill>
            <a:prstDash val="sysDash"/>
            <a:headEnd type="none" w="med" len="med"/>
            <a:tailEnd type="none" w="med" len="med"/>
          </a:ln>
        </p:spPr>
      </p:cxnSp>
      <p:sp>
        <p:nvSpPr>
          <p:cNvPr id="33803" name="文本框 33802"/>
          <p:cNvSpPr txBox="1"/>
          <p:nvPr/>
        </p:nvSpPr>
        <p:spPr>
          <a:xfrm>
            <a:off x="-6350" y="4166870"/>
            <a:ext cx="8424863" cy="483235"/>
          </a:xfrm>
          <a:prstGeom prst="rect">
            <a:avLst/>
          </a:prstGeom>
          <a:noFill/>
          <a:ln w="50800">
            <a:noFill/>
          </a:ln>
        </p:spPr>
        <p:txBody>
          <a:bodyPr>
            <a:spAutoFit/>
          </a:bodyPr>
          <a:lstStyle/>
          <a:p>
            <a:pPr lvl="0">
              <a:spcBef>
                <a:spcPct val="50000"/>
              </a:spcBef>
            </a:pPr>
            <a:r>
              <a:rPr lang="zh-CN" altLang="en-US" sz="2400" b="1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altLang="zh-CN" sz="2400" b="1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lang="zh-CN" altLang="en-US" sz="2400" b="1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）哪个指标的变化使人口迅速增加的势头得以遏止？</a:t>
            </a:r>
          </a:p>
        </p:txBody>
      </p:sp>
      <p:sp>
        <p:nvSpPr>
          <p:cNvPr id="33804" name="文本框 33803"/>
          <p:cNvSpPr txBox="1"/>
          <p:nvPr/>
        </p:nvSpPr>
        <p:spPr>
          <a:xfrm>
            <a:off x="0" y="5516880"/>
            <a:ext cx="9461500" cy="483235"/>
          </a:xfrm>
          <a:prstGeom prst="rect">
            <a:avLst/>
          </a:prstGeom>
          <a:noFill/>
          <a:ln w="50800">
            <a:noFill/>
          </a:ln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</a:pPr>
            <a:r>
              <a:rPr lang="zh-CN" altLang="en-US" sz="2400" b="1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altLang="zh-CN" sz="2400" b="1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r>
              <a:rPr lang="zh-CN" altLang="en-US" sz="2400" b="1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）在实现死亡率和出生率低位均衡后，人口增长出现什么状况？</a:t>
            </a:r>
          </a:p>
        </p:txBody>
      </p:sp>
      <p:sp>
        <p:nvSpPr>
          <p:cNvPr id="33805" name="文本框 33804"/>
          <p:cNvSpPr txBox="1"/>
          <p:nvPr/>
        </p:nvSpPr>
        <p:spPr>
          <a:xfrm>
            <a:off x="2804795" y="5955030"/>
            <a:ext cx="1449070" cy="548640"/>
          </a:xfrm>
          <a:prstGeom prst="rect">
            <a:avLst/>
          </a:prstGeom>
          <a:noFill/>
          <a:ln w="50800">
            <a:noFill/>
          </a:ln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</a:pPr>
            <a:r>
              <a:rPr lang="zh-CN" altLang="en-US" sz="2800" b="1" i="0">
                <a:solidFill>
                  <a:srgbClr val="F30205"/>
                </a:solidFill>
                <a:latin typeface="微软雅黑" panose="020b0503020204020204" charset="-122"/>
                <a:ea typeface="微软雅黑" panose="020b0503020204020204" charset="-122"/>
              </a:rPr>
              <a:t>零增长</a:t>
            </a:r>
          </a:p>
        </p:txBody>
      </p:sp>
      <p:sp>
        <p:nvSpPr>
          <p:cNvPr id="33806" name="文本框 33805"/>
          <p:cNvSpPr txBox="1"/>
          <p:nvPr/>
        </p:nvSpPr>
        <p:spPr>
          <a:xfrm>
            <a:off x="2519045" y="4742180"/>
            <a:ext cx="2512695" cy="548640"/>
          </a:xfrm>
          <a:prstGeom prst="rect">
            <a:avLst/>
          </a:prstGeom>
          <a:noFill/>
          <a:ln w="50800">
            <a:noFill/>
          </a:ln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</a:pPr>
            <a:r>
              <a:rPr lang="zh-CN" altLang="en-US" sz="2800" b="1" i="0">
                <a:solidFill>
                  <a:srgbClr val="F30205"/>
                </a:solidFill>
                <a:latin typeface="微软雅黑" panose="020b0503020204020204" charset="-122"/>
                <a:ea typeface="微软雅黑" panose="020b0503020204020204" charset="-122"/>
              </a:rPr>
              <a:t>出生率的下降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8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8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03" grpId="0"/>
      <p:bldP spid="33804" grpId="0"/>
      <p:bldP spid="33805" grpId="0"/>
      <p:bldP spid="3380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36867" name="Object 0"/>
          <p:cNvGraphicFramePr>
            <a:graphicFrameLocks noChangeAspect="1"/>
          </p:cNvGraphicFramePr>
          <p:nvPr/>
        </p:nvGraphicFramePr>
        <p:xfrm>
          <a:off x="6350" y="760095"/>
          <a:ext cx="9144000" cy="31242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0" r:id="rId2" imgW="20739100" imgH="7086600" progId="">
                  <p:embed/>
                </p:oleObj>
              </mc:Choice>
              <mc:Fallback>
                <p:oleObj r:id="rId2" imgW="20739100" imgH="7086600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350" y="760095"/>
                        <a:ext cx="9144000" cy="3124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2" name="Text Box 4"/>
          <p:cNvSpPr txBox="1"/>
          <p:nvPr/>
        </p:nvSpPr>
        <p:spPr>
          <a:xfrm>
            <a:off x="230505" y="1774457"/>
            <a:ext cx="1600200" cy="70788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>
              <a:spcBef>
                <a:spcPct val="50000"/>
              </a:spcBef>
            </a:pPr>
            <a:r>
              <a:rPr lang="zh-CN" altLang="en-US" sz="2000" b="1" i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“高高低”   模式</a:t>
            </a:r>
          </a:p>
        </p:txBody>
      </p:sp>
      <p:sp>
        <p:nvSpPr>
          <p:cNvPr id="36869" name="Text Box 5"/>
          <p:cNvSpPr txBox="1"/>
          <p:nvPr/>
        </p:nvSpPr>
        <p:spPr>
          <a:xfrm>
            <a:off x="357505" y="207328"/>
            <a:ext cx="5688013" cy="5232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>
              <a:spcBef>
                <a:spcPct val="50000"/>
              </a:spcBef>
            </a:pPr>
            <a:r>
              <a:rPr lang="zh-CN" altLang="en-US" sz="2800" b="1" i="0">
                <a:latin typeface="微软雅黑" panose="020b0503020204020204" charset="-122"/>
                <a:ea typeface="微软雅黑" panose="020b0503020204020204" charset="-122"/>
              </a:rPr>
              <a:t>二、人口增长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模式及地区分布</a:t>
            </a:r>
            <a:endParaRPr lang="zh-CN" altLang="en-US" sz="2800" b="1" i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534" name="Text Box 6"/>
          <p:cNvSpPr txBox="1"/>
          <p:nvPr/>
        </p:nvSpPr>
        <p:spPr>
          <a:xfrm>
            <a:off x="3643313" y="2614613"/>
            <a:ext cx="2297112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>
              <a:spcBef>
                <a:spcPct val="50000"/>
              </a:spcBef>
            </a:pPr>
            <a:r>
              <a:rPr lang="zh-CN" altLang="en-US" sz="2400" b="1" i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过渡模式</a:t>
            </a:r>
          </a:p>
        </p:txBody>
      </p:sp>
      <p:sp>
        <p:nvSpPr>
          <p:cNvPr id="22535" name="Text Box 7"/>
          <p:cNvSpPr txBox="1"/>
          <p:nvPr/>
        </p:nvSpPr>
        <p:spPr>
          <a:xfrm>
            <a:off x="7296547" y="1829416"/>
            <a:ext cx="1763712" cy="67832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>
              <a:lnSpc>
                <a:spcPts val="1600"/>
              </a:lnSpc>
              <a:spcBef>
                <a:spcPts val="1200"/>
              </a:spcBef>
            </a:pPr>
            <a:r>
              <a:rPr lang="zh-CN" altLang="en-US" sz="2000" b="1" i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“三低”</a:t>
            </a:r>
            <a:endParaRPr lang="en-US" altLang="zh-CN" sz="2000" b="1" i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lvl="0" algn="ctr">
              <a:lnSpc>
                <a:spcPts val="1600"/>
              </a:lnSpc>
              <a:spcBef>
                <a:spcPts val="1200"/>
              </a:spcBef>
            </a:pPr>
            <a:r>
              <a:rPr lang="zh-CN" altLang="en-US" sz="2000" b="1" i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模式</a:t>
            </a:r>
          </a:p>
        </p:txBody>
      </p:sp>
      <p:cxnSp>
        <p:nvCxnSpPr>
          <p:cNvPr id="36872" name="直接连接符 10"/>
          <p:cNvCxnSpPr/>
          <p:nvPr/>
        </p:nvCxnSpPr>
        <p:spPr>
          <a:xfrm rot="5400000">
            <a:off x="392113" y="2292350"/>
            <a:ext cx="2786062" cy="0"/>
          </a:xfrm>
          <a:prstGeom prst="line">
            <a:avLst/>
          </a:prstGeom>
          <a:ln w="38100" cap="flat" cmpd="sng">
            <a:solidFill>
              <a:srgbClr val="FF0000"/>
            </a:solidFill>
            <a:prstDash val="sysDash"/>
            <a:headEnd type="none" w="med" len="med"/>
            <a:tailEnd type="none" w="med" len="med"/>
          </a:ln>
        </p:spPr>
      </p:cxnSp>
      <p:cxnSp>
        <p:nvCxnSpPr>
          <p:cNvPr id="36873" name="直接连接符 11"/>
          <p:cNvCxnSpPr/>
          <p:nvPr/>
        </p:nvCxnSpPr>
        <p:spPr>
          <a:xfrm rot="5400000">
            <a:off x="6035675" y="2292350"/>
            <a:ext cx="2786063" cy="0"/>
          </a:xfrm>
          <a:prstGeom prst="line">
            <a:avLst/>
          </a:prstGeom>
          <a:ln w="38100" cap="flat" cmpd="sng">
            <a:solidFill>
              <a:srgbClr val="FF0000"/>
            </a:solidFill>
            <a:prstDash val="sysDash"/>
            <a:headEnd type="none" w="med" len="med"/>
            <a:tailEnd type="none" w="med" len="med"/>
          </a:ln>
        </p:spPr>
      </p:cxnSp>
      <p:cxnSp>
        <p:nvCxnSpPr>
          <p:cNvPr id="13" name="直接连接符 12"/>
          <p:cNvCxnSpPr/>
          <p:nvPr/>
        </p:nvCxnSpPr>
        <p:spPr>
          <a:xfrm rot="5400000">
            <a:off x="2963863" y="2325688"/>
            <a:ext cx="2786062" cy="0"/>
          </a:xfrm>
          <a:prstGeom prst="line">
            <a:avLst/>
          </a:prstGeom>
          <a:ln w="38100" cap="flat" cmpd="sng">
            <a:solidFill>
              <a:srgbClr val="00B050"/>
            </a:solidFill>
            <a:prstDash val="sysDash"/>
            <a:headEnd type="none" w="med" len="med"/>
            <a:tailEnd type="none" w="med" len="med"/>
          </a:ln>
        </p:spPr>
      </p:cxnSp>
      <p:sp>
        <p:nvSpPr>
          <p:cNvPr id="2" name="文本框 1"/>
          <p:cNvSpPr txBox="1"/>
          <p:nvPr/>
        </p:nvSpPr>
        <p:spPr>
          <a:xfrm>
            <a:off x="365124" y="4123055"/>
            <a:ext cx="8258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讨论：死亡率最先下降的原因，出生率下降的原因？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36867" name="Object 0"/>
          <p:cNvGraphicFramePr>
            <a:graphicFrameLocks noChangeAspect="1"/>
          </p:cNvGraphicFramePr>
          <p:nvPr/>
        </p:nvGraphicFramePr>
        <p:xfrm>
          <a:off x="6350" y="760095"/>
          <a:ext cx="9144000" cy="31242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1" r:id="rId2" imgW="20739100" imgH="7086600" progId="">
                  <p:embed/>
                </p:oleObj>
              </mc:Choice>
              <mc:Fallback>
                <p:oleObj r:id="rId2" imgW="20739100" imgH="7086600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350" y="760095"/>
                        <a:ext cx="9144000" cy="3124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2" name="Text Box 4"/>
          <p:cNvSpPr txBox="1"/>
          <p:nvPr/>
        </p:nvSpPr>
        <p:spPr>
          <a:xfrm>
            <a:off x="230505" y="1774457"/>
            <a:ext cx="1600200" cy="70788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>
              <a:spcBef>
                <a:spcPct val="50000"/>
              </a:spcBef>
            </a:pPr>
            <a:r>
              <a:rPr lang="zh-CN" altLang="en-US" sz="2000" b="1" i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“高高低”   模式</a:t>
            </a:r>
          </a:p>
        </p:txBody>
      </p:sp>
      <p:sp>
        <p:nvSpPr>
          <p:cNvPr id="36869" name="Text Box 5"/>
          <p:cNvSpPr txBox="1"/>
          <p:nvPr/>
        </p:nvSpPr>
        <p:spPr>
          <a:xfrm>
            <a:off x="357505" y="207328"/>
            <a:ext cx="5688013" cy="5232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>
              <a:spcBef>
                <a:spcPct val="50000"/>
              </a:spcBef>
            </a:pPr>
            <a:r>
              <a:rPr lang="zh-CN" altLang="en-US" sz="2800" b="1" i="0">
                <a:latin typeface="微软雅黑" panose="020b0503020204020204" charset="-122"/>
                <a:ea typeface="微软雅黑" panose="020b0503020204020204" charset="-122"/>
              </a:rPr>
              <a:t>二、人口增长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模式及地区分布</a:t>
            </a:r>
            <a:endParaRPr lang="zh-CN" altLang="en-US" sz="2800" b="1" i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534" name="Text Box 6"/>
          <p:cNvSpPr txBox="1"/>
          <p:nvPr/>
        </p:nvSpPr>
        <p:spPr>
          <a:xfrm>
            <a:off x="3643313" y="2614613"/>
            <a:ext cx="2297112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>
              <a:spcBef>
                <a:spcPct val="50000"/>
              </a:spcBef>
            </a:pPr>
            <a:r>
              <a:rPr lang="zh-CN" altLang="en-US" sz="2400" b="1" i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过渡模式</a:t>
            </a:r>
          </a:p>
        </p:txBody>
      </p:sp>
      <p:sp>
        <p:nvSpPr>
          <p:cNvPr id="22535" name="Text Box 7"/>
          <p:cNvSpPr txBox="1"/>
          <p:nvPr/>
        </p:nvSpPr>
        <p:spPr>
          <a:xfrm>
            <a:off x="7296547" y="1829416"/>
            <a:ext cx="1763712" cy="67832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>
              <a:lnSpc>
                <a:spcPts val="1600"/>
              </a:lnSpc>
              <a:spcBef>
                <a:spcPts val="1200"/>
              </a:spcBef>
            </a:pPr>
            <a:r>
              <a:rPr lang="zh-CN" altLang="en-US" sz="2000" b="1" i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“三低”</a:t>
            </a:r>
            <a:endParaRPr lang="en-US" altLang="zh-CN" sz="2000" b="1" i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lvl="0" algn="ctr">
              <a:lnSpc>
                <a:spcPts val="1600"/>
              </a:lnSpc>
              <a:spcBef>
                <a:spcPts val="1200"/>
              </a:spcBef>
            </a:pPr>
            <a:r>
              <a:rPr lang="zh-CN" altLang="en-US" sz="2000" b="1" i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模式</a:t>
            </a:r>
          </a:p>
        </p:txBody>
      </p:sp>
      <p:cxnSp>
        <p:nvCxnSpPr>
          <p:cNvPr id="36872" name="直接连接符 10"/>
          <p:cNvCxnSpPr/>
          <p:nvPr/>
        </p:nvCxnSpPr>
        <p:spPr>
          <a:xfrm rot="5400000">
            <a:off x="392113" y="2292350"/>
            <a:ext cx="2786062" cy="0"/>
          </a:xfrm>
          <a:prstGeom prst="line">
            <a:avLst/>
          </a:prstGeom>
          <a:ln w="38100" cap="flat" cmpd="sng">
            <a:solidFill>
              <a:srgbClr val="FF0000"/>
            </a:solidFill>
            <a:prstDash val="sysDash"/>
            <a:headEnd type="none" w="med" len="med"/>
            <a:tailEnd type="none" w="med" len="med"/>
          </a:ln>
        </p:spPr>
      </p:cxnSp>
      <p:cxnSp>
        <p:nvCxnSpPr>
          <p:cNvPr id="36873" name="直接连接符 11"/>
          <p:cNvCxnSpPr/>
          <p:nvPr/>
        </p:nvCxnSpPr>
        <p:spPr>
          <a:xfrm rot="5400000">
            <a:off x="6035675" y="2292350"/>
            <a:ext cx="2786063" cy="0"/>
          </a:xfrm>
          <a:prstGeom prst="line">
            <a:avLst/>
          </a:prstGeom>
          <a:ln w="38100" cap="flat" cmpd="sng">
            <a:solidFill>
              <a:srgbClr val="FF0000"/>
            </a:solidFill>
            <a:prstDash val="sysDash"/>
            <a:headEnd type="none" w="med" len="med"/>
            <a:tailEnd type="none" w="med" len="med"/>
          </a:ln>
        </p:spPr>
      </p:cxnSp>
      <p:cxnSp>
        <p:nvCxnSpPr>
          <p:cNvPr id="13" name="直接连接符 12"/>
          <p:cNvCxnSpPr/>
          <p:nvPr/>
        </p:nvCxnSpPr>
        <p:spPr>
          <a:xfrm rot="5400000">
            <a:off x="2963863" y="2325688"/>
            <a:ext cx="2786062" cy="0"/>
          </a:xfrm>
          <a:prstGeom prst="line">
            <a:avLst/>
          </a:prstGeom>
          <a:ln w="38100" cap="flat" cmpd="sng">
            <a:solidFill>
              <a:srgbClr val="00B050"/>
            </a:solidFill>
            <a:prstDash val="sysDash"/>
            <a:headEnd type="none" w="med" len="med"/>
            <a:tailEnd type="none" w="med" len="med"/>
          </a:ln>
        </p:spPr>
      </p:cxnSp>
      <p:sp>
        <p:nvSpPr>
          <p:cNvPr id="2" name="文本框 1"/>
          <p:cNvSpPr txBox="1"/>
          <p:nvPr/>
        </p:nvSpPr>
        <p:spPr>
          <a:xfrm>
            <a:off x="365125" y="4123055"/>
            <a:ext cx="39916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拓展：人口增长模式的判读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161415" y="4839335"/>
            <a:ext cx="28511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</a:rPr>
              <a:t>、特征区分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61415" y="5404485"/>
            <a:ext cx="18116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</a:rPr>
              <a:t>、数值区分</a:t>
            </a:r>
            <a:r>
              <a:rPr lang="en-US" altLang="zh-CN" sz="2000" b="1">
                <a:latin typeface="微软雅黑" panose="020b0503020204020204" charset="-122"/>
                <a:ea typeface="微软雅黑" panose="020b0503020204020204" charset="-122"/>
              </a:rPr>
              <a:t>: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058795" y="5404485"/>
            <a:ext cx="3467100" cy="46037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zh-CN" altLang="zh-CN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高＞</a:t>
            </a:r>
            <a:r>
              <a:rPr lang="en-US" altLang="zh-CN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30‰</a:t>
            </a:r>
            <a:r>
              <a:rPr lang="zh-CN" altLang="en-US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，低＜</a:t>
            </a:r>
            <a:r>
              <a:rPr lang="en-US" altLang="zh-CN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10‰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/>
      <p:bldP spid="22534" grpId="0"/>
      <p:bldP spid="22535" grpId="0"/>
      <p:bldP spid="3" grpId="0"/>
      <p:bldP spid="4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2" name="文本框 10241"/>
          <p:cNvSpPr txBox="1"/>
          <p:nvPr/>
        </p:nvSpPr>
        <p:spPr>
          <a:xfrm>
            <a:off x="95250" y="55563"/>
            <a:ext cx="5314950" cy="52578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0170" tIns="46990" rIns="90170" bIns="46990" anchor="t">
            <a:spAutoFit/>
          </a:bodyPr>
          <a:lstStyle/>
          <a:p>
            <a:pPr lvl="0"/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二、人口增长模式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及地区分布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10243" name="组合 10242"/>
          <p:cNvGrpSpPr/>
          <p:nvPr/>
        </p:nvGrpSpPr>
        <p:grpSpPr>
          <a:xfrm>
            <a:off x="26988" y="3343275"/>
            <a:ext cx="9034462" cy="3517900"/>
            <a:chExt cx="14227" cy="5539"/>
          </a:xfrm>
        </p:grpSpPr>
        <p:pic>
          <p:nvPicPr>
            <p:cNvPr id="10244" name="图片 10243" descr="1-1-13"/>
            <p:cNvPicPr>
              <a:picLocks noChangeAspect="1"/>
            </p:cNvPicPr>
            <p:nvPr/>
          </p:nvPicPr>
          <p:blipFill>
            <a:blip r:embed="rId2">
              <a:lum bright="-6000" contrast="18000"/>
            </a:blip>
            <a:srcRect l="1234" r="4483" b="22665"/>
            <a:stretch>
              <a:fillRect/>
            </a:stretch>
          </p:blipFill>
          <p:spPr>
            <a:xfrm>
              <a:off x="0" y="0"/>
              <a:ext cx="4584" cy="528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245" name="椭圆 10244"/>
            <p:cNvSpPr/>
            <p:nvPr/>
          </p:nvSpPr>
          <p:spPr>
            <a:xfrm>
              <a:off x="3169" y="401"/>
              <a:ext cx="1022" cy="1020"/>
            </a:xfrm>
            <a:prstGeom prst="ellipse">
              <a:avLst/>
            </a:prstGeom>
            <a:solidFill>
              <a:schemeClr val="bg1">
                <a:alpha val="100000"/>
              </a:schemeClr>
            </a:solidFill>
            <a:ln w="952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 vert="horz" wrap="square" lIns="90000" tIns="46800" rIns="90000" bIns="46800" anchor="ctr"/>
            <a:lstStyle/>
            <a:p>
              <a:pPr lvl="0" algn="ctr"/>
              <a:r>
                <a:rPr lang="zh-CN" altLang="en-US" sz="3600">
                  <a:latin typeface="Times New Roman" panose="02020603050405020304" pitchFamily="18" charset="0"/>
                  <a:ea typeface="Arial" panose="020b0604020202020204" pitchFamily="34" charset="0"/>
                </a:rPr>
                <a:t>1</a:t>
              </a:r>
            </a:p>
          </p:txBody>
        </p:sp>
        <p:pic>
          <p:nvPicPr>
            <p:cNvPr id="10246" name="图片 10245" descr="1-1-14"/>
            <p:cNvPicPr>
              <a:picLocks noChangeAspect="1"/>
            </p:cNvPicPr>
            <p:nvPr/>
          </p:nvPicPr>
          <p:blipFill>
            <a:blip r:embed="rId3">
              <a:lum bright="-6000" contrast="12000"/>
            </a:blip>
            <a:srcRect l="2936" r="1527" b="25459"/>
            <a:stretch>
              <a:fillRect/>
            </a:stretch>
          </p:blipFill>
          <p:spPr>
            <a:xfrm>
              <a:off x="9475" y="659"/>
              <a:ext cx="4752" cy="488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247" name="椭圆 10246"/>
            <p:cNvSpPr/>
            <p:nvPr/>
          </p:nvSpPr>
          <p:spPr>
            <a:xfrm>
              <a:off x="12809" y="1036"/>
              <a:ext cx="1190" cy="1135"/>
            </a:xfrm>
            <a:prstGeom prst="ellipse">
              <a:avLst/>
            </a:prstGeom>
            <a:solidFill>
              <a:schemeClr val="bg1">
                <a:alpha val="100000"/>
              </a:schemeClr>
            </a:solidFill>
            <a:ln w="952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 vert="horz" wrap="square" lIns="90000" tIns="46800" rIns="90000" bIns="46800" anchor="ctr"/>
            <a:lstStyle/>
            <a:p>
              <a:pPr lvl="0" algn="ctr"/>
              <a:r>
                <a:rPr lang="zh-CN" altLang="en-US" sz="3600">
                  <a:latin typeface="Times New Roman" panose="02020603050405020304" pitchFamily="18" charset="0"/>
                  <a:ea typeface="Arial" panose="020b0604020202020204" pitchFamily="34" charset="0"/>
                </a:rPr>
                <a:t>3</a:t>
              </a:r>
            </a:p>
          </p:txBody>
        </p:sp>
        <p:pic>
          <p:nvPicPr>
            <p:cNvPr id="10248" name="图片 10247" descr="p14过渡增长模式 拷贝"/>
            <p:cNvPicPr>
              <a:picLocks noChangeAspect="1"/>
            </p:cNvPicPr>
            <p:nvPr/>
          </p:nvPicPr>
          <p:blipFill>
            <a:blip r:embed="rId4">
              <a:lum bright="-35999" contrast="54000"/>
            </a:blip>
            <a:srcRect t="1515"/>
            <a:stretch>
              <a:fillRect/>
            </a:stretch>
          </p:blipFill>
          <p:spPr>
            <a:xfrm>
              <a:off x="4626" y="80"/>
              <a:ext cx="4650" cy="528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249" name="文本框 10248"/>
            <p:cNvSpPr txBox="1"/>
            <p:nvPr/>
          </p:nvSpPr>
          <p:spPr>
            <a:xfrm>
              <a:off x="5443" y="4364"/>
              <a:ext cx="1330" cy="628"/>
            </a:xfrm>
            <a:prstGeom prst="rect">
              <a:avLst/>
            </a:pr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 wrap="square" lIns="90170" tIns="46990" rIns="90170" bIns="46990">
              <a:spAutoFit/>
            </a:bodyPr>
            <a:lstStyle/>
            <a:p>
              <a:pPr lvl="0" algn="l" eaLnBrk="1" latinLnBrk="0" hangingPunct="1"/>
              <a:r>
                <a:rPr lang="zh-CN" altLang="en-US" sz="2000" b="1">
                  <a:latin typeface="Arial" panose="020b0604020202020204" pitchFamily="34" charset="0"/>
                  <a:ea typeface="Arial" panose="020b0604020202020204" pitchFamily="34" charset="0"/>
                </a:rPr>
                <a:t>印度</a:t>
              </a:r>
            </a:p>
          </p:txBody>
        </p:sp>
        <p:sp>
          <p:nvSpPr>
            <p:cNvPr id="10250" name="文本框 10249"/>
            <p:cNvSpPr txBox="1"/>
            <p:nvPr/>
          </p:nvSpPr>
          <p:spPr>
            <a:xfrm>
              <a:off x="6497" y="4414"/>
              <a:ext cx="1725" cy="628"/>
            </a:xfrm>
            <a:prstGeom prst="rect">
              <a:avLst/>
            </a:pr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 vert="horz" wrap="square" lIns="90170" tIns="46990" rIns="90170" bIns="46990" anchor="t">
              <a:spAutoFit/>
            </a:bodyPr>
            <a:lstStyle/>
            <a:p>
              <a:pPr marL="0" lvl="0" indent="0"/>
              <a:r>
                <a:rPr lang="zh-CN" altLang="en-US" sz="2000" b="1">
                  <a:latin typeface="Arial" panose="020b0604020202020204" pitchFamily="34" charset="0"/>
                  <a:ea typeface="Arial" panose="020b0604020202020204" pitchFamily="34" charset="0"/>
                  <a:sym typeface="Arial" panose="020b0604020202020204" pitchFamily="34" charset="0"/>
                </a:rPr>
                <a:t>土耳其</a:t>
              </a:r>
            </a:p>
          </p:txBody>
        </p:sp>
        <p:sp>
          <p:nvSpPr>
            <p:cNvPr id="10251" name="文本框 10250"/>
            <p:cNvSpPr txBox="1"/>
            <p:nvPr/>
          </p:nvSpPr>
          <p:spPr>
            <a:xfrm>
              <a:off x="7867" y="4379"/>
              <a:ext cx="1631" cy="628"/>
            </a:xfrm>
            <a:prstGeom prst="rect">
              <a:avLst/>
            </a:pr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 vert="horz" wrap="square" lIns="90170" tIns="46990" rIns="90170" bIns="46990" anchor="t">
              <a:spAutoFit/>
            </a:bodyPr>
            <a:lstStyle/>
            <a:p>
              <a:pPr marL="0" lvl="0" indent="0"/>
              <a:r>
                <a:rPr lang="zh-CN" altLang="en-US" sz="2000" b="1">
                  <a:latin typeface="Arial" panose="020b0604020202020204" pitchFamily="34" charset="0"/>
                  <a:ea typeface="Arial" panose="020b0604020202020204" pitchFamily="34" charset="0"/>
                  <a:sym typeface="Arial" panose="020b0604020202020204" pitchFamily="34" charset="0"/>
                </a:rPr>
                <a:t>阿根廷</a:t>
              </a:r>
            </a:p>
          </p:txBody>
        </p:sp>
        <p:sp>
          <p:nvSpPr>
            <p:cNvPr id="10252" name="椭圆 10251"/>
            <p:cNvSpPr/>
            <p:nvPr/>
          </p:nvSpPr>
          <p:spPr>
            <a:xfrm>
              <a:off x="8142" y="550"/>
              <a:ext cx="1135" cy="1075"/>
            </a:xfrm>
            <a:prstGeom prst="ellipse">
              <a:avLst/>
            </a:prstGeom>
            <a:solidFill>
              <a:schemeClr val="bg1">
                <a:alpha val="100000"/>
              </a:schemeClr>
            </a:solidFill>
            <a:ln w="952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 vert="horz" wrap="square" lIns="90000" tIns="46800" rIns="90000" bIns="46800" anchor="ctr"/>
            <a:lstStyle/>
            <a:p>
              <a:pPr lvl="0" algn="ctr"/>
              <a:r>
                <a:rPr lang="zh-CN" altLang="en-US" sz="3600">
                  <a:latin typeface="Times New Roman" panose="02020603050405020304" pitchFamily="18" charset="0"/>
                  <a:ea typeface="Arial" panose="020b0604020202020204" pitchFamily="34" charset="0"/>
                </a:rPr>
                <a:t>2</a:t>
              </a:r>
            </a:p>
          </p:txBody>
        </p:sp>
      </p:grpSp>
      <p:graphicFrame>
        <p:nvGraphicFramePr>
          <p:cNvPr id="10255" name="对象 10254"/>
          <p:cNvGraphicFramePr>
            <a:graphicFrameLocks noChangeAspect="1"/>
          </p:cNvGraphicFramePr>
          <p:nvPr/>
        </p:nvGraphicFramePr>
        <p:xfrm>
          <a:off x="16510" y="-1227"/>
          <a:ext cx="9070340" cy="3430901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2" r:id="rId5" imgW="20739100" imgH="7086600" progId="">
                  <p:embed/>
                </p:oleObj>
              </mc:Choice>
              <mc:Fallback>
                <p:oleObj r:id="rId5" imgW="20739100" imgH="7086600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>
                        <a:lum bright="-29999" contrast="48000"/>
                      </a:blip>
                      <a:srcRect t="6911" r="3542" b="-3709"/>
                      <a:stretch>
                        <a:fillRect/>
                      </a:stretch>
                    </p:blipFill>
                    <p:spPr>
                      <a:xfrm>
                        <a:off x="16510" y="-1227"/>
                        <a:ext cx="9070340" cy="3430901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8" name="椭圆 10257"/>
          <p:cNvSpPr/>
          <p:nvPr/>
        </p:nvSpPr>
        <p:spPr>
          <a:xfrm>
            <a:off x="686435" y="1328656"/>
            <a:ext cx="648970" cy="647819"/>
          </a:xfrm>
          <a:prstGeom prst="ellipse">
            <a:avLst/>
          </a:prstGeom>
          <a:solidFill>
            <a:schemeClr val="bg1">
              <a:alpha val="100000"/>
            </a:schemeClr>
          </a:solidFill>
          <a:ln w="95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 vert="horz" wrap="square" lIns="90000" tIns="46800" rIns="90000" bIns="46800" anchor="ctr"/>
          <a:lstStyle/>
          <a:p>
            <a:pPr lvl="0" algn="ctr"/>
            <a:r>
              <a:rPr lang="zh-CN" altLang="en-US" sz="4000">
                <a:latin typeface="Times New Roman" panose="02020603050405020304" pitchFamily="18" charset="0"/>
                <a:ea typeface="Arial" panose="020b0604020202020204" pitchFamily="34" charset="0"/>
              </a:rPr>
              <a:t>A</a:t>
            </a:r>
          </a:p>
        </p:txBody>
      </p:sp>
      <p:sp>
        <p:nvSpPr>
          <p:cNvPr id="10259" name="椭圆 10258"/>
          <p:cNvSpPr/>
          <p:nvPr/>
        </p:nvSpPr>
        <p:spPr>
          <a:xfrm>
            <a:off x="2697480" y="1933922"/>
            <a:ext cx="720725" cy="682751"/>
          </a:xfrm>
          <a:prstGeom prst="ellipse">
            <a:avLst/>
          </a:prstGeom>
          <a:solidFill>
            <a:schemeClr val="bg1">
              <a:alpha val="100000"/>
            </a:schemeClr>
          </a:solidFill>
          <a:ln w="95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 vert="horz" wrap="square" lIns="90000" tIns="46800" rIns="90000" bIns="46800" anchor="ctr"/>
          <a:lstStyle/>
          <a:p>
            <a:pPr lvl="0" algn="ctr"/>
            <a:r>
              <a:rPr lang="zh-CN" altLang="en-US" sz="3600">
                <a:latin typeface="Times New Roman" panose="02020603050405020304" pitchFamily="18" charset="0"/>
                <a:ea typeface="Arial" panose="020b0604020202020204" pitchFamily="34" charset="0"/>
              </a:rPr>
              <a:t>B</a:t>
            </a:r>
          </a:p>
        </p:txBody>
      </p:sp>
      <p:sp>
        <p:nvSpPr>
          <p:cNvPr id="10260" name="椭圆 10259"/>
          <p:cNvSpPr/>
          <p:nvPr/>
        </p:nvSpPr>
        <p:spPr>
          <a:xfrm>
            <a:off x="5073015" y="2256562"/>
            <a:ext cx="755650" cy="720858"/>
          </a:xfrm>
          <a:prstGeom prst="ellipse">
            <a:avLst/>
          </a:prstGeom>
          <a:solidFill>
            <a:schemeClr val="bg1">
              <a:alpha val="100000"/>
            </a:schemeClr>
          </a:solidFill>
          <a:ln w="95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 vert="horz" wrap="square" lIns="90000" tIns="46800" rIns="90000" bIns="46800" anchor="ctr"/>
          <a:lstStyle/>
          <a:p>
            <a:pPr lvl="0" algn="ctr"/>
            <a:r>
              <a:rPr lang="zh-CN" altLang="en-US" sz="3600">
                <a:latin typeface="Times New Roman" panose="02020603050405020304" pitchFamily="18" charset="0"/>
                <a:ea typeface="Arial" panose="020b0604020202020204" pitchFamily="34" charset="0"/>
              </a:rPr>
              <a:t>C</a:t>
            </a:r>
          </a:p>
        </p:txBody>
      </p:sp>
      <p:sp>
        <p:nvSpPr>
          <p:cNvPr id="10261" name="椭圆 10260"/>
          <p:cNvSpPr/>
          <p:nvPr/>
        </p:nvSpPr>
        <p:spPr>
          <a:xfrm>
            <a:off x="7904480" y="1514745"/>
            <a:ext cx="755650" cy="720858"/>
          </a:xfrm>
          <a:prstGeom prst="ellipse">
            <a:avLst/>
          </a:prstGeom>
          <a:solidFill>
            <a:schemeClr val="bg1">
              <a:alpha val="100000"/>
            </a:schemeClr>
          </a:solidFill>
          <a:ln w="95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 vert="horz" wrap="square" lIns="90000" tIns="46800" rIns="90000" bIns="46800" anchor="ctr"/>
          <a:lstStyle/>
          <a:p>
            <a:pPr lvl="0" algn="ctr"/>
            <a:r>
              <a:rPr lang="zh-CN" altLang="en-US" sz="3600">
                <a:latin typeface="Times New Roman" panose="02020603050405020304" pitchFamily="18" charset="0"/>
                <a:ea typeface="Arial" panose="020b0604020202020204" pitchFamily="34" charset="0"/>
              </a:rPr>
              <a:t>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405130" y="288925"/>
            <a:ext cx="4672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mtClean="0">
                <a:latin typeface="微软雅黑" panose="020b0503020204020204" charset="-122"/>
                <a:ea typeface="微软雅黑" panose="020b0503020204020204" charset="-122"/>
              </a:rPr>
              <a:t>人口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问题及对策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902970" y="948055"/>
            <a:ext cx="5451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、人口增长过快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855912" y="1492697"/>
            <a:ext cx="4604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</a:rPr>
              <a:t>住房紧张，交通拥挤，就业压力大，资源短缺，环境污染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35100" y="1509613"/>
            <a:ext cx="16979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</a:rPr>
              <a:t>带来的影响</a:t>
            </a:r>
            <a:r>
              <a:rPr lang="zh-CN" altLang="en-US"/>
              <a:t>：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435100" y="2562771"/>
            <a:ext cx="284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</a:rPr>
              <a:t>对策</a:t>
            </a:r>
            <a:r>
              <a:rPr lang="zh-CN" altLang="en-US"/>
              <a:t>：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290445" y="2599239"/>
            <a:ext cx="406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</a:rPr>
              <a:t>控制人口数量，提高人口质量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004570" y="3324462"/>
            <a:ext cx="6336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、人口增长过慢，甚至出现零增长或负增长</a:t>
            </a:r>
          </a:p>
        </p:txBody>
      </p:sp>
      <p:sp>
        <p:nvSpPr>
          <p:cNvPr id="10" name="矩形 9"/>
          <p:cNvSpPr/>
          <p:nvPr/>
        </p:nvSpPr>
        <p:spPr>
          <a:xfrm>
            <a:off x="1398949" y="3853090"/>
            <a:ext cx="16979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</a:rPr>
              <a:t>带来的影响</a:t>
            </a:r>
            <a:r>
              <a:rPr lang="zh-CN" altLang="en-US"/>
              <a:t>：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855912" y="3836600"/>
            <a:ext cx="47910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</a:rPr>
              <a:t>劳动力不足，兵源不足，社会负担重，老年人生活困难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435100" y="4925655"/>
            <a:ext cx="218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</a:rPr>
              <a:t>对策：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597150" y="4941044"/>
            <a:ext cx="4152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</a:rPr>
              <a:t>鼓励生育，接纳移民（国外）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597150" y="5489287"/>
            <a:ext cx="50498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</a:rPr>
              <a:t>健全社会保障体系，鼓励老有所为（中国）</a:t>
            </a:r>
          </a:p>
        </p:txBody>
      </p:sp>
      <p:sp>
        <p:nvSpPr>
          <p:cNvPr id="15" name="矩形 14"/>
          <p:cNvSpPr/>
          <p:nvPr/>
        </p:nvSpPr>
        <p:spPr>
          <a:xfrm>
            <a:off x="417195" y="5989955"/>
            <a:ext cx="8421370" cy="518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/>
            <a:r>
              <a:rPr lang="en-US" altLang="zh-CN" sz="2800" b="1" i="0">
                <a:latin typeface="Arial" panose="020b0604020202020204" pitchFamily="34" charset="0"/>
                <a:ea typeface="宋体" panose="02010600030101010101" pitchFamily="2" charset="-122"/>
              </a:rPr>
              <a:t>(≥65</a:t>
            </a:r>
            <a:r>
              <a:rPr lang="zh-CN" altLang="en-US" sz="2800" b="1" i="0">
                <a:latin typeface="Arial" panose="020b0604020202020204" pitchFamily="34" charset="0"/>
                <a:ea typeface="宋体" panose="02010600030101010101" pitchFamily="2" charset="-122"/>
              </a:rPr>
              <a:t>岁的人超过</a:t>
            </a:r>
            <a:r>
              <a:rPr lang="en-US" altLang="zh-CN" sz="2800" b="1" i="0">
                <a:latin typeface="Arial" panose="020b0604020202020204" pitchFamily="34" charset="0"/>
                <a:ea typeface="宋体" panose="02010600030101010101" pitchFamily="2" charset="-122"/>
              </a:rPr>
              <a:t>7</a:t>
            </a:r>
            <a:r>
              <a:rPr lang="zh-CN" altLang="en-US" sz="2800" b="1" i="0">
                <a:latin typeface="Arial" panose="020b0604020202020204" pitchFamily="34" charset="0"/>
                <a:ea typeface="宋体" panose="02010600030101010101" pitchFamily="2" charset="-122"/>
              </a:rPr>
              <a:t>﹪或</a:t>
            </a:r>
            <a:r>
              <a:rPr lang="en-US" altLang="zh-CN" sz="2800" b="1" i="0">
                <a:latin typeface="Arial" panose="020b0604020202020204" pitchFamily="34" charset="0"/>
                <a:ea typeface="宋体" panose="02010600030101010101" pitchFamily="2" charset="-122"/>
              </a:rPr>
              <a:t>≥60</a:t>
            </a:r>
            <a:r>
              <a:rPr lang="zh-CN" altLang="en-US" sz="2800" b="1" i="0">
                <a:latin typeface="Arial" panose="020b0604020202020204" pitchFamily="34" charset="0"/>
                <a:ea typeface="宋体" panose="02010600030101010101" pitchFamily="2" charset="-122"/>
              </a:rPr>
              <a:t>岁的人超过</a:t>
            </a:r>
            <a:r>
              <a:rPr lang="en-US" altLang="zh-CN" sz="2800" b="1" i="0">
                <a:latin typeface="Arial" panose="020b0604020202020204" pitchFamily="34" charset="0"/>
                <a:ea typeface="宋体" panose="02010600030101010101" pitchFamily="2" charset="-122"/>
              </a:rPr>
              <a:t>10</a:t>
            </a:r>
            <a:r>
              <a:rPr lang="zh-CN" altLang="en-US" sz="2800" b="1" i="0">
                <a:latin typeface="Arial" panose="020b0604020202020204" pitchFamily="34" charset="0"/>
                <a:ea typeface="宋体" panose="02010600030101010101" pitchFamily="2" charset="-122"/>
              </a:rPr>
              <a:t>﹪为老龄化）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88031" y="53752"/>
            <a:ext cx="8388425" cy="1143000"/>
          </a:xfrm>
        </p:spPr>
        <p:txBody>
          <a:bodyPr/>
          <a:lstStyle/>
          <a:p>
            <a:r>
              <a:rPr lang="zh-CN" altLang="en-US" sz="2800" smtClean="0"/>
              <a:t>图形解读：     </a:t>
            </a:r>
            <a:r>
              <a:rPr lang="zh-CN" altLang="en-US" sz="4800" smtClean="0"/>
              <a:t>人口金字塔图</a:t>
            </a:r>
            <a:endParaRPr lang="zh-CN" altLang="en-US" sz="4800"/>
          </a:p>
        </p:txBody>
      </p:sp>
      <p:grpSp>
        <p:nvGrpSpPr>
          <p:cNvPr id="98" name="组合 97"/>
          <p:cNvGrpSpPr/>
          <p:nvPr/>
        </p:nvGrpSpPr>
        <p:grpSpPr>
          <a:xfrm>
            <a:off x="2372379" y="2729651"/>
            <a:ext cx="3970593" cy="1992602"/>
            <a:chOff x="2372379" y="2729651"/>
            <a:chExt cx="3970593" cy="1992602"/>
          </a:xfrm>
        </p:grpSpPr>
        <p:sp>
          <p:nvSpPr>
            <p:cNvPr id="6" name="矩形 5"/>
            <p:cNvSpPr/>
            <p:nvPr/>
          </p:nvSpPr>
          <p:spPr>
            <a:xfrm>
              <a:off x="4371399" y="2729651"/>
              <a:ext cx="143994" cy="1460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4371399" y="2895971"/>
              <a:ext cx="286298" cy="1460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371399" y="3062289"/>
              <a:ext cx="444017" cy="1460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4371399" y="3228609"/>
              <a:ext cx="572598" cy="1460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4371399" y="3394928"/>
              <a:ext cx="744039" cy="1460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4371399" y="3561248"/>
              <a:ext cx="829759" cy="1460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4371399" y="3727566"/>
              <a:ext cx="958340" cy="1460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4371399" y="3893886"/>
              <a:ext cx="1086920" cy="1460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4371399" y="4060206"/>
              <a:ext cx="1301222" cy="15458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4371399" y="4235028"/>
              <a:ext cx="1386943" cy="1460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4371399" y="4401348"/>
              <a:ext cx="1558384" cy="15458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4371399" y="4576172"/>
              <a:ext cx="1971573" cy="1460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4271955" y="2729651"/>
              <a:ext cx="71997" cy="1460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4121944" y="2895971"/>
              <a:ext cx="222008" cy="1460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4001070" y="3062289"/>
              <a:ext cx="342882" cy="1460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3800491" y="3228609"/>
              <a:ext cx="543461" cy="1460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3599914" y="3394928"/>
              <a:ext cx="744039" cy="1460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514193" y="3561248"/>
              <a:ext cx="829759" cy="1460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3385612" y="3727566"/>
              <a:ext cx="958340" cy="1460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3257032" y="3893886"/>
              <a:ext cx="1086920" cy="1460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3042731" y="4060206"/>
              <a:ext cx="1301222" cy="15458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2957009" y="4235028"/>
              <a:ext cx="1386943" cy="1460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2785568" y="4401348"/>
              <a:ext cx="1558384" cy="15458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2372379" y="4576172"/>
              <a:ext cx="1971573" cy="1460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1917326" y="1921750"/>
            <a:ext cx="4886922" cy="3395699"/>
            <a:chOff x="1917326" y="1921750"/>
            <a:chExt cx="4886922" cy="3395699"/>
          </a:xfrm>
        </p:grpSpPr>
        <p:cxnSp>
          <p:nvCxnSpPr>
            <p:cNvPr id="30" name="直接箭头连接符 29"/>
            <p:cNvCxnSpPr/>
            <p:nvPr/>
          </p:nvCxnSpPr>
          <p:spPr>
            <a:xfrm flipH="1" flipV="1">
              <a:off x="4356292" y="2333454"/>
              <a:ext cx="0" cy="2649864"/>
            </a:xfrm>
            <a:prstGeom prst="straightConnector1">
              <a:avLst/>
            </a:prstGeom>
            <a:ln w="28575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箭头连接符 30"/>
            <p:cNvCxnSpPr/>
            <p:nvPr/>
          </p:nvCxnSpPr>
          <p:spPr>
            <a:xfrm>
              <a:off x="1917326" y="4724747"/>
              <a:ext cx="4886922" cy="0"/>
            </a:xfrm>
            <a:prstGeom prst="straightConnector1">
              <a:avLst/>
            </a:prstGeom>
            <a:ln w="19050">
              <a:solidFill>
                <a:srgbClr val="00B0F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3635896" y="1921750"/>
              <a:ext cx="14541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年  龄</a:t>
              </a:r>
              <a:endParaRPr lang="zh-CN" altLang="en-US" sz="240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cxnSp>
          <p:nvCxnSpPr>
            <p:cNvPr id="33" name="直接连接符 32"/>
            <p:cNvCxnSpPr/>
            <p:nvPr/>
          </p:nvCxnSpPr>
          <p:spPr>
            <a:xfrm flipH="1">
              <a:off x="2785568" y="4716487"/>
              <a:ext cx="0" cy="266831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5928221" y="4716487"/>
              <a:ext cx="0" cy="266831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H="1">
              <a:off x="3099834" y="4716487"/>
              <a:ext cx="0" cy="16632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 flipH="1">
              <a:off x="3414099" y="4716487"/>
              <a:ext cx="0" cy="16632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flipH="1">
              <a:off x="3728365" y="4716487"/>
              <a:ext cx="0" cy="16632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 flipH="1">
              <a:off x="4042631" y="4716487"/>
              <a:ext cx="0" cy="16632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 flipH="1">
              <a:off x="4671162" y="4716487"/>
              <a:ext cx="0" cy="16632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 flipH="1">
              <a:off x="4985428" y="4716487"/>
              <a:ext cx="0" cy="16632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 flipH="1">
              <a:off x="5299694" y="4716487"/>
              <a:ext cx="0" cy="16632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 flipH="1">
              <a:off x="5613959" y="4716487"/>
              <a:ext cx="0" cy="16632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 flipH="1">
              <a:off x="2201378" y="4716294"/>
              <a:ext cx="0" cy="16632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flipH="1">
              <a:off x="2515644" y="4716294"/>
              <a:ext cx="0" cy="16632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 flipH="1">
              <a:off x="6540755" y="4731594"/>
              <a:ext cx="0" cy="16632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 flipH="1">
              <a:off x="6226494" y="4731594"/>
              <a:ext cx="0" cy="16632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 flipH="1">
              <a:off x="4098590" y="4917339"/>
              <a:ext cx="7211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0%</a:t>
              </a:r>
              <a:endParaRPr lang="zh-CN" altLang="en-US" sz="2000" b="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 flipH="1">
              <a:off x="2533382" y="4905762"/>
              <a:ext cx="5872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5%</a:t>
              </a:r>
              <a:endParaRPr lang="zh-CN" altLang="en-US" sz="2000" b="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 flipH="1">
              <a:off x="5667221" y="4905764"/>
              <a:ext cx="5841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5%</a:t>
              </a:r>
              <a:endParaRPr lang="zh-CN" altLang="en-US" sz="2000" b="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2362757" y="2724733"/>
            <a:ext cx="3970593" cy="1992602"/>
            <a:chOff x="2362757" y="2724733"/>
            <a:chExt cx="3970593" cy="1992602"/>
          </a:xfrm>
        </p:grpSpPr>
        <p:sp>
          <p:nvSpPr>
            <p:cNvPr id="51" name="矩形 50"/>
            <p:cNvSpPr/>
            <p:nvPr/>
          </p:nvSpPr>
          <p:spPr>
            <a:xfrm>
              <a:off x="4361777" y="2724733"/>
              <a:ext cx="143994" cy="146081"/>
            </a:xfrm>
            <a:prstGeom prst="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>
              <a:off x="4361777" y="2891053"/>
              <a:ext cx="286298" cy="146081"/>
            </a:xfrm>
            <a:prstGeom prst="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/>
            <p:cNvSpPr/>
            <p:nvPr/>
          </p:nvSpPr>
          <p:spPr>
            <a:xfrm>
              <a:off x="4361777" y="3057371"/>
              <a:ext cx="444017" cy="146081"/>
            </a:xfrm>
            <a:prstGeom prst="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>
              <a:off x="4361777" y="3223691"/>
              <a:ext cx="572598" cy="146081"/>
            </a:xfrm>
            <a:prstGeom prst="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4361777" y="3390010"/>
              <a:ext cx="744039" cy="146081"/>
            </a:xfrm>
            <a:prstGeom prst="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4361777" y="3556330"/>
              <a:ext cx="829759" cy="146081"/>
            </a:xfrm>
            <a:prstGeom prst="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4361777" y="3722648"/>
              <a:ext cx="958340" cy="146081"/>
            </a:xfrm>
            <a:prstGeom prst="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4361777" y="3888968"/>
              <a:ext cx="1086920" cy="146081"/>
            </a:xfrm>
            <a:prstGeom prst="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矩形 58"/>
            <p:cNvSpPr/>
            <p:nvPr/>
          </p:nvSpPr>
          <p:spPr>
            <a:xfrm>
              <a:off x="4361777" y="4055288"/>
              <a:ext cx="1301222" cy="154585"/>
            </a:xfrm>
            <a:prstGeom prst="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 59"/>
            <p:cNvSpPr/>
            <p:nvPr/>
          </p:nvSpPr>
          <p:spPr>
            <a:xfrm>
              <a:off x="4361777" y="4230110"/>
              <a:ext cx="1386943" cy="146081"/>
            </a:xfrm>
            <a:prstGeom prst="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4361777" y="4396430"/>
              <a:ext cx="1558384" cy="154585"/>
            </a:xfrm>
            <a:prstGeom prst="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4361777" y="4571254"/>
              <a:ext cx="1971573" cy="146081"/>
            </a:xfrm>
            <a:prstGeom prst="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4262333" y="2724733"/>
              <a:ext cx="71997" cy="146081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矩形 63"/>
            <p:cNvSpPr/>
            <p:nvPr/>
          </p:nvSpPr>
          <p:spPr>
            <a:xfrm>
              <a:off x="4112322" y="2891053"/>
              <a:ext cx="222008" cy="146081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矩形 64"/>
            <p:cNvSpPr/>
            <p:nvPr/>
          </p:nvSpPr>
          <p:spPr>
            <a:xfrm>
              <a:off x="3991448" y="3057371"/>
              <a:ext cx="342882" cy="146081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790869" y="3223691"/>
              <a:ext cx="543461" cy="146081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3590292" y="3390010"/>
              <a:ext cx="744039" cy="146081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3504571" y="3556330"/>
              <a:ext cx="829759" cy="146081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矩形 68"/>
            <p:cNvSpPr/>
            <p:nvPr/>
          </p:nvSpPr>
          <p:spPr>
            <a:xfrm>
              <a:off x="3375990" y="3722648"/>
              <a:ext cx="958340" cy="146081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矩形 69"/>
            <p:cNvSpPr/>
            <p:nvPr/>
          </p:nvSpPr>
          <p:spPr>
            <a:xfrm>
              <a:off x="3247410" y="3888968"/>
              <a:ext cx="1086920" cy="146081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033109" y="4055288"/>
              <a:ext cx="1301222" cy="154585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2947387" y="4230110"/>
              <a:ext cx="1386943" cy="146081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2775946" y="4396430"/>
              <a:ext cx="1558384" cy="154585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矩形 73"/>
            <p:cNvSpPr/>
            <p:nvPr/>
          </p:nvSpPr>
          <p:spPr>
            <a:xfrm>
              <a:off x="2362757" y="4571254"/>
              <a:ext cx="1971573" cy="146081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6" name="圆角矩形标注 95"/>
          <p:cNvSpPr/>
          <p:nvPr/>
        </p:nvSpPr>
        <p:spPr>
          <a:xfrm>
            <a:off x="2608913" y="2863842"/>
            <a:ext cx="797730" cy="503876"/>
          </a:xfrm>
          <a:prstGeom prst="wedgeRoundRectCallout">
            <a:avLst>
              <a:gd name="adj1" fmla="val 50264"/>
              <a:gd name="adj2" fmla="val 101551"/>
              <a:gd name="adj3" fmla="val 16667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smtClean="0">
                <a:latin typeface="+mj-ea"/>
                <a:ea typeface="+mj-ea"/>
              </a:rPr>
              <a:t>男</a:t>
            </a:r>
            <a:endParaRPr lang="zh-CN" altLang="en-US" sz="2400">
              <a:latin typeface="+mj-ea"/>
              <a:ea typeface="+mj-ea"/>
            </a:endParaRPr>
          </a:p>
        </p:txBody>
      </p:sp>
      <p:sp>
        <p:nvSpPr>
          <p:cNvPr id="97" name="圆角矩形标注 96"/>
          <p:cNvSpPr/>
          <p:nvPr/>
        </p:nvSpPr>
        <p:spPr>
          <a:xfrm flipH="1">
            <a:off x="5286438" y="2924944"/>
            <a:ext cx="797730" cy="503876"/>
          </a:xfrm>
          <a:prstGeom prst="wedgeRoundRectCallout">
            <a:avLst>
              <a:gd name="adj1" fmla="val 50264"/>
              <a:gd name="adj2" fmla="val 101551"/>
              <a:gd name="adj3" fmla="val 16667"/>
            </a:avLst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latin typeface="+mj-ea"/>
                <a:ea typeface="+mj-ea"/>
              </a:rPr>
              <a:t>女</a:t>
            </a:r>
          </a:p>
        </p:txBody>
      </p:sp>
      <p:sp>
        <p:nvSpPr>
          <p:cNvPr id="101" name="圆角矩形标注 100"/>
          <p:cNvSpPr/>
          <p:nvPr/>
        </p:nvSpPr>
        <p:spPr>
          <a:xfrm>
            <a:off x="755576" y="4186133"/>
            <a:ext cx="1247141" cy="430429"/>
          </a:xfrm>
          <a:prstGeom prst="wedgeRoundRectCallout">
            <a:avLst>
              <a:gd name="adj1" fmla="val 74633"/>
              <a:gd name="adj2" fmla="val 45914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smtClean="0">
                <a:latin typeface="+mj-ea"/>
                <a:ea typeface="+mj-ea"/>
              </a:rPr>
              <a:t>0~6</a:t>
            </a:r>
            <a:r>
              <a:rPr lang="zh-CN" altLang="en-US" sz="2400" smtClean="0">
                <a:latin typeface="+mj-ea"/>
                <a:ea typeface="+mj-ea"/>
              </a:rPr>
              <a:t>岁</a:t>
            </a:r>
            <a:endParaRPr lang="zh-CN" altLang="en-US" sz="2400">
              <a:latin typeface="+mj-ea"/>
              <a:ea typeface="+mj-ea"/>
            </a:endParaRPr>
          </a:p>
        </p:txBody>
      </p:sp>
      <p:sp>
        <p:nvSpPr>
          <p:cNvPr id="102" name="圆角矩形标注 101"/>
          <p:cNvSpPr/>
          <p:nvPr/>
        </p:nvSpPr>
        <p:spPr>
          <a:xfrm flipH="1">
            <a:off x="6660232" y="4235028"/>
            <a:ext cx="1247141" cy="430429"/>
          </a:xfrm>
          <a:prstGeom prst="wedgeRoundRectCallout">
            <a:avLst>
              <a:gd name="adj1" fmla="val 74633"/>
              <a:gd name="adj2" fmla="val 45914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smtClean="0">
                <a:latin typeface="+mj-ea"/>
                <a:ea typeface="+mj-ea"/>
              </a:rPr>
              <a:t>0~6</a:t>
            </a:r>
            <a:r>
              <a:rPr lang="zh-CN" altLang="en-US" sz="2400" smtClean="0">
                <a:latin typeface="+mj-ea"/>
                <a:ea typeface="+mj-ea"/>
              </a:rPr>
              <a:t>岁</a:t>
            </a:r>
            <a:endParaRPr lang="zh-CN" altLang="en-US" sz="2400">
              <a:latin typeface="+mj-ea"/>
              <a:ea typeface="+mj-ea"/>
            </a:endParaRPr>
          </a:p>
        </p:txBody>
      </p:sp>
      <p:grpSp>
        <p:nvGrpSpPr>
          <p:cNvPr id="105" name="组合 104"/>
          <p:cNvGrpSpPr/>
          <p:nvPr/>
        </p:nvGrpSpPr>
        <p:grpSpPr>
          <a:xfrm>
            <a:off x="2316602" y="5661248"/>
            <a:ext cx="4008399" cy="585539"/>
            <a:chOff x="2316602" y="5661248"/>
            <a:chExt cx="4008399" cy="585539"/>
          </a:xfrm>
        </p:grpSpPr>
        <p:sp>
          <p:nvSpPr>
            <p:cNvPr id="103" name="TextBox 102"/>
            <p:cNvSpPr txBox="1"/>
            <p:nvPr/>
          </p:nvSpPr>
          <p:spPr>
            <a:xfrm>
              <a:off x="2316602" y="5661248"/>
              <a:ext cx="162416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smtClean="0">
                  <a:latin typeface="+mj-ea"/>
                  <a:ea typeface="+mj-ea"/>
                </a:rPr>
                <a:t>0~6</a:t>
              </a:r>
              <a:r>
                <a:rPr lang="zh-CN" altLang="en-US" sz="2400" b="1" smtClean="0">
                  <a:latin typeface="+mj-ea"/>
                  <a:ea typeface="+mj-ea"/>
                </a:rPr>
                <a:t>岁</a:t>
              </a:r>
              <a:r>
                <a:rPr lang="en-US" altLang="zh-CN" sz="3200" b="1" smtClean="0">
                  <a:latin typeface="+mj-ea"/>
                  <a:ea typeface="+mj-ea"/>
                </a:rPr>
                <a:t>=</a:t>
              </a:r>
              <a:endParaRPr lang="zh-CN" altLang="en-US" sz="3200" b="1">
                <a:latin typeface="+mj-ea"/>
                <a:ea typeface="+mj-ea"/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3958648" y="5662012"/>
              <a:ext cx="236635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smtClean="0">
                  <a:solidFill>
                    <a:srgbClr val="0070C0"/>
                  </a:solidFill>
                  <a:latin typeface="+mj-ea"/>
                  <a:ea typeface="+mj-ea"/>
                </a:rPr>
                <a:t>6.5</a:t>
              </a:r>
              <a:r>
                <a:rPr lang="en-US" altLang="zh-CN" sz="2400" b="1" smtClean="0">
                  <a:solidFill>
                    <a:srgbClr val="0070C0"/>
                  </a:solidFill>
                  <a:latin typeface="+mj-ea"/>
                  <a:ea typeface="+mj-ea"/>
                </a:rPr>
                <a:t>%</a:t>
              </a:r>
              <a:r>
                <a:rPr lang="en-US" altLang="zh-CN" sz="3200" b="1" smtClean="0">
                  <a:latin typeface="+mj-ea"/>
                  <a:ea typeface="+mj-ea"/>
                </a:rPr>
                <a:t>+</a:t>
              </a:r>
              <a:r>
                <a:rPr lang="en-US" altLang="zh-CN" sz="3200" b="1" smtClean="0">
                  <a:solidFill>
                    <a:srgbClr val="FF0066"/>
                  </a:solidFill>
                  <a:latin typeface="+mj-ea"/>
                  <a:ea typeface="+mj-ea"/>
                </a:rPr>
                <a:t>6.3</a:t>
              </a:r>
              <a:r>
                <a:rPr lang="en-US" altLang="zh-CN" sz="2400" b="1" smtClean="0">
                  <a:solidFill>
                    <a:srgbClr val="FF0066"/>
                  </a:solidFill>
                  <a:latin typeface="+mj-ea"/>
                  <a:ea typeface="+mj-ea"/>
                </a:rPr>
                <a:t>%</a:t>
              </a:r>
              <a:endParaRPr lang="zh-CN" altLang="en-US" sz="2400" b="1">
                <a:solidFill>
                  <a:srgbClr val="FF0066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mc:AlternateContent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  <p:bldP spid="97" grpId="0"/>
      <p:bldP spid="101" grpId="0"/>
      <p:bldP spid="10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88031" y="53752"/>
            <a:ext cx="8388425" cy="1143000"/>
          </a:xfrm>
        </p:spPr>
        <p:txBody>
          <a:bodyPr/>
          <a:lstStyle/>
          <a:p>
            <a:r>
              <a:rPr lang="zh-CN" altLang="en-US" sz="2800" smtClean="0"/>
              <a:t>图形解读：     </a:t>
            </a:r>
            <a:r>
              <a:rPr lang="zh-CN" altLang="en-US" sz="4800" smtClean="0"/>
              <a:t>人口金字塔图</a:t>
            </a:r>
            <a:endParaRPr lang="zh-CN" altLang="en-US" sz="4800"/>
          </a:p>
        </p:txBody>
      </p:sp>
      <p:grpSp>
        <p:nvGrpSpPr>
          <p:cNvPr id="83" name="组合 82"/>
          <p:cNvGrpSpPr/>
          <p:nvPr/>
        </p:nvGrpSpPr>
        <p:grpSpPr>
          <a:xfrm>
            <a:off x="899592" y="2276872"/>
            <a:ext cx="2016224" cy="1872208"/>
            <a:chOff x="899592" y="2276872"/>
            <a:chExt cx="2016224" cy="1872208"/>
          </a:xfrm>
        </p:grpSpPr>
        <p:sp>
          <p:nvSpPr>
            <p:cNvPr id="76" name="任意多边形 75"/>
            <p:cNvSpPr/>
            <p:nvPr/>
          </p:nvSpPr>
          <p:spPr>
            <a:xfrm>
              <a:off x="1178499" y="2539198"/>
              <a:ext cx="1458410" cy="1608881"/>
            </a:xfrm>
            <a:custGeom>
              <a:gdLst>
                <a:gd name="connsiteX0" fmla="*/ 0 w 1458410"/>
                <a:gd name="connsiteY0" fmla="*/ 1597306 h 1608881"/>
                <a:gd name="connsiteX1" fmla="*/ 1458410 w 1458410"/>
                <a:gd name="connsiteY1" fmla="*/ 1608881 h 1608881"/>
                <a:gd name="connsiteX2" fmla="*/ 740780 w 1458410"/>
                <a:gd name="connsiteY2" fmla="*/ 0 h 1608881"/>
                <a:gd name="connsiteX3" fmla="*/ 0 w 1458410"/>
                <a:gd name="connsiteY3" fmla="*/ 1597306 h 1608881"/>
                <a:gd name="connsiteX0-1" fmla="*/ 0 w 1458410"/>
                <a:gd name="connsiteY0-2" fmla="*/ 1597306 h 1608881"/>
                <a:gd name="connsiteX1-3" fmla="*/ 1458410 w 1458410"/>
                <a:gd name="connsiteY1-4" fmla="*/ 1608881 h 1608881"/>
                <a:gd name="connsiteX2-5" fmla="*/ 740780 w 1458410"/>
                <a:gd name="connsiteY2-6" fmla="*/ 0 h 1608881"/>
                <a:gd name="connsiteX3-7" fmla="*/ 0 w 1458410"/>
                <a:gd name="connsiteY3-8" fmla="*/ 1597306 h 1608881"/>
                <a:gd name="connsiteX0-9" fmla="*/ 0 w 1458410"/>
                <a:gd name="connsiteY0-10" fmla="*/ 1597306 h 1608881"/>
                <a:gd name="connsiteX1-11" fmla="*/ 1458410 w 1458410"/>
                <a:gd name="connsiteY1-12" fmla="*/ 1608881 h 1608881"/>
                <a:gd name="connsiteX2-13" fmla="*/ 740780 w 1458410"/>
                <a:gd name="connsiteY2-14" fmla="*/ 0 h 1608881"/>
                <a:gd name="connsiteX3-15" fmla="*/ 0 w 1458410"/>
                <a:gd name="connsiteY3-16" fmla="*/ 1597306 h 1608881"/>
                <a:gd name="connsiteX0-17" fmla="*/ 0 w 1458410"/>
                <a:gd name="connsiteY0-18" fmla="*/ 1597306 h 1608881"/>
                <a:gd name="connsiteX1-19" fmla="*/ 1458410 w 1458410"/>
                <a:gd name="connsiteY1-20" fmla="*/ 1608881 h 1608881"/>
                <a:gd name="connsiteX2-21" fmla="*/ 740780 w 1458410"/>
                <a:gd name="connsiteY2-22" fmla="*/ 0 h 1608881"/>
                <a:gd name="connsiteX3-23" fmla="*/ 0 w 1458410"/>
                <a:gd name="connsiteY3-24" fmla="*/ 1597306 h 1608881"/>
                <a:gd name="connsiteX0-25" fmla="*/ 0 w 1458410"/>
                <a:gd name="connsiteY0-26" fmla="*/ 1597306 h 1608881"/>
                <a:gd name="connsiteX1-27" fmla="*/ 1458410 w 1458410"/>
                <a:gd name="connsiteY1-28" fmla="*/ 1608881 h 1608881"/>
                <a:gd name="connsiteX2-29" fmla="*/ 740780 w 1458410"/>
                <a:gd name="connsiteY2-30" fmla="*/ 0 h 1608881"/>
                <a:gd name="connsiteX3-31" fmla="*/ 0 w 1458410"/>
                <a:gd name="connsiteY3-32" fmla="*/ 1597306 h 1608881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458410" h="1608881">
                  <a:moveTo>
                    <a:pt x="0" y="1597306"/>
                  </a:moveTo>
                  <a:lnTo>
                    <a:pt x="1458410" y="1608881"/>
                  </a:lnTo>
                  <a:cubicBezTo>
                    <a:pt x="1126603" y="1014713"/>
                    <a:pt x="829519" y="3859"/>
                    <a:pt x="740780" y="0"/>
                  </a:cubicBezTo>
                  <a:cubicBezTo>
                    <a:pt x="551727" y="11575"/>
                    <a:pt x="339524" y="1064871"/>
                    <a:pt x="0" y="1597306"/>
                  </a:cubicBezTo>
                  <a:close/>
                </a:path>
              </a:pathLst>
            </a:custGeom>
            <a:solidFill>
              <a:srgbClr val="0070C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5" name="组合 74"/>
            <p:cNvGrpSpPr/>
            <p:nvPr/>
          </p:nvGrpSpPr>
          <p:grpSpPr>
            <a:xfrm>
              <a:off x="899592" y="2276872"/>
              <a:ext cx="2016224" cy="1872208"/>
              <a:chOff x="1187624" y="2204864"/>
              <a:chExt cx="2016224" cy="1872208"/>
            </a:xfrm>
          </p:grpSpPr>
          <p:cxnSp>
            <p:nvCxnSpPr>
              <p:cNvPr id="4" name="直接连接符 3"/>
              <p:cNvCxnSpPr/>
              <p:nvPr/>
            </p:nvCxnSpPr>
            <p:spPr>
              <a:xfrm>
                <a:off x="1187624" y="4077072"/>
                <a:ext cx="2016224" cy="0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/>
              <p:cNvCxnSpPr/>
              <p:nvPr/>
            </p:nvCxnSpPr>
            <p:spPr>
              <a:xfrm flipH="1" flipV="1">
                <a:off x="2195736" y="2204864"/>
                <a:ext cx="0" cy="1872208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4" name="组合 83"/>
          <p:cNvGrpSpPr/>
          <p:nvPr/>
        </p:nvGrpSpPr>
        <p:grpSpPr>
          <a:xfrm>
            <a:off x="3498114" y="2277873"/>
            <a:ext cx="2016224" cy="1872208"/>
            <a:chOff x="3498114" y="2277873"/>
            <a:chExt cx="2016224" cy="1872208"/>
          </a:xfrm>
        </p:grpSpPr>
        <p:sp>
          <p:nvSpPr>
            <p:cNvPr id="86" name="任意多边形 85"/>
            <p:cNvSpPr/>
            <p:nvPr/>
          </p:nvSpPr>
          <p:spPr>
            <a:xfrm>
              <a:off x="3777021" y="2540199"/>
              <a:ext cx="1458410" cy="1608881"/>
            </a:xfrm>
            <a:custGeom>
              <a:gdLst>
                <a:gd name="connsiteX0" fmla="*/ 0 w 1458410"/>
                <a:gd name="connsiteY0" fmla="*/ 1597306 h 1608881"/>
                <a:gd name="connsiteX1" fmla="*/ 1458410 w 1458410"/>
                <a:gd name="connsiteY1" fmla="*/ 1608881 h 1608881"/>
                <a:gd name="connsiteX2" fmla="*/ 740780 w 1458410"/>
                <a:gd name="connsiteY2" fmla="*/ 0 h 1608881"/>
                <a:gd name="connsiteX3" fmla="*/ 0 w 1458410"/>
                <a:gd name="connsiteY3" fmla="*/ 1597306 h 1608881"/>
                <a:gd name="connsiteX0-1" fmla="*/ 0 w 1458410"/>
                <a:gd name="connsiteY0-2" fmla="*/ 1597306 h 1608881"/>
                <a:gd name="connsiteX1-3" fmla="*/ 1458410 w 1458410"/>
                <a:gd name="connsiteY1-4" fmla="*/ 1608881 h 1608881"/>
                <a:gd name="connsiteX2-5" fmla="*/ 740780 w 1458410"/>
                <a:gd name="connsiteY2-6" fmla="*/ 0 h 1608881"/>
                <a:gd name="connsiteX3-7" fmla="*/ 0 w 1458410"/>
                <a:gd name="connsiteY3-8" fmla="*/ 1597306 h 1608881"/>
                <a:gd name="connsiteX0-9" fmla="*/ 0 w 1458410"/>
                <a:gd name="connsiteY0-10" fmla="*/ 1597306 h 1608881"/>
                <a:gd name="connsiteX1-11" fmla="*/ 1458410 w 1458410"/>
                <a:gd name="connsiteY1-12" fmla="*/ 1608881 h 1608881"/>
                <a:gd name="connsiteX2-13" fmla="*/ 740780 w 1458410"/>
                <a:gd name="connsiteY2-14" fmla="*/ 0 h 1608881"/>
                <a:gd name="connsiteX3-15" fmla="*/ 0 w 1458410"/>
                <a:gd name="connsiteY3-16" fmla="*/ 1597306 h 1608881"/>
                <a:gd name="connsiteX0-17" fmla="*/ 0 w 1458410"/>
                <a:gd name="connsiteY0-18" fmla="*/ 1597306 h 1608881"/>
                <a:gd name="connsiteX1-19" fmla="*/ 1458410 w 1458410"/>
                <a:gd name="connsiteY1-20" fmla="*/ 1608881 h 1608881"/>
                <a:gd name="connsiteX2-21" fmla="*/ 740780 w 1458410"/>
                <a:gd name="connsiteY2-22" fmla="*/ 0 h 1608881"/>
                <a:gd name="connsiteX3-23" fmla="*/ 0 w 1458410"/>
                <a:gd name="connsiteY3-24" fmla="*/ 1597306 h 1608881"/>
                <a:gd name="connsiteX0-25" fmla="*/ 0 w 1458410"/>
                <a:gd name="connsiteY0-26" fmla="*/ 1597306 h 1608881"/>
                <a:gd name="connsiteX1-27" fmla="*/ 1458410 w 1458410"/>
                <a:gd name="connsiteY1-28" fmla="*/ 1608881 h 1608881"/>
                <a:gd name="connsiteX2-29" fmla="*/ 740780 w 1458410"/>
                <a:gd name="connsiteY2-30" fmla="*/ 0 h 1608881"/>
                <a:gd name="connsiteX3-31" fmla="*/ 0 w 1458410"/>
                <a:gd name="connsiteY3-32" fmla="*/ 1597306 h 1608881"/>
                <a:gd name="connsiteX0-33" fmla="*/ 0 w 1458410"/>
                <a:gd name="connsiteY0-34" fmla="*/ 1597306 h 1608881"/>
                <a:gd name="connsiteX1-35" fmla="*/ 1458410 w 1458410"/>
                <a:gd name="connsiteY1-36" fmla="*/ 1608881 h 1608881"/>
                <a:gd name="connsiteX2-37" fmla="*/ 740780 w 1458410"/>
                <a:gd name="connsiteY2-38" fmla="*/ 0 h 1608881"/>
                <a:gd name="connsiteX3-39" fmla="*/ 0 w 1458410"/>
                <a:gd name="connsiteY3-40" fmla="*/ 1597306 h 1608881"/>
                <a:gd name="connsiteX0-41" fmla="*/ 0 w 1458410"/>
                <a:gd name="connsiteY0-42" fmla="*/ 1597306 h 1608881"/>
                <a:gd name="connsiteX1-43" fmla="*/ 1458410 w 1458410"/>
                <a:gd name="connsiteY1-44" fmla="*/ 1608881 h 1608881"/>
                <a:gd name="connsiteX2-45" fmla="*/ 740780 w 1458410"/>
                <a:gd name="connsiteY2-46" fmla="*/ 0 h 1608881"/>
                <a:gd name="connsiteX3-47" fmla="*/ 0 w 1458410"/>
                <a:gd name="connsiteY3-48" fmla="*/ 1597306 h 1608881"/>
                <a:gd name="connsiteX0-49" fmla="*/ 0 w 1458410"/>
                <a:gd name="connsiteY0-50" fmla="*/ 1597306 h 1608881"/>
                <a:gd name="connsiteX1-51" fmla="*/ 1458410 w 1458410"/>
                <a:gd name="connsiteY1-52" fmla="*/ 1608881 h 1608881"/>
                <a:gd name="connsiteX2-53" fmla="*/ 740780 w 1458410"/>
                <a:gd name="connsiteY2-54" fmla="*/ 0 h 1608881"/>
                <a:gd name="connsiteX3-55" fmla="*/ 0 w 1458410"/>
                <a:gd name="connsiteY3-56" fmla="*/ 1597306 h 1608881"/>
                <a:gd name="connsiteX0-57" fmla="*/ 0 w 1458410"/>
                <a:gd name="connsiteY0-58" fmla="*/ 1597306 h 1608881"/>
                <a:gd name="connsiteX1-59" fmla="*/ 1458410 w 1458410"/>
                <a:gd name="connsiteY1-60" fmla="*/ 1608881 h 1608881"/>
                <a:gd name="connsiteX2-61" fmla="*/ 740780 w 1458410"/>
                <a:gd name="connsiteY2-62" fmla="*/ 0 h 1608881"/>
                <a:gd name="connsiteX3-63" fmla="*/ 0 w 1458410"/>
                <a:gd name="connsiteY3-64" fmla="*/ 1597306 h 1608881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458410" h="1608881">
                  <a:moveTo>
                    <a:pt x="0" y="1597306"/>
                  </a:moveTo>
                  <a:lnTo>
                    <a:pt x="1458410" y="1608881"/>
                  </a:lnTo>
                  <a:cubicBezTo>
                    <a:pt x="1381246" y="1072586"/>
                    <a:pt x="1153610" y="3859"/>
                    <a:pt x="740780" y="0"/>
                  </a:cubicBezTo>
                  <a:cubicBezTo>
                    <a:pt x="285510" y="34725"/>
                    <a:pt x="96456" y="879676"/>
                    <a:pt x="0" y="1597306"/>
                  </a:cubicBezTo>
                  <a:close/>
                </a:path>
              </a:pathLst>
            </a:custGeom>
            <a:solidFill>
              <a:srgbClr val="0070C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7" name="组合 86"/>
            <p:cNvGrpSpPr/>
            <p:nvPr/>
          </p:nvGrpSpPr>
          <p:grpSpPr>
            <a:xfrm>
              <a:off x="3498114" y="2277873"/>
              <a:ext cx="2016224" cy="1872208"/>
              <a:chOff x="1187624" y="2204864"/>
              <a:chExt cx="2016224" cy="1872208"/>
            </a:xfrm>
          </p:grpSpPr>
          <p:cxnSp>
            <p:nvCxnSpPr>
              <p:cNvPr id="88" name="直接连接符 87"/>
              <p:cNvCxnSpPr/>
              <p:nvPr/>
            </p:nvCxnSpPr>
            <p:spPr>
              <a:xfrm>
                <a:off x="1187624" y="4077072"/>
                <a:ext cx="2016224" cy="0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直接连接符 88"/>
              <p:cNvCxnSpPr/>
              <p:nvPr/>
            </p:nvCxnSpPr>
            <p:spPr>
              <a:xfrm flipH="1" flipV="1">
                <a:off x="2195736" y="2204864"/>
                <a:ext cx="0" cy="1872208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5" name="组合 84"/>
          <p:cNvGrpSpPr/>
          <p:nvPr/>
        </p:nvGrpSpPr>
        <p:grpSpPr>
          <a:xfrm>
            <a:off x="6081277" y="2279321"/>
            <a:ext cx="2016224" cy="1872208"/>
            <a:chOff x="6081277" y="2279321"/>
            <a:chExt cx="2016224" cy="1872208"/>
          </a:xfrm>
        </p:grpSpPr>
        <p:sp>
          <p:nvSpPr>
            <p:cNvPr id="90" name="任意多边形 89"/>
            <p:cNvSpPr/>
            <p:nvPr/>
          </p:nvSpPr>
          <p:spPr>
            <a:xfrm>
              <a:off x="6595672" y="2541615"/>
              <a:ext cx="949551" cy="1608914"/>
            </a:xfrm>
            <a:custGeom>
              <a:gdLst>
                <a:gd name="connsiteX0" fmla="*/ 0 w 1458410"/>
                <a:gd name="connsiteY0" fmla="*/ 1597306 h 1608881"/>
                <a:gd name="connsiteX1" fmla="*/ 1458410 w 1458410"/>
                <a:gd name="connsiteY1" fmla="*/ 1608881 h 1608881"/>
                <a:gd name="connsiteX2" fmla="*/ 740780 w 1458410"/>
                <a:gd name="connsiteY2" fmla="*/ 0 h 1608881"/>
                <a:gd name="connsiteX3" fmla="*/ 0 w 1458410"/>
                <a:gd name="connsiteY3" fmla="*/ 1597306 h 1608881"/>
                <a:gd name="connsiteX0-1" fmla="*/ 0 w 1458410"/>
                <a:gd name="connsiteY0-2" fmla="*/ 1597306 h 1608881"/>
                <a:gd name="connsiteX1-3" fmla="*/ 1458410 w 1458410"/>
                <a:gd name="connsiteY1-4" fmla="*/ 1608881 h 1608881"/>
                <a:gd name="connsiteX2-5" fmla="*/ 740780 w 1458410"/>
                <a:gd name="connsiteY2-6" fmla="*/ 0 h 1608881"/>
                <a:gd name="connsiteX3-7" fmla="*/ 0 w 1458410"/>
                <a:gd name="connsiteY3-8" fmla="*/ 1597306 h 1608881"/>
                <a:gd name="connsiteX0-9" fmla="*/ 0 w 1458410"/>
                <a:gd name="connsiteY0-10" fmla="*/ 1597306 h 1608881"/>
                <a:gd name="connsiteX1-11" fmla="*/ 1458410 w 1458410"/>
                <a:gd name="connsiteY1-12" fmla="*/ 1608881 h 1608881"/>
                <a:gd name="connsiteX2-13" fmla="*/ 740780 w 1458410"/>
                <a:gd name="connsiteY2-14" fmla="*/ 0 h 1608881"/>
                <a:gd name="connsiteX3-15" fmla="*/ 0 w 1458410"/>
                <a:gd name="connsiteY3-16" fmla="*/ 1597306 h 1608881"/>
                <a:gd name="connsiteX0-17" fmla="*/ 0 w 1458410"/>
                <a:gd name="connsiteY0-18" fmla="*/ 1597306 h 1608881"/>
                <a:gd name="connsiteX1-19" fmla="*/ 1458410 w 1458410"/>
                <a:gd name="connsiteY1-20" fmla="*/ 1608881 h 1608881"/>
                <a:gd name="connsiteX2-21" fmla="*/ 740780 w 1458410"/>
                <a:gd name="connsiteY2-22" fmla="*/ 0 h 1608881"/>
                <a:gd name="connsiteX3-23" fmla="*/ 0 w 1458410"/>
                <a:gd name="connsiteY3-24" fmla="*/ 1597306 h 1608881"/>
                <a:gd name="connsiteX0-25" fmla="*/ 0 w 1458410"/>
                <a:gd name="connsiteY0-26" fmla="*/ 1597306 h 1608881"/>
                <a:gd name="connsiteX1-27" fmla="*/ 1458410 w 1458410"/>
                <a:gd name="connsiteY1-28" fmla="*/ 1608881 h 1608881"/>
                <a:gd name="connsiteX2-29" fmla="*/ 740780 w 1458410"/>
                <a:gd name="connsiteY2-30" fmla="*/ 0 h 1608881"/>
                <a:gd name="connsiteX3-31" fmla="*/ 0 w 1458410"/>
                <a:gd name="connsiteY3-32" fmla="*/ 1597306 h 1608881"/>
                <a:gd name="connsiteX0-33" fmla="*/ 0 w 1458410"/>
                <a:gd name="connsiteY0-34" fmla="*/ 1597306 h 1608881"/>
                <a:gd name="connsiteX1-35" fmla="*/ 1458410 w 1458410"/>
                <a:gd name="connsiteY1-36" fmla="*/ 1608881 h 1608881"/>
                <a:gd name="connsiteX2-37" fmla="*/ 740780 w 1458410"/>
                <a:gd name="connsiteY2-38" fmla="*/ 0 h 1608881"/>
                <a:gd name="connsiteX3-39" fmla="*/ 0 w 1458410"/>
                <a:gd name="connsiteY3-40" fmla="*/ 1597306 h 1608881"/>
                <a:gd name="connsiteX0-41" fmla="*/ 0 w 1458410"/>
                <a:gd name="connsiteY0-42" fmla="*/ 1597306 h 1608881"/>
                <a:gd name="connsiteX1-43" fmla="*/ 1458410 w 1458410"/>
                <a:gd name="connsiteY1-44" fmla="*/ 1608881 h 1608881"/>
                <a:gd name="connsiteX2-45" fmla="*/ 740780 w 1458410"/>
                <a:gd name="connsiteY2-46" fmla="*/ 0 h 1608881"/>
                <a:gd name="connsiteX3-47" fmla="*/ 0 w 1458410"/>
                <a:gd name="connsiteY3-48" fmla="*/ 1597306 h 1608881"/>
                <a:gd name="connsiteX0-49" fmla="*/ 0 w 1458410"/>
                <a:gd name="connsiteY0-50" fmla="*/ 1597306 h 1608881"/>
                <a:gd name="connsiteX1-51" fmla="*/ 1458410 w 1458410"/>
                <a:gd name="connsiteY1-52" fmla="*/ 1608881 h 1608881"/>
                <a:gd name="connsiteX2-53" fmla="*/ 740780 w 1458410"/>
                <a:gd name="connsiteY2-54" fmla="*/ 0 h 1608881"/>
                <a:gd name="connsiteX3-55" fmla="*/ 0 w 1458410"/>
                <a:gd name="connsiteY3-56" fmla="*/ 1597306 h 1608881"/>
                <a:gd name="connsiteX0-57" fmla="*/ 0 w 1458410"/>
                <a:gd name="connsiteY0-58" fmla="*/ 1597306 h 1608881"/>
                <a:gd name="connsiteX1-59" fmla="*/ 1458410 w 1458410"/>
                <a:gd name="connsiteY1-60" fmla="*/ 1608881 h 1608881"/>
                <a:gd name="connsiteX2-61" fmla="*/ 740780 w 1458410"/>
                <a:gd name="connsiteY2-62" fmla="*/ 0 h 1608881"/>
                <a:gd name="connsiteX3-63" fmla="*/ 0 w 1458410"/>
                <a:gd name="connsiteY3-64" fmla="*/ 1597306 h 1608881"/>
                <a:gd name="connsiteX0-65" fmla="*/ 79917 w 1538327"/>
                <a:gd name="connsiteY0-66" fmla="*/ 1625223 h 1636798"/>
                <a:gd name="connsiteX1-67" fmla="*/ 1538327 w 1538327"/>
                <a:gd name="connsiteY1-68" fmla="*/ 1636798 h 1636798"/>
                <a:gd name="connsiteX2-69" fmla="*/ 820697 w 1538327"/>
                <a:gd name="connsiteY2-70" fmla="*/ 27917 h 1636798"/>
                <a:gd name="connsiteX3-71" fmla="*/ 257873 w 1538327"/>
                <a:gd name="connsiteY3-72" fmla="*/ 688673 h 1636798"/>
                <a:gd name="connsiteX4" fmla="*/ 79917 w 1538327"/>
                <a:gd name="connsiteY4" fmla="*/ 1625223 h 1636798"/>
                <a:gd name="connsiteX0-73" fmla="*/ 88817 w 1547227"/>
                <a:gd name="connsiteY0-74" fmla="*/ 1625223 h 1636798"/>
                <a:gd name="connsiteX1-75" fmla="*/ 1547227 w 1547227"/>
                <a:gd name="connsiteY1-76" fmla="*/ 1636798 h 1636798"/>
                <a:gd name="connsiteX2-77" fmla="*/ 829597 w 1547227"/>
                <a:gd name="connsiteY2-78" fmla="*/ 27917 h 1636798"/>
                <a:gd name="connsiteX3-79" fmla="*/ 266773 w 1547227"/>
                <a:gd name="connsiteY3-80" fmla="*/ 688673 h 1636798"/>
                <a:gd name="connsiteX4-81" fmla="*/ 139453 w 1547227"/>
                <a:gd name="connsiteY4-82" fmla="*/ 387731 h 1636798"/>
                <a:gd name="connsiteX5" fmla="*/ 88817 w 1547227"/>
                <a:gd name="connsiteY5" fmla="*/ 1625223 h 1636798"/>
                <a:gd name="connsiteX0-83" fmla="*/ 79918 w 1538328"/>
                <a:gd name="connsiteY0-84" fmla="*/ 1625223 h 1636798"/>
                <a:gd name="connsiteX1-85" fmla="*/ 1538328 w 1538328"/>
                <a:gd name="connsiteY1-86" fmla="*/ 1636798 h 1636798"/>
                <a:gd name="connsiteX2-87" fmla="*/ 820698 w 1538328"/>
                <a:gd name="connsiteY2-88" fmla="*/ 27917 h 1636798"/>
                <a:gd name="connsiteX3-89" fmla="*/ 257874 w 1538328"/>
                <a:gd name="connsiteY3-90" fmla="*/ 688673 h 1636798"/>
                <a:gd name="connsiteX4-91" fmla="*/ 79918 w 1538328"/>
                <a:gd name="connsiteY4-92" fmla="*/ 1625223 h 1636798"/>
                <a:gd name="connsiteX0-93" fmla="*/ 94301 w 1552711"/>
                <a:gd name="connsiteY0-94" fmla="*/ 1632265 h 1643840"/>
                <a:gd name="connsiteX1-95" fmla="*/ 1552711 w 1552711"/>
                <a:gd name="connsiteY1-96" fmla="*/ 1643840 h 1643840"/>
                <a:gd name="connsiteX2-97" fmla="*/ 835081 w 1552711"/>
                <a:gd name="connsiteY2-98" fmla="*/ 34959 h 1643840"/>
                <a:gd name="connsiteX3-99" fmla="*/ 202809 w 1552711"/>
                <a:gd name="connsiteY3-100" fmla="*/ 556819 h 1643840"/>
                <a:gd name="connsiteX4-101" fmla="*/ 94301 w 1552711"/>
                <a:gd name="connsiteY4-102" fmla="*/ 1632265 h 1643840"/>
                <a:gd name="connsiteX0-103" fmla="*/ 94301 w 1552711"/>
                <a:gd name="connsiteY0-104" fmla="*/ 1631590 h 1643165"/>
                <a:gd name="connsiteX1-105" fmla="*/ 1552711 w 1552711"/>
                <a:gd name="connsiteY1-106" fmla="*/ 1643165 h 1643165"/>
                <a:gd name="connsiteX2-107" fmla="*/ 835081 w 1552711"/>
                <a:gd name="connsiteY2-108" fmla="*/ 34284 h 1643165"/>
                <a:gd name="connsiteX3-109" fmla="*/ 202809 w 1552711"/>
                <a:gd name="connsiteY3-110" fmla="*/ 556144 h 1643165"/>
                <a:gd name="connsiteX4-111" fmla="*/ 94301 w 1552711"/>
                <a:gd name="connsiteY4-112" fmla="*/ 1631590 h 1643165"/>
                <a:gd name="connsiteX0-113" fmla="*/ 0 w 1458410"/>
                <a:gd name="connsiteY0-114" fmla="*/ 1631590 h 1643165"/>
                <a:gd name="connsiteX1-115" fmla="*/ 1458410 w 1458410"/>
                <a:gd name="connsiteY1-116" fmla="*/ 1643165 h 1643165"/>
                <a:gd name="connsiteX2-117" fmla="*/ 740780 w 1458410"/>
                <a:gd name="connsiteY2-118" fmla="*/ 34284 h 1643165"/>
                <a:gd name="connsiteX3-119" fmla="*/ 108508 w 1458410"/>
                <a:gd name="connsiteY3-120" fmla="*/ 556144 h 1643165"/>
                <a:gd name="connsiteX4-121" fmla="*/ 0 w 1458410"/>
                <a:gd name="connsiteY4-122" fmla="*/ 1631590 h 1643165"/>
                <a:gd name="connsiteX0-123" fmla="*/ 0 w 1458410"/>
                <a:gd name="connsiteY0-124" fmla="*/ 1627452 h 1639027"/>
                <a:gd name="connsiteX1-125" fmla="*/ 1458410 w 1458410"/>
                <a:gd name="connsiteY1-126" fmla="*/ 1639027 h 1639027"/>
                <a:gd name="connsiteX2-127" fmla="*/ 740780 w 1458410"/>
                <a:gd name="connsiteY2-128" fmla="*/ 30146 h 1639027"/>
                <a:gd name="connsiteX3-129" fmla="*/ 108508 w 1458410"/>
                <a:gd name="connsiteY3-130" fmla="*/ 552006 h 1639027"/>
                <a:gd name="connsiteX4-131" fmla="*/ 0 w 1458410"/>
                <a:gd name="connsiteY4-132" fmla="*/ 1627452 h 1639027"/>
                <a:gd name="connsiteX0-133" fmla="*/ 0 w 1458410"/>
                <a:gd name="connsiteY0-134" fmla="*/ 1623593 h 1635168"/>
                <a:gd name="connsiteX1-135" fmla="*/ 1458410 w 1458410"/>
                <a:gd name="connsiteY1-136" fmla="*/ 1635168 h 1635168"/>
                <a:gd name="connsiteX2-137" fmla="*/ 740780 w 1458410"/>
                <a:gd name="connsiteY2-138" fmla="*/ 26287 h 1635168"/>
                <a:gd name="connsiteX3-139" fmla="*/ 50634 w 1458410"/>
                <a:gd name="connsiteY3-140" fmla="*/ 640744 h 1635168"/>
                <a:gd name="connsiteX4-141" fmla="*/ 0 w 1458410"/>
                <a:gd name="connsiteY4-142" fmla="*/ 1623593 h 1635168"/>
                <a:gd name="connsiteX0-143" fmla="*/ 78174 w 1432412"/>
                <a:gd name="connsiteY0-144" fmla="*/ 1623593 h 1635168"/>
                <a:gd name="connsiteX1-145" fmla="*/ 1432412 w 1432412"/>
                <a:gd name="connsiteY1-146" fmla="*/ 1635168 h 1635168"/>
                <a:gd name="connsiteX2-147" fmla="*/ 714782 w 1432412"/>
                <a:gd name="connsiteY2-148" fmla="*/ 26287 h 1635168"/>
                <a:gd name="connsiteX3-149" fmla="*/ 24636 w 1432412"/>
                <a:gd name="connsiteY3-150" fmla="*/ 640744 h 1635168"/>
                <a:gd name="connsiteX4-151" fmla="*/ 78174 w 1432412"/>
                <a:gd name="connsiteY4-152" fmla="*/ 1623593 h 1635168"/>
                <a:gd name="connsiteX0-153" fmla="*/ 13230 w 1367468"/>
                <a:gd name="connsiteY0-154" fmla="*/ 1623593 h 1635168"/>
                <a:gd name="connsiteX1-155" fmla="*/ 1367468 w 1367468"/>
                <a:gd name="connsiteY1-156" fmla="*/ 1635168 h 1635168"/>
                <a:gd name="connsiteX2-157" fmla="*/ 649838 w 1367468"/>
                <a:gd name="connsiteY2-158" fmla="*/ 26287 h 1635168"/>
                <a:gd name="connsiteX3-159" fmla="*/ 29140 w 1367468"/>
                <a:gd name="connsiteY3-160" fmla="*/ 640744 h 1635168"/>
                <a:gd name="connsiteX4-161" fmla="*/ 13230 w 1367468"/>
                <a:gd name="connsiteY4-162" fmla="*/ 1623593 h 1635168"/>
                <a:gd name="connsiteX0-163" fmla="*/ 13230 w 1421755"/>
                <a:gd name="connsiteY0-164" fmla="*/ 1623593 h 1635168"/>
                <a:gd name="connsiteX1-165" fmla="*/ 1367468 w 1421755"/>
                <a:gd name="connsiteY1-166" fmla="*/ 1635168 h 1635168"/>
                <a:gd name="connsiteX2-167" fmla="*/ 1105586 w 1421755"/>
                <a:gd name="connsiteY2-168" fmla="*/ 617594 h 1635168"/>
                <a:gd name="connsiteX3-169" fmla="*/ 649838 w 1421755"/>
                <a:gd name="connsiteY3-170" fmla="*/ 26287 h 1635168"/>
                <a:gd name="connsiteX4-171" fmla="*/ 29140 w 1421755"/>
                <a:gd name="connsiteY4-172" fmla="*/ 640744 h 1635168"/>
                <a:gd name="connsiteX5-173" fmla="*/ 13230 w 1421755"/>
                <a:gd name="connsiteY5-174" fmla="*/ 1623593 h 1635168"/>
                <a:gd name="connsiteX0-175" fmla="*/ 13230 w 1420457"/>
                <a:gd name="connsiteY0-176" fmla="*/ 1623593 h 1635168"/>
                <a:gd name="connsiteX1-177" fmla="*/ 1367468 w 1420457"/>
                <a:gd name="connsiteY1-178" fmla="*/ 1635168 h 1635168"/>
                <a:gd name="connsiteX2-179" fmla="*/ 1094011 w 1420457"/>
                <a:gd name="connsiteY2-180" fmla="*/ 582869 h 1635168"/>
                <a:gd name="connsiteX3-181" fmla="*/ 649838 w 1420457"/>
                <a:gd name="connsiteY3-182" fmla="*/ 26287 h 1635168"/>
                <a:gd name="connsiteX4-183" fmla="*/ 29140 w 1420457"/>
                <a:gd name="connsiteY4-184" fmla="*/ 640744 h 1635168"/>
                <a:gd name="connsiteX5-185" fmla="*/ 13230 w 1420457"/>
                <a:gd name="connsiteY5-186" fmla="*/ 1623593 h 1635168"/>
                <a:gd name="connsiteX0-187" fmla="*/ 13230 w 1414182"/>
                <a:gd name="connsiteY0-188" fmla="*/ 1623593 h 1635168"/>
                <a:gd name="connsiteX1-189" fmla="*/ 1367468 w 1414182"/>
                <a:gd name="connsiteY1-190" fmla="*/ 1635168 h 1635168"/>
                <a:gd name="connsiteX2-191" fmla="*/ 1094011 w 1414182"/>
                <a:gd name="connsiteY2-192" fmla="*/ 582869 h 1635168"/>
                <a:gd name="connsiteX3-193" fmla="*/ 649838 w 1414182"/>
                <a:gd name="connsiteY3-194" fmla="*/ 26287 h 1635168"/>
                <a:gd name="connsiteX4-195" fmla="*/ 29140 w 1414182"/>
                <a:gd name="connsiteY4-196" fmla="*/ 640744 h 1635168"/>
                <a:gd name="connsiteX5-197" fmla="*/ 13230 w 1414182"/>
                <a:gd name="connsiteY5-198" fmla="*/ 1623593 h 1635168"/>
                <a:gd name="connsiteX0-199" fmla="*/ 13230 w 1367468"/>
                <a:gd name="connsiteY0-200" fmla="*/ 1623593 h 1635168"/>
                <a:gd name="connsiteX1-201" fmla="*/ 1367468 w 1367468"/>
                <a:gd name="connsiteY1-202" fmla="*/ 1635168 h 1635168"/>
                <a:gd name="connsiteX2-203" fmla="*/ 1094011 w 1367468"/>
                <a:gd name="connsiteY2-204" fmla="*/ 582869 h 1635168"/>
                <a:gd name="connsiteX3-205" fmla="*/ 649838 w 1367468"/>
                <a:gd name="connsiteY3-206" fmla="*/ 26287 h 1635168"/>
                <a:gd name="connsiteX4-207" fmla="*/ 29140 w 1367468"/>
                <a:gd name="connsiteY4-208" fmla="*/ 640744 h 1635168"/>
                <a:gd name="connsiteX5-209" fmla="*/ 13230 w 1367468"/>
                <a:gd name="connsiteY5-210" fmla="*/ 1623593 h 1635168"/>
                <a:gd name="connsiteX0-211" fmla="*/ 13230 w 1228572"/>
                <a:gd name="connsiteY0-212" fmla="*/ 1623593 h 1623593"/>
                <a:gd name="connsiteX1-213" fmla="*/ 1228572 w 1228572"/>
                <a:gd name="connsiteY1-214" fmla="*/ 1623593 h 1623593"/>
                <a:gd name="connsiteX2-215" fmla="*/ 1094011 w 1228572"/>
                <a:gd name="connsiteY2-216" fmla="*/ 582869 h 1623593"/>
                <a:gd name="connsiteX3-217" fmla="*/ 649838 w 1228572"/>
                <a:gd name="connsiteY3-218" fmla="*/ 26287 h 1623593"/>
                <a:gd name="connsiteX4-219" fmla="*/ 29140 w 1228572"/>
                <a:gd name="connsiteY4-220" fmla="*/ 640744 h 1623593"/>
                <a:gd name="connsiteX5-221" fmla="*/ 13230 w 1228572"/>
                <a:gd name="connsiteY5-222" fmla="*/ 1623593 h 1623593"/>
                <a:gd name="connsiteX0-223" fmla="*/ 13230 w 1274871"/>
                <a:gd name="connsiteY0-224" fmla="*/ 1623593 h 1635168"/>
                <a:gd name="connsiteX1-225" fmla="*/ 1274871 w 1274871"/>
                <a:gd name="connsiteY1-226" fmla="*/ 1635168 h 1635168"/>
                <a:gd name="connsiteX2-227" fmla="*/ 1094011 w 1274871"/>
                <a:gd name="connsiteY2-228" fmla="*/ 582869 h 1635168"/>
                <a:gd name="connsiteX3-229" fmla="*/ 649838 w 1274871"/>
                <a:gd name="connsiteY3-230" fmla="*/ 26287 h 1635168"/>
                <a:gd name="connsiteX4-231" fmla="*/ 29140 w 1274871"/>
                <a:gd name="connsiteY4-232" fmla="*/ 640744 h 1635168"/>
                <a:gd name="connsiteX5-233" fmla="*/ 13230 w 1274871"/>
                <a:gd name="connsiteY5-234" fmla="*/ 1623593 h 1635168"/>
                <a:gd name="connsiteX0-235" fmla="*/ 13230 w 1274871"/>
                <a:gd name="connsiteY0-236" fmla="*/ 1623593 h 1635168"/>
                <a:gd name="connsiteX1-237" fmla="*/ 1274871 w 1274871"/>
                <a:gd name="connsiteY1-238" fmla="*/ 1635168 h 1635168"/>
                <a:gd name="connsiteX2-239" fmla="*/ 1094011 w 1274871"/>
                <a:gd name="connsiteY2-240" fmla="*/ 582869 h 1635168"/>
                <a:gd name="connsiteX3-241" fmla="*/ 649838 w 1274871"/>
                <a:gd name="connsiteY3-242" fmla="*/ 26287 h 1635168"/>
                <a:gd name="connsiteX4-243" fmla="*/ 29140 w 1274871"/>
                <a:gd name="connsiteY4-244" fmla="*/ 640744 h 1635168"/>
                <a:gd name="connsiteX5-245" fmla="*/ 13230 w 1274871"/>
                <a:gd name="connsiteY5-246" fmla="*/ 1623593 h 1635168"/>
                <a:gd name="connsiteX0-247" fmla="*/ 10912 w 1272553"/>
                <a:gd name="connsiteY0-248" fmla="*/ 1623593 h 1635168"/>
                <a:gd name="connsiteX1-249" fmla="*/ 1272553 w 1272553"/>
                <a:gd name="connsiteY1-250" fmla="*/ 1635168 h 1635168"/>
                <a:gd name="connsiteX2-251" fmla="*/ 1091693 w 1272553"/>
                <a:gd name="connsiteY2-252" fmla="*/ 582869 h 1635168"/>
                <a:gd name="connsiteX3-253" fmla="*/ 647520 w 1272553"/>
                <a:gd name="connsiteY3-254" fmla="*/ 26287 h 1635168"/>
                <a:gd name="connsiteX4-255" fmla="*/ 26822 w 1272553"/>
                <a:gd name="connsiteY4-256" fmla="*/ 640744 h 1635168"/>
                <a:gd name="connsiteX5-257" fmla="*/ 10912 w 1272553"/>
                <a:gd name="connsiteY5-258" fmla="*/ 1623593 h 1635168"/>
                <a:gd name="connsiteX0-259" fmla="*/ 0 w 1261641"/>
                <a:gd name="connsiteY0-260" fmla="*/ 1623593 h 1635168"/>
                <a:gd name="connsiteX1-261" fmla="*/ 1261641 w 1261641"/>
                <a:gd name="connsiteY1-262" fmla="*/ 1635168 h 1635168"/>
                <a:gd name="connsiteX2-263" fmla="*/ 1080781 w 1261641"/>
                <a:gd name="connsiteY2-264" fmla="*/ 582869 h 1635168"/>
                <a:gd name="connsiteX3-265" fmla="*/ 636608 w 1261641"/>
                <a:gd name="connsiteY3-266" fmla="*/ 26287 h 1635168"/>
                <a:gd name="connsiteX4-267" fmla="*/ 15910 w 1261641"/>
                <a:gd name="connsiteY4-268" fmla="*/ 640744 h 1635168"/>
                <a:gd name="connsiteX5-269" fmla="*/ 0 w 1261641"/>
                <a:gd name="connsiteY5-270" fmla="*/ 1623593 h 1635168"/>
                <a:gd name="connsiteX0-271" fmla="*/ 0 w 1261641"/>
                <a:gd name="connsiteY0-272" fmla="*/ 1623593 h 1635168"/>
                <a:gd name="connsiteX1-273" fmla="*/ 1261641 w 1261641"/>
                <a:gd name="connsiteY1-274" fmla="*/ 1635168 h 1635168"/>
                <a:gd name="connsiteX2-275" fmla="*/ 1080781 w 1261641"/>
                <a:gd name="connsiteY2-276" fmla="*/ 582869 h 1635168"/>
                <a:gd name="connsiteX3-277" fmla="*/ 636608 w 1261641"/>
                <a:gd name="connsiteY3-278" fmla="*/ 26287 h 1635168"/>
                <a:gd name="connsiteX4-279" fmla="*/ 85358 w 1261641"/>
                <a:gd name="connsiteY4-280" fmla="*/ 640744 h 1635168"/>
                <a:gd name="connsiteX5-281" fmla="*/ 0 w 1261641"/>
                <a:gd name="connsiteY5-282" fmla="*/ 1623593 h 1635168"/>
                <a:gd name="connsiteX0-283" fmla="*/ 0 w 1261641"/>
                <a:gd name="connsiteY0-284" fmla="*/ 1623593 h 1635168"/>
                <a:gd name="connsiteX1-285" fmla="*/ 1261641 w 1261641"/>
                <a:gd name="connsiteY1-286" fmla="*/ 1635168 h 1635168"/>
                <a:gd name="connsiteX2-287" fmla="*/ 1080781 w 1261641"/>
                <a:gd name="connsiteY2-288" fmla="*/ 582869 h 1635168"/>
                <a:gd name="connsiteX3-289" fmla="*/ 636608 w 1261641"/>
                <a:gd name="connsiteY3-290" fmla="*/ 26287 h 1635168"/>
                <a:gd name="connsiteX4-291" fmla="*/ 85358 w 1261641"/>
                <a:gd name="connsiteY4-292" fmla="*/ 640744 h 1635168"/>
                <a:gd name="connsiteX5-293" fmla="*/ 0 w 1261641"/>
                <a:gd name="connsiteY5-294" fmla="*/ 1623593 h 1635168"/>
                <a:gd name="connsiteX0-295" fmla="*/ 0 w 1261641"/>
                <a:gd name="connsiteY0-296" fmla="*/ 1623593 h 1635168"/>
                <a:gd name="connsiteX1-297" fmla="*/ 1261641 w 1261641"/>
                <a:gd name="connsiteY1-298" fmla="*/ 1635168 h 1635168"/>
                <a:gd name="connsiteX2-299" fmla="*/ 1080781 w 1261641"/>
                <a:gd name="connsiteY2-300" fmla="*/ 582869 h 1635168"/>
                <a:gd name="connsiteX3-301" fmla="*/ 636608 w 1261641"/>
                <a:gd name="connsiteY3-302" fmla="*/ 26287 h 1635168"/>
                <a:gd name="connsiteX4-303" fmla="*/ 85358 w 1261641"/>
                <a:gd name="connsiteY4-304" fmla="*/ 640744 h 1635168"/>
                <a:gd name="connsiteX5-305" fmla="*/ 0 w 1261641"/>
                <a:gd name="connsiteY5-306" fmla="*/ 1623593 h 1635168"/>
                <a:gd name="connsiteX0-307" fmla="*/ 0 w 1261641"/>
                <a:gd name="connsiteY0-308" fmla="*/ 1623593 h 1635168"/>
                <a:gd name="connsiteX1-309" fmla="*/ 1261641 w 1261641"/>
                <a:gd name="connsiteY1-310" fmla="*/ 1635168 h 1635168"/>
                <a:gd name="connsiteX2-311" fmla="*/ 1080781 w 1261641"/>
                <a:gd name="connsiteY2-312" fmla="*/ 582869 h 1635168"/>
                <a:gd name="connsiteX3-313" fmla="*/ 636608 w 1261641"/>
                <a:gd name="connsiteY3-314" fmla="*/ 26287 h 1635168"/>
                <a:gd name="connsiteX4-315" fmla="*/ 85358 w 1261641"/>
                <a:gd name="connsiteY4-316" fmla="*/ 640744 h 1635168"/>
                <a:gd name="connsiteX5-317" fmla="*/ 0 w 1261641"/>
                <a:gd name="connsiteY5-318" fmla="*/ 1623593 h 1635168"/>
                <a:gd name="connsiteX0-319" fmla="*/ 0 w 1261641"/>
                <a:gd name="connsiteY0-320" fmla="*/ 1623593 h 1635168"/>
                <a:gd name="connsiteX1-321" fmla="*/ 1261641 w 1261641"/>
                <a:gd name="connsiteY1-322" fmla="*/ 1635168 h 1635168"/>
                <a:gd name="connsiteX2-323" fmla="*/ 1080781 w 1261641"/>
                <a:gd name="connsiteY2-324" fmla="*/ 582869 h 1635168"/>
                <a:gd name="connsiteX3-325" fmla="*/ 636608 w 1261641"/>
                <a:gd name="connsiteY3-326" fmla="*/ 26287 h 1635168"/>
                <a:gd name="connsiteX4-327" fmla="*/ 85358 w 1261641"/>
                <a:gd name="connsiteY4-328" fmla="*/ 640744 h 1635168"/>
                <a:gd name="connsiteX5-329" fmla="*/ 0 w 1261641"/>
                <a:gd name="connsiteY5-330" fmla="*/ 1623593 h 1635168"/>
                <a:gd name="connsiteX0-331" fmla="*/ 0 w 1261641"/>
                <a:gd name="connsiteY0-332" fmla="*/ 1623593 h 1635168"/>
                <a:gd name="connsiteX1-333" fmla="*/ 1261641 w 1261641"/>
                <a:gd name="connsiteY1-334" fmla="*/ 1635168 h 1635168"/>
                <a:gd name="connsiteX2-335" fmla="*/ 1080781 w 1261641"/>
                <a:gd name="connsiteY2-336" fmla="*/ 582869 h 1635168"/>
                <a:gd name="connsiteX3-337" fmla="*/ 636608 w 1261641"/>
                <a:gd name="connsiteY3-338" fmla="*/ 26287 h 1635168"/>
                <a:gd name="connsiteX4-339" fmla="*/ 85358 w 1261641"/>
                <a:gd name="connsiteY4-340" fmla="*/ 640744 h 1635168"/>
                <a:gd name="connsiteX5-341" fmla="*/ 0 w 1261641"/>
                <a:gd name="connsiteY5-342" fmla="*/ 1623593 h 1635168"/>
                <a:gd name="connsiteX0-343" fmla="*/ 0 w 1261641"/>
                <a:gd name="connsiteY0-344" fmla="*/ 1597339 h 1608914"/>
                <a:gd name="connsiteX1-345" fmla="*/ 1261641 w 1261641"/>
                <a:gd name="connsiteY1-346" fmla="*/ 1608914 h 1608914"/>
                <a:gd name="connsiteX2-347" fmla="*/ 1080781 w 1261641"/>
                <a:gd name="connsiteY2-348" fmla="*/ 556615 h 1608914"/>
                <a:gd name="connsiteX3-349" fmla="*/ 636608 w 1261641"/>
                <a:gd name="connsiteY3-350" fmla="*/ 33 h 1608914"/>
                <a:gd name="connsiteX4-351" fmla="*/ 85358 w 1261641"/>
                <a:gd name="connsiteY4-352" fmla="*/ 614490 h 1608914"/>
                <a:gd name="connsiteX5-353" fmla="*/ 0 w 1261641"/>
                <a:gd name="connsiteY5-354" fmla="*/ 1597339 h 1608914"/>
                <a:gd name="connsiteX0-355" fmla="*/ 0 w 1261641"/>
                <a:gd name="connsiteY0-356" fmla="*/ 1597339 h 1608914"/>
                <a:gd name="connsiteX1-357" fmla="*/ 1261641 w 1261641"/>
                <a:gd name="connsiteY1-358" fmla="*/ 1608914 h 1608914"/>
                <a:gd name="connsiteX2-359" fmla="*/ 1080781 w 1261641"/>
                <a:gd name="connsiteY2-360" fmla="*/ 556615 h 1608914"/>
                <a:gd name="connsiteX3-361" fmla="*/ 636608 w 1261641"/>
                <a:gd name="connsiteY3-362" fmla="*/ 33 h 1608914"/>
                <a:gd name="connsiteX4-363" fmla="*/ 131657 w 1261641"/>
                <a:gd name="connsiteY4-364" fmla="*/ 579766 h 1608914"/>
                <a:gd name="connsiteX5-365" fmla="*/ 0 w 1261641"/>
                <a:gd name="connsiteY5-366" fmla="*/ 1597339 h 1608914"/>
                <a:gd name="connsiteX0-367" fmla="*/ 0 w 1157469"/>
                <a:gd name="connsiteY0-368" fmla="*/ 1597339 h 1608914"/>
                <a:gd name="connsiteX1-369" fmla="*/ 1157469 w 1157469"/>
                <a:gd name="connsiteY1-370" fmla="*/ 1608914 h 1608914"/>
                <a:gd name="connsiteX2-371" fmla="*/ 976609 w 1157469"/>
                <a:gd name="connsiteY2-372" fmla="*/ 556615 h 1608914"/>
                <a:gd name="connsiteX3-373" fmla="*/ 532436 w 1157469"/>
                <a:gd name="connsiteY3-374" fmla="*/ 33 h 1608914"/>
                <a:gd name="connsiteX4-375" fmla="*/ 27485 w 1157469"/>
                <a:gd name="connsiteY4-376" fmla="*/ 579766 h 1608914"/>
                <a:gd name="connsiteX5-377" fmla="*/ 0 w 1157469"/>
                <a:gd name="connsiteY5-378" fmla="*/ 1597339 h 1608914"/>
                <a:gd name="connsiteX0-379" fmla="*/ 0 w 1157469"/>
                <a:gd name="connsiteY0-380" fmla="*/ 1597339 h 1608914"/>
                <a:gd name="connsiteX1-381" fmla="*/ 1157469 w 1157469"/>
                <a:gd name="connsiteY1-382" fmla="*/ 1608914 h 1608914"/>
                <a:gd name="connsiteX2-383" fmla="*/ 976609 w 1157469"/>
                <a:gd name="connsiteY2-384" fmla="*/ 556615 h 1608914"/>
                <a:gd name="connsiteX3-385" fmla="*/ 532436 w 1157469"/>
                <a:gd name="connsiteY3-386" fmla="*/ 33 h 1608914"/>
                <a:gd name="connsiteX4-387" fmla="*/ 27485 w 1157469"/>
                <a:gd name="connsiteY4-388" fmla="*/ 579766 h 1608914"/>
                <a:gd name="connsiteX5-389" fmla="*/ 0 w 1157469"/>
                <a:gd name="connsiteY5-390" fmla="*/ 1597339 h 1608914"/>
                <a:gd name="connsiteX0-391" fmla="*/ 0 w 1157469"/>
                <a:gd name="connsiteY0-392" fmla="*/ 1597339 h 1608914"/>
                <a:gd name="connsiteX1-393" fmla="*/ 1157469 w 1157469"/>
                <a:gd name="connsiteY1-394" fmla="*/ 1608914 h 1608914"/>
                <a:gd name="connsiteX2-395" fmla="*/ 976609 w 1157469"/>
                <a:gd name="connsiteY2-396" fmla="*/ 556615 h 1608914"/>
                <a:gd name="connsiteX3-397" fmla="*/ 532436 w 1157469"/>
                <a:gd name="connsiteY3-398" fmla="*/ 33 h 1608914"/>
                <a:gd name="connsiteX4-399" fmla="*/ 27485 w 1157469"/>
                <a:gd name="connsiteY4-400" fmla="*/ 579766 h 1608914"/>
                <a:gd name="connsiteX5-401" fmla="*/ 0 w 1157469"/>
                <a:gd name="connsiteY5-402" fmla="*/ 1597339 h 1608914"/>
                <a:gd name="connsiteX0-403" fmla="*/ 0 w 1053297"/>
                <a:gd name="connsiteY0-404" fmla="*/ 1597339 h 1597339"/>
                <a:gd name="connsiteX1-405" fmla="*/ 1053297 w 1053297"/>
                <a:gd name="connsiteY1-406" fmla="*/ 1597339 h 1597339"/>
                <a:gd name="connsiteX2-407" fmla="*/ 976609 w 1053297"/>
                <a:gd name="connsiteY2-408" fmla="*/ 556615 h 1597339"/>
                <a:gd name="connsiteX3-409" fmla="*/ 532436 w 1053297"/>
                <a:gd name="connsiteY3-410" fmla="*/ 33 h 1597339"/>
                <a:gd name="connsiteX4-411" fmla="*/ 27485 w 1053297"/>
                <a:gd name="connsiteY4-412" fmla="*/ 579766 h 1597339"/>
                <a:gd name="connsiteX5-413" fmla="*/ 0 w 1053297"/>
                <a:gd name="connsiteY5-414" fmla="*/ 1597339 h 1597339"/>
                <a:gd name="connsiteX0-415" fmla="*/ 0 w 1053297"/>
                <a:gd name="connsiteY0-416" fmla="*/ 1597339 h 1597339"/>
                <a:gd name="connsiteX1-417" fmla="*/ 1053297 w 1053297"/>
                <a:gd name="connsiteY1-418" fmla="*/ 1597339 h 1597339"/>
                <a:gd name="connsiteX2-419" fmla="*/ 976609 w 1053297"/>
                <a:gd name="connsiteY2-420" fmla="*/ 556615 h 1597339"/>
                <a:gd name="connsiteX3-421" fmla="*/ 532436 w 1053297"/>
                <a:gd name="connsiteY3-422" fmla="*/ 33 h 1597339"/>
                <a:gd name="connsiteX4-423" fmla="*/ 27485 w 1053297"/>
                <a:gd name="connsiteY4-424" fmla="*/ 579766 h 1597339"/>
                <a:gd name="connsiteX5-425" fmla="*/ 0 w 1053297"/>
                <a:gd name="connsiteY5-426" fmla="*/ 1597339 h 1597339"/>
                <a:gd name="connsiteX0-427" fmla="*/ 0 w 1053297"/>
                <a:gd name="connsiteY0-428" fmla="*/ 1597339 h 1597339"/>
                <a:gd name="connsiteX1-429" fmla="*/ 1053297 w 1053297"/>
                <a:gd name="connsiteY1-430" fmla="*/ 1597339 h 1597339"/>
                <a:gd name="connsiteX2-431" fmla="*/ 976609 w 1053297"/>
                <a:gd name="connsiteY2-432" fmla="*/ 556615 h 1597339"/>
                <a:gd name="connsiteX3-433" fmla="*/ 532436 w 1053297"/>
                <a:gd name="connsiteY3-434" fmla="*/ 33 h 1597339"/>
                <a:gd name="connsiteX4-435" fmla="*/ 27485 w 1053297"/>
                <a:gd name="connsiteY4-436" fmla="*/ 579766 h 1597339"/>
                <a:gd name="connsiteX5-437" fmla="*/ 0 w 1053297"/>
                <a:gd name="connsiteY5-438" fmla="*/ 1597339 h 1597339"/>
                <a:gd name="connsiteX0-439" fmla="*/ 0 w 976643"/>
                <a:gd name="connsiteY0-440" fmla="*/ 1597339 h 1608914"/>
                <a:gd name="connsiteX1-441" fmla="*/ 902826 w 976643"/>
                <a:gd name="connsiteY1-442" fmla="*/ 1608914 h 1608914"/>
                <a:gd name="connsiteX2-443" fmla="*/ 976609 w 976643"/>
                <a:gd name="connsiteY2-444" fmla="*/ 556615 h 1608914"/>
                <a:gd name="connsiteX3-445" fmla="*/ 532436 w 976643"/>
                <a:gd name="connsiteY3-446" fmla="*/ 33 h 1608914"/>
                <a:gd name="connsiteX4-447" fmla="*/ 27485 w 976643"/>
                <a:gd name="connsiteY4-448" fmla="*/ 579766 h 1608914"/>
                <a:gd name="connsiteX5-449" fmla="*/ 0 w 976643"/>
                <a:gd name="connsiteY5-450" fmla="*/ 1597339 h 1608914"/>
                <a:gd name="connsiteX0-451" fmla="*/ 111553 w 949300"/>
                <a:gd name="connsiteY0-452" fmla="*/ 1597339 h 1608914"/>
                <a:gd name="connsiteX1-453" fmla="*/ 875483 w 949300"/>
                <a:gd name="connsiteY1-454" fmla="*/ 1608914 h 1608914"/>
                <a:gd name="connsiteX2-455" fmla="*/ 949266 w 949300"/>
                <a:gd name="connsiteY2-456" fmla="*/ 556615 h 1608914"/>
                <a:gd name="connsiteX3-457" fmla="*/ 505093 w 949300"/>
                <a:gd name="connsiteY3-458" fmla="*/ 33 h 1608914"/>
                <a:gd name="connsiteX4-459" fmla="*/ 142 w 949300"/>
                <a:gd name="connsiteY4-460" fmla="*/ 579766 h 1608914"/>
                <a:gd name="connsiteX5-461" fmla="*/ 111553 w 949300"/>
                <a:gd name="connsiteY5-462" fmla="*/ 1597339 h 1608914"/>
                <a:gd name="connsiteX0-463" fmla="*/ 111752 w 949499"/>
                <a:gd name="connsiteY0-464" fmla="*/ 1597339 h 1608914"/>
                <a:gd name="connsiteX1-465" fmla="*/ 875682 w 949499"/>
                <a:gd name="connsiteY1-466" fmla="*/ 1608914 h 1608914"/>
                <a:gd name="connsiteX2-467" fmla="*/ 949465 w 949499"/>
                <a:gd name="connsiteY2-468" fmla="*/ 556615 h 1608914"/>
                <a:gd name="connsiteX3-469" fmla="*/ 505292 w 949499"/>
                <a:gd name="connsiteY3-470" fmla="*/ 33 h 1608914"/>
                <a:gd name="connsiteX4-471" fmla="*/ 341 w 949499"/>
                <a:gd name="connsiteY4-472" fmla="*/ 579766 h 1608914"/>
                <a:gd name="connsiteX5-473" fmla="*/ 111752 w 949499"/>
                <a:gd name="connsiteY5-474" fmla="*/ 1597339 h 1608914"/>
                <a:gd name="connsiteX0-475" fmla="*/ 111752 w 949551"/>
                <a:gd name="connsiteY0-476" fmla="*/ 1597339 h 1608914"/>
                <a:gd name="connsiteX1-477" fmla="*/ 875682 w 949551"/>
                <a:gd name="connsiteY1-478" fmla="*/ 1608914 h 1608914"/>
                <a:gd name="connsiteX2-479" fmla="*/ 949465 w 949551"/>
                <a:gd name="connsiteY2-480" fmla="*/ 556615 h 1608914"/>
                <a:gd name="connsiteX3-481" fmla="*/ 505292 w 949551"/>
                <a:gd name="connsiteY3-482" fmla="*/ 33 h 1608914"/>
                <a:gd name="connsiteX4-483" fmla="*/ 341 w 949551"/>
                <a:gd name="connsiteY4-484" fmla="*/ 579766 h 1608914"/>
                <a:gd name="connsiteX5-485" fmla="*/ 111752 w 949551"/>
                <a:gd name="connsiteY5-486" fmla="*/ 1597339 h 1608914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81" y="connsiteY4-82"/>
                </a:cxn>
                <a:cxn ang="0">
                  <a:pos x="connsiteX5-173" y="connsiteY5-174"/>
                </a:cxn>
              </a:cxnLst>
              <a:rect l="l" t="t" r="r" b="b"/>
              <a:pathLst>
                <a:path w="949551" h="1608914">
                  <a:moveTo>
                    <a:pt x="111752" y="1597339"/>
                  </a:moveTo>
                  <a:lnTo>
                    <a:pt x="875682" y="1608914"/>
                  </a:lnTo>
                  <a:cubicBezTo>
                    <a:pt x="826248" y="1047708"/>
                    <a:pt x="953322" y="882636"/>
                    <a:pt x="949465" y="556615"/>
                  </a:cubicBezTo>
                  <a:cubicBezTo>
                    <a:pt x="934032" y="334767"/>
                    <a:pt x="684700" y="-3825"/>
                    <a:pt x="505292" y="33"/>
                  </a:cubicBezTo>
                  <a:cubicBezTo>
                    <a:pt x="268734" y="4058"/>
                    <a:pt x="-3518" y="406146"/>
                    <a:pt x="341" y="579766"/>
                  </a:cubicBezTo>
                  <a:cubicBezTo>
                    <a:pt x="-7374" y="857559"/>
                    <a:pt x="118263" y="1138376"/>
                    <a:pt x="111752" y="1597339"/>
                  </a:cubicBezTo>
                  <a:close/>
                </a:path>
              </a:pathLst>
            </a:custGeom>
            <a:solidFill>
              <a:srgbClr val="0070C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1" name="组合 90"/>
            <p:cNvGrpSpPr/>
            <p:nvPr/>
          </p:nvGrpSpPr>
          <p:grpSpPr>
            <a:xfrm>
              <a:off x="6081277" y="2279321"/>
              <a:ext cx="2016224" cy="1872208"/>
              <a:chOff x="1187624" y="2204864"/>
              <a:chExt cx="2016224" cy="1872208"/>
            </a:xfrm>
          </p:grpSpPr>
          <p:cxnSp>
            <p:nvCxnSpPr>
              <p:cNvPr id="92" name="直接连接符 91"/>
              <p:cNvCxnSpPr/>
              <p:nvPr/>
            </p:nvCxnSpPr>
            <p:spPr>
              <a:xfrm>
                <a:off x="1187624" y="4077072"/>
                <a:ext cx="2016224" cy="0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直接连接符 92"/>
              <p:cNvCxnSpPr/>
              <p:nvPr/>
            </p:nvCxnSpPr>
            <p:spPr>
              <a:xfrm flipH="1" flipV="1">
                <a:off x="2195736" y="2204864"/>
                <a:ext cx="0" cy="1872208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0" name="组合 79"/>
          <p:cNvGrpSpPr/>
          <p:nvPr/>
        </p:nvGrpSpPr>
        <p:grpSpPr>
          <a:xfrm>
            <a:off x="932896" y="4437112"/>
            <a:ext cx="1980029" cy="871991"/>
            <a:chOff x="932896" y="4437112"/>
            <a:chExt cx="1980029" cy="871991"/>
          </a:xfrm>
        </p:grpSpPr>
        <p:sp>
          <p:nvSpPr>
            <p:cNvPr id="95" name="TextBox 94"/>
            <p:cNvSpPr txBox="1"/>
            <p:nvPr/>
          </p:nvSpPr>
          <p:spPr>
            <a:xfrm>
              <a:off x="1294024" y="4437112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>
                  <a:latin typeface="+mj-ea"/>
                  <a:ea typeface="+mj-ea"/>
                </a:rPr>
                <a:t>年轻</a:t>
              </a:r>
              <a:r>
                <a:rPr lang="zh-CN" altLang="en-US" sz="2800" smtClean="0">
                  <a:latin typeface="+mj-ea"/>
                  <a:ea typeface="+mj-ea"/>
                </a:rPr>
                <a:t>型</a:t>
              </a:r>
              <a:endParaRPr lang="zh-CN" altLang="en-US" sz="2800">
                <a:latin typeface="+mj-ea"/>
                <a:ea typeface="+mj-ea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932896" y="4908993"/>
              <a:ext cx="198002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smtClean="0">
                  <a:solidFill>
                    <a:srgbClr val="C00000"/>
                  </a:solidFill>
                  <a:latin typeface="+mj-ea"/>
                  <a:ea typeface="+mj-ea"/>
                </a:rPr>
                <a:t>山形，上尖下宽</a:t>
              </a:r>
              <a:endParaRPr lang="zh-CN" altLang="en-US" sz="2000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3531834" y="4437112"/>
            <a:ext cx="1980030" cy="871991"/>
            <a:chOff x="3531834" y="4437112"/>
            <a:chExt cx="1980030" cy="871991"/>
          </a:xfrm>
        </p:grpSpPr>
        <p:sp>
          <p:nvSpPr>
            <p:cNvPr id="77" name="TextBox 76"/>
            <p:cNvSpPr txBox="1"/>
            <p:nvPr/>
          </p:nvSpPr>
          <p:spPr>
            <a:xfrm>
              <a:off x="3872179" y="4437112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>
                  <a:latin typeface="+mj-ea"/>
                  <a:ea typeface="+mj-ea"/>
                </a:rPr>
                <a:t>成年</a:t>
              </a:r>
              <a:r>
                <a:rPr lang="zh-CN" altLang="en-US" sz="2800" smtClean="0">
                  <a:latin typeface="+mj-ea"/>
                  <a:ea typeface="+mj-ea"/>
                </a:rPr>
                <a:t>型</a:t>
              </a:r>
              <a:endParaRPr lang="zh-CN" altLang="en-US" sz="2800">
                <a:latin typeface="+mj-ea"/>
                <a:ea typeface="+mj-ea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3531834" y="4908993"/>
              <a:ext cx="198003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smtClean="0">
                  <a:solidFill>
                    <a:srgbClr val="C00000"/>
                  </a:solidFill>
                  <a:latin typeface="+mj-ea"/>
                  <a:ea typeface="+mj-ea"/>
                </a:rPr>
                <a:t>钟形，上下同宽</a:t>
              </a:r>
              <a:endParaRPr lang="zh-CN" altLang="en-US" sz="2000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6099374" y="4437112"/>
            <a:ext cx="1980030" cy="871991"/>
            <a:chOff x="6099374" y="4437112"/>
            <a:chExt cx="1980030" cy="871991"/>
          </a:xfrm>
        </p:grpSpPr>
        <p:sp>
          <p:nvSpPr>
            <p:cNvPr id="105" name="TextBox 104"/>
            <p:cNvSpPr txBox="1"/>
            <p:nvPr/>
          </p:nvSpPr>
          <p:spPr>
            <a:xfrm>
              <a:off x="6475577" y="4437112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smtClean="0">
                  <a:latin typeface="+mj-ea"/>
                  <a:ea typeface="+mj-ea"/>
                </a:rPr>
                <a:t>老年型</a:t>
              </a:r>
              <a:endParaRPr lang="zh-CN" altLang="en-US" sz="2800">
                <a:latin typeface="+mj-ea"/>
                <a:ea typeface="+mj-ea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6099374" y="4908993"/>
              <a:ext cx="198003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smtClean="0">
                  <a:solidFill>
                    <a:srgbClr val="C00000"/>
                  </a:solidFill>
                  <a:latin typeface="+mj-ea"/>
                  <a:ea typeface="+mj-ea"/>
                </a:rPr>
                <a:t>坛形，上宽下窄</a:t>
              </a:r>
              <a:endParaRPr lang="zh-CN" altLang="en-US" sz="2000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mc:AlternateContent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2" name="Rectangle 3"/>
          <p:cNvSpPr>
            <a:spLocks noGrp="1"/>
          </p:cNvSpPr>
          <p:nvPr>
            <p:ph idx="1"/>
          </p:nvPr>
        </p:nvSpPr>
        <p:spPr>
          <a:xfrm>
            <a:off x="257369" y="102361"/>
            <a:ext cx="6173713" cy="514161"/>
          </a:xfrm>
        </p:spPr>
        <p:txBody>
          <a:bodyPr vert="horz" wrap="square" lIns="68586" tIns="34293" rIns="68586" bIns="34293" anchor="t"/>
          <a:lstStyle/>
          <a:p>
            <a:pPr eaLnBrk="1" fontAlgn="base" hangingPunct="1">
              <a:buNone/>
            </a:pPr>
            <a:r>
              <a:rPr lang="zh-CN" altLang="en-US" sz="2400" strike="noStrike" noProof="1">
                <a:latin typeface="微软雅黑" panose="020b0503020204020204" charset="-122"/>
                <a:ea typeface="微软雅黑" panose="020b0503020204020204" charset="-122"/>
              </a:rPr>
              <a:t>根据下列</a:t>
            </a:r>
            <a:r>
              <a:rPr lang="en-US" altLang="zh-CN" sz="2400" strike="noStrike" noProof="1">
                <a:latin typeface="微软雅黑" panose="020b0503020204020204" charset="-122"/>
                <a:ea typeface="微软雅黑" panose="020b0503020204020204" charset="-122"/>
              </a:rPr>
              <a:t>A</a:t>
            </a:r>
            <a:r>
              <a:rPr lang="zh-CN" altLang="en-US" sz="2400" strike="noStrike" noProof="1"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en-US" altLang="zh-CN" sz="2400" strike="noStrike" noProof="1">
                <a:latin typeface="微软雅黑" panose="020b0503020204020204" charset="-122"/>
                <a:ea typeface="微软雅黑" panose="020b0503020204020204" charset="-122"/>
              </a:rPr>
              <a:t>B</a:t>
            </a:r>
            <a:r>
              <a:rPr lang="zh-CN" altLang="en-US" sz="2400" strike="noStrike" noProof="1">
                <a:latin typeface="微软雅黑" panose="020b0503020204020204" charset="-122"/>
                <a:ea typeface="微软雅黑" panose="020b0503020204020204" charset="-122"/>
              </a:rPr>
              <a:t>两国“人口金字塔图”回答：</a:t>
            </a:r>
            <a:r>
              <a:rPr lang="zh-CN" altLang="en-US" sz="2100" strike="noStrike" noProof="1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  <p:pic>
        <p:nvPicPr>
          <p:cNvPr id="13314" name="Picture 5" descr="tu129两国人口金字塔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480" y="706120"/>
            <a:ext cx="5717540" cy="32835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4" name="Rectangle 6"/>
          <p:cNvSpPr/>
          <p:nvPr/>
        </p:nvSpPr>
        <p:spPr>
          <a:xfrm>
            <a:off x="257175" y="3753168"/>
            <a:ext cx="8630285" cy="294132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lvl="0" eaLnBrk="1" fontAlgn="base" hangingPunct="1">
              <a:lnSpc>
                <a:spcPct val="130000"/>
              </a:lnSpc>
            </a:pPr>
            <a:r>
              <a:rPr lang="en-US" altLang="zh-CN" sz="2400" strike="noStrike" noProof="1">
                <a:latin typeface="微软雅黑" panose="020b0503020204020204" charset="-122"/>
                <a:ea typeface="微软雅黑" panose="020b0503020204020204" charset="-122"/>
                <a:cs typeface="+mn-ea"/>
              </a:rPr>
              <a:t>(1)</a:t>
            </a:r>
            <a:r>
              <a:rPr lang="zh-CN" altLang="en-US" sz="2400" strike="noStrike" noProof="1">
                <a:latin typeface="微软雅黑" panose="020b0503020204020204" charset="-122"/>
                <a:ea typeface="微软雅黑" panose="020b0503020204020204" charset="-122"/>
                <a:cs typeface="+mn-ea"/>
              </a:rPr>
              <a:t>儿童比重较高的是</a:t>
            </a:r>
            <a:r>
              <a:rPr lang="en-US" altLang="zh-CN" sz="2400" strike="noStrike" noProof="1">
                <a:latin typeface="微软雅黑" panose="020b0503020204020204" charset="-122"/>
                <a:ea typeface="微软雅黑" panose="020b0503020204020204" charset="-122"/>
                <a:cs typeface="+mn-ea"/>
              </a:rPr>
              <a:t>____ </a:t>
            </a:r>
            <a:r>
              <a:rPr lang="zh-CN" altLang="en-US" sz="2400" strike="noStrike" noProof="1">
                <a:latin typeface="微软雅黑" panose="020b0503020204020204" charset="-122"/>
                <a:ea typeface="微软雅黑" panose="020b0503020204020204" charset="-122"/>
                <a:cs typeface="+mn-ea"/>
              </a:rPr>
              <a:t>国，这说明该国人口发展的趋势是</a:t>
            </a:r>
            <a:r>
              <a:rPr lang="en-US" altLang="zh-CN" sz="2400" strike="noStrike" noProof="1">
                <a:latin typeface="微软雅黑" panose="020b0503020204020204" charset="-122"/>
                <a:ea typeface="微软雅黑" panose="020b0503020204020204" charset="-122"/>
                <a:cs typeface="+mn-ea"/>
              </a:rPr>
              <a:t>______________</a:t>
            </a:r>
            <a:r>
              <a:rPr lang="zh-CN" altLang="en-US" sz="2400" strike="noStrike" noProof="1">
                <a:latin typeface="微软雅黑" panose="020b0503020204020204" charset="-122"/>
                <a:ea typeface="微软雅黑" panose="020b0503020204020204" charset="-122"/>
                <a:cs typeface="+mn-ea"/>
              </a:rPr>
              <a:t>反映了该国属于</a:t>
            </a:r>
            <a:r>
              <a:rPr lang="en-US" altLang="zh-CN" sz="2400" strike="noStrike" noProof="1">
                <a:latin typeface="微软雅黑" panose="020b0503020204020204" charset="-122"/>
                <a:ea typeface="微软雅黑" panose="020b0503020204020204" charset="-122"/>
                <a:cs typeface="+mn-ea"/>
              </a:rPr>
              <a:t>______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___</a:t>
            </a:r>
            <a:r>
              <a:rPr lang="zh-CN" altLang="en-US" sz="2400" strike="noStrike" noProof="1">
                <a:latin typeface="微软雅黑" panose="020b0503020204020204" charset="-122"/>
                <a:ea typeface="微软雅黑" panose="020b0503020204020204" charset="-122"/>
                <a:cs typeface="+mn-ea"/>
              </a:rPr>
              <a:t>国家。</a:t>
            </a:r>
          </a:p>
          <a:p>
            <a:pPr lvl="0" eaLnBrk="1" fontAlgn="base" hangingPunct="1">
              <a:lnSpc>
                <a:spcPct val="130000"/>
              </a:lnSpc>
            </a:pPr>
            <a:r>
              <a:rPr lang="en-US" altLang="zh-CN" sz="2400" strike="noStrike" noProof="1">
                <a:latin typeface="微软雅黑" panose="020b0503020204020204" charset="-122"/>
                <a:ea typeface="微软雅黑" panose="020b0503020204020204" charset="-122"/>
                <a:cs typeface="+mn-ea"/>
              </a:rPr>
              <a:t>(2)B</a:t>
            </a:r>
            <a:r>
              <a:rPr lang="zh-CN" altLang="en-US" sz="2400" strike="noStrike" noProof="1">
                <a:latin typeface="微软雅黑" panose="020b0503020204020204" charset="-122"/>
                <a:ea typeface="微软雅黑" panose="020b0503020204020204" charset="-122"/>
                <a:cs typeface="+mn-ea"/>
              </a:rPr>
              <a:t>国</a:t>
            </a:r>
            <a:r>
              <a:rPr lang="en-US" altLang="zh-CN" sz="2400" strike="noStrike" noProof="1">
                <a:latin typeface="微软雅黑" panose="020b0503020204020204" charset="-122"/>
                <a:ea typeface="微软雅黑" panose="020b0503020204020204" charset="-122"/>
                <a:cs typeface="+mn-ea"/>
              </a:rPr>
              <a:t>60</a:t>
            </a:r>
            <a:r>
              <a:rPr lang="zh-CN" altLang="en-US" sz="2400" strike="noStrike" noProof="1">
                <a:latin typeface="微软雅黑" panose="020b0503020204020204" charset="-122"/>
                <a:ea typeface="微软雅黑" panose="020b0503020204020204" charset="-122"/>
                <a:cs typeface="+mn-ea"/>
              </a:rPr>
              <a:t>岁以上人口比重约占</a:t>
            </a:r>
            <a:r>
              <a:rPr lang="en-US" altLang="zh-CN" sz="2400" strike="noStrike" noProof="1">
                <a:latin typeface="微软雅黑" panose="020b0503020204020204" charset="-122"/>
                <a:ea typeface="微软雅黑" panose="020b0503020204020204" charset="-122"/>
                <a:cs typeface="+mn-ea"/>
              </a:rPr>
              <a:t>20</a:t>
            </a:r>
            <a:r>
              <a:rPr lang="zh-CN" altLang="en-US" sz="2400" strike="noStrike" noProof="1">
                <a:latin typeface="微软雅黑" panose="020b0503020204020204" charset="-122"/>
                <a:ea typeface="微软雅黑" panose="020b0503020204020204" charset="-122"/>
                <a:cs typeface="+mn-ea"/>
              </a:rPr>
              <a:t>％左右，反映了该国人口年龄构成具有</a:t>
            </a:r>
            <a:r>
              <a:rPr lang="en-US" altLang="zh-CN" sz="2400" strike="noStrike" noProof="1">
                <a:latin typeface="微软雅黑" panose="020b0503020204020204" charset="-122"/>
                <a:ea typeface="微软雅黑" panose="020b0503020204020204" charset="-122"/>
                <a:cs typeface="+mn-ea"/>
              </a:rPr>
              <a:t>________</a:t>
            </a:r>
            <a:r>
              <a:rPr lang="zh-CN" altLang="en-US" sz="2400" strike="noStrike" noProof="1">
                <a:latin typeface="微软雅黑" panose="020b0503020204020204" charset="-122"/>
                <a:ea typeface="微软雅黑" panose="020b0503020204020204" charset="-122"/>
                <a:cs typeface="+mn-ea"/>
              </a:rPr>
              <a:t>的特点。若</a:t>
            </a:r>
            <a:r>
              <a:rPr lang="en-US" altLang="zh-CN" sz="2400" strike="noStrike" noProof="1">
                <a:latin typeface="微软雅黑" panose="020b0503020204020204" charset="-122"/>
                <a:ea typeface="微软雅黑" panose="020b0503020204020204" charset="-122"/>
                <a:cs typeface="+mn-ea"/>
              </a:rPr>
              <a:t>B</a:t>
            </a:r>
            <a:r>
              <a:rPr lang="zh-CN" altLang="en-US" sz="2400" strike="noStrike" noProof="1">
                <a:latin typeface="微软雅黑" panose="020b0503020204020204" charset="-122"/>
                <a:ea typeface="微软雅黑" panose="020b0503020204020204" charset="-122"/>
                <a:cs typeface="+mn-ea"/>
              </a:rPr>
              <a:t>国人口按现有趋势发展，若干年后该国面临的主要问题有：</a:t>
            </a:r>
            <a:r>
              <a:rPr lang="en-US" altLang="zh-CN" sz="2400" strike="noStrike" noProof="1">
                <a:latin typeface="微软雅黑" panose="020b0503020204020204" charset="-122"/>
                <a:ea typeface="微软雅黑" panose="020b0503020204020204" charset="-122"/>
                <a:cs typeface="+mn-ea"/>
              </a:rPr>
              <a:t>______________________________________</a:t>
            </a:r>
          </a:p>
        </p:txBody>
      </p:sp>
      <p:sp>
        <p:nvSpPr>
          <p:cNvPr id="27657" name="Text Box 9"/>
          <p:cNvSpPr txBox="1"/>
          <p:nvPr/>
        </p:nvSpPr>
        <p:spPr>
          <a:xfrm>
            <a:off x="3179445" y="3753485"/>
            <a:ext cx="445770" cy="4572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fontAlgn="base" hangingPunct="1"/>
            <a:r>
              <a:rPr lang="en-US" altLang="zh-CN" sz="2400" b="1" strike="noStrike" noProof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A</a:t>
            </a:r>
          </a:p>
        </p:txBody>
      </p:sp>
      <p:sp>
        <p:nvSpPr>
          <p:cNvPr id="27658" name="Text Box 10"/>
          <p:cNvSpPr txBox="1"/>
          <p:nvPr/>
        </p:nvSpPr>
        <p:spPr>
          <a:xfrm>
            <a:off x="295275" y="4293235"/>
            <a:ext cx="2315210" cy="4572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fontAlgn="base" hangingPunct="1"/>
            <a:r>
              <a:rPr lang="zh-CN" altLang="en-US" sz="2400" b="1" strike="noStrike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ea"/>
              </a:rPr>
              <a:t>人口迅速增长</a:t>
            </a:r>
          </a:p>
        </p:txBody>
      </p:sp>
      <p:sp>
        <p:nvSpPr>
          <p:cNvPr id="27659" name="Text Box 11"/>
          <p:cNvSpPr txBox="1"/>
          <p:nvPr/>
        </p:nvSpPr>
        <p:spPr>
          <a:xfrm>
            <a:off x="4447540" y="4236085"/>
            <a:ext cx="1338580" cy="4832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l" eaLnBrk="1" fontAlgn="base" hangingPunct="1"/>
            <a:r>
              <a:rPr lang="zh-CN" altLang="en-US" sz="2400" b="1" strike="noStrike" noProof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发展中</a:t>
            </a:r>
          </a:p>
        </p:txBody>
      </p:sp>
      <p:sp>
        <p:nvSpPr>
          <p:cNvPr id="27660" name="Text Box 12"/>
          <p:cNvSpPr txBox="1"/>
          <p:nvPr/>
        </p:nvSpPr>
        <p:spPr>
          <a:xfrm>
            <a:off x="1546666" y="5216583"/>
            <a:ext cx="1371096" cy="4832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fontAlgn="base" hangingPunct="1"/>
            <a:r>
              <a:rPr lang="zh-CN" altLang="en-US" sz="2400" b="1" strike="noStrike" noProof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老龄化</a:t>
            </a:r>
          </a:p>
        </p:txBody>
      </p:sp>
      <p:sp>
        <p:nvSpPr>
          <p:cNvPr id="27661" name="Text Box 13"/>
          <p:cNvSpPr txBox="1"/>
          <p:nvPr/>
        </p:nvSpPr>
        <p:spPr>
          <a:xfrm>
            <a:off x="492760" y="6184900"/>
            <a:ext cx="4196715" cy="4832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fontAlgn="base" hangingPunct="1"/>
            <a:r>
              <a:rPr lang="en-US" altLang="zh-CN" sz="2400" b="1" strike="noStrike" noProof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a.</a:t>
            </a:r>
            <a:r>
              <a:rPr lang="zh-CN" altLang="en-US" sz="2400" b="1" strike="noStrike" noProof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劳动力不足，影响经济发展</a:t>
            </a:r>
          </a:p>
        </p:txBody>
      </p:sp>
      <p:sp>
        <p:nvSpPr>
          <p:cNvPr id="27662" name="Text Box 14"/>
          <p:cNvSpPr txBox="1"/>
          <p:nvPr/>
        </p:nvSpPr>
        <p:spPr>
          <a:xfrm>
            <a:off x="4689475" y="6180455"/>
            <a:ext cx="4338955" cy="4832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fontAlgn="base" hangingPunct="1"/>
            <a:r>
              <a:rPr lang="en-US" altLang="zh-CN" sz="2400" b="1" strike="noStrike" noProof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b.</a:t>
            </a:r>
            <a:r>
              <a:rPr lang="zh-CN" altLang="en-US" sz="2400" b="1" strike="noStrike" noProof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老龄人口多，加重社会负担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" fill="hold"/>
                                        <p:tgtEl>
                                          <p:spTgt spid="2765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" fill="hold"/>
                                        <p:tgtEl>
                                          <p:spTgt spid="2765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" fill="hold"/>
                                        <p:tgtEl>
                                          <p:spTgt spid="2765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" fill="hold"/>
                                        <p:tgtEl>
                                          <p:spTgt spid="2766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" fill="hold"/>
                                        <p:tgtEl>
                                          <p:spTgt spid="27661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" fill="hold"/>
                                        <p:tgtEl>
                                          <p:spTgt spid="2766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7" grpId="0"/>
      <p:bldP spid="27658" grpId="0"/>
      <p:bldP spid="27659" grpId="0"/>
      <p:bldP spid="27660" grpId="0"/>
      <p:bldP spid="27661" grpId="0"/>
      <p:bldP spid="2766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7649" name="Picture 5" descr="tu28-3四个国家的人口金字塔示意图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755" y="825500"/>
            <a:ext cx="7809230" cy="17329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83" name="Rectangle 6"/>
          <p:cNvSpPr/>
          <p:nvPr/>
        </p:nvSpPr>
        <p:spPr>
          <a:xfrm>
            <a:off x="235396" y="160167"/>
            <a:ext cx="6673850" cy="483235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pPr lvl="0" eaLnBrk="1" fontAlgn="base" hangingPunct="1"/>
            <a:r>
              <a:rPr lang="zh-CN" altLang="en-US" sz="2400" strike="noStrike" noProof="1">
                <a:latin typeface="微软雅黑" panose="020b0503020204020204" charset="-122"/>
                <a:ea typeface="微软雅黑" panose="020b0503020204020204" charset="-122"/>
                <a:cs typeface="+mn-ea"/>
              </a:rPr>
              <a:t>下图是某四国人口金字塔示意图，完成下面三题 </a:t>
            </a:r>
            <a:endParaRPr lang="zh-CN" altLang="en-US" sz="2400" strike="noStrike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484" name="Rectangle 8"/>
          <p:cNvSpPr/>
          <p:nvPr/>
        </p:nvSpPr>
        <p:spPr>
          <a:xfrm>
            <a:off x="235585" y="2666365"/>
            <a:ext cx="8689975" cy="37490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fontAlgn="base" hangingPunct="1">
              <a:spcBef>
                <a:spcPct val="50000"/>
              </a:spcBef>
            </a:pPr>
            <a:r>
              <a:rPr lang="zh-CN" altLang="en-US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（</a:t>
            </a:r>
            <a:r>
              <a:rPr lang="en-US" altLang="zh-CN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1</a:t>
            </a:r>
            <a:r>
              <a:rPr lang="zh-CN" altLang="en-US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）可能出现人口就业压力较大和劳动力不足的国家分别（  ）   </a:t>
            </a:r>
            <a:endParaRPr lang="zh-CN" altLang="en-US" sz="2400" strike="noStrike" noProof="1">
              <a:latin typeface="Arial" panose="020b0604020202020204" pitchFamily="34" charset="0"/>
              <a:ea typeface="黑体" panose="02010609060101010101" pitchFamily="49" charset="-122"/>
            </a:endParaRPr>
          </a:p>
          <a:p>
            <a:pPr lvl="0" eaLnBrk="1" fontAlgn="base" hangingPunct="1">
              <a:spcBef>
                <a:spcPct val="50000"/>
              </a:spcBef>
            </a:pPr>
            <a:r>
              <a:rPr lang="zh-CN" altLang="en-US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           </a:t>
            </a:r>
            <a:r>
              <a:rPr lang="en-US" altLang="zh-CN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A</a:t>
            </a:r>
            <a:r>
              <a:rPr lang="zh-CN" altLang="en-US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．</a:t>
            </a:r>
            <a:r>
              <a:rPr lang="en-US" altLang="zh-CN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A</a:t>
            </a:r>
            <a:r>
              <a:rPr lang="zh-CN" altLang="en-US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国、</a:t>
            </a:r>
            <a:r>
              <a:rPr lang="en-US" altLang="zh-CN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D</a:t>
            </a:r>
            <a:r>
              <a:rPr lang="zh-CN" altLang="en-US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国                        </a:t>
            </a:r>
            <a:r>
              <a:rPr lang="en-US" altLang="zh-CN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B</a:t>
            </a:r>
            <a:r>
              <a:rPr lang="zh-CN" altLang="en-US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．</a:t>
            </a:r>
            <a:r>
              <a:rPr lang="en-US" altLang="zh-CN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B</a:t>
            </a:r>
            <a:r>
              <a:rPr lang="zh-CN" altLang="en-US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国、</a:t>
            </a:r>
            <a:r>
              <a:rPr lang="en-US" altLang="zh-CN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C</a:t>
            </a:r>
            <a:r>
              <a:rPr lang="zh-CN" altLang="en-US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国</a:t>
            </a:r>
            <a:endParaRPr lang="zh-CN" altLang="en-US" sz="2400" strike="noStrike" noProof="1">
              <a:latin typeface="Arial" panose="020b0604020202020204" pitchFamily="34" charset="0"/>
              <a:ea typeface="黑体" panose="02010609060101010101" pitchFamily="49" charset="-122"/>
            </a:endParaRPr>
          </a:p>
          <a:p>
            <a:pPr lvl="0" eaLnBrk="1" fontAlgn="base" hangingPunct="1">
              <a:spcBef>
                <a:spcPct val="50000"/>
              </a:spcBef>
            </a:pPr>
            <a:r>
              <a:rPr lang="zh-CN" altLang="en-US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           </a:t>
            </a:r>
            <a:r>
              <a:rPr lang="en-US" altLang="zh-CN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C</a:t>
            </a:r>
            <a:r>
              <a:rPr lang="zh-CN" altLang="en-US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．</a:t>
            </a:r>
            <a:r>
              <a:rPr lang="en-US" altLang="zh-CN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C</a:t>
            </a:r>
            <a:r>
              <a:rPr lang="zh-CN" altLang="en-US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国、</a:t>
            </a:r>
            <a:r>
              <a:rPr lang="en-US" altLang="zh-CN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D</a:t>
            </a:r>
            <a:r>
              <a:rPr lang="zh-CN" altLang="en-US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国                        </a:t>
            </a:r>
            <a:r>
              <a:rPr lang="en-US" altLang="zh-CN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D</a:t>
            </a:r>
            <a:r>
              <a:rPr lang="zh-CN" altLang="en-US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．</a:t>
            </a:r>
            <a:r>
              <a:rPr lang="en-US" altLang="zh-CN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A</a:t>
            </a:r>
            <a:r>
              <a:rPr lang="zh-CN" altLang="en-US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国、</a:t>
            </a:r>
            <a:r>
              <a:rPr lang="en-US" altLang="zh-CN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C</a:t>
            </a:r>
            <a:r>
              <a:rPr lang="zh-CN" altLang="en-US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国</a:t>
            </a:r>
            <a:endParaRPr lang="zh-CN" altLang="en-US" sz="2400" strike="noStrike" noProof="1">
              <a:latin typeface="Arial" panose="020b0604020202020204" pitchFamily="34" charset="0"/>
              <a:ea typeface="黑体" panose="02010609060101010101" pitchFamily="49" charset="-122"/>
            </a:endParaRPr>
          </a:p>
          <a:p>
            <a:pPr lvl="0" eaLnBrk="1" fontAlgn="base" hangingPunct="1">
              <a:spcBef>
                <a:spcPct val="50000"/>
              </a:spcBef>
            </a:pPr>
            <a:r>
              <a:rPr lang="zh-CN" altLang="en-US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（</a:t>
            </a:r>
            <a:r>
              <a:rPr lang="en-US" altLang="zh-CN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2</a:t>
            </a:r>
            <a:r>
              <a:rPr lang="zh-CN" altLang="en-US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）近年来可能有大批移民流入的国家是（      ）            </a:t>
            </a:r>
            <a:endParaRPr lang="zh-CN" altLang="en-US" sz="2400" strike="noStrike" noProof="1">
              <a:latin typeface="Arial" panose="020b0604020202020204" pitchFamily="34" charset="0"/>
              <a:ea typeface="黑体" panose="02010609060101010101" pitchFamily="49" charset="-122"/>
            </a:endParaRPr>
          </a:p>
          <a:p>
            <a:pPr lvl="0" eaLnBrk="1" fontAlgn="base" hangingPunct="1">
              <a:spcBef>
                <a:spcPct val="50000"/>
              </a:spcBef>
            </a:pPr>
            <a:r>
              <a:rPr lang="zh-CN" altLang="en-US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           </a:t>
            </a:r>
            <a:r>
              <a:rPr lang="en-US" altLang="zh-CN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A</a:t>
            </a:r>
            <a:r>
              <a:rPr lang="zh-CN" altLang="en-US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．</a:t>
            </a:r>
            <a:r>
              <a:rPr lang="en-US" altLang="zh-CN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A</a:t>
            </a:r>
            <a:r>
              <a:rPr lang="zh-CN" altLang="en-US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国          </a:t>
            </a:r>
            <a:r>
              <a:rPr lang="en-US" altLang="zh-CN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B</a:t>
            </a:r>
            <a:r>
              <a:rPr lang="zh-CN" altLang="en-US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．</a:t>
            </a:r>
            <a:r>
              <a:rPr lang="en-US" altLang="zh-CN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B</a:t>
            </a:r>
            <a:r>
              <a:rPr lang="zh-CN" altLang="en-US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国         </a:t>
            </a:r>
            <a:r>
              <a:rPr lang="en-US" altLang="zh-CN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C</a:t>
            </a:r>
            <a:r>
              <a:rPr lang="zh-CN" altLang="en-US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．</a:t>
            </a:r>
            <a:r>
              <a:rPr lang="en-US" altLang="zh-CN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C</a:t>
            </a:r>
            <a:r>
              <a:rPr lang="zh-CN" altLang="en-US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国           </a:t>
            </a:r>
            <a:r>
              <a:rPr lang="en-US" altLang="zh-CN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D</a:t>
            </a:r>
            <a:r>
              <a:rPr lang="zh-CN" altLang="en-US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．</a:t>
            </a:r>
            <a:r>
              <a:rPr lang="en-US" altLang="zh-CN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D</a:t>
            </a:r>
            <a:r>
              <a:rPr lang="zh-CN" altLang="en-US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国</a:t>
            </a:r>
            <a:endParaRPr lang="zh-CN" altLang="en-US" sz="2400" strike="noStrike" noProof="1">
              <a:latin typeface="Arial" panose="020b0604020202020204" pitchFamily="34" charset="0"/>
              <a:ea typeface="黑体" panose="02010609060101010101" pitchFamily="49" charset="-122"/>
            </a:endParaRPr>
          </a:p>
          <a:p>
            <a:pPr lvl="0" eaLnBrk="1" fontAlgn="base" hangingPunct="1">
              <a:spcBef>
                <a:spcPct val="50000"/>
              </a:spcBef>
            </a:pPr>
            <a:r>
              <a:rPr lang="zh-CN" altLang="en-US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（</a:t>
            </a:r>
            <a:r>
              <a:rPr lang="en-US" altLang="zh-CN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3</a:t>
            </a:r>
            <a:r>
              <a:rPr lang="zh-CN" altLang="en-US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）最近曾有战争发生的国家是（      ）    </a:t>
            </a:r>
            <a:endParaRPr lang="zh-CN" altLang="en-US" sz="2400" strike="noStrike" noProof="1">
              <a:latin typeface="Arial" panose="020b0604020202020204" pitchFamily="34" charset="0"/>
              <a:ea typeface="黑体" panose="02010609060101010101" pitchFamily="49" charset="-122"/>
            </a:endParaRPr>
          </a:p>
          <a:p>
            <a:pPr lvl="0" eaLnBrk="1" fontAlgn="base" hangingPunct="1">
              <a:spcBef>
                <a:spcPct val="50000"/>
              </a:spcBef>
            </a:pPr>
            <a:r>
              <a:rPr lang="zh-CN" altLang="en-US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           </a:t>
            </a:r>
            <a:r>
              <a:rPr lang="en-US" altLang="zh-CN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A</a:t>
            </a:r>
            <a:r>
              <a:rPr lang="zh-CN" altLang="en-US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．</a:t>
            </a:r>
            <a:r>
              <a:rPr lang="en-US" altLang="zh-CN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A</a:t>
            </a:r>
            <a:r>
              <a:rPr lang="zh-CN" altLang="en-US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国          </a:t>
            </a:r>
            <a:r>
              <a:rPr lang="en-US" altLang="zh-CN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B</a:t>
            </a:r>
            <a:r>
              <a:rPr lang="zh-CN" altLang="en-US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．</a:t>
            </a:r>
            <a:r>
              <a:rPr lang="en-US" altLang="zh-CN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B</a:t>
            </a:r>
            <a:r>
              <a:rPr lang="zh-CN" altLang="en-US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国         </a:t>
            </a:r>
            <a:r>
              <a:rPr lang="en-US" altLang="zh-CN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C</a:t>
            </a:r>
            <a:r>
              <a:rPr lang="zh-CN" altLang="en-US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．</a:t>
            </a:r>
            <a:r>
              <a:rPr lang="en-US" altLang="zh-CN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C</a:t>
            </a:r>
            <a:r>
              <a:rPr lang="zh-CN" altLang="en-US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国           </a:t>
            </a:r>
            <a:r>
              <a:rPr lang="en-US" altLang="zh-CN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D</a:t>
            </a:r>
            <a:r>
              <a:rPr lang="zh-CN" altLang="en-US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．</a:t>
            </a:r>
            <a:r>
              <a:rPr lang="en-US" altLang="zh-CN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D</a:t>
            </a:r>
            <a:r>
              <a:rPr lang="zh-CN" altLang="en-US" sz="24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国</a:t>
            </a:r>
            <a:endParaRPr lang="zh-CN" altLang="en-US" sz="2400" strike="noStrike" noProof="1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41993" name="Text Box 9"/>
          <p:cNvSpPr txBox="1"/>
          <p:nvPr/>
        </p:nvSpPr>
        <p:spPr>
          <a:xfrm>
            <a:off x="8300455" y="2666315"/>
            <a:ext cx="403225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fontAlgn="base" hangingPunct="1"/>
            <a:r>
              <a:rPr lang="en-US" altLang="zh-CN" sz="2400" strike="noStrike" noProof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A</a:t>
            </a:r>
          </a:p>
        </p:txBody>
      </p:sp>
      <p:sp>
        <p:nvSpPr>
          <p:cNvPr id="41994" name="Text Box 10"/>
          <p:cNvSpPr txBox="1"/>
          <p:nvPr/>
        </p:nvSpPr>
        <p:spPr>
          <a:xfrm>
            <a:off x="6345038" y="4311978"/>
            <a:ext cx="38608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fontAlgn="base" hangingPunct="1"/>
            <a:r>
              <a:rPr lang="en-US" altLang="zh-CN" sz="2400" strike="noStrike" noProof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B</a:t>
            </a:r>
          </a:p>
        </p:txBody>
      </p:sp>
      <p:sp>
        <p:nvSpPr>
          <p:cNvPr id="41995" name="Text Box 11"/>
          <p:cNvSpPr txBox="1"/>
          <p:nvPr/>
        </p:nvSpPr>
        <p:spPr>
          <a:xfrm>
            <a:off x="5130286" y="5403669"/>
            <a:ext cx="38608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fontAlgn="base" hangingPunct="1"/>
            <a:r>
              <a:rPr lang="en-US" altLang="zh-CN" sz="2400" strike="noStrike" noProof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C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" fill="hold"/>
                                        <p:tgtEl>
                                          <p:spTgt spid="4199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" fill="hold"/>
                                        <p:tgtEl>
                                          <p:spTgt spid="4199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" fill="hold"/>
                                        <p:tgtEl>
                                          <p:spTgt spid="4199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3" grpId="0"/>
      <p:bldP spid="41994" grpId="0"/>
      <p:bldP spid="4199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8673" name="Group 6"/>
          <p:cNvGrpSpPr/>
          <p:nvPr/>
        </p:nvGrpSpPr>
        <p:grpSpPr>
          <a:xfrm>
            <a:off x="1657161" y="800226"/>
            <a:ext cx="5887647" cy="4802616"/>
            <a:chOff x="432" y="-48"/>
            <a:chExt cx="4944" cy="4034"/>
          </a:xfrm>
        </p:grpSpPr>
        <p:pic>
          <p:nvPicPr>
            <p:cNvPr id="28674" name="Picture 4" descr="2008050222225463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2" y="-48"/>
              <a:ext cx="4944" cy="403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8675" name="Oval 5"/>
            <p:cNvSpPr/>
            <p:nvPr/>
          </p:nvSpPr>
          <p:spPr>
            <a:xfrm>
              <a:off x="3648" y="2640"/>
              <a:ext cx="144" cy="144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lvl="0" indent="0"/>
              <a:endParaRPr lang="zh-CN" altLang="en-US" sz="1350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sp>
        <p:nvSpPr>
          <p:cNvPr id="21507" name="Text Box 7"/>
          <p:cNvSpPr txBox="1"/>
          <p:nvPr/>
        </p:nvSpPr>
        <p:spPr>
          <a:xfrm>
            <a:off x="1257426" y="1028322"/>
            <a:ext cx="685800" cy="1828548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>
            <a:spAutoFit/>
          </a:bodyPr>
          <a:lstStyle/>
          <a:p>
            <a:pPr lvl="0" eaLnBrk="1" fontAlgn="base" hangingPunct="1">
              <a:spcBef>
                <a:spcPct val="50000"/>
              </a:spcBef>
            </a:pPr>
            <a:r>
              <a:rPr lang="zh-CN" altLang="en-US" sz="3300" strike="noStrike" noProof="1">
                <a:latin typeface="Arial" panose="020b0604020202020204" pitchFamily="34" charset="0"/>
                <a:ea typeface="黑体" panose="02010609060101010101" pitchFamily="49" charset="-122"/>
                <a:cs typeface="+mn-ea"/>
              </a:rPr>
              <a:t>三角坐标</a:t>
            </a:r>
            <a:endParaRPr lang="zh-CN" altLang="en-US" sz="3300" strike="noStrike" noProof="1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9697" name="Group 6"/>
          <p:cNvGrpSpPr/>
          <p:nvPr/>
        </p:nvGrpSpPr>
        <p:grpSpPr>
          <a:xfrm>
            <a:off x="2001195" y="937588"/>
            <a:ext cx="5302915" cy="3725147"/>
            <a:chOff x="432" y="-48"/>
            <a:chExt cx="4944" cy="4034"/>
          </a:xfrm>
        </p:grpSpPr>
        <p:pic>
          <p:nvPicPr>
            <p:cNvPr id="29698" name="Picture 4" descr="2008050222225463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2" y="-48"/>
              <a:ext cx="4944" cy="403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9699" name="Oval 5"/>
            <p:cNvSpPr/>
            <p:nvPr/>
          </p:nvSpPr>
          <p:spPr>
            <a:xfrm>
              <a:off x="3648" y="2640"/>
              <a:ext cx="144" cy="144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lvl="0" indent="0"/>
              <a:endParaRPr lang="zh-CN" altLang="en-US" sz="1350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sp>
        <p:nvSpPr>
          <p:cNvPr id="29700" name="文本框 3"/>
          <p:cNvSpPr txBox="1"/>
          <p:nvPr/>
        </p:nvSpPr>
        <p:spPr>
          <a:xfrm>
            <a:off x="1468796" y="5177719"/>
            <a:ext cx="5041900" cy="48133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indent="0"/>
            <a:r>
              <a:rPr lang="en-US" altLang="zh-CN" sz="2540" b="1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zh-CN" sz="2540" b="1">
                <a:latin typeface="楷体" panose="02010609060101010101" pitchFamily="49" charset="-122"/>
                <a:ea typeface="楷体" panose="02010609060101010101" pitchFamily="49" charset="-122"/>
              </a:rPr>
              <a:t>找出三个坐标轴数值增大的方向</a:t>
            </a:r>
          </a:p>
        </p:txBody>
      </p:sp>
      <p:sp>
        <p:nvSpPr>
          <p:cNvPr id="29701" name="文本框 4"/>
          <p:cNvSpPr txBox="1"/>
          <p:nvPr/>
        </p:nvSpPr>
        <p:spPr>
          <a:xfrm>
            <a:off x="1464351" y="5605307"/>
            <a:ext cx="5689600" cy="48133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indent="0"/>
            <a:r>
              <a:rPr lang="en-US" altLang="zh-CN" sz="2540" b="1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540" b="1">
                <a:latin typeface="楷体" panose="02010609060101010101" pitchFamily="49" charset="-122"/>
                <a:ea typeface="楷体" panose="02010609060101010101" pitchFamily="49" charset="-122"/>
              </a:rPr>
              <a:t>过图中点沿着数值增大方向画平行线</a:t>
            </a:r>
          </a:p>
        </p:txBody>
      </p:sp>
      <p:sp>
        <p:nvSpPr>
          <p:cNvPr id="29702" name="文本框 5"/>
          <p:cNvSpPr txBox="1"/>
          <p:nvPr/>
        </p:nvSpPr>
        <p:spPr>
          <a:xfrm>
            <a:off x="1464351" y="5935479"/>
            <a:ext cx="6013450" cy="48133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indent="0"/>
            <a:r>
              <a:rPr lang="en-US" altLang="zh-CN" sz="2540" b="1"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2540" b="1">
                <a:latin typeface="楷体" panose="02010609060101010101" pitchFamily="49" charset="-122"/>
                <a:ea typeface="楷体" panose="02010609060101010101" pitchFamily="49" charset="-122"/>
              </a:rPr>
              <a:t>读出上述斜线与三个坐标轴的交点坐标</a:t>
            </a:r>
          </a:p>
        </p:txBody>
      </p:sp>
      <p:cxnSp>
        <p:nvCxnSpPr>
          <p:cNvPr id="7" name="直接箭头连接符 6"/>
          <p:cNvCxnSpPr/>
          <p:nvPr/>
        </p:nvCxnSpPr>
        <p:spPr>
          <a:xfrm flipH="1" flipV="1">
            <a:off x="5660811" y="1190888"/>
            <a:ext cx="1726472" cy="222047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/>
          <p:nvPr/>
        </p:nvCxnSpPr>
        <p:spPr>
          <a:xfrm flipH="1">
            <a:off x="1910461" y="1130398"/>
            <a:ext cx="1875175" cy="2419581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 flipV="1">
            <a:off x="2815283" y="4662734"/>
            <a:ext cx="3674739" cy="35286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 flipH="1">
            <a:off x="3664657" y="2125955"/>
            <a:ext cx="1382438" cy="1907940"/>
          </a:xfrm>
          <a:prstGeom prst="straightConnector1">
            <a:avLst/>
          </a:prstGeom>
          <a:ln w="381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 flipV="1">
            <a:off x="5092462" y="2098231"/>
            <a:ext cx="265902" cy="27724"/>
          </a:xfrm>
          <a:prstGeom prst="straightConnector1">
            <a:avLst/>
          </a:prstGeom>
          <a:ln w="381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/>
          <p:nvPr/>
        </p:nvCxnSpPr>
        <p:spPr>
          <a:xfrm flipH="1" flipV="1">
            <a:off x="4572000" y="1493336"/>
            <a:ext cx="520462" cy="632620"/>
          </a:xfrm>
          <a:prstGeom prst="straightConnector1">
            <a:avLst/>
          </a:prstGeom>
          <a:ln w="381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/>
          <p:nvPr/>
        </p:nvSpPr>
        <p:spPr>
          <a:xfrm>
            <a:off x="4451021" y="1372357"/>
            <a:ext cx="120979" cy="120979"/>
          </a:xfrm>
          <a:prstGeom prst="ellipse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430" strike="noStrike" noProof="1"/>
          </a:p>
        </p:txBody>
      </p:sp>
      <p:sp>
        <p:nvSpPr>
          <p:cNvPr id="14" name="椭圆 13"/>
          <p:cNvSpPr/>
          <p:nvPr/>
        </p:nvSpPr>
        <p:spPr>
          <a:xfrm>
            <a:off x="3543678" y="4033896"/>
            <a:ext cx="120979" cy="120979"/>
          </a:xfrm>
          <a:prstGeom prst="ellipse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430" strike="noStrike" noProof="1"/>
          </a:p>
        </p:txBody>
      </p:sp>
      <p:sp>
        <p:nvSpPr>
          <p:cNvPr id="15" name="椭圆 14"/>
          <p:cNvSpPr/>
          <p:nvPr/>
        </p:nvSpPr>
        <p:spPr>
          <a:xfrm>
            <a:off x="5329380" y="2004976"/>
            <a:ext cx="120979" cy="120979"/>
          </a:xfrm>
          <a:prstGeom prst="ellipse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430" strike="noStrike" noProof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58" name="Text Box 2"/>
          <p:cNvSpPr txBox="1"/>
          <p:nvPr/>
        </p:nvSpPr>
        <p:spPr>
          <a:xfrm>
            <a:off x="381000" y="228600"/>
            <a:ext cx="5513388" cy="5791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3200" b="1">
                <a:solidFill>
                  <a:srgbClr val="0000FF"/>
                </a:solidFill>
                <a:latin typeface="仿宋_GB2312" panose="02010609030101010101" pitchFamily="49" charset="-122"/>
                <a:ea typeface="仿宋_GB2312" panose="02010609030101010101" pitchFamily="49" charset="-122"/>
              </a:rPr>
              <a:t>影响人口自然增长的因素</a:t>
            </a:r>
            <a:r>
              <a:rPr lang="en-US" altLang="zh-CN" sz="3200" b="1">
                <a:solidFill>
                  <a:srgbClr val="0000FF"/>
                </a:solidFill>
                <a:latin typeface="仿宋_GB2312" panose="02010609030101010101" pitchFamily="49" charset="-122"/>
                <a:ea typeface="仿宋_GB2312" panose="02010609030101010101" pitchFamily="49" charset="-122"/>
              </a:rPr>
              <a:t>:  </a:t>
            </a:r>
          </a:p>
        </p:txBody>
      </p:sp>
      <p:sp>
        <p:nvSpPr>
          <p:cNvPr id="19459" name="Text Box 3"/>
          <p:cNvSpPr txBox="1"/>
          <p:nvPr/>
        </p:nvSpPr>
        <p:spPr>
          <a:xfrm>
            <a:off x="533400" y="5867400"/>
            <a:ext cx="448945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3600" b="1">
                <a:latin typeface="楷体_GB2312" pitchFamily="49" charset="-122"/>
                <a:ea typeface="楷体_GB2312" pitchFamily="49" charset="-122"/>
              </a:rPr>
              <a:t>影响的根本原因</a:t>
            </a:r>
            <a:r>
              <a:rPr lang="en-US" altLang="zh-CN" sz="3600" b="1">
                <a:latin typeface="楷体_GB2312" pitchFamily="49" charset="-122"/>
                <a:ea typeface="楷体_GB2312" pitchFamily="49" charset="-122"/>
              </a:rPr>
              <a:t>:</a:t>
            </a:r>
          </a:p>
        </p:txBody>
      </p:sp>
      <p:sp>
        <p:nvSpPr>
          <p:cNvPr id="18436" name="Text Box 4"/>
          <p:cNvSpPr txBox="1"/>
          <p:nvPr/>
        </p:nvSpPr>
        <p:spPr>
          <a:xfrm>
            <a:off x="4067175" y="5911850"/>
            <a:ext cx="47244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3600" b="1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生产力的发展水平  </a:t>
            </a:r>
          </a:p>
        </p:txBody>
      </p:sp>
      <p:sp>
        <p:nvSpPr>
          <p:cNvPr id="19461" name="Text Box 5"/>
          <p:cNvSpPr txBox="1"/>
          <p:nvPr/>
        </p:nvSpPr>
        <p:spPr>
          <a:xfrm>
            <a:off x="1006475" y="2422525"/>
            <a:ext cx="742950" cy="19304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 wrap="none">
            <a:spAutoFit/>
          </a:bodyPr>
          <a:lstStyle/>
          <a:p>
            <a:pPr lvl="0" eaLnBrk="1" hangingPunct="1"/>
            <a:r>
              <a:rPr lang="zh-CN" altLang="en-US" sz="3600">
                <a:latin typeface="黑体" panose="02010609060101010101" pitchFamily="49" charset="-122"/>
                <a:ea typeface="黑体" panose="02010609060101010101" pitchFamily="49" charset="-122"/>
              </a:rPr>
              <a:t>影响因素</a:t>
            </a:r>
          </a:p>
        </p:txBody>
      </p:sp>
      <p:sp>
        <p:nvSpPr>
          <p:cNvPr id="19462" name="AutoShape 6"/>
          <p:cNvSpPr/>
          <p:nvPr/>
        </p:nvSpPr>
        <p:spPr>
          <a:xfrm>
            <a:off x="1824038" y="1679575"/>
            <a:ext cx="533400" cy="3486150"/>
          </a:xfrm>
          <a:prstGeom prst="leftBrace">
            <a:avLst>
              <a:gd name="adj1" fmla="val 54464"/>
              <a:gd name="adj2" fmla="val 50000"/>
            </a:avLst>
          </a:prstGeom>
          <a:noFill/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eaLnBrk="1" hangingPunct="1"/>
            <a:endParaRPr lang="zh-CN" altLang="en-US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9463" name="AutoShape 7"/>
          <p:cNvSpPr/>
          <p:nvPr/>
        </p:nvSpPr>
        <p:spPr>
          <a:xfrm>
            <a:off x="3810000" y="1219200"/>
            <a:ext cx="304800" cy="1447800"/>
          </a:xfrm>
          <a:prstGeom prst="leftBrace">
            <a:avLst>
              <a:gd name="adj1" fmla="val 39583"/>
              <a:gd name="adj2" fmla="val 50000"/>
            </a:avLst>
          </a:prstGeom>
          <a:noFill/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eaLnBrk="1" hangingPunct="1"/>
            <a:endParaRPr lang="zh-CN" altLang="en-US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9464" name="Text Box 8"/>
          <p:cNvSpPr txBox="1"/>
          <p:nvPr/>
        </p:nvSpPr>
        <p:spPr>
          <a:xfrm>
            <a:off x="4217988" y="914400"/>
            <a:ext cx="3048000" cy="1920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3000">
                <a:latin typeface="黑体" panose="02010609060101010101" pitchFamily="49" charset="-122"/>
                <a:ea typeface="黑体" panose="02010609060101010101" pitchFamily="49" charset="-122"/>
              </a:rPr>
              <a:t>经济发达程度</a:t>
            </a:r>
          </a:p>
          <a:p>
            <a:pPr lvl="0" eaLnBrk="1" hangingPunct="1"/>
            <a:r>
              <a:rPr lang="zh-CN" altLang="en-US" sz="3000">
                <a:latin typeface="黑体" panose="02010609060101010101" pitchFamily="49" charset="-122"/>
                <a:ea typeface="黑体" panose="02010609060101010101" pitchFamily="49" charset="-122"/>
              </a:rPr>
              <a:t>文化教育水平</a:t>
            </a:r>
          </a:p>
          <a:p>
            <a:pPr lvl="0" eaLnBrk="1" hangingPunct="1"/>
            <a:r>
              <a:rPr lang="zh-CN" altLang="en-US" sz="3000">
                <a:latin typeface="黑体" panose="02010609060101010101" pitchFamily="49" charset="-122"/>
                <a:ea typeface="黑体" panose="02010609060101010101" pitchFamily="49" charset="-122"/>
              </a:rPr>
              <a:t>医疗卫生条件</a:t>
            </a:r>
          </a:p>
          <a:p>
            <a:pPr lvl="0" eaLnBrk="1" hangingPunct="1"/>
            <a:r>
              <a:rPr lang="zh-CN" altLang="en-US" sz="3000">
                <a:latin typeface="黑体" panose="02010609060101010101" pitchFamily="49" charset="-122"/>
                <a:ea typeface="黑体" panose="02010609060101010101" pitchFamily="49" charset="-122"/>
              </a:rPr>
              <a:t>妇女就业状况</a:t>
            </a:r>
          </a:p>
        </p:txBody>
      </p:sp>
      <p:sp>
        <p:nvSpPr>
          <p:cNvPr id="19465" name="Text Box 9"/>
          <p:cNvSpPr txBox="1"/>
          <p:nvPr/>
        </p:nvSpPr>
        <p:spPr>
          <a:xfrm>
            <a:off x="4343400" y="2819400"/>
            <a:ext cx="3048000" cy="1463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3000">
                <a:latin typeface="黑体" panose="02010609060101010101" pitchFamily="49" charset="-122"/>
                <a:ea typeface="黑体" panose="02010609060101010101" pitchFamily="49" charset="-122"/>
              </a:rPr>
              <a:t>婚姻生育观念</a:t>
            </a:r>
          </a:p>
          <a:p>
            <a:pPr lvl="0" eaLnBrk="1" hangingPunct="1"/>
            <a:r>
              <a:rPr lang="zh-CN" altLang="en-US" sz="3000">
                <a:latin typeface="黑体" panose="02010609060101010101" pitchFamily="49" charset="-122"/>
                <a:ea typeface="黑体" panose="02010609060101010101" pitchFamily="49" charset="-122"/>
              </a:rPr>
              <a:t>宗教信仰</a:t>
            </a:r>
          </a:p>
          <a:p>
            <a:pPr lvl="0" eaLnBrk="1" hangingPunct="1"/>
            <a:r>
              <a:rPr lang="zh-CN" altLang="en-US" sz="3000">
                <a:latin typeface="黑体" panose="02010609060101010101" pitchFamily="49" charset="-122"/>
                <a:ea typeface="黑体" panose="02010609060101010101" pitchFamily="49" charset="-122"/>
              </a:rPr>
              <a:t>风俗习惯</a:t>
            </a:r>
          </a:p>
        </p:txBody>
      </p:sp>
      <p:sp>
        <p:nvSpPr>
          <p:cNvPr id="19466" name="Rectangle 10"/>
          <p:cNvSpPr/>
          <p:nvPr/>
        </p:nvSpPr>
        <p:spPr>
          <a:xfrm>
            <a:off x="2438400" y="1371600"/>
            <a:ext cx="1066800" cy="10160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3000">
                <a:latin typeface="黑体" panose="02010609060101010101" pitchFamily="49" charset="-122"/>
                <a:ea typeface="黑体" panose="02010609060101010101" pitchFamily="49" charset="-122"/>
              </a:rPr>
              <a:t>经济基础</a:t>
            </a:r>
          </a:p>
        </p:txBody>
      </p:sp>
      <p:sp>
        <p:nvSpPr>
          <p:cNvPr id="19467" name="Rectangle 11"/>
          <p:cNvSpPr/>
          <p:nvPr/>
        </p:nvSpPr>
        <p:spPr>
          <a:xfrm>
            <a:off x="4419600" y="4800600"/>
            <a:ext cx="946150" cy="549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3000">
                <a:latin typeface="黑体" panose="02010609060101010101" pitchFamily="49" charset="-122"/>
                <a:ea typeface="黑体" panose="02010609060101010101" pitchFamily="49" charset="-122"/>
              </a:rPr>
              <a:t>战争</a:t>
            </a:r>
          </a:p>
        </p:txBody>
      </p:sp>
      <p:sp>
        <p:nvSpPr>
          <p:cNvPr id="19468" name="Rectangle 12"/>
          <p:cNvSpPr/>
          <p:nvPr/>
        </p:nvSpPr>
        <p:spPr>
          <a:xfrm>
            <a:off x="4343400" y="5334000"/>
            <a:ext cx="1708150" cy="549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3000">
                <a:latin typeface="黑体" panose="02010609060101010101" pitchFamily="49" charset="-122"/>
                <a:ea typeface="黑体" panose="02010609060101010101" pitchFamily="49" charset="-122"/>
              </a:rPr>
              <a:t>自然灾害</a:t>
            </a:r>
          </a:p>
        </p:txBody>
      </p:sp>
      <p:sp>
        <p:nvSpPr>
          <p:cNvPr id="19469" name="Rectangle 13"/>
          <p:cNvSpPr/>
          <p:nvPr/>
        </p:nvSpPr>
        <p:spPr>
          <a:xfrm>
            <a:off x="4356100" y="4175125"/>
            <a:ext cx="1708150" cy="549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3000">
                <a:latin typeface="黑体" panose="02010609060101010101" pitchFamily="49" charset="-122"/>
                <a:ea typeface="黑体" panose="02010609060101010101" pitchFamily="49" charset="-122"/>
              </a:rPr>
              <a:t>人口政策</a:t>
            </a:r>
          </a:p>
        </p:txBody>
      </p:sp>
      <p:sp>
        <p:nvSpPr>
          <p:cNvPr id="19470" name="Rectangle 14"/>
          <p:cNvSpPr/>
          <p:nvPr/>
        </p:nvSpPr>
        <p:spPr>
          <a:xfrm>
            <a:off x="2514600" y="3276600"/>
            <a:ext cx="1066800" cy="10160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3000">
                <a:latin typeface="黑体" panose="02010609060101010101" pitchFamily="49" charset="-122"/>
                <a:ea typeface="黑体" panose="02010609060101010101" pitchFamily="49" charset="-122"/>
              </a:rPr>
              <a:t>上层建筑</a:t>
            </a:r>
          </a:p>
        </p:txBody>
      </p:sp>
      <p:sp>
        <p:nvSpPr>
          <p:cNvPr id="19471" name="AutoShape 15"/>
          <p:cNvSpPr/>
          <p:nvPr/>
        </p:nvSpPr>
        <p:spPr>
          <a:xfrm>
            <a:off x="2895600" y="2514600"/>
            <a:ext cx="152400" cy="762000"/>
          </a:xfrm>
          <a:prstGeom prst="downArrow">
            <a:avLst>
              <a:gd name="adj1" fmla="val 50000"/>
              <a:gd name="adj2" fmla="val 125000"/>
            </a:avLst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eaLnBrk="1" hangingPunct="1"/>
            <a:endParaRPr lang="zh-CN" altLang="en-US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9472" name="AutoShape 16"/>
          <p:cNvSpPr/>
          <p:nvPr/>
        </p:nvSpPr>
        <p:spPr>
          <a:xfrm>
            <a:off x="4038600" y="2971800"/>
            <a:ext cx="381000" cy="1752600"/>
          </a:xfrm>
          <a:prstGeom prst="leftBrace">
            <a:avLst>
              <a:gd name="adj1" fmla="val 38333"/>
              <a:gd name="adj2" fmla="val 50000"/>
            </a:avLst>
          </a:prstGeom>
          <a:noFill/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eaLnBrk="1" hangingPunct="1"/>
            <a:endParaRPr lang="zh-CN" altLang="en-US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9473" name="AutoShape 17"/>
          <p:cNvSpPr/>
          <p:nvPr/>
        </p:nvSpPr>
        <p:spPr>
          <a:xfrm>
            <a:off x="4038600" y="5029200"/>
            <a:ext cx="304800" cy="609600"/>
          </a:xfrm>
          <a:prstGeom prst="leftBrace">
            <a:avLst>
              <a:gd name="adj1" fmla="val 16666"/>
              <a:gd name="adj2" fmla="val 50000"/>
            </a:avLst>
          </a:prstGeom>
          <a:noFill/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eaLnBrk="1" hangingPunct="1"/>
            <a:endParaRPr lang="zh-CN" altLang="en-US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9474" name="Rectangle 18"/>
          <p:cNvSpPr/>
          <p:nvPr/>
        </p:nvSpPr>
        <p:spPr>
          <a:xfrm>
            <a:off x="2590800" y="4953000"/>
            <a:ext cx="1066800" cy="5588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3000">
                <a:latin typeface="黑体" panose="02010609060101010101" pitchFamily="49" charset="-122"/>
                <a:ea typeface="黑体" panose="02010609060101010101" pitchFamily="49" charset="-122"/>
              </a:rPr>
              <a:t>其他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7" name="组合 26"/>
          <p:cNvGrpSpPr/>
          <p:nvPr/>
        </p:nvGrpSpPr>
        <p:grpSpPr>
          <a:xfrm>
            <a:off x="3106420" y="1130935"/>
            <a:ext cx="6985" cy="4779010"/>
            <a:chOff x="4892" y="1781"/>
            <a:chExt cx="11" cy="7526"/>
          </a:xfrm>
        </p:grpSpPr>
        <p:cxnSp>
          <p:nvCxnSpPr>
            <p:cNvPr id="4" name="直接箭头连接符 3"/>
            <p:cNvCxnSpPr/>
            <p:nvPr/>
          </p:nvCxnSpPr>
          <p:spPr>
            <a:xfrm>
              <a:off x="4903" y="1781"/>
              <a:ext cx="1" cy="7526"/>
            </a:xfrm>
            <a:prstGeom prst="straightConnector1">
              <a:avLst/>
            </a:prstGeom>
            <a:ln w="25400" cmpd="sng">
              <a:solidFill>
                <a:schemeClr val="tx1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>
              <a:off x="4892" y="6438"/>
              <a:ext cx="2" cy="1020"/>
            </a:xfrm>
            <a:prstGeom prst="line">
              <a:avLst/>
            </a:prstGeom>
            <a:ln w="571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椭圆 5"/>
          <p:cNvSpPr/>
          <p:nvPr/>
        </p:nvSpPr>
        <p:spPr>
          <a:xfrm>
            <a:off x="2969260" y="1509395"/>
            <a:ext cx="289560" cy="289560"/>
          </a:xfrm>
          <a:prstGeom prst="ellipse">
            <a:avLst/>
          </a:prstGeom>
          <a:solidFill>
            <a:srgbClr val="F30205"/>
          </a:solidFill>
          <a:ln>
            <a:solidFill>
              <a:srgbClr val="FF0000">
                <a:alpha val="4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704215" y="1458595"/>
            <a:ext cx="2265045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1949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altLang="zh-CN" sz="2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~1953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年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485515" y="1395095"/>
            <a:ext cx="1750695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放任生育</a:t>
            </a:r>
          </a:p>
        </p:txBody>
      </p:sp>
      <p:sp>
        <p:nvSpPr>
          <p:cNvPr id="9" name="椭圆 8"/>
          <p:cNvSpPr/>
          <p:nvPr/>
        </p:nvSpPr>
        <p:spPr>
          <a:xfrm>
            <a:off x="2966085" y="2561590"/>
            <a:ext cx="289560" cy="289560"/>
          </a:xfrm>
          <a:prstGeom prst="ellipse">
            <a:avLst/>
          </a:prstGeom>
          <a:solidFill>
            <a:srgbClr val="F30205"/>
          </a:solidFill>
          <a:ln>
            <a:solidFill>
              <a:srgbClr val="FF0000">
                <a:alpha val="4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704215" y="2499360"/>
            <a:ext cx="2265045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1954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altLang="zh-CN" sz="2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~1957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年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485515" y="2459355"/>
            <a:ext cx="3817620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马寅初发表《新人口论》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204595" y="3601085"/>
            <a:ext cx="1764665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19</a:t>
            </a:r>
            <a:r>
              <a:rPr lang="en-US" sz="2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80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altLang="zh-CN" sz="2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9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月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3485515" y="3497580"/>
            <a:ext cx="3817620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独生子女政策</a:t>
            </a:r>
          </a:p>
        </p:txBody>
      </p:sp>
      <p:sp>
        <p:nvSpPr>
          <p:cNvPr id="16" name="椭圆 15"/>
          <p:cNvSpPr/>
          <p:nvPr/>
        </p:nvSpPr>
        <p:spPr>
          <a:xfrm>
            <a:off x="2981960" y="3665220"/>
            <a:ext cx="289560" cy="289560"/>
          </a:xfrm>
          <a:prstGeom prst="ellipse">
            <a:avLst/>
          </a:prstGeom>
          <a:solidFill>
            <a:srgbClr val="F30205"/>
          </a:solidFill>
          <a:ln>
            <a:solidFill>
              <a:srgbClr val="FF0000">
                <a:alpha val="4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2969260" y="4845685"/>
            <a:ext cx="289560" cy="289560"/>
          </a:xfrm>
          <a:prstGeom prst="ellipse">
            <a:avLst/>
          </a:prstGeom>
          <a:solidFill>
            <a:srgbClr val="F30205"/>
          </a:solidFill>
          <a:ln>
            <a:solidFill>
              <a:srgbClr val="FF0000">
                <a:alpha val="4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941705" y="4780915"/>
            <a:ext cx="2040255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2015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altLang="zh-CN" sz="2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11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月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485515" y="4735830"/>
            <a:ext cx="1750695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全面二孩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1458595" y="276225"/>
            <a:ext cx="5804535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新中国以来的人口政策</a:t>
            </a:r>
          </a:p>
        </p:txBody>
      </p:sp>
      <p:pic>
        <p:nvPicPr>
          <p:cNvPr id="28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11239500" y="11150600"/>
            <a:ext cx="330200" cy="254000"/>
          </a:xfrm>
          <a:prstGeom prst="cube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3" grpId="0"/>
      <p:bldP spid="14" grpId="0"/>
      <p:bldP spid="16" grpId="0"/>
      <p:bldP spid="18" grpId="0"/>
      <p:bldP spid="23" grpId="0"/>
      <p:bldP spid="24" grpId="0"/>
    </p:bldLst>
  </p:timing>
</p:sld>
</file>

<file path=ppt/tags/tag1.xml><?xml version="1.0" encoding="utf-8"?>
<p:tagLst xmlns:p="http://schemas.openxmlformats.org/presentationml/2006/main">
  <p:tag name="AS_OS" val="Unix 3.10 unknown"/>
  <p:tag name="AS_RELEASE_DATE" val="2020.11.30"/>
  <p:tag name="AS_TITLE" val="Aspose.Slides for Java"/>
  <p:tag name="AS_VERSION" val="20.11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>学科网</Company>
  <PresentationFormat>On-screen Show (4:3)</PresentationFormat>
  <Paragraphs>144</Paragraphs>
  <Slides>17</Slides>
  <Notes>1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baseType="lpstr" size="28">
      <vt:lpstr>Arial</vt:lpstr>
      <vt:lpstr>Calibri Light</vt:lpstr>
      <vt:lpstr>Calibri</vt:lpstr>
      <vt:lpstr>微软雅黑</vt:lpstr>
      <vt:lpstr>楷体_GB2312</vt:lpstr>
      <vt:lpstr>黑体</vt:lpstr>
      <vt:lpstr>Times New Roman</vt:lpstr>
      <vt:lpstr>宋体</vt:lpstr>
      <vt:lpstr>楷体</vt:lpstr>
      <vt:lpstr>仿宋_GB2312</vt:lpstr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图形解读：     人口金字塔图</vt:lpstr>
      <vt:lpstr>图形解读：     人口金字塔图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Java</Application>
  <AppVersion>20.1100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rbm.xkw.com</dc:creator>
  <cp:revision>1</cp:revision>
  <cp:lastPrinted>2021-06-28T11:17:00.192</cp:lastPrinted>
  <dcterms:created xsi:type="dcterms:W3CDTF">2021-06-28T11:17:00Z</dcterms:created>
  <dcterms:modified xsi:type="dcterms:W3CDTF">2021-06-28T03:17:01Z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