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0.11-->
<p:presentation xmlns:r="http://schemas.openxmlformats.org/officeDocument/2006/relationships" xmlns:a="http://schemas.openxmlformats.org/drawingml/2006/main" xmlns:p="http://schemas.openxmlformats.org/presentationml/2006/main">
  <p:sldMasterIdLst>
    <p:sldMasterId id="2147483648" r:id="rId1"/>
  </p:sldMasterIdLst>
  <p:sldIdLst>
    <p:sldId id="285" r:id="rId2"/>
    <p:sldId id="289" r:id="rId3"/>
    <p:sldId id="290" r:id="rId4"/>
    <p:sldId id="293" r:id="rId5"/>
    <p:sldId id="294" r:id="rId6"/>
    <p:sldId id="292" r:id="rId7"/>
    <p:sldId id="274" r:id="rId8"/>
    <p:sldId id="277" r:id="rId9"/>
    <p:sldId id="278" r:id="rId10"/>
    <p:sldId id="295" r:id="rId11"/>
    <p:sldId id="296" r:id="rId12"/>
    <p:sldId id="297" r:id="rId13"/>
    <p:sldId id="302" r:id="rId14"/>
    <p:sldId id="303" r:id="rId15"/>
    <p:sldId id="304" r:id="rId16"/>
    <p:sldId id="298" r:id="rId17"/>
    <p:sldId id="299" r:id="rId18"/>
    <p:sldId id="300" r:id="rId19"/>
    <p:sldId id="301" r:id="rId20"/>
    <p:sldId id="305" r:id="rId21"/>
  </p:sldIdLst>
  <p:sldSz cx="9144000" cy="6858000" type="screen4x3"/>
  <p:notesSz cx="6858000" cy="9144000"/>
  <p:custDataLst>
    <p:tags r:id="rId22"/>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0" d="100"/>
          <a:sy n="60" d="100"/>
        </p:scale>
        <p:origin x="-1644" y="-96"/>
      </p:cViewPr>
      <p:guideLst>
        <p:guide orient="horz" pos="2160"/>
        <p:guide pos="2880"/>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7" name="矩形 6"/>
          <p:cNvSpPr/>
          <p:nvPr/>
        </p:nvSpPr>
        <p:spPr>
          <a:xfrm>
            <a:off x="685800" y="3196686"/>
            <a:ext cx="77724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ctrTitle"/>
          </p:nvPr>
        </p:nvSpPr>
        <p:spPr>
          <a:xfrm>
            <a:off x="685800" y="1676401"/>
            <a:ext cx="7772400" cy="1538286"/>
          </a:xfrm>
        </p:spPr>
        <p:txBody>
          <a:bodyPr anchor="b"/>
          <a:lstStyle/>
          <a:p>
            <a:r>
              <a:rPr kumimoji="0" lang="zh-CN" altLang="en-US" smtClean="0"/>
              <a:t>单击此处编辑母版标题样式</a:t>
            </a:r>
            <a:endParaRPr kumimoji="0" lang="en-US"/>
          </a:p>
        </p:txBody>
      </p:sp>
      <p:sp>
        <p:nvSpPr>
          <p:cNvPr id="3" name="副标题 2"/>
          <p:cNvSpPr>
            <a:spLocks noGrp="1"/>
          </p:cNvSpPr>
          <p:nvPr>
            <p:ph type="subTitle" idx="1"/>
          </p:nvPr>
        </p:nvSpPr>
        <p:spPr>
          <a:xfrm>
            <a:off x="1371600" y="321468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smtClean="0"/>
              <a:t>单击此处编辑母版副标题样式</a:t>
            </a:r>
            <a:endParaRPr kumimoji="0" lang="en-US"/>
          </a:p>
        </p:txBody>
      </p:sp>
      <p:sp>
        <p:nvSpPr>
          <p:cNvPr id="4" name="日期占位符 3"/>
          <p:cNvSpPr>
            <a:spLocks noGrp="1"/>
          </p:cNvSpPr>
          <p:nvPr>
            <p:ph type="dt" sz="half" idx="10"/>
          </p:nvPr>
        </p:nvSpPr>
        <p:spPr/>
        <p:txBody>
          <a:bodyPr/>
          <a:lstStyle/>
          <a:p>
            <a:endParaRPr lang="en-US" altLang="zh-CN"/>
          </a:p>
        </p:txBody>
      </p:sp>
      <p:sp>
        <p:nvSpPr>
          <p:cNvPr id="5" name="页脚占位符 4"/>
          <p:cNvSpPr>
            <a:spLocks noGrp="1"/>
          </p:cNvSpPr>
          <p:nvPr>
            <p:ph type="ftr" sz="quarter" idx="11"/>
          </p:nvPr>
        </p:nvSpPr>
        <p:spPr/>
        <p:txBody>
          <a:bodyPr/>
          <a:lstStyle/>
          <a:p>
            <a:endParaRPr lang="en-US" altLang="zh-CN"/>
          </a:p>
        </p:txBody>
      </p:sp>
      <p:sp>
        <p:nvSpPr>
          <p:cNvPr id="6" name="灯片编号占位符 5"/>
          <p:cNvSpPr>
            <a:spLocks noGrp="1"/>
          </p:cNvSpPr>
          <p:nvPr>
            <p:ph type="sldNum" sz="quarter" idx="12"/>
          </p:nvPr>
        </p:nvSpPr>
        <p:spPr/>
        <p:txBody>
          <a:bodyPr/>
          <a:lstStyle/>
          <a:p>
            <a:fld id="{96619BE5-A5F7-4744-AB55-60897BE1918E}" type="slidenum">
              <a:rPr lang="en-US" altLang="zh-CN" smtClean="0"/>
              <a:t/>
            </a:fld>
            <a:endParaRPr lang="en-US" altLang="zh-CN"/>
          </a:p>
        </p:txBody>
      </p:sp>
    </p:spTree>
  </p:cSld>
  <p:clrMapOvr>
    <a:masterClrMapping/>
  </p:clrMapOvr>
  <p:transition>
    <p:random/>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7" name="矩形 6"/>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a:xfrm>
            <a:off x="73152" y="6400800"/>
            <a:ext cx="3200400" cy="283800"/>
          </a:xfrm>
        </p:spPr>
        <p:txBody>
          <a:bodyPr/>
          <a:lstStyle/>
          <a:p>
            <a:endParaRPr lang="en-US" altLang="zh-CN"/>
          </a:p>
        </p:txBody>
      </p:sp>
      <p:sp>
        <p:nvSpPr>
          <p:cNvPr id="5" name="页脚占位符 4"/>
          <p:cNvSpPr>
            <a:spLocks noGrp="1"/>
          </p:cNvSpPr>
          <p:nvPr>
            <p:ph type="ftr" sz="quarter" idx="11"/>
          </p:nvPr>
        </p:nvSpPr>
        <p:spPr>
          <a:xfrm>
            <a:off x="5330952" y="6400800"/>
            <a:ext cx="3733800" cy="283800"/>
          </a:xfrm>
        </p:spPr>
        <p:txBody>
          <a:bodyPr/>
          <a:lstStyle/>
          <a:p>
            <a:endParaRPr lang="en-US" altLang="zh-CN"/>
          </a:p>
        </p:txBody>
      </p:sp>
      <p:sp>
        <p:nvSpPr>
          <p:cNvPr id="6" name="灯片编号占位符 5"/>
          <p:cNvSpPr>
            <a:spLocks noGrp="1"/>
          </p:cNvSpPr>
          <p:nvPr>
            <p:ph type="sldNum" sz="quarter" idx="12"/>
          </p:nvPr>
        </p:nvSpPr>
        <p:spPr/>
        <p:txBody>
          <a:bodyPr/>
          <a:lstStyle/>
          <a:p>
            <a:fld id="{A81D86A6-8C7C-4F83-8713-5E2018BEB181}" type="slidenum">
              <a:rPr lang="en-US" altLang="zh-CN" smtClean="0"/>
              <a:t/>
            </a:fld>
            <a:endParaRPr lang="en-US" altLang="zh-CN"/>
          </a:p>
        </p:txBody>
      </p:sp>
    </p:spTree>
  </p:cSld>
  <p:clrMapOvr>
    <a:masterClrMapping/>
  </p:clrMapOvr>
  <p:transition>
    <p:random/>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7" name="矩形 6"/>
          <p:cNvSpPr/>
          <p:nvPr/>
        </p:nvSpPr>
        <p:spPr>
          <a:xfrm>
            <a:off x="685800" y="3143248"/>
            <a:ext cx="77724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722313" y="3143248"/>
            <a:ext cx="7772400" cy="1362075"/>
          </a:xfrm>
        </p:spPr>
        <p:txBody>
          <a:bodyPr anchor="t"/>
          <a:lstStyle>
            <a:lvl1pPr algn="ctr">
              <a:defRPr sz="4000" b="0" cap="all"/>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722313" y="1643061"/>
            <a:ext cx="7772400" cy="1500187"/>
          </a:xfrm>
        </p:spPr>
        <p:txBody>
          <a:bodyPr anchor="b"/>
          <a:lstStyle>
            <a:lvl1pPr marL="0" indent="0" algn="ctr">
              <a:buNone/>
              <a:defRPr sz="2000">
                <a:solidFill>
                  <a:schemeClr val="tx1">
                    <a:tint val="75000"/>
                  </a:schemeClr>
                </a:solidFill>
              </a:defRPr>
            </a:lvl1pPr>
            <a:lvl2pPr marL="457200" indent="0" algn="ctr">
              <a:buNone/>
              <a:defRPr sz="1800">
                <a:solidFill>
                  <a:schemeClr val="tx1">
                    <a:tint val="75000"/>
                  </a:schemeClr>
                </a:solidFill>
              </a:defRPr>
            </a:lvl2pPr>
            <a:lvl3pPr marL="914400" indent="0" algn="ctr">
              <a:buNone/>
              <a:defRPr sz="1600">
                <a:solidFill>
                  <a:schemeClr val="tx1">
                    <a:tint val="75000"/>
                  </a:schemeClr>
                </a:solidFill>
              </a:defRPr>
            </a:lvl3pPr>
            <a:lvl4pPr marL="1371600" indent="0" algn="ctr">
              <a:buNone/>
              <a:defRPr sz="1400">
                <a:solidFill>
                  <a:schemeClr val="tx1">
                    <a:tint val="75000"/>
                  </a:schemeClr>
                </a:solidFill>
              </a:defRPr>
            </a:lvl4pPr>
            <a:lvl5pPr marL="1828800" indent="0" algn="ct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endParaRPr lang="en-US" altLang="zh-CN"/>
          </a:p>
        </p:txBody>
      </p:sp>
      <p:sp>
        <p:nvSpPr>
          <p:cNvPr id="5" name="页脚占位符 4"/>
          <p:cNvSpPr>
            <a:spLocks noGrp="1"/>
          </p:cNvSpPr>
          <p:nvPr>
            <p:ph type="ftr" sz="quarter" idx="11"/>
          </p:nvPr>
        </p:nvSpPr>
        <p:spPr/>
        <p:txBody>
          <a:bodyPr/>
          <a:lstStyle/>
          <a:p>
            <a:endParaRPr lang="en-US" altLang="zh-CN"/>
          </a:p>
        </p:txBody>
      </p:sp>
      <p:sp>
        <p:nvSpPr>
          <p:cNvPr id="6" name="灯片编号占位符 5"/>
          <p:cNvSpPr>
            <a:spLocks noGrp="1"/>
          </p:cNvSpPr>
          <p:nvPr>
            <p:ph type="sldNum" sz="quarter" idx="12"/>
          </p:nvPr>
        </p:nvSpPr>
        <p:spPr/>
        <p:txBody>
          <a:bodyPr/>
          <a:lstStyle/>
          <a:p>
            <a:fld id="{89BCE1B1-967D-4985-8753-52252826C9D9}" type="slidenum">
              <a:rPr lang="en-US" altLang="zh-CN" smtClean="0"/>
              <a:t/>
            </a:fld>
            <a:endParaRPr lang="en-US" altLang="zh-CN"/>
          </a:p>
        </p:txBody>
      </p:sp>
    </p:spTree>
  </p:cSld>
  <p:clrMapOvr>
    <a:masterClrMapping/>
  </p:clrMapOvr>
  <p:transition>
    <p:random/>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8" name="矩形 7"/>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endParaRPr lang="en-US" altLang="zh-CN"/>
          </a:p>
        </p:txBody>
      </p:sp>
      <p:sp>
        <p:nvSpPr>
          <p:cNvPr id="6" name="页脚占位符 5"/>
          <p:cNvSpPr>
            <a:spLocks noGrp="1"/>
          </p:cNvSpPr>
          <p:nvPr>
            <p:ph type="ftr" sz="quarter" idx="11"/>
          </p:nvPr>
        </p:nvSpPr>
        <p:spPr/>
        <p:txBody>
          <a:bodyPr/>
          <a:lstStyle/>
          <a:p>
            <a:endParaRPr lang="en-US" altLang="zh-CN"/>
          </a:p>
        </p:txBody>
      </p:sp>
      <p:sp>
        <p:nvSpPr>
          <p:cNvPr id="7" name="灯片编号占位符 6"/>
          <p:cNvSpPr>
            <a:spLocks noGrp="1"/>
          </p:cNvSpPr>
          <p:nvPr>
            <p:ph type="sldNum" sz="quarter" idx="12"/>
          </p:nvPr>
        </p:nvSpPr>
        <p:spPr/>
        <p:txBody>
          <a:bodyPr/>
          <a:lstStyle/>
          <a:p>
            <a:fld id="{5EF1849D-2E25-4222-A7E2-4014B800BEAD}" type="slidenum">
              <a:rPr lang="en-US" altLang="zh-CN" smtClean="0"/>
              <a:t/>
            </a:fld>
            <a:endParaRPr lang="en-US" altLang="zh-CN"/>
          </a:p>
        </p:txBody>
      </p:sp>
    </p:spTree>
  </p:cSld>
  <p:clrMapOvr>
    <a:masterClrMapping/>
  </p:clrMapOvr>
  <p:transition>
    <p:random/>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10" name="矩形 9"/>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endParaRPr kumimoji="0"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endParaRPr kumimoji="0"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endParaRPr lang="en-US" altLang="zh-CN"/>
          </a:p>
        </p:txBody>
      </p:sp>
      <p:sp>
        <p:nvSpPr>
          <p:cNvPr id="8" name="页脚占位符 7"/>
          <p:cNvSpPr>
            <a:spLocks noGrp="1"/>
          </p:cNvSpPr>
          <p:nvPr>
            <p:ph type="ftr" sz="quarter" idx="11"/>
          </p:nvPr>
        </p:nvSpPr>
        <p:spPr/>
        <p:txBody>
          <a:bodyPr/>
          <a:lstStyle/>
          <a:p>
            <a:endParaRPr lang="en-US" altLang="zh-CN"/>
          </a:p>
        </p:txBody>
      </p:sp>
      <p:sp>
        <p:nvSpPr>
          <p:cNvPr id="9" name="灯片编号占位符 8"/>
          <p:cNvSpPr>
            <a:spLocks noGrp="1"/>
          </p:cNvSpPr>
          <p:nvPr>
            <p:ph type="sldNum" sz="quarter" idx="12"/>
          </p:nvPr>
        </p:nvSpPr>
        <p:spPr/>
        <p:txBody>
          <a:bodyPr/>
          <a:lstStyle/>
          <a:p>
            <a:fld id="{56729FCC-9F08-4D40-B57E-E319138A343E}" type="slidenum">
              <a:rPr lang="en-US" altLang="zh-CN" smtClean="0"/>
              <a:t/>
            </a:fld>
            <a:endParaRPr lang="en-US" altLang="zh-CN"/>
          </a:p>
        </p:txBody>
      </p:sp>
    </p:spTree>
  </p:cSld>
  <p:clrMapOvr>
    <a:masterClrMapping/>
  </p:clrMapOvr>
  <p:transition>
    <p:random/>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6" name="矩形 5"/>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endParaRPr lang="en-US" altLang="zh-CN"/>
          </a:p>
        </p:txBody>
      </p:sp>
      <p:sp>
        <p:nvSpPr>
          <p:cNvPr id="4" name="页脚占位符 3"/>
          <p:cNvSpPr>
            <a:spLocks noGrp="1"/>
          </p:cNvSpPr>
          <p:nvPr>
            <p:ph type="ftr" sz="quarter" idx="11"/>
          </p:nvPr>
        </p:nvSpPr>
        <p:spPr/>
        <p:txBody>
          <a:bodyPr/>
          <a:lstStyle/>
          <a:p>
            <a:endParaRPr lang="en-US" altLang="zh-CN"/>
          </a:p>
        </p:txBody>
      </p:sp>
      <p:sp>
        <p:nvSpPr>
          <p:cNvPr id="5" name="灯片编号占位符 4"/>
          <p:cNvSpPr>
            <a:spLocks noGrp="1"/>
          </p:cNvSpPr>
          <p:nvPr>
            <p:ph type="sldNum" sz="quarter" idx="12"/>
          </p:nvPr>
        </p:nvSpPr>
        <p:spPr/>
        <p:txBody>
          <a:bodyPr/>
          <a:lstStyle/>
          <a:p>
            <a:fld id="{6D6B1D7A-8D37-4C85-B3E2-82F5A6A60220}" type="slidenum">
              <a:rPr lang="en-US" altLang="zh-CN" smtClean="0"/>
              <a:t/>
            </a:fld>
            <a:endParaRPr lang="en-US" altLang="zh-CN"/>
          </a:p>
        </p:txBody>
      </p:sp>
    </p:spTree>
  </p:cSld>
  <p:clrMapOvr>
    <a:masterClrMapping/>
  </p:clrMapOvr>
  <p:transition>
    <p:random/>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Ref idx="1002">
        <a:schemeClr val="bg2"/>
      </p:bgRef>
    </p:bg>
    <p:spTree>
      <p:nvGrpSpPr>
        <p:cNvPr id="1" name=""/>
        <p:cNvGrpSpPr/>
        <p:nvPr/>
      </p:nvGrpSpPr>
      <p:grpSpPr>
        <a:xfrm>
          <a:off x="0" y="0"/>
          <a:ext cx="0" cy="0"/>
        </a:xfrm>
      </p:grpSpPr>
      <p:sp>
        <p:nvSpPr>
          <p:cNvPr id="2" name="日期占位符 1"/>
          <p:cNvSpPr>
            <a:spLocks noGrp="1"/>
          </p:cNvSpPr>
          <p:nvPr>
            <p:ph type="dt" sz="half" idx="10"/>
          </p:nvPr>
        </p:nvSpPr>
        <p:spPr/>
        <p:txBody>
          <a:bodyPr/>
          <a:lstStyle/>
          <a:p>
            <a:endParaRPr lang="en-US" altLang="zh-CN"/>
          </a:p>
        </p:txBody>
      </p:sp>
      <p:sp>
        <p:nvSpPr>
          <p:cNvPr id="3" name="页脚占位符 2"/>
          <p:cNvSpPr>
            <a:spLocks noGrp="1"/>
          </p:cNvSpPr>
          <p:nvPr>
            <p:ph type="ftr" sz="quarter" idx="11"/>
          </p:nvPr>
        </p:nvSpPr>
        <p:spPr/>
        <p:txBody>
          <a:bodyPr/>
          <a:lstStyle/>
          <a:p>
            <a:endParaRPr lang="en-US" altLang="zh-CN"/>
          </a:p>
        </p:txBody>
      </p:sp>
      <p:sp>
        <p:nvSpPr>
          <p:cNvPr id="4" name="灯片编号占位符 3"/>
          <p:cNvSpPr>
            <a:spLocks noGrp="1"/>
          </p:cNvSpPr>
          <p:nvPr>
            <p:ph type="sldNum" sz="quarter" idx="12"/>
          </p:nvPr>
        </p:nvSpPr>
        <p:spPr/>
        <p:txBody>
          <a:bodyPr/>
          <a:lstStyle/>
          <a:p>
            <a:fld id="{6671C70F-47B8-4926-892F-A8ED1FC9B0F9}" type="slidenum">
              <a:rPr lang="en-US" altLang="zh-CN" smtClean="0"/>
              <a:t/>
            </a:fld>
            <a:endParaRPr lang="en-US" altLang="zh-CN"/>
          </a:p>
        </p:txBody>
      </p:sp>
    </p:spTree>
  </p:cSld>
  <p:clrMapOvr>
    <a:overrideClrMapping bg1="lt1" tx1="dk1" bg2="lt2" tx2="dk2" accent1="accent1" accent2="accent2" accent3="accent3" accent4="accent4" accent5="accent5" accent6="accent6" hlink="hlink" folHlink="folHlink"/>
  </p:clrMapOvr>
  <p:transition>
    <p:random/>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8" name="矩形 7"/>
          <p:cNvSpPr/>
          <p:nvPr/>
        </p:nvSpPr>
        <p:spPr>
          <a:xfrm>
            <a:off x="2786050" y="1053546"/>
            <a:ext cx="59040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2786050" y="228600"/>
            <a:ext cx="5900752" cy="842946"/>
          </a:xfrm>
        </p:spPr>
        <p:txBody>
          <a:bodyPr anchor="b"/>
          <a:lstStyle>
            <a:lvl1pPr algn="ctr">
              <a:defRPr sz="2800" b="0"/>
            </a:lvl1pPr>
          </a:lstStyle>
          <a:p>
            <a:r>
              <a:rPr kumimoji="0" lang="zh-CN" altLang="en-US" smtClean="0"/>
              <a:t>单击此处编辑母版标题样式</a:t>
            </a:r>
            <a:endParaRPr kumimoji="0" lang="en-US"/>
          </a:p>
        </p:txBody>
      </p:sp>
      <p:sp>
        <p:nvSpPr>
          <p:cNvPr id="3" name="内容占位符 2"/>
          <p:cNvSpPr>
            <a:spLocks noGrp="1"/>
          </p:cNvSpPr>
          <p:nvPr>
            <p:ph idx="1"/>
          </p:nvPr>
        </p:nvSpPr>
        <p:spPr>
          <a:xfrm>
            <a:off x="2786050" y="1142984"/>
            <a:ext cx="5900750" cy="51435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文本占位符 3"/>
          <p:cNvSpPr>
            <a:spLocks noGrp="1"/>
          </p:cNvSpPr>
          <p:nvPr>
            <p:ph type="body" sz="half" idx="2"/>
          </p:nvPr>
        </p:nvSpPr>
        <p:spPr>
          <a:xfrm>
            <a:off x="457205" y="1142984"/>
            <a:ext cx="2257408" cy="5143536"/>
          </a:xfrm>
        </p:spPr>
        <p:txBody>
          <a:bodyPr anchor="ct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endParaRPr lang="en-US" altLang="zh-CN"/>
          </a:p>
        </p:txBody>
      </p:sp>
      <p:sp>
        <p:nvSpPr>
          <p:cNvPr id="6" name="页脚占位符 5"/>
          <p:cNvSpPr>
            <a:spLocks noGrp="1"/>
          </p:cNvSpPr>
          <p:nvPr>
            <p:ph type="ftr" sz="quarter" idx="11"/>
          </p:nvPr>
        </p:nvSpPr>
        <p:spPr/>
        <p:txBody>
          <a:bodyPr/>
          <a:lstStyle/>
          <a:p>
            <a:endParaRPr lang="en-US" altLang="zh-CN"/>
          </a:p>
        </p:txBody>
      </p:sp>
      <p:sp>
        <p:nvSpPr>
          <p:cNvPr id="7" name="灯片编号占位符 6"/>
          <p:cNvSpPr>
            <a:spLocks noGrp="1"/>
          </p:cNvSpPr>
          <p:nvPr>
            <p:ph type="sldNum" sz="quarter" idx="12"/>
          </p:nvPr>
        </p:nvSpPr>
        <p:spPr/>
        <p:txBody>
          <a:bodyPr/>
          <a:lstStyle/>
          <a:p>
            <a:fld id="{B81AF1F7-5200-4BAB-885B-16C0B2D8BE27}" type="slidenum">
              <a:rPr lang="en-US" altLang="zh-CN" smtClean="0"/>
              <a:t/>
            </a:fld>
            <a:endParaRPr lang="en-US" altLang="zh-CN"/>
          </a:p>
        </p:txBody>
      </p:sp>
    </p:spTree>
  </p:cSld>
  <p:clrMapOvr>
    <a:masterClrMapping/>
  </p:clrMapOvr>
  <p:transition>
    <p:random/>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bg>
      <p:bgRef idx="1002">
        <a:schemeClr val="bg2"/>
      </p:bgRef>
    </p:bg>
    <p:spTree>
      <p:nvGrpSpPr>
        <p:cNvPr id="1" name=""/>
        <p:cNvGrpSpPr/>
        <p:nvPr/>
      </p:nvGrpSpPr>
      <p:grpSpPr>
        <a:xfrm>
          <a:off x="0" y="0"/>
          <a:ext cx="0" cy="0"/>
        </a:xfrm>
      </p:grpSpPr>
      <p:sp>
        <p:nvSpPr>
          <p:cNvPr id="2" name="标题 1"/>
          <p:cNvSpPr>
            <a:spLocks noGrp="1"/>
          </p:cNvSpPr>
          <p:nvPr>
            <p:ph type="title"/>
          </p:nvPr>
        </p:nvSpPr>
        <p:spPr>
          <a:xfrm>
            <a:off x="533400" y="304800"/>
            <a:ext cx="6400800" cy="685800"/>
          </a:xfrm>
        </p:spPr>
        <p:txBody>
          <a:bodyPr anchor="ctr"/>
          <a:lstStyle>
            <a:lvl1pPr algn="l">
              <a:defRPr sz="2400" b="0"/>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701552" y="1143000"/>
            <a:ext cx="7223248" cy="3980172"/>
          </a:xfrm>
          <a:prstGeom prst="roundRect">
            <a:avLst>
              <a:gd name="adj" fmla="val 18278"/>
            </a:avLst>
          </a:prstGeom>
          <a:solidFill>
            <a:schemeClr val="accent1">
              <a:tint val="40000"/>
            </a:schemeClr>
          </a:solidFill>
          <a:ln w="50800" cap="rnd">
            <a:gradFill flip="none" rotWithShape="1">
              <a:gsLst>
                <a:gs pos="0">
                  <a:schemeClr val="accent1">
                    <a:shade val="50000"/>
                  </a:schemeClr>
                </a:gs>
                <a:gs pos="20000">
                  <a:schemeClr val="accent2">
                    <a:shade val="50000"/>
                  </a:schemeClr>
                </a:gs>
                <a:gs pos="40000">
                  <a:schemeClr val="accent3">
                    <a:shade val="50000"/>
                  </a:schemeClr>
                </a:gs>
                <a:gs pos="60000">
                  <a:schemeClr val="accent4">
                    <a:shade val="50000"/>
                  </a:schemeClr>
                </a:gs>
                <a:gs pos="80000">
                  <a:schemeClr val="accent5">
                    <a:shade val="50000"/>
                  </a:schemeClr>
                </a:gs>
                <a:gs pos="100000">
                  <a:schemeClr val="accent6">
                    <a:shade val="50000"/>
                  </a:schemeClr>
                </a:gs>
              </a:gsLst>
              <a:path path="circle">
                <a:fillToRect l="50000" t="50000" r="50000" b="50000"/>
              </a:path>
            </a:gradFill>
            <a:round/>
          </a:ln>
          <a:effectLst>
            <a:outerShdw blurRad="50800" dist="38100" dir="5400000" algn="tl"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smtClean="0"/>
              <a:t>单击图标添加图片</a:t>
            </a:r>
            <a:endParaRPr kumimoji="0" lang="en-US"/>
          </a:p>
        </p:txBody>
      </p:sp>
      <p:sp>
        <p:nvSpPr>
          <p:cNvPr id="4" name="文本占位符 3"/>
          <p:cNvSpPr>
            <a:spLocks noGrp="1"/>
          </p:cNvSpPr>
          <p:nvPr>
            <p:ph type="body" sz="half" idx="2"/>
          </p:nvPr>
        </p:nvSpPr>
        <p:spPr>
          <a:xfrm>
            <a:off x="2362200" y="5410200"/>
            <a:ext cx="5657888" cy="804862"/>
          </a:xfrm>
        </p:spPr>
        <p:txBody>
          <a:bodyPr anchor="ctr"/>
          <a:lstStyle>
            <a:lvl1pPr marL="0" indent="0" algn="r">
              <a:buNone/>
              <a:defRPr sz="1200" b="0"/>
            </a:lvl1pPr>
            <a:lvl2pPr marL="457200" indent="0" algn="r">
              <a:buNone/>
              <a:defRPr sz="1200" b="0"/>
            </a:lvl2pPr>
            <a:lvl3pPr marL="914400" indent="0" algn="r">
              <a:buNone/>
              <a:defRPr sz="1200" b="0"/>
            </a:lvl3pPr>
            <a:lvl4pPr marL="1371600" indent="0" algn="r">
              <a:buNone/>
              <a:defRPr sz="1200" b="0"/>
            </a:lvl4pPr>
            <a:lvl5pPr marL="1828800" indent="0" algn="r">
              <a:buNone/>
              <a:defRPr sz="1200" b="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endParaRPr lang="en-US" altLang="zh-CN"/>
          </a:p>
        </p:txBody>
      </p:sp>
      <p:sp>
        <p:nvSpPr>
          <p:cNvPr id="6" name="页脚占位符 5"/>
          <p:cNvSpPr>
            <a:spLocks noGrp="1"/>
          </p:cNvSpPr>
          <p:nvPr>
            <p:ph type="ftr" sz="quarter" idx="11"/>
          </p:nvPr>
        </p:nvSpPr>
        <p:spPr/>
        <p:txBody>
          <a:bodyPr/>
          <a:lstStyle/>
          <a:p>
            <a:endParaRPr lang="en-US" altLang="zh-CN"/>
          </a:p>
        </p:txBody>
      </p:sp>
      <p:sp>
        <p:nvSpPr>
          <p:cNvPr id="7" name="灯片编号占位符 6"/>
          <p:cNvSpPr>
            <a:spLocks noGrp="1"/>
          </p:cNvSpPr>
          <p:nvPr>
            <p:ph type="sldNum" sz="quarter" idx="12"/>
          </p:nvPr>
        </p:nvSpPr>
        <p:spPr/>
        <p:txBody>
          <a:bodyPr/>
          <a:lstStyle/>
          <a:p>
            <a:fld id="{C3AE7DC0-B9AC-4184-8A79-D34A04AD2039}" type="slidenum">
              <a:rPr lang="en-US" altLang="zh-CN" smtClean="0"/>
              <a:t/>
            </a:fld>
            <a:endParaRPr lang="en-US" altLang="zh-CN"/>
          </a:p>
        </p:txBody>
      </p:sp>
    </p:spTree>
  </p:cSld>
  <p:clrMapOvr>
    <a:overrideClrMapping bg1="lt1" tx1="dk1" bg2="lt2" tx2="dk2" accent1="accent1" accent2="accent2" accent3="accent3" accent4="accent4" accent5="accent5" accent6="accent6" hlink="hlink" folHlink="folHlink"/>
  </p:clrMapOvr>
  <p:transition>
    <p:random/>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endParaRPr lang="en-US" altLang="zh-CN"/>
          </a:p>
        </p:txBody>
      </p:sp>
      <p:sp>
        <p:nvSpPr>
          <p:cNvPr id="5" name="页脚占位符 4"/>
          <p:cNvSpPr>
            <a:spLocks noGrp="1"/>
          </p:cNvSpPr>
          <p:nvPr>
            <p:ph type="ftr" sz="quarter" idx="11"/>
          </p:nvPr>
        </p:nvSpPr>
        <p:spPr/>
        <p:txBody>
          <a:bodyPr/>
          <a:lstStyle/>
          <a:p>
            <a:endParaRPr lang="en-US" altLang="zh-CN"/>
          </a:p>
        </p:txBody>
      </p:sp>
      <p:sp>
        <p:nvSpPr>
          <p:cNvPr id="6" name="灯片编号占位符 5"/>
          <p:cNvSpPr>
            <a:spLocks noGrp="1"/>
          </p:cNvSpPr>
          <p:nvPr>
            <p:ph type="sldNum" sz="quarter" idx="12"/>
          </p:nvPr>
        </p:nvSpPr>
        <p:spPr/>
        <p:txBody>
          <a:bodyPr/>
          <a:lstStyle/>
          <a:p>
            <a:fld id="{5B8D96A2-E854-47BE-B1E2-5A22C4194454}" type="slidenum">
              <a:rPr lang="en-US" altLang="zh-CN" smtClean="0"/>
              <a:t/>
            </a:fld>
            <a:endParaRPr lang="en-US" altLang="zh-CN"/>
          </a:p>
        </p:txBody>
      </p:sp>
      <p:sp>
        <p:nvSpPr>
          <p:cNvPr id="7" name="矩形 6"/>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Ovr>
    <a:masterClrMapping/>
  </p:clrMapOvr>
  <p:transition>
    <p:random/>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7215206" y="274638"/>
            <a:ext cx="1471594" cy="6011882"/>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686568" cy="6011882"/>
          </a:xfrm>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endParaRPr lang="en-US" altLang="zh-CN"/>
          </a:p>
        </p:txBody>
      </p:sp>
      <p:sp>
        <p:nvSpPr>
          <p:cNvPr id="5" name="页脚占位符 4"/>
          <p:cNvSpPr>
            <a:spLocks noGrp="1"/>
          </p:cNvSpPr>
          <p:nvPr>
            <p:ph type="ftr" sz="quarter" idx="11"/>
          </p:nvPr>
        </p:nvSpPr>
        <p:spPr/>
        <p:txBody>
          <a:bodyPr/>
          <a:lstStyle/>
          <a:p>
            <a:endParaRPr lang="en-US" altLang="zh-CN"/>
          </a:p>
        </p:txBody>
      </p:sp>
      <p:sp>
        <p:nvSpPr>
          <p:cNvPr id="6" name="灯片编号占位符 5"/>
          <p:cNvSpPr>
            <a:spLocks noGrp="1"/>
          </p:cNvSpPr>
          <p:nvPr>
            <p:ph type="sldNum" sz="quarter" idx="12"/>
          </p:nvPr>
        </p:nvSpPr>
        <p:spPr/>
        <p:txBody>
          <a:bodyPr/>
          <a:lstStyle/>
          <a:p>
            <a:fld id="{20D41472-9114-4103-9A6B-82B9C680D149}" type="slidenum">
              <a:rPr lang="en-US" altLang="zh-CN" smtClean="0"/>
              <a:t/>
            </a:fld>
            <a:endParaRPr lang="en-US" altLang="zh-CN"/>
          </a:p>
        </p:txBody>
      </p:sp>
    </p:spTree>
  </p:cSld>
  <p:clrMapOvr>
    <a:masterClrMapping/>
  </p:clrMapOvr>
  <p:transition>
    <p:random/>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3">
        <a:schemeClr val="bg2"/>
      </p:bgRef>
    </p:bg>
    <p:spTree>
      <p:nvGrpSpPr>
        <p:cNvPr id="1" name=""/>
        <p:cNvGrpSpPr/>
        <p:nvPr/>
      </p:nvGrpSpPr>
      <p:grpSpPr>
        <a:xfrm>
          <a:off x="0" y="0"/>
          <a:ext cx="0" cy="0"/>
        </a:xfrm>
      </p:grpSpPr>
      <p:sp>
        <p:nvSpPr>
          <p:cNvPr id="7" name="矩形 6"/>
          <p:cNvSpPr/>
          <p:nvPr/>
        </p:nvSpPr>
        <p:spPr>
          <a:xfrm>
            <a:off x="0" y="6678000"/>
            <a:ext cx="9144000" cy="180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占位符 1"/>
          <p:cNvSpPr>
            <a:spLocks noGrp="1"/>
          </p:cNvSpPr>
          <p:nvPr>
            <p:ph type="title"/>
          </p:nvPr>
        </p:nvSpPr>
        <p:spPr>
          <a:xfrm>
            <a:off x="457200" y="274638"/>
            <a:ext cx="8229600" cy="1143000"/>
          </a:xfrm>
          <a:prstGeom prst="rect">
            <a:avLst/>
          </a:prstGeom>
        </p:spPr>
        <p:txBody>
          <a:bodyPr vert="horz" rtlCol="0" anchor="ctr">
            <a:normAutofit/>
          </a:body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600200"/>
            <a:ext cx="8229600" cy="4686320"/>
          </a:xfrm>
          <a:prstGeom prst="rect">
            <a:avLst/>
          </a:prstGeom>
        </p:spPr>
        <p:txBody>
          <a:bodyPr vert="horz" rtlCol="0">
            <a:normAutofit/>
          </a:bodyPr>
          <a:lstStyle/>
          <a:p>
            <a:pPr lvl="0" eaLnBrk="1" latinLnBrk="0" hangingPunct="1"/>
            <a:r>
              <a:rPr kumimoji="0" lang="zh-CN" altLang="en-US" smtClean="0"/>
              <a:t>单击此处编辑母版文本样式</a:t>
            </a:r>
            <a:endParaRPr kumimoji="0" lang="zh-CN" altLang="en-US" smtClean="0"/>
          </a:p>
          <a:p>
            <a:pPr lvl="1" eaLnBrk="1" latinLnBrk="0" hangingPunct="1"/>
            <a:r>
              <a:rPr kumimoji="0" lang="zh-CN" altLang="en-US" smtClean="0"/>
              <a:t>第二级</a:t>
            </a:r>
            <a:endParaRPr kumimoji="0" lang="zh-CN" altLang="en-US" smtClean="0"/>
          </a:p>
          <a:p>
            <a:pPr lvl="2" eaLnBrk="1" latinLnBrk="0" hangingPunct="1"/>
            <a:r>
              <a:rPr kumimoji="0" lang="zh-CN" altLang="en-US" smtClean="0"/>
              <a:t>第三级</a:t>
            </a:r>
            <a:endParaRPr kumimoji="0" lang="zh-CN" altLang="en-US" smtClean="0"/>
          </a:p>
          <a:p>
            <a:pPr lvl="3" eaLnBrk="1" latinLnBrk="0" hangingPunct="1"/>
            <a:r>
              <a:rPr kumimoji="0" lang="zh-CN" altLang="en-US" smtClean="0"/>
              <a:t>第四级</a:t>
            </a:r>
            <a:endParaRPr kumimoji="0" lang="zh-CN" altLang="en-US" smtClean="0"/>
          </a:p>
          <a:p>
            <a:pPr lvl="4" eaLnBrk="1" latinLnBrk="0" hangingPunct="1"/>
            <a:r>
              <a:rPr kumimoji="0" lang="zh-CN" altLang="en-US" smtClean="0"/>
              <a:t>第五级</a:t>
            </a:r>
            <a:endParaRPr kumimoji="0" lang="en-US"/>
          </a:p>
        </p:txBody>
      </p:sp>
      <p:sp>
        <p:nvSpPr>
          <p:cNvPr id="4" name="日期占位符 3"/>
          <p:cNvSpPr>
            <a:spLocks noGrp="1"/>
          </p:cNvSpPr>
          <p:nvPr>
            <p:ph type="dt" sz="half" idx="2"/>
          </p:nvPr>
        </p:nvSpPr>
        <p:spPr>
          <a:xfrm>
            <a:off x="76200" y="6400800"/>
            <a:ext cx="3200400" cy="283800"/>
          </a:xfrm>
          <a:prstGeom prst="rect">
            <a:avLst/>
          </a:prstGeom>
        </p:spPr>
        <p:txBody>
          <a:bodyPr vert="horz" rtlCol="0" anchor="b"/>
          <a:lstStyle>
            <a:lvl1pPr algn="l" eaLnBrk="1" latinLnBrk="0" hangingPunct="1">
              <a:defRPr kumimoji="0" sz="1100">
                <a:solidFill>
                  <a:schemeClr val="tx2">
                    <a:lumMod val="75000"/>
                    <a:lumOff val="25000"/>
                  </a:schemeClr>
                </a:solidFill>
              </a:defRPr>
            </a:lvl1pPr>
          </a:lstStyle>
          <a:p>
            <a:endParaRPr lang="en-US" altLang="zh-CN"/>
          </a:p>
        </p:txBody>
      </p:sp>
      <p:sp>
        <p:nvSpPr>
          <p:cNvPr id="5" name="页脚占位符 4"/>
          <p:cNvSpPr>
            <a:spLocks noGrp="1"/>
          </p:cNvSpPr>
          <p:nvPr>
            <p:ph type="ftr" sz="quarter" idx="3"/>
          </p:nvPr>
        </p:nvSpPr>
        <p:spPr>
          <a:xfrm>
            <a:off x="5334000" y="6400800"/>
            <a:ext cx="3733800" cy="283800"/>
          </a:xfrm>
          <a:prstGeom prst="rect">
            <a:avLst/>
          </a:prstGeom>
        </p:spPr>
        <p:txBody>
          <a:bodyPr vert="horz" rtlCol="0" anchor="ctr"/>
          <a:lstStyle>
            <a:lvl1pPr algn="r" eaLnBrk="1" latinLnBrk="0" hangingPunct="1">
              <a:defRPr kumimoji="0" sz="1100">
                <a:solidFill>
                  <a:schemeClr val="tx2">
                    <a:lumMod val="75000"/>
                    <a:lumOff val="25000"/>
                  </a:schemeClr>
                </a:solidFill>
              </a:defRPr>
            </a:lvl1pPr>
          </a:lstStyle>
          <a:p>
            <a:endParaRPr lang="en-US" altLang="zh-CN"/>
          </a:p>
        </p:txBody>
      </p:sp>
      <p:sp>
        <p:nvSpPr>
          <p:cNvPr id="6" name="灯片编号占位符 5"/>
          <p:cNvSpPr>
            <a:spLocks noGrp="1"/>
          </p:cNvSpPr>
          <p:nvPr>
            <p:ph type="sldNum" sz="quarter" idx="4"/>
          </p:nvPr>
        </p:nvSpPr>
        <p:spPr>
          <a:xfrm>
            <a:off x="4114800" y="6400800"/>
            <a:ext cx="914400" cy="283464"/>
          </a:xfrm>
          <a:prstGeom prst="rect">
            <a:avLst/>
          </a:prstGeom>
          <a:noFill/>
        </p:spPr>
        <p:txBody>
          <a:bodyPr vert="horz" lIns="45720" rIns="45720" rtlCol="0" anchor="ctr"/>
          <a:lstStyle>
            <a:lvl1pPr algn="ctr" eaLnBrk="1" latinLnBrk="0" hangingPunct="1">
              <a:defRPr kumimoji="0" sz="1100" b="0">
                <a:solidFill>
                  <a:schemeClr val="tx2">
                    <a:lumMod val="75000"/>
                    <a:lumOff val="25000"/>
                  </a:schemeClr>
                </a:solidFill>
              </a:defRPr>
            </a:lvl1pPr>
          </a:lstStyle>
          <a:p>
            <a:fld id="{DEE12156-FFD4-492B-9E3C-953FBD0BF6C2}" type="slidenum">
              <a:rPr lang="en-US" altLang="zh-CN" smtClean="0"/>
              <a:t/>
            </a:fld>
            <a:endParaRPr lang="en-US" altLang="zh-CN"/>
          </a:p>
        </p:txBody>
      </p:sp>
      <p:sp>
        <p:nvSpPr>
          <p:cNvPr id="8" name="矩形 7"/>
          <p:cNvSpPr/>
          <p:nvPr/>
        </p:nvSpPr>
        <p:spPr>
          <a:xfrm>
            <a:off x="0" y="0"/>
            <a:ext cx="9144000" cy="108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
  </p:transition>
  <p:timing/>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jpeg" /><Relationship Id="rId3" Type="http://schemas.openxmlformats.org/officeDocument/2006/relationships/hyperlink" Target="http://news.sina.com.cn/c/2007-06-26/023512089491s.shtml" TargetMode="External" /><Relationship Id="rId4" Type="http://schemas.openxmlformats.org/officeDocument/2006/relationships/image" Target="../media/image4.jpeg" /><Relationship Id="rId5" Type="http://schemas.openxmlformats.org/officeDocument/2006/relationships/hyperlink" Target="http://www.bigyuwen.com/ziyuanxiazai/dianzishu/xiandaiwenxue/2007/0201/330198.html" TargetMode="Externa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slide" Target="slide1.xml" TargetMode="Interna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png" /><Relationship Id="rId3" Type="http://schemas.openxmlformats.org/officeDocument/2006/relationships/image" Target="../media/image7.png" /><Relationship Id="rId4" Type="http://schemas.openxmlformats.org/officeDocument/2006/relationships/image" Target="../media/image8.png" /><Relationship Id="rId5" Type="http://schemas.openxmlformats.org/officeDocument/2006/relationships/image" Target="../media/image9.png" /><Relationship Id="rId6" Type="http://schemas.openxmlformats.org/officeDocument/2006/relationships/image" Target="../media/image10.png" /><Relationship Id="rId7" Type="http://schemas.openxmlformats.org/officeDocument/2006/relationships/image" Target="../media/image11.jpeg" /><Relationship Id="rId8" Type="http://schemas.openxmlformats.org/officeDocument/2006/relationships/image" Target="../media/image1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66562" name="Picture 2" descr="abd7ad364b1d359e76d3aae3db690ead">
            <a:hlinkClick r:id="rId3"/>
          </p:cNvPr>
          <p:cNvPicPr>
            <a:picLocks noChangeAspect="1" noChangeArrowheads="1"/>
          </p:cNvPicPr>
          <p:nvPr/>
        </p:nvPicPr>
        <p:blipFill>
          <a:blip r:embed="rId2"/>
          <a:srcRect t="8940" r="6841"/>
          <a:stretch>
            <a:fillRect/>
          </a:stretch>
        </p:blipFill>
        <p:spPr bwMode="auto">
          <a:xfrm>
            <a:off x="0" y="0"/>
            <a:ext cx="9144000" cy="6858000"/>
          </a:xfrm>
          <a:prstGeom prst="rect">
            <a:avLst/>
          </a:prstGeom>
          <a:noFill/>
        </p:spPr>
      </p:pic>
      <p:pic>
        <p:nvPicPr>
          <p:cNvPr id="66563" name="Picture 3" descr="0231">
            <a:hlinkClick r:id="rId5"/>
          </p:cNvPr>
          <p:cNvPicPr>
            <a:picLocks noChangeAspect="1" noChangeArrowheads="1"/>
          </p:cNvPicPr>
          <p:nvPr/>
        </p:nvPicPr>
        <p:blipFill>
          <a:blip r:embed="rId4"/>
          <a:stretch>
            <a:fillRect/>
          </a:stretch>
        </p:blipFill>
        <p:spPr bwMode="auto">
          <a:xfrm>
            <a:off x="684213" y="981075"/>
            <a:ext cx="2195512" cy="2665413"/>
          </a:xfrm>
          <a:prstGeom prst="rect">
            <a:avLst/>
          </a:prstGeom>
          <a:noFill/>
        </p:spPr>
      </p:pic>
    </p:spTree>
  </p:cSld>
  <p:clrMapOvr>
    <a:masterClrMapping/>
  </p:clrMapOvr>
  <p:transition>
    <p:random/>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457200" y="500042"/>
            <a:ext cx="8229600" cy="6072230"/>
          </a:xfrm>
        </p:spPr>
        <p:style>
          <a:lnRef idx="2">
            <a:schemeClr val="dk1"/>
          </a:lnRef>
          <a:fillRef idx="1">
            <a:schemeClr val="lt1"/>
          </a:fillRef>
          <a:effectRef idx="0">
            <a:schemeClr val="dk1"/>
          </a:effectRef>
          <a:fontRef idx="minor">
            <a:schemeClr val="dk1"/>
          </a:fontRef>
        </p:style>
        <p:txBody>
          <a:bodyPr/>
          <a:lstStyle/>
          <a:p>
            <a:r>
              <a:rPr lang="zh-CN" altLang="en-US" smtClean="0">
                <a:solidFill>
                  <a:srgbClr val="FF0000"/>
                </a:solidFill>
              </a:rPr>
              <a:t>戏剧要素：</a:t>
            </a:r>
            <a:endParaRPr lang="en-US" altLang="zh-CN" smtClean="0">
              <a:solidFill>
                <a:srgbClr val="FF0000"/>
              </a:solidFill>
            </a:endParaRPr>
          </a:p>
          <a:p>
            <a:r>
              <a:rPr lang="zh-CN" altLang="en-US" smtClean="0"/>
              <a:t>（</a:t>
            </a:r>
            <a:r>
              <a:rPr lang="en-US" altLang="zh-CN" b="1" smtClean="0">
                <a:solidFill>
                  <a:srgbClr val="000000"/>
                </a:solidFill>
              </a:rPr>
              <a:t>1</a:t>
            </a:r>
            <a:r>
              <a:rPr lang="zh-CN" altLang="en-US" b="1" smtClean="0">
                <a:solidFill>
                  <a:srgbClr val="000000"/>
                </a:solidFill>
              </a:rPr>
              <a:t>）戏剧冲突：典型集中强烈的矛盾冲突，主要通过剧中人物对立的性格冲突实现</a:t>
            </a:r>
            <a:endParaRPr lang="en-US" altLang="zh-CN" b="1" smtClean="0">
              <a:solidFill>
                <a:srgbClr val="000000"/>
              </a:solidFill>
            </a:endParaRPr>
          </a:p>
          <a:p>
            <a:r>
              <a:rPr lang="zh-CN" altLang="en-US" b="1" smtClean="0">
                <a:solidFill>
                  <a:srgbClr val="000000"/>
                </a:solidFill>
              </a:rPr>
              <a:t>（</a:t>
            </a:r>
            <a:r>
              <a:rPr lang="en-US" altLang="zh-CN" b="1" smtClean="0">
                <a:solidFill>
                  <a:srgbClr val="000000"/>
                </a:solidFill>
              </a:rPr>
              <a:t>2</a:t>
            </a:r>
            <a:r>
              <a:rPr lang="zh-CN" altLang="en-US" b="1" smtClean="0">
                <a:solidFill>
                  <a:srgbClr val="000000"/>
                </a:solidFill>
              </a:rPr>
              <a:t>）舞台说明：为帮助导演和演员掌握剧情，对演出进行提示的一类说明性的叙述和描写的语言（时间、地点、人物、布景、登场人物的动作、表情、登场人物的上场、下场等）</a:t>
            </a:r>
            <a:endParaRPr lang="en-US" altLang="zh-CN" b="1" smtClean="0">
              <a:solidFill>
                <a:srgbClr val="000000"/>
              </a:solidFill>
            </a:endParaRPr>
          </a:p>
          <a:p>
            <a:r>
              <a:rPr lang="zh-CN" altLang="en-US" b="1" smtClean="0">
                <a:solidFill>
                  <a:srgbClr val="000000"/>
                </a:solidFill>
              </a:rPr>
              <a:t>（</a:t>
            </a:r>
            <a:r>
              <a:rPr lang="en-US" altLang="zh-CN" b="1" smtClean="0">
                <a:solidFill>
                  <a:srgbClr val="000000"/>
                </a:solidFill>
              </a:rPr>
              <a:t>3</a:t>
            </a:r>
            <a:r>
              <a:rPr lang="zh-CN" altLang="en-US" b="1" smtClean="0">
                <a:solidFill>
                  <a:srgbClr val="000000"/>
                </a:solidFill>
              </a:rPr>
              <a:t>）台词：对话、独白、旁白（角色背着台上其他角色）潜台词（话外之音，言外之意）</a:t>
            </a:r>
            <a:endParaRPr lang="en-US" altLang="zh-CN" b="1" smtClean="0">
              <a:solidFill>
                <a:srgbClr val="000000"/>
              </a:solidFill>
            </a:endParaRPr>
          </a:p>
        </p:txBody>
      </p:sp>
    </p:spTree>
  </p:cSld>
  <p:clrMapOvr>
    <a:masterClrMapping/>
  </p:clrMapOvr>
  <p:transition>
    <p:random/>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457200" y="0"/>
            <a:ext cx="8229600" cy="6572272"/>
          </a:xfrm>
          <a:ln>
            <a:solidFill>
              <a:srgbClr val="FF0000"/>
            </a:solidFill>
          </a:ln>
        </p:spPr>
        <p:style>
          <a:lnRef idx="2">
            <a:schemeClr val="dk1"/>
          </a:lnRef>
          <a:fillRef idx="1">
            <a:schemeClr val="lt1"/>
          </a:fillRef>
          <a:effectRef idx="0">
            <a:schemeClr val="dk1"/>
          </a:effectRef>
          <a:fontRef idx="minor">
            <a:schemeClr val="dk1"/>
          </a:fontRef>
        </p:style>
        <p:txBody>
          <a:bodyPr/>
          <a:lstStyle/>
          <a:p>
            <a:r>
              <a:rPr lang="zh-CN" altLang="en-US" smtClean="0">
                <a:solidFill>
                  <a:srgbClr val="000000"/>
                </a:solidFill>
              </a:rPr>
              <a:t>话剧的特点：</a:t>
            </a:r>
            <a:endParaRPr lang="en-US" altLang="zh-CN" smtClean="0">
              <a:solidFill>
                <a:srgbClr val="000000"/>
              </a:solidFill>
            </a:endParaRPr>
          </a:p>
          <a:p>
            <a:r>
              <a:rPr lang="zh-CN" altLang="en-US" sz="2800" smtClean="0">
                <a:solidFill>
                  <a:srgbClr val="000000"/>
                </a:solidFill>
              </a:rPr>
              <a:t>（</a:t>
            </a:r>
            <a:r>
              <a:rPr lang="en-US" altLang="zh-CN" sz="2800" smtClean="0">
                <a:solidFill>
                  <a:srgbClr val="000000"/>
                </a:solidFill>
              </a:rPr>
              <a:t>1</a:t>
            </a:r>
            <a:r>
              <a:rPr lang="zh-CN" altLang="en-US" sz="2800" smtClean="0">
                <a:solidFill>
                  <a:srgbClr val="000000"/>
                </a:solidFill>
              </a:rPr>
              <a:t>）更典型更集中地表现社会生活的冲突和斗争；往往遵循三一律：要求戏剧创作在时间地点和情节三者之间保持一致性。即要求一出戏所叙述的故事发生在一天之内，地点在一个场景，情节服从于一个主题。即“时间一律、地点一律、情节一律”。</a:t>
            </a:r>
            <a:endParaRPr lang="en-US" altLang="zh-CN" sz="2800" smtClean="0">
              <a:solidFill>
                <a:srgbClr val="000000"/>
              </a:solidFill>
            </a:endParaRPr>
          </a:p>
          <a:p>
            <a:r>
              <a:rPr lang="zh-CN" altLang="en-US" sz="2800" smtClean="0">
                <a:solidFill>
                  <a:srgbClr val="000000"/>
                </a:solidFill>
              </a:rPr>
              <a:t>（</a:t>
            </a:r>
            <a:r>
              <a:rPr lang="en-US" altLang="zh-CN" sz="2800" smtClean="0">
                <a:solidFill>
                  <a:srgbClr val="000000"/>
                </a:solidFill>
              </a:rPr>
              <a:t>2</a:t>
            </a:r>
            <a:r>
              <a:rPr lang="zh-CN" altLang="en-US" sz="2800" smtClean="0">
                <a:solidFill>
                  <a:srgbClr val="000000"/>
                </a:solidFill>
              </a:rPr>
              <a:t>）戏剧语言富有动作性（指人物的语言流向、人物语言的交流和交锋起着推动和暗示故事情节发展的作用）</a:t>
            </a:r>
            <a:endParaRPr lang="en-US" altLang="zh-CN" sz="2800" smtClean="0">
              <a:solidFill>
                <a:srgbClr val="000000"/>
              </a:solidFill>
            </a:endParaRPr>
          </a:p>
          <a:p>
            <a:r>
              <a:rPr lang="zh-CN" altLang="en-US" sz="2800" smtClean="0">
                <a:solidFill>
                  <a:srgbClr val="000000"/>
                </a:solidFill>
              </a:rPr>
              <a:t>（</a:t>
            </a:r>
            <a:r>
              <a:rPr lang="en-US" altLang="zh-CN" sz="2800" smtClean="0">
                <a:solidFill>
                  <a:srgbClr val="000000"/>
                </a:solidFill>
              </a:rPr>
              <a:t>3</a:t>
            </a:r>
            <a:r>
              <a:rPr lang="zh-CN" altLang="en-US" sz="2800" smtClean="0">
                <a:solidFill>
                  <a:srgbClr val="000000"/>
                </a:solidFill>
              </a:rPr>
              <a:t>）故事情节的发展往往分幕分场。幕，即拉开舞台大幕一次，一幕就是戏剧一个较完整的段落；场，戏剧中较小的段落，每场表演故事的一个片段</a:t>
            </a:r>
            <a:endParaRPr lang="en-US" altLang="zh-CN" sz="2800" smtClean="0">
              <a:solidFill>
                <a:srgbClr val="000000"/>
              </a:solidFill>
            </a:endParaRPr>
          </a:p>
          <a:p>
            <a:endParaRPr lang="zh-CN" altLang="en-US"/>
          </a:p>
        </p:txBody>
      </p:sp>
    </p:spTree>
  </p:cSld>
  <p:clrMapOvr>
    <a:masterClrMapping/>
  </p:clrMapOvr>
  <p:transition>
    <p:random/>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grpSp>
        <p:nvGrpSpPr>
          <p:cNvPr id="2" name="Group 6"/>
          <p:cNvGrpSpPr/>
          <p:nvPr/>
        </p:nvGrpSpPr>
        <p:grpSpPr>
          <a:xfrm>
            <a:off x="0" y="0"/>
            <a:ext cx="9144000" cy="6858000"/>
            <a:chExt cx="4800" cy="4572"/>
          </a:xfrm>
        </p:grpSpPr>
        <p:pic>
          <p:nvPicPr>
            <p:cNvPr id="7175" name="Picture 7"/>
            <p:cNvPicPr>
              <a:picLocks noChangeAspect="1" noChangeArrowheads="1"/>
            </p:cNvPicPr>
            <p:nvPr/>
          </p:nvPicPr>
          <p:blipFill>
            <a:blip r:embed="rId2"/>
            <a:stretch>
              <a:fillRect/>
            </a:stretch>
          </p:blipFill>
          <p:spPr bwMode="auto">
            <a:xfrm>
              <a:off x="0" y="0"/>
              <a:ext cx="4800" cy="924"/>
            </a:xfrm>
            <a:prstGeom prst="rect">
              <a:avLst/>
            </a:prstGeom>
            <a:noFill/>
            <a:ln w="9525">
              <a:noFill/>
              <a:miter lim="800000"/>
            </a:ln>
          </p:spPr>
        </p:pic>
        <p:pic>
          <p:nvPicPr>
            <p:cNvPr id="7176" name="Picture 8"/>
            <p:cNvPicPr>
              <a:picLocks noChangeAspect="1" noChangeArrowheads="1"/>
            </p:cNvPicPr>
            <p:nvPr/>
          </p:nvPicPr>
          <p:blipFill>
            <a:blip r:embed="rId2"/>
            <a:stretch>
              <a:fillRect/>
            </a:stretch>
          </p:blipFill>
          <p:spPr bwMode="auto">
            <a:xfrm>
              <a:off x="0" y="912"/>
              <a:ext cx="4800" cy="924"/>
            </a:xfrm>
            <a:prstGeom prst="rect">
              <a:avLst/>
            </a:prstGeom>
            <a:noFill/>
            <a:ln w="9525">
              <a:noFill/>
              <a:miter lim="800000"/>
            </a:ln>
          </p:spPr>
        </p:pic>
        <p:pic>
          <p:nvPicPr>
            <p:cNvPr id="7177" name="Picture 9"/>
            <p:cNvPicPr>
              <a:picLocks noChangeAspect="1" noChangeArrowheads="1"/>
            </p:cNvPicPr>
            <p:nvPr/>
          </p:nvPicPr>
          <p:blipFill>
            <a:blip r:embed="rId2"/>
            <a:stretch>
              <a:fillRect/>
            </a:stretch>
          </p:blipFill>
          <p:spPr bwMode="auto">
            <a:xfrm>
              <a:off x="0" y="1824"/>
              <a:ext cx="4800" cy="924"/>
            </a:xfrm>
            <a:prstGeom prst="rect">
              <a:avLst/>
            </a:prstGeom>
            <a:noFill/>
            <a:ln w="9525">
              <a:noFill/>
              <a:miter lim="800000"/>
            </a:ln>
          </p:spPr>
        </p:pic>
        <p:pic>
          <p:nvPicPr>
            <p:cNvPr id="7178" name="Picture 10"/>
            <p:cNvPicPr>
              <a:picLocks noChangeAspect="1" noChangeArrowheads="1"/>
            </p:cNvPicPr>
            <p:nvPr/>
          </p:nvPicPr>
          <p:blipFill>
            <a:blip r:embed="rId2"/>
            <a:stretch>
              <a:fillRect/>
            </a:stretch>
          </p:blipFill>
          <p:spPr bwMode="auto">
            <a:xfrm>
              <a:off x="0" y="2736"/>
              <a:ext cx="4800" cy="924"/>
            </a:xfrm>
            <a:prstGeom prst="rect">
              <a:avLst/>
            </a:prstGeom>
            <a:noFill/>
            <a:ln w="9525">
              <a:noFill/>
              <a:miter lim="800000"/>
            </a:ln>
          </p:spPr>
        </p:pic>
        <p:pic>
          <p:nvPicPr>
            <p:cNvPr id="7179" name="Picture 11"/>
            <p:cNvPicPr>
              <a:picLocks noChangeAspect="1" noChangeArrowheads="1"/>
            </p:cNvPicPr>
            <p:nvPr/>
          </p:nvPicPr>
          <p:blipFill>
            <a:blip r:embed="rId2"/>
            <a:stretch>
              <a:fillRect/>
            </a:stretch>
          </p:blipFill>
          <p:spPr bwMode="auto">
            <a:xfrm>
              <a:off x="0" y="3648"/>
              <a:ext cx="4800" cy="924"/>
            </a:xfrm>
            <a:prstGeom prst="rect">
              <a:avLst/>
            </a:prstGeom>
            <a:noFill/>
            <a:ln w="9525">
              <a:noFill/>
              <a:miter lim="800000"/>
            </a:ln>
          </p:spPr>
        </p:pic>
      </p:grpSp>
      <p:sp>
        <p:nvSpPr>
          <p:cNvPr id="7171" name="Text Box 2"/>
          <p:cNvSpPr txBox="1">
            <a:spLocks noChangeArrowheads="1"/>
          </p:cNvSpPr>
          <p:nvPr/>
        </p:nvSpPr>
        <p:spPr bwMode="auto">
          <a:xfrm>
            <a:off x="714348" y="0"/>
            <a:ext cx="8682065" cy="6044732"/>
          </a:xfrm>
          <a:prstGeom prst="rect">
            <a:avLst/>
          </a:prstGeom>
          <a:noFill/>
          <a:ln w="9525" algn="ctr">
            <a:noFill/>
            <a:miter lim="800000"/>
          </a:ln>
        </p:spPr>
        <p:txBody>
          <a:bodyPr wrap="square">
            <a:spAutoFit/>
          </a:bodyPr>
          <a:lstStyle/>
          <a:p>
            <a:pPr algn="ctr">
              <a:lnSpc>
                <a:spcPct val="150000"/>
              </a:lnSpc>
            </a:pPr>
            <a:r>
              <a:rPr lang="zh-CN" altLang="en-US" sz="3200" b="1">
                <a:solidFill>
                  <a:srgbClr val="0000FF"/>
                </a:solidFill>
                <a:ea typeface="汉仪雪峰体简" pitchFamily="1" charset="-122"/>
              </a:rPr>
              <a:t>曹 禺 简 介 </a:t>
            </a:r>
            <a:endParaRPr lang="zh-CN" altLang="en-US" sz="2000" b="1">
              <a:solidFill>
                <a:srgbClr val="0000FF"/>
              </a:solidFill>
              <a:ea typeface="汉仪雪峰体简" pitchFamily="1" charset="-122"/>
            </a:endParaRPr>
          </a:p>
          <a:p>
            <a:pPr>
              <a:lnSpc>
                <a:spcPct val="110000"/>
              </a:lnSpc>
            </a:pPr>
            <a:r>
              <a:rPr lang="zh-CN" altLang="en-US" sz="2000"/>
              <a:t>          </a:t>
            </a:r>
            <a:r>
              <a:rPr lang="zh-CN" altLang="en-US" sz="2800" b="1">
                <a:solidFill>
                  <a:srgbClr val="000000"/>
                </a:solidFill>
                <a:ea typeface="方正琥珀简体" pitchFamily="2" charset="-122"/>
              </a:rPr>
              <a:t>曹禺</a:t>
            </a:r>
            <a:r>
              <a:rPr lang="zh-CN" altLang="en-US" sz="2800" b="1">
                <a:solidFill>
                  <a:srgbClr val="000000"/>
                </a:solidFill>
              </a:rPr>
              <a:t>，原名</a:t>
            </a:r>
            <a:r>
              <a:rPr lang="zh-CN" altLang="en-US" sz="2800" b="1">
                <a:solidFill>
                  <a:srgbClr val="FF0000"/>
                </a:solidFill>
              </a:rPr>
              <a:t>万家宝</a:t>
            </a:r>
            <a:r>
              <a:rPr lang="zh-CN" altLang="en-US" sz="2800" b="1">
                <a:solidFill>
                  <a:srgbClr val="000000"/>
                </a:solidFill>
              </a:rPr>
              <a:t>。生于</a:t>
            </a:r>
            <a:r>
              <a:rPr lang="en-US" altLang="zh-CN" sz="2800" b="1">
                <a:solidFill>
                  <a:srgbClr val="000000"/>
                </a:solidFill>
              </a:rPr>
              <a:t>1910</a:t>
            </a:r>
            <a:r>
              <a:rPr lang="zh-CN" altLang="en-US" sz="2800" b="1">
                <a:solidFill>
                  <a:srgbClr val="000000"/>
                </a:solidFill>
              </a:rPr>
              <a:t>年，卒于</a:t>
            </a:r>
            <a:r>
              <a:rPr lang="en-US" altLang="zh-CN" sz="2800" b="1">
                <a:solidFill>
                  <a:srgbClr val="000000"/>
                </a:solidFill>
              </a:rPr>
              <a:t>1996</a:t>
            </a:r>
            <a:r>
              <a:rPr lang="zh-CN" altLang="en-US" sz="2800" b="1">
                <a:solidFill>
                  <a:srgbClr val="000000"/>
                </a:solidFill>
              </a:rPr>
              <a:t>年。中国现当代剧作家。祖籍湖北潜江市，生于天津一个官僚家庭。</a:t>
            </a:r>
            <a:r>
              <a:rPr lang="en-US" altLang="zh-CN" sz="2800" b="1">
                <a:solidFill>
                  <a:srgbClr val="000000"/>
                </a:solidFill>
              </a:rPr>
              <a:t>1922</a:t>
            </a:r>
            <a:r>
              <a:rPr lang="zh-CN" altLang="en-US" sz="2800" b="1">
                <a:solidFill>
                  <a:srgbClr val="000000"/>
                </a:solidFill>
              </a:rPr>
              <a:t>年入南开中学，参加“南开新剧团”。</a:t>
            </a:r>
            <a:r>
              <a:rPr lang="en-US" altLang="zh-CN" sz="2800" b="1">
                <a:solidFill>
                  <a:srgbClr val="000000"/>
                </a:solidFill>
              </a:rPr>
              <a:t>1925</a:t>
            </a:r>
            <a:r>
              <a:rPr lang="zh-CN" altLang="en-US" sz="2800" b="1">
                <a:solidFill>
                  <a:srgbClr val="000000"/>
                </a:solidFill>
              </a:rPr>
              <a:t>年开始演戏。</a:t>
            </a:r>
            <a:r>
              <a:rPr lang="en-US" altLang="zh-CN" sz="2800" b="1">
                <a:solidFill>
                  <a:srgbClr val="FF0000"/>
                </a:solidFill>
              </a:rPr>
              <a:t>《</a:t>
            </a:r>
            <a:r>
              <a:rPr lang="zh-CN" altLang="en-US" sz="2800" b="1">
                <a:solidFill>
                  <a:srgbClr val="FF0000"/>
                </a:solidFill>
              </a:rPr>
              <a:t>雷雨</a:t>
            </a:r>
            <a:r>
              <a:rPr lang="en-US" altLang="zh-CN" sz="2800" b="1">
                <a:solidFill>
                  <a:srgbClr val="FF0000"/>
                </a:solidFill>
              </a:rPr>
              <a:t>》</a:t>
            </a:r>
            <a:r>
              <a:rPr lang="zh-CN" altLang="en-US" sz="2800" b="1">
                <a:solidFill>
                  <a:srgbClr val="FF0000"/>
                </a:solidFill>
              </a:rPr>
              <a:t>是其处女作</a:t>
            </a:r>
            <a:r>
              <a:rPr lang="zh-CN" altLang="en-US" sz="2800" b="1">
                <a:solidFill>
                  <a:srgbClr val="000000"/>
                </a:solidFill>
              </a:rPr>
              <a:t>。两年后的 </a:t>
            </a:r>
            <a:r>
              <a:rPr lang="en-US" altLang="zh-CN" sz="2800" b="1">
                <a:solidFill>
                  <a:srgbClr val="000000"/>
                </a:solidFill>
              </a:rPr>
              <a:t>1935</a:t>
            </a:r>
            <a:r>
              <a:rPr lang="zh-CN" altLang="en-US" sz="2800" b="1">
                <a:solidFill>
                  <a:srgbClr val="000000"/>
                </a:solidFill>
              </a:rPr>
              <a:t>年夏，又有都市生活剧</a:t>
            </a:r>
            <a:r>
              <a:rPr lang="en-US" altLang="zh-CN" sz="2800" b="1">
                <a:solidFill>
                  <a:srgbClr val="FF0000"/>
                </a:solidFill>
              </a:rPr>
              <a:t>《</a:t>
            </a:r>
            <a:r>
              <a:rPr lang="zh-CN" altLang="en-US" sz="2800" b="1">
                <a:solidFill>
                  <a:srgbClr val="FF0000"/>
                </a:solidFill>
              </a:rPr>
              <a:t>日出</a:t>
            </a:r>
            <a:r>
              <a:rPr lang="en-US" altLang="zh-CN" sz="2800" b="1">
                <a:solidFill>
                  <a:srgbClr val="FF0000"/>
                </a:solidFill>
              </a:rPr>
              <a:t>》</a:t>
            </a:r>
            <a:r>
              <a:rPr lang="zh-CN" altLang="en-US" sz="2800" b="1">
                <a:solidFill>
                  <a:srgbClr val="000000"/>
                </a:solidFill>
              </a:rPr>
              <a:t>发表，奠定了其在中国话剧史的地位。</a:t>
            </a:r>
            <a:endParaRPr lang="zh-CN" altLang="en-US" sz="2800" b="1">
              <a:solidFill>
                <a:srgbClr val="000000"/>
              </a:solidFill>
            </a:endParaRPr>
          </a:p>
          <a:p>
            <a:pPr>
              <a:lnSpc>
                <a:spcPct val="110000"/>
              </a:lnSpc>
            </a:pPr>
            <a:r>
              <a:rPr lang="zh-CN" altLang="en-US" sz="2800" b="1">
                <a:solidFill>
                  <a:srgbClr val="000000"/>
                </a:solidFill>
              </a:rPr>
              <a:t>       曹禺擅长以现实主义笔触，深入挖掘人物内心世界，展示紧张、尖锐的戏剧冲突。作品享誉海内外。</a:t>
            </a:r>
            <a:r>
              <a:rPr lang="zh-CN" altLang="en-US" sz="2800" b="1">
                <a:solidFill>
                  <a:srgbClr val="FF0000"/>
                </a:solidFill>
              </a:rPr>
              <a:t>代表作有</a:t>
            </a:r>
            <a:r>
              <a:rPr lang="en-US" altLang="zh-CN" sz="2800" b="1">
                <a:solidFill>
                  <a:srgbClr val="FF0000"/>
                </a:solidFill>
              </a:rPr>
              <a:t>《</a:t>
            </a:r>
            <a:r>
              <a:rPr lang="zh-CN" altLang="en-US" sz="2800" b="1">
                <a:solidFill>
                  <a:srgbClr val="FF0000"/>
                </a:solidFill>
              </a:rPr>
              <a:t>雷雨</a:t>
            </a:r>
            <a:r>
              <a:rPr lang="en-US" altLang="zh-CN" sz="2800" b="1">
                <a:solidFill>
                  <a:srgbClr val="FF0000"/>
                </a:solidFill>
              </a:rPr>
              <a:t>》《</a:t>
            </a:r>
            <a:r>
              <a:rPr lang="zh-CN" altLang="en-US" sz="2800" b="1">
                <a:solidFill>
                  <a:srgbClr val="FF0000"/>
                </a:solidFill>
              </a:rPr>
              <a:t>日出</a:t>
            </a:r>
            <a:r>
              <a:rPr lang="en-US" altLang="zh-CN" sz="2800" b="1">
                <a:solidFill>
                  <a:srgbClr val="FF0000"/>
                </a:solidFill>
              </a:rPr>
              <a:t>》《</a:t>
            </a:r>
            <a:r>
              <a:rPr lang="zh-CN" altLang="en-US" sz="2800" b="1">
                <a:solidFill>
                  <a:srgbClr val="FF0000"/>
                </a:solidFill>
              </a:rPr>
              <a:t>原野</a:t>
            </a:r>
            <a:r>
              <a:rPr lang="en-US" altLang="zh-CN" sz="2800" b="1">
                <a:solidFill>
                  <a:srgbClr val="FF0000"/>
                </a:solidFill>
              </a:rPr>
              <a:t>》《</a:t>
            </a:r>
            <a:r>
              <a:rPr lang="zh-CN" altLang="en-US" sz="2800" b="1">
                <a:solidFill>
                  <a:srgbClr val="FF0000"/>
                </a:solidFill>
              </a:rPr>
              <a:t>北京人</a:t>
            </a:r>
            <a:r>
              <a:rPr lang="en-US" altLang="zh-CN" sz="2800" b="1">
                <a:solidFill>
                  <a:srgbClr val="FF0000"/>
                </a:solidFill>
              </a:rPr>
              <a:t>》</a:t>
            </a:r>
            <a:r>
              <a:rPr lang="zh-CN" altLang="en-US" sz="2800" b="1">
                <a:solidFill>
                  <a:srgbClr val="000000"/>
                </a:solidFill>
              </a:rPr>
              <a:t>。解放后，曹禺有</a:t>
            </a:r>
            <a:r>
              <a:rPr lang="en-US" altLang="zh-CN" sz="2800" b="1">
                <a:solidFill>
                  <a:srgbClr val="FF0000"/>
                </a:solidFill>
              </a:rPr>
              <a:t>《</a:t>
            </a:r>
            <a:r>
              <a:rPr lang="zh-CN" altLang="en-US" sz="2800" b="1">
                <a:solidFill>
                  <a:srgbClr val="FF0000"/>
                </a:solidFill>
              </a:rPr>
              <a:t>明朗的天</a:t>
            </a:r>
            <a:r>
              <a:rPr lang="en-US" altLang="zh-CN" sz="2800" b="1">
                <a:solidFill>
                  <a:srgbClr val="FF0000"/>
                </a:solidFill>
              </a:rPr>
              <a:t>》《</a:t>
            </a:r>
            <a:r>
              <a:rPr lang="zh-CN" altLang="en-US" sz="2800" b="1">
                <a:solidFill>
                  <a:srgbClr val="FF0000"/>
                </a:solidFill>
              </a:rPr>
              <a:t>胆剑篇</a:t>
            </a:r>
            <a:r>
              <a:rPr lang="en-US" altLang="zh-CN" sz="2800" b="1">
                <a:solidFill>
                  <a:srgbClr val="FF0000"/>
                </a:solidFill>
              </a:rPr>
              <a:t>》《</a:t>
            </a:r>
            <a:r>
              <a:rPr lang="zh-CN" altLang="en-US" sz="2800" b="1">
                <a:solidFill>
                  <a:srgbClr val="FF0000"/>
                </a:solidFill>
              </a:rPr>
              <a:t>王昭君</a:t>
            </a:r>
            <a:r>
              <a:rPr lang="en-US" altLang="zh-CN" sz="2800" b="1">
                <a:solidFill>
                  <a:srgbClr val="FF0000"/>
                </a:solidFill>
              </a:rPr>
              <a:t>》</a:t>
            </a:r>
            <a:r>
              <a:rPr lang="zh-CN" altLang="en-US" sz="2800" b="1">
                <a:solidFill>
                  <a:srgbClr val="000000"/>
                </a:solidFill>
              </a:rPr>
              <a:t>等剧作。</a:t>
            </a:r>
            <a:endParaRPr lang="zh-CN" altLang="en-US" sz="2800" b="1">
              <a:solidFill>
                <a:srgbClr val="000000"/>
              </a:solidFill>
            </a:endParaRPr>
          </a:p>
        </p:txBody>
      </p:sp>
      <p:pic>
        <p:nvPicPr>
          <p:cNvPr id="7172" name="Picture 3">
            <a:hlinkClick r:id="rId4" action="ppaction://hlinksldjump"/>
          </p:cNvPr>
          <p:cNvPicPr>
            <a:picLocks noChangeAspect="1" noChangeArrowheads="1"/>
          </p:cNvPicPr>
          <p:nvPr/>
        </p:nvPicPr>
        <p:blipFill>
          <a:blip r:embed="rId3"/>
          <a:stretch>
            <a:fillRect/>
          </a:stretch>
        </p:blipFill>
        <p:spPr bwMode="auto">
          <a:xfrm>
            <a:off x="0" y="361950"/>
            <a:ext cx="509588" cy="431800"/>
          </a:xfrm>
          <a:prstGeom prst="rect">
            <a:avLst/>
          </a:prstGeom>
          <a:noFill/>
          <a:ln w="9525">
            <a:noFill/>
            <a:miter lim="800000"/>
          </a:ln>
        </p:spPr>
      </p:pic>
    </p:spTree>
  </p:cSld>
  <p:clrMapOvr>
    <a:masterClrMapping/>
  </p:clrMapOvr>
  <p:transition>
    <p:random/>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grpSp>
        <p:nvGrpSpPr>
          <p:cNvPr id="2" name="Group 14"/>
          <p:cNvGrpSpPr/>
          <p:nvPr/>
        </p:nvGrpSpPr>
        <p:grpSpPr>
          <a:xfrm>
            <a:off x="0" y="0"/>
            <a:ext cx="9144000" cy="6858000"/>
            <a:chExt cx="4800" cy="4572"/>
          </a:xfrm>
        </p:grpSpPr>
        <p:pic>
          <p:nvPicPr>
            <p:cNvPr id="8207" name="Picture 15"/>
            <p:cNvPicPr>
              <a:picLocks noChangeAspect="1" noChangeArrowheads="1"/>
            </p:cNvPicPr>
            <p:nvPr/>
          </p:nvPicPr>
          <p:blipFill>
            <a:blip r:embed="rId2"/>
            <a:stretch>
              <a:fillRect/>
            </a:stretch>
          </p:blipFill>
          <p:spPr bwMode="auto">
            <a:xfrm>
              <a:off x="0" y="0"/>
              <a:ext cx="4800" cy="924"/>
            </a:xfrm>
            <a:prstGeom prst="rect">
              <a:avLst/>
            </a:prstGeom>
            <a:noFill/>
            <a:ln w="9525">
              <a:noFill/>
              <a:miter lim="800000"/>
            </a:ln>
          </p:spPr>
        </p:pic>
        <p:pic>
          <p:nvPicPr>
            <p:cNvPr id="8208" name="Picture 16"/>
            <p:cNvPicPr>
              <a:picLocks noChangeAspect="1" noChangeArrowheads="1"/>
            </p:cNvPicPr>
            <p:nvPr/>
          </p:nvPicPr>
          <p:blipFill>
            <a:blip r:embed="rId2"/>
            <a:stretch>
              <a:fillRect/>
            </a:stretch>
          </p:blipFill>
          <p:spPr bwMode="auto">
            <a:xfrm>
              <a:off x="0" y="912"/>
              <a:ext cx="4800" cy="924"/>
            </a:xfrm>
            <a:prstGeom prst="rect">
              <a:avLst/>
            </a:prstGeom>
            <a:noFill/>
            <a:ln w="9525">
              <a:noFill/>
              <a:miter lim="800000"/>
            </a:ln>
          </p:spPr>
        </p:pic>
        <p:pic>
          <p:nvPicPr>
            <p:cNvPr id="8209" name="Picture 17"/>
            <p:cNvPicPr>
              <a:picLocks noChangeAspect="1" noChangeArrowheads="1"/>
            </p:cNvPicPr>
            <p:nvPr/>
          </p:nvPicPr>
          <p:blipFill>
            <a:blip r:embed="rId2"/>
            <a:stretch>
              <a:fillRect/>
            </a:stretch>
          </p:blipFill>
          <p:spPr bwMode="auto">
            <a:xfrm>
              <a:off x="0" y="1824"/>
              <a:ext cx="4800" cy="924"/>
            </a:xfrm>
            <a:prstGeom prst="rect">
              <a:avLst/>
            </a:prstGeom>
            <a:noFill/>
            <a:ln w="9525">
              <a:noFill/>
              <a:miter lim="800000"/>
            </a:ln>
          </p:spPr>
        </p:pic>
        <p:pic>
          <p:nvPicPr>
            <p:cNvPr id="8210" name="Picture 18"/>
            <p:cNvPicPr>
              <a:picLocks noChangeAspect="1" noChangeArrowheads="1"/>
            </p:cNvPicPr>
            <p:nvPr/>
          </p:nvPicPr>
          <p:blipFill>
            <a:blip r:embed="rId2"/>
            <a:stretch>
              <a:fillRect/>
            </a:stretch>
          </p:blipFill>
          <p:spPr bwMode="auto">
            <a:xfrm>
              <a:off x="0" y="2736"/>
              <a:ext cx="4800" cy="924"/>
            </a:xfrm>
            <a:prstGeom prst="rect">
              <a:avLst/>
            </a:prstGeom>
            <a:noFill/>
            <a:ln w="9525">
              <a:noFill/>
              <a:miter lim="800000"/>
            </a:ln>
          </p:spPr>
        </p:pic>
        <p:pic>
          <p:nvPicPr>
            <p:cNvPr id="8211" name="Picture 19"/>
            <p:cNvPicPr>
              <a:picLocks noChangeAspect="1" noChangeArrowheads="1"/>
            </p:cNvPicPr>
            <p:nvPr/>
          </p:nvPicPr>
          <p:blipFill>
            <a:blip r:embed="rId2"/>
            <a:stretch>
              <a:fillRect/>
            </a:stretch>
          </p:blipFill>
          <p:spPr bwMode="auto">
            <a:xfrm>
              <a:off x="0" y="3648"/>
              <a:ext cx="4800" cy="924"/>
            </a:xfrm>
            <a:prstGeom prst="rect">
              <a:avLst/>
            </a:prstGeom>
            <a:noFill/>
            <a:ln w="9525">
              <a:noFill/>
              <a:miter lim="800000"/>
            </a:ln>
          </p:spPr>
        </p:pic>
      </p:grpSp>
      <p:pic>
        <p:nvPicPr>
          <p:cNvPr id="199682" name="Picture 2" descr="import36618_1"/>
          <p:cNvPicPr>
            <a:picLocks noChangeAspect="1" noChangeArrowheads="1"/>
          </p:cNvPicPr>
          <p:nvPr/>
        </p:nvPicPr>
        <p:blipFill>
          <a:blip r:embed="rId3"/>
          <a:stretch>
            <a:fillRect/>
          </a:stretch>
        </p:blipFill>
        <p:spPr bwMode="auto">
          <a:xfrm>
            <a:off x="4572000" y="1643050"/>
            <a:ext cx="2000264" cy="2901963"/>
          </a:xfrm>
          <a:prstGeom prst="rect">
            <a:avLst/>
          </a:prstGeom>
          <a:noFill/>
          <a:ln w="9525">
            <a:noFill/>
            <a:miter lim="800000"/>
          </a:ln>
        </p:spPr>
      </p:pic>
      <p:pic>
        <p:nvPicPr>
          <p:cNvPr id="199683" name="Picture 3" descr="import36618_2"/>
          <p:cNvPicPr>
            <a:picLocks noChangeAspect="1" noChangeArrowheads="1"/>
          </p:cNvPicPr>
          <p:nvPr/>
        </p:nvPicPr>
        <p:blipFill>
          <a:blip r:embed="rId4"/>
          <a:stretch>
            <a:fillRect/>
          </a:stretch>
        </p:blipFill>
        <p:spPr bwMode="auto">
          <a:xfrm>
            <a:off x="468312" y="981074"/>
            <a:ext cx="1817671" cy="2233611"/>
          </a:xfrm>
          <a:prstGeom prst="rect">
            <a:avLst/>
          </a:prstGeom>
          <a:noFill/>
          <a:ln w="9525">
            <a:noFill/>
            <a:miter lim="800000"/>
          </a:ln>
        </p:spPr>
      </p:pic>
      <p:pic>
        <p:nvPicPr>
          <p:cNvPr id="199684" name="Picture 4" descr="import36618_3"/>
          <p:cNvPicPr>
            <a:picLocks noChangeAspect="1" noChangeArrowheads="1"/>
          </p:cNvPicPr>
          <p:nvPr/>
        </p:nvPicPr>
        <p:blipFill>
          <a:blip r:embed="rId5"/>
          <a:stretch>
            <a:fillRect/>
          </a:stretch>
        </p:blipFill>
        <p:spPr bwMode="auto">
          <a:xfrm>
            <a:off x="2627313" y="1268412"/>
            <a:ext cx="1801811" cy="2589215"/>
          </a:xfrm>
          <a:prstGeom prst="rect">
            <a:avLst/>
          </a:prstGeom>
          <a:noFill/>
          <a:ln w="9525">
            <a:noFill/>
            <a:miter lim="800000"/>
          </a:ln>
        </p:spPr>
      </p:pic>
      <p:pic>
        <p:nvPicPr>
          <p:cNvPr id="199685" name="Picture 5" descr="import36618_4"/>
          <p:cNvPicPr>
            <a:picLocks noChangeAspect="1" noChangeArrowheads="1"/>
          </p:cNvPicPr>
          <p:nvPr/>
        </p:nvPicPr>
        <p:blipFill>
          <a:blip r:embed="rId6"/>
          <a:stretch>
            <a:fillRect/>
          </a:stretch>
        </p:blipFill>
        <p:spPr bwMode="auto">
          <a:xfrm>
            <a:off x="6643702" y="3933825"/>
            <a:ext cx="2214578" cy="2709885"/>
          </a:xfrm>
          <a:prstGeom prst="rect">
            <a:avLst/>
          </a:prstGeom>
          <a:noFill/>
          <a:ln w="9525">
            <a:noFill/>
            <a:miter lim="800000"/>
          </a:ln>
        </p:spPr>
      </p:pic>
      <p:sp>
        <p:nvSpPr>
          <p:cNvPr id="8199" name="Rectangle 6"/>
          <p:cNvSpPr>
            <a:spLocks noChangeArrowheads="1"/>
          </p:cNvSpPr>
          <p:nvPr/>
        </p:nvSpPr>
        <p:spPr bwMode="auto">
          <a:xfrm>
            <a:off x="539750" y="476250"/>
            <a:ext cx="2076450" cy="366713"/>
          </a:xfrm>
          <a:prstGeom prst="rect">
            <a:avLst/>
          </a:prstGeom>
          <a:noFill/>
          <a:ln w="9525">
            <a:noFill/>
            <a:miter lim="800000"/>
          </a:ln>
        </p:spPr>
        <p:txBody>
          <a:bodyPr anchor="ctr">
            <a:spAutoFit/>
          </a:bodyPr>
          <a:lstStyle/>
          <a:p>
            <a:r>
              <a:rPr lang="zh-CN" altLang="en-US">
                <a:solidFill>
                  <a:srgbClr val="000000"/>
                </a:solidFill>
              </a:rPr>
              <a:t>南开中学时</a:t>
            </a:r>
            <a:r>
              <a:rPr lang="zh-CN" altLang="en-US"/>
              <a:t> </a:t>
            </a:r>
            <a:endParaRPr lang="zh-CN" altLang="en-US"/>
          </a:p>
        </p:txBody>
      </p:sp>
      <p:sp>
        <p:nvSpPr>
          <p:cNvPr id="8200" name="Rectangle 7"/>
          <p:cNvSpPr>
            <a:spLocks noChangeArrowheads="1"/>
          </p:cNvSpPr>
          <p:nvPr/>
        </p:nvSpPr>
        <p:spPr bwMode="auto">
          <a:xfrm>
            <a:off x="7092950" y="3573463"/>
            <a:ext cx="933450" cy="366712"/>
          </a:xfrm>
          <a:prstGeom prst="rect">
            <a:avLst/>
          </a:prstGeom>
          <a:noFill/>
          <a:ln w="9525">
            <a:noFill/>
            <a:miter lim="800000"/>
          </a:ln>
        </p:spPr>
        <p:txBody>
          <a:bodyPr anchor="ctr">
            <a:spAutoFit/>
          </a:bodyPr>
          <a:lstStyle/>
          <a:p>
            <a:r>
              <a:rPr lang="zh-CN" altLang="en-US">
                <a:solidFill>
                  <a:srgbClr val="000000"/>
                </a:solidFill>
              </a:rPr>
              <a:t>在写作 </a:t>
            </a:r>
            <a:endParaRPr lang="zh-CN" altLang="en-US">
              <a:solidFill>
                <a:srgbClr val="000000"/>
              </a:solidFill>
            </a:endParaRPr>
          </a:p>
        </p:txBody>
      </p:sp>
      <p:sp>
        <p:nvSpPr>
          <p:cNvPr id="8201" name="Rectangle 8"/>
          <p:cNvSpPr>
            <a:spLocks noChangeArrowheads="1"/>
          </p:cNvSpPr>
          <p:nvPr/>
        </p:nvSpPr>
        <p:spPr bwMode="auto">
          <a:xfrm>
            <a:off x="5003800" y="2060575"/>
            <a:ext cx="996950" cy="366713"/>
          </a:xfrm>
          <a:prstGeom prst="rect">
            <a:avLst/>
          </a:prstGeom>
          <a:noFill/>
          <a:ln w="9525">
            <a:noFill/>
            <a:miter lim="800000"/>
          </a:ln>
        </p:spPr>
        <p:txBody>
          <a:bodyPr wrap="none" anchor="ctr">
            <a:spAutoFit/>
          </a:bodyPr>
          <a:lstStyle/>
          <a:p>
            <a:r>
              <a:rPr lang="zh-CN" altLang="en-US">
                <a:solidFill>
                  <a:srgbClr val="000000"/>
                </a:solidFill>
              </a:rPr>
              <a:t>在重庆  </a:t>
            </a:r>
            <a:endParaRPr lang="zh-CN" altLang="en-US">
              <a:solidFill>
                <a:srgbClr val="000000"/>
              </a:solidFill>
            </a:endParaRPr>
          </a:p>
        </p:txBody>
      </p:sp>
      <p:pic>
        <p:nvPicPr>
          <p:cNvPr id="199689" name="Picture 9" descr="import36611_3"/>
          <p:cNvPicPr>
            <a:picLocks noChangeAspect="1" noChangeArrowheads="1"/>
          </p:cNvPicPr>
          <p:nvPr/>
        </p:nvPicPr>
        <p:blipFill>
          <a:blip r:embed="rId7"/>
          <a:stretch>
            <a:fillRect/>
          </a:stretch>
        </p:blipFill>
        <p:spPr bwMode="auto">
          <a:xfrm>
            <a:off x="6948488" y="836613"/>
            <a:ext cx="1800225" cy="2568575"/>
          </a:xfrm>
          <a:prstGeom prst="rect">
            <a:avLst/>
          </a:prstGeom>
          <a:noFill/>
          <a:ln w="9525">
            <a:noFill/>
            <a:miter lim="800000"/>
          </a:ln>
        </p:spPr>
      </p:pic>
      <p:pic>
        <p:nvPicPr>
          <p:cNvPr id="199690" name="Picture 10" descr="import36613_3"/>
          <p:cNvPicPr>
            <a:picLocks noChangeAspect="1" noChangeArrowheads="1"/>
          </p:cNvPicPr>
          <p:nvPr/>
        </p:nvPicPr>
        <p:blipFill>
          <a:blip r:embed="rId8"/>
          <a:stretch>
            <a:fillRect/>
          </a:stretch>
        </p:blipFill>
        <p:spPr bwMode="auto">
          <a:xfrm>
            <a:off x="539750" y="4149725"/>
            <a:ext cx="3746498" cy="2343150"/>
          </a:xfrm>
          <a:prstGeom prst="rect">
            <a:avLst/>
          </a:prstGeom>
          <a:noFill/>
          <a:ln w="9525">
            <a:noFill/>
            <a:miter lim="800000"/>
          </a:ln>
        </p:spPr>
      </p:pic>
      <p:sp>
        <p:nvSpPr>
          <p:cNvPr id="8204" name="Text Box 11"/>
          <p:cNvSpPr txBox="1">
            <a:spLocks noChangeArrowheads="1"/>
          </p:cNvSpPr>
          <p:nvPr/>
        </p:nvSpPr>
        <p:spPr bwMode="auto">
          <a:xfrm>
            <a:off x="971550" y="3644900"/>
            <a:ext cx="1079500" cy="366713"/>
          </a:xfrm>
          <a:prstGeom prst="rect">
            <a:avLst/>
          </a:prstGeom>
          <a:noFill/>
          <a:ln w="9525">
            <a:noFill/>
            <a:miter lim="800000"/>
          </a:ln>
        </p:spPr>
        <p:txBody>
          <a:bodyPr>
            <a:spAutoFit/>
          </a:bodyPr>
          <a:lstStyle/>
          <a:p>
            <a:pPr>
              <a:spcBef>
                <a:spcPct val="50000"/>
              </a:spcBef>
            </a:pPr>
            <a:r>
              <a:rPr lang="zh-CN" altLang="en-US">
                <a:solidFill>
                  <a:srgbClr val="000000"/>
                </a:solidFill>
              </a:rPr>
              <a:t>晚年时</a:t>
            </a:r>
            <a:endParaRPr lang="zh-CN" altLang="en-US">
              <a:solidFill>
                <a:srgbClr val="000000"/>
              </a:solidFill>
            </a:endParaRPr>
          </a:p>
        </p:txBody>
      </p:sp>
      <p:sp>
        <p:nvSpPr>
          <p:cNvPr id="8205" name="Text Box 12"/>
          <p:cNvSpPr txBox="1">
            <a:spLocks noChangeArrowheads="1"/>
          </p:cNvSpPr>
          <p:nvPr/>
        </p:nvSpPr>
        <p:spPr bwMode="auto">
          <a:xfrm>
            <a:off x="2843213" y="908050"/>
            <a:ext cx="1079500" cy="366713"/>
          </a:xfrm>
          <a:prstGeom prst="rect">
            <a:avLst/>
          </a:prstGeom>
          <a:noFill/>
          <a:ln w="9525">
            <a:noFill/>
            <a:miter lim="800000"/>
          </a:ln>
        </p:spPr>
        <p:txBody>
          <a:bodyPr>
            <a:spAutoFit/>
          </a:bodyPr>
          <a:lstStyle/>
          <a:p>
            <a:pPr>
              <a:spcBef>
                <a:spcPct val="50000"/>
              </a:spcBef>
            </a:pPr>
            <a:r>
              <a:rPr lang="zh-CN" altLang="en-US">
                <a:solidFill>
                  <a:srgbClr val="000000"/>
                </a:solidFill>
              </a:rPr>
              <a:t>青年时</a:t>
            </a:r>
            <a:endParaRPr lang="zh-CN" altLang="en-US">
              <a:solidFill>
                <a:srgbClr val="000000"/>
              </a:solidFill>
            </a:endParaRPr>
          </a:p>
        </p:txBody>
      </p:sp>
      <p:sp>
        <p:nvSpPr>
          <p:cNvPr id="8206" name="Text Box 13"/>
          <p:cNvSpPr txBox="1">
            <a:spLocks noChangeArrowheads="1"/>
          </p:cNvSpPr>
          <p:nvPr/>
        </p:nvSpPr>
        <p:spPr bwMode="auto">
          <a:xfrm>
            <a:off x="7451725" y="476250"/>
            <a:ext cx="1152525" cy="366713"/>
          </a:xfrm>
          <a:prstGeom prst="rect">
            <a:avLst/>
          </a:prstGeom>
          <a:noFill/>
          <a:ln w="9525">
            <a:noFill/>
            <a:miter lim="800000"/>
          </a:ln>
        </p:spPr>
        <p:txBody>
          <a:bodyPr>
            <a:spAutoFit/>
          </a:bodyPr>
          <a:lstStyle/>
          <a:p>
            <a:pPr>
              <a:spcBef>
                <a:spcPct val="50000"/>
              </a:spcBef>
            </a:pPr>
            <a:r>
              <a:rPr lang="zh-CN" altLang="en-US">
                <a:solidFill>
                  <a:srgbClr val="000000"/>
                </a:solidFill>
              </a:rPr>
              <a:t>文革后</a:t>
            </a:r>
            <a:endParaRPr lang="zh-CN" altLang="en-US">
              <a:solidFill>
                <a:srgbClr val="00000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5" presetClass="entr" presetSubtype="0" fill="hold" nodeType="clickEffect">
                                  <p:stCondLst>
                                    <p:cond delay="0"/>
                                  </p:stCondLst>
                                  <p:childTnLst>
                                    <p:set>
                                      <p:cBhvr>
                                        <p:cTn id="6" dur="1" fill="hold">
                                          <p:stCondLst>
                                            <p:cond delay="0"/>
                                          </p:stCondLst>
                                        </p:cTn>
                                        <p:tgtEl>
                                          <p:spTgt spid="199683"/>
                                        </p:tgtEl>
                                        <p:attrNameLst>
                                          <p:attrName>style.visibility</p:attrName>
                                        </p:attrNameLst>
                                      </p:cBhvr>
                                      <p:to>
                                        <p:strVal val="visible"/>
                                      </p:to>
                                    </p:set>
                                    <p:anim calcmode="lin" valueType="num">
                                      <p:cBhvr>
                                        <p:cTn id="7" dur="1000" fill="hold"/>
                                        <p:tgtEl>
                                          <p:spTgt spid="199683"/>
                                        </p:tgtEl>
                                        <p:attrNameLst>
                                          <p:attrName>ppt_w</p:attrName>
                                        </p:attrNameLst>
                                      </p:cBhvr>
                                      <p:tavLst>
                                        <p:tav tm="0">
                                          <p:val>
                                            <p:strVal val="#ppt_w*0.70"/>
                                          </p:val>
                                        </p:tav>
                                        <p:tav tm="100000">
                                          <p:val>
                                            <p:strVal val="#ppt_w"/>
                                          </p:val>
                                        </p:tav>
                                      </p:tavLst>
                                    </p:anim>
                                    <p:anim calcmode="lin" valueType="num">
                                      <p:cBhvr>
                                        <p:cTn id="8" dur="1000" fill="hold"/>
                                        <p:tgtEl>
                                          <p:spTgt spid="199683"/>
                                        </p:tgtEl>
                                        <p:attrNameLst>
                                          <p:attrName>ppt_h</p:attrName>
                                        </p:attrNameLst>
                                      </p:cBhvr>
                                      <p:tavLst>
                                        <p:tav tm="0">
                                          <p:val>
                                            <p:strVal val="#ppt_h"/>
                                          </p:val>
                                        </p:tav>
                                        <p:tav tm="100000">
                                          <p:val>
                                            <p:strVal val="#ppt_h"/>
                                          </p:val>
                                        </p:tav>
                                      </p:tavLst>
                                    </p:anim>
                                    <p:animEffect transition="in" filter="fade">
                                      <p:cBhvr>
                                        <p:cTn id="9" dur="1000"/>
                                        <p:tgtEl>
                                          <p:spTgt spid="199683"/>
                                        </p:tgtEl>
                                      </p:cBhvr>
                                    </p:animEffect>
                                  </p:childTnLst>
                                </p:cTn>
                              </p:par>
                            </p:childTnLst>
                          </p:cTn>
                        </p:par>
                      </p:childTnLst>
                    </p:cTn>
                  </p:par>
                  <p:par>
                    <p:cTn id="10" fill="hold" nodeType="clickPar">
                      <p:stCondLst>
                        <p:cond delay="indefinite"/>
                      </p:stCondLst>
                      <p:childTnLst>
                        <p:par>
                          <p:cTn id="11" fill="hold" nodeType="after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199684"/>
                                        </p:tgtEl>
                                        <p:attrNameLst>
                                          <p:attrName>style.visibility</p:attrName>
                                        </p:attrNameLst>
                                      </p:cBhvr>
                                      <p:to>
                                        <p:strVal val="visible"/>
                                      </p:to>
                                    </p:set>
                                    <p:anim calcmode="lin" valueType="num">
                                      <p:cBhvr>
                                        <p:cTn id="14" dur="1000" fill="hold"/>
                                        <p:tgtEl>
                                          <p:spTgt spid="199684"/>
                                        </p:tgtEl>
                                        <p:attrNameLst>
                                          <p:attrName>ppt_w</p:attrName>
                                        </p:attrNameLst>
                                      </p:cBhvr>
                                      <p:tavLst>
                                        <p:tav tm="0">
                                          <p:val>
                                            <p:strVal val="#ppt_w*0.70"/>
                                          </p:val>
                                        </p:tav>
                                        <p:tav tm="100000">
                                          <p:val>
                                            <p:strVal val="#ppt_w"/>
                                          </p:val>
                                        </p:tav>
                                      </p:tavLst>
                                    </p:anim>
                                    <p:anim calcmode="lin" valueType="num">
                                      <p:cBhvr>
                                        <p:cTn id="15" dur="1000" fill="hold"/>
                                        <p:tgtEl>
                                          <p:spTgt spid="199684"/>
                                        </p:tgtEl>
                                        <p:attrNameLst>
                                          <p:attrName>ppt_h</p:attrName>
                                        </p:attrNameLst>
                                      </p:cBhvr>
                                      <p:tavLst>
                                        <p:tav tm="0">
                                          <p:val>
                                            <p:strVal val="#ppt_h"/>
                                          </p:val>
                                        </p:tav>
                                        <p:tav tm="100000">
                                          <p:val>
                                            <p:strVal val="#ppt_h"/>
                                          </p:val>
                                        </p:tav>
                                      </p:tavLst>
                                    </p:anim>
                                    <p:animEffect transition="in" filter="fade">
                                      <p:cBhvr>
                                        <p:cTn id="16" dur="1000"/>
                                        <p:tgtEl>
                                          <p:spTgt spid="199684"/>
                                        </p:tgtEl>
                                      </p:cBhvr>
                                    </p:animEffect>
                                  </p:childTnLst>
                                </p:cTn>
                              </p:par>
                            </p:childTnLst>
                          </p:cTn>
                        </p:par>
                      </p:childTnLst>
                    </p:cTn>
                  </p:par>
                  <p:par>
                    <p:cTn id="17" fill="hold" nodeType="clickPar">
                      <p:stCondLst>
                        <p:cond delay="indefinite"/>
                      </p:stCondLst>
                      <p:childTnLst>
                        <p:par>
                          <p:cTn id="18" fill="hold" nodeType="afterGroup">
                            <p:stCondLst>
                              <p:cond delay="0"/>
                            </p:stCondLst>
                            <p:childTnLst>
                              <p:par>
                                <p:cTn id="19" presetID="55" presetClass="entr" presetSubtype="0" fill="hold" nodeType="clickEffect">
                                  <p:stCondLst>
                                    <p:cond delay="0"/>
                                  </p:stCondLst>
                                  <p:childTnLst>
                                    <p:set>
                                      <p:cBhvr>
                                        <p:cTn id="20" dur="1" fill="hold">
                                          <p:stCondLst>
                                            <p:cond delay="0"/>
                                          </p:stCondLst>
                                        </p:cTn>
                                        <p:tgtEl>
                                          <p:spTgt spid="199682"/>
                                        </p:tgtEl>
                                        <p:attrNameLst>
                                          <p:attrName>style.visibility</p:attrName>
                                        </p:attrNameLst>
                                      </p:cBhvr>
                                      <p:to>
                                        <p:strVal val="visible"/>
                                      </p:to>
                                    </p:set>
                                    <p:anim calcmode="lin" valueType="num">
                                      <p:cBhvr>
                                        <p:cTn id="21" dur="1000" fill="hold"/>
                                        <p:tgtEl>
                                          <p:spTgt spid="199682"/>
                                        </p:tgtEl>
                                        <p:attrNameLst>
                                          <p:attrName>ppt_w</p:attrName>
                                        </p:attrNameLst>
                                      </p:cBhvr>
                                      <p:tavLst>
                                        <p:tav tm="0">
                                          <p:val>
                                            <p:strVal val="#ppt_w*0.70"/>
                                          </p:val>
                                        </p:tav>
                                        <p:tav tm="100000">
                                          <p:val>
                                            <p:strVal val="#ppt_w"/>
                                          </p:val>
                                        </p:tav>
                                      </p:tavLst>
                                    </p:anim>
                                    <p:anim calcmode="lin" valueType="num">
                                      <p:cBhvr>
                                        <p:cTn id="22" dur="1000" fill="hold"/>
                                        <p:tgtEl>
                                          <p:spTgt spid="199682"/>
                                        </p:tgtEl>
                                        <p:attrNameLst>
                                          <p:attrName>ppt_h</p:attrName>
                                        </p:attrNameLst>
                                      </p:cBhvr>
                                      <p:tavLst>
                                        <p:tav tm="0">
                                          <p:val>
                                            <p:strVal val="#ppt_h"/>
                                          </p:val>
                                        </p:tav>
                                        <p:tav tm="100000">
                                          <p:val>
                                            <p:strVal val="#ppt_h"/>
                                          </p:val>
                                        </p:tav>
                                      </p:tavLst>
                                    </p:anim>
                                    <p:animEffect transition="in" filter="fade">
                                      <p:cBhvr>
                                        <p:cTn id="23" dur="1000"/>
                                        <p:tgtEl>
                                          <p:spTgt spid="199682"/>
                                        </p:tgtEl>
                                      </p:cBhvr>
                                    </p:animEffect>
                                  </p:childTnLst>
                                </p:cTn>
                              </p:par>
                            </p:childTnLst>
                          </p:cTn>
                        </p:par>
                      </p:childTnLst>
                    </p:cTn>
                  </p:par>
                  <p:par>
                    <p:cTn id="24" fill="hold" nodeType="clickPar">
                      <p:stCondLst>
                        <p:cond delay="indefinite"/>
                      </p:stCondLst>
                      <p:childTnLst>
                        <p:par>
                          <p:cTn id="25" fill="hold" nodeType="afterGroup">
                            <p:stCondLst>
                              <p:cond delay="0"/>
                            </p:stCondLst>
                            <p:childTnLst>
                              <p:par>
                                <p:cTn id="26" presetID="55" presetClass="entr" presetSubtype="0" fill="hold" nodeType="clickEffect">
                                  <p:stCondLst>
                                    <p:cond delay="0"/>
                                  </p:stCondLst>
                                  <p:childTnLst>
                                    <p:set>
                                      <p:cBhvr>
                                        <p:cTn id="27" dur="1" fill="hold">
                                          <p:stCondLst>
                                            <p:cond delay="0"/>
                                          </p:stCondLst>
                                        </p:cTn>
                                        <p:tgtEl>
                                          <p:spTgt spid="199685"/>
                                        </p:tgtEl>
                                        <p:attrNameLst>
                                          <p:attrName>style.visibility</p:attrName>
                                        </p:attrNameLst>
                                      </p:cBhvr>
                                      <p:to>
                                        <p:strVal val="visible"/>
                                      </p:to>
                                    </p:set>
                                    <p:anim calcmode="lin" valueType="num">
                                      <p:cBhvr>
                                        <p:cTn id="28" dur="1000" fill="hold"/>
                                        <p:tgtEl>
                                          <p:spTgt spid="199685"/>
                                        </p:tgtEl>
                                        <p:attrNameLst>
                                          <p:attrName>ppt_w</p:attrName>
                                        </p:attrNameLst>
                                      </p:cBhvr>
                                      <p:tavLst>
                                        <p:tav tm="0">
                                          <p:val>
                                            <p:strVal val="#ppt_w*0.70"/>
                                          </p:val>
                                        </p:tav>
                                        <p:tav tm="100000">
                                          <p:val>
                                            <p:strVal val="#ppt_w"/>
                                          </p:val>
                                        </p:tav>
                                      </p:tavLst>
                                    </p:anim>
                                    <p:anim calcmode="lin" valueType="num">
                                      <p:cBhvr>
                                        <p:cTn id="29" dur="1000" fill="hold"/>
                                        <p:tgtEl>
                                          <p:spTgt spid="199685"/>
                                        </p:tgtEl>
                                        <p:attrNameLst>
                                          <p:attrName>ppt_h</p:attrName>
                                        </p:attrNameLst>
                                      </p:cBhvr>
                                      <p:tavLst>
                                        <p:tav tm="0">
                                          <p:val>
                                            <p:strVal val="#ppt_h"/>
                                          </p:val>
                                        </p:tav>
                                        <p:tav tm="100000">
                                          <p:val>
                                            <p:strVal val="#ppt_h"/>
                                          </p:val>
                                        </p:tav>
                                      </p:tavLst>
                                    </p:anim>
                                    <p:animEffect transition="in" filter="fade">
                                      <p:cBhvr>
                                        <p:cTn id="30" dur="1000"/>
                                        <p:tgtEl>
                                          <p:spTgt spid="199685"/>
                                        </p:tgtEl>
                                      </p:cBhvr>
                                    </p:animEffect>
                                  </p:childTnLst>
                                </p:cTn>
                              </p:par>
                            </p:childTnLst>
                          </p:cTn>
                        </p:par>
                      </p:childTnLst>
                    </p:cTn>
                  </p:par>
                  <p:par>
                    <p:cTn id="31" fill="hold" nodeType="clickPar">
                      <p:stCondLst>
                        <p:cond delay="indefinite"/>
                      </p:stCondLst>
                      <p:childTnLst>
                        <p:par>
                          <p:cTn id="32" fill="hold" nodeType="afterGroup">
                            <p:stCondLst>
                              <p:cond delay="0"/>
                            </p:stCondLst>
                            <p:childTnLst>
                              <p:par>
                                <p:cTn id="33" presetID="55" presetClass="entr" presetSubtype="0" fill="hold" nodeType="clickEffect">
                                  <p:stCondLst>
                                    <p:cond delay="0"/>
                                  </p:stCondLst>
                                  <p:childTnLst>
                                    <p:set>
                                      <p:cBhvr>
                                        <p:cTn id="34" dur="1" fill="hold">
                                          <p:stCondLst>
                                            <p:cond delay="0"/>
                                          </p:stCondLst>
                                        </p:cTn>
                                        <p:tgtEl>
                                          <p:spTgt spid="199689"/>
                                        </p:tgtEl>
                                        <p:attrNameLst>
                                          <p:attrName>style.visibility</p:attrName>
                                        </p:attrNameLst>
                                      </p:cBhvr>
                                      <p:to>
                                        <p:strVal val="visible"/>
                                      </p:to>
                                    </p:set>
                                    <p:anim calcmode="lin" valueType="num">
                                      <p:cBhvr>
                                        <p:cTn id="35" dur="1000" fill="hold"/>
                                        <p:tgtEl>
                                          <p:spTgt spid="199689"/>
                                        </p:tgtEl>
                                        <p:attrNameLst>
                                          <p:attrName>ppt_w</p:attrName>
                                        </p:attrNameLst>
                                      </p:cBhvr>
                                      <p:tavLst>
                                        <p:tav tm="0">
                                          <p:val>
                                            <p:strVal val="#ppt_w*0.70"/>
                                          </p:val>
                                        </p:tav>
                                        <p:tav tm="100000">
                                          <p:val>
                                            <p:strVal val="#ppt_w"/>
                                          </p:val>
                                        </p:tav>
                                      </p:tavLst>
                                    </p:anim>
                                    <p:anim calcmode="lin" valueType="num">
                                      <p:cBhvr>
                                        <p:cTn id="36" dur="1000" fill="hold"/>
                                        <p:tgtEl>
                                          <p:spTgt spid="199689"/>
                                        </p:tgtEl>
                                        <p:attrNameLst>
                                          <p:attrName>ppt_h</p:attrName>
                                        </p:attrNameLst>
                                      </p:cBhvr>
                                      <p:tavLst>
                                        <p:tav tm="0">
                                          <p:val>
                                            <p:strVal val="#ppt_h"/>
                                          </p:val>
                                        </p:tav>
                                        <p:tav tm="100000">
                                          <p:val>
                                            <p:strVal val="#ppt_h"/>
                                          </p:val>
                                        </p:tav>
                                      </p:tavLst>
                                    </p:anim>
                                    <p:animEffect transition="in" filter="fade">
                                      <p:cBhvr>
                                        <p:cTn id="37" dur="1000"/>
                                        <p:tgtEl>
                                          <p:spTgt spid="199689"/>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55" presetClass="entr" presetSubtype="0" fill="hold" nodeType="clickEffect">
                                  <p:stCondLst>
                                    <p:cond delay="0"/>
                                  </p:stCondLst>
                                  <p:childTnLst>
                                    <p:set>
                                      <p:cBhvr>
                                        <p:cTn id="41" dur="1" fill="hold">
                                          <p:stCondLst>
                                            <p:cond delay="0"/>
                                          </p:stCondLst>
                                        </p:cTn>
                                        <p:tgtEl>
                                          <p:spTgt spid="199690"/>
                                        </p:tgtEl>
                                        <p:attrNameLst>
                                          <p:attrName>style.visibility</p:attrName>
                                        </p:attrNameLst>
                                      </p:cBhvr>
                                      <p:to>
                                        <p:strVal val="visible"/>
                                      </p:to>
                                    </p:set>
                                    <p:anim calcmode="lin" valueType="num">
                                      <p:cBhvr>
                                        <p:cTn id="42" dur="1000" fill="hold"/>
                                        <p:tgtEl>
                                          <p:spTgt spid="199690"/>
                                        </p:tgtEl>
                                        <p:attrNameLst>
                                          <p:attrName>ppt_w</p:attrName>
                                        </p:attrNameLst>
                                      </p:cBhvr>
                                      <p:tavLst>
                                        <p:tav tm="0">
                                          <p:val>
                                            <p:strVal val="#ppt_w*0.70"/>
                                          </p:val>
                                        </p:tav>
                                        <p:tav tm="100000">
                                          <p:val>
                                            <p:strVal val="#ppt_w"/>
                                          </p:val>
                                        </p:tav>
                                      </p:tavLst>
                                    </p:anim>
                                    <p:anim calcmode="lin" valueType="num">
                                      <p:cBhvr>
                                        <p:cTn id="43" dur="1000" fill="hold"/>
                                        <p:tgtEl>
                                          <p:spTgt spid="199690"/>
                                        </p:tgtEl>
                                        <p:attrNameLst>
                                          <p:attrName>ppt_h</p:attrName>
                                        </p:attrNameLst>
                                      </p:cBhvr>
                                      <p:tavLst>
                                        <p:tav tm="0">
                                          <p:val>
                                            <p:strVal val="#ppt_h"/>
                                          </p:val>
                                        </p:tav>
                                        <p:tav tm="100000">
                                          <p:val>
                                            <p:strVal val="#ppt_h"/>
                                          </p:val>
                                        </p:tav>
                                      </p:tavLst>
                                    </p:anim>
                                    <p:animEffect transition="in" filter="fade">
                                      <p:cBhvr>
                                        <p:cTn id="44" dur="1000"/>
                                        <p:tgtEl>
                                          <p:spTgt spid="199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7890" name="Text Box 2"/>
          <p:cNvSpPr txBox="1">
            <a:spLocks noChangeArrowheads="1"/>
          </p:cNvSpPr>
          <p:nvPr/>
        </p:nvSpPr>
        <p:spPr bwMode="auto">
          <a:xfrm>
            <a:off x="468313" y="1700213"/>
            <a:ext cx="8001000" cy="3965575"/>
          </a:xfrm>
          <a:prstGeom prst="rect">
            <a:avLst/>
          </a:prstGeom>
          <a:effectLst>
            <a:reflection blurRad="6350" stA="52000" endA="300" endPos="35000" dir="5400000" sy="-100000" algn="bl" rotWithShape="0"/>
          </a:effectLst>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a:spAutoFit/>
          </a:bodyPr>
          <a:lstStyle/>
          <a:p>
            <a:pPr algn="l"/>
            <a:r>
              <a:rPr lang="en-US" altLang="zh-CN" sz="2800" b="1">
                <a:latin typeface="Arial Unicode MS" pitchFamily="34" charset="-122"/>
              </a:rPr>
              <a:t> </a:t>
            </a:r>
            <a:r>
              <a:rPr lang="zh-CN" altLang="en-US" sz="2800" b="1">
                <a:latin typeface="Arial Unicode MS" pitchFamily="34" charset="-122"/>
              </a:rPr>
              <a:t>周朴园－－某煤矿公司董事长，</a:t>
            </a:r>
            <a:r>
              <a:rPr lang="en-US" altLang="zh-CN" sz="2800" b="1">
                <a:latin typeface="Arial Unicode MS" pitchFamily="34" charset="-122"/>
              </a:rPr>
              <a:t>55</a:t>
            </a:r>
            <a:r>
              <a:rPr lang="zh-CN" altLang="en-US" sz="2800" b="1">
                <a:latin typeface="Arial Unicode MS" pitchFamily="34" charset="-122"/>
              </a:rPr>
              <a:t>岁。</a:t>
            </a:r>
            <a:endParaRPr lang="zh-CN" altLang="en-US" sz="2800" b="1">
              <a:latin typeface="Arial Unicode MS" pitchFamily="34" charset="-122"/>
            </a:endParaRPr>
          </a:p>
          <a:p>
            <a:pPr algn="l"/>
            <a:r>
              <a:rPr lang="zh-CN" altLang="en-US" sz="2800" b="1">
                <a:latin typeface="Arial Unicode MS" pitchFamily="34" charset="-122"/>
              </a:rPr>
              <a:t> 周繁漪－－其妻，</a:t>
            </a:r>
            <a:r>
              <a:rPr lang="en-US" altLang="zh-CN" sz="2800" b="1">
                <a:latin typeface="Arial Unicode MS" pitchFamily="34" charset="-122"/>
              </a:rPr>
              <a:t>35</a:t>
            </a:r>
            <a:r>
              <a:rPr lang="zh-CN" altLang="en-US" sz="2800" b="1">
                <a:latin typeface="Arial Unicode MS" pitchFamily="34" charset="-122"/>
              </a:rPr>
              <a:t>岁。</a:t>
            </a:r>
            <a:endParaRPr lang="zh-CN" altLang="en-US" sz="2800" b="1">
              <a:latin typeface="Arial Unicode MS" pitchFamily="34" charset="-122"/>
            </a:endParaRPr>
          </a:p>
          <a:p>
            <a:pPr algn="l"/>
            <a:r>
              <a:rPr lang="zh-CN" altLang="en-US" sz="2800" b="1">
                <a:latin typeface="Arial Unicode MS" pitchFamily="34" charset="-122"/>
              </a:rPr>
              <a:t> 周萍－－其前妻生子，</a:t>
            </a:r>
            <a:r>
              <a:rPr lang="en-US" altLang="zh-CN" sz="2800" b="1">
                <a:latin typeface="Arial Unicode MS" pitchFamily="34" charset="-122"/>
              </a:rPr>
              <a:t>28</a:t>
            </a:r>
            <a:r>
              <a:rPr lang="zh-CN" altLang="en-US" sz="2800" b="1">
                <a:latin typeface="Arial Unicode MS" pitchFamily="34" charset="-122"/>
              </a:rPr>
              <a:t>岁。</a:t>
            </a:r>
            <a:endParaRPr lang="zh-CN" altLang="en-US" sz="2800" b="1">
              <a:latin typeface="Arial Unicode MS" pitchFamily="34" charset="-122"/>
            </a:endParaRPr>
          </a:p>
          <a:p>
            <a:pPr algn="l"/>
            <a:r>
              <a:rPr lang="zh-CN" altLang="en-US" sz="2800" b="1">
                <a:latin typeface="Arial Unicode MS" pitchFamily="34" charset="-122"/>
              </a:rPr>
              <a:t> 周冲－－繁漪生子，</a:t>
            </a:r>
            <a:r>
              <a:rPr lang="en-US" altLang="zh-CN" sz="2800" b="1">
                <a:latin typeface="Arial Unicode MS" pitchFamily="34" charset="-122"/>
              </a:rPr>
              <a:t>17</a:t>
            </a:r>
            <a:r>
              <a:rPr lang="zh-CN" altLang="en-US" sz="2800" b="1">
                <a:latin typeface="Arial Unicode MS" pitchFamily="34" charset="-122"/>
              </a:rPr>
              <a:t>岁。</a:t>
            </a:r>
            <a:endParaRPr lang="zh-CN" altLang="en-US" sz="2800" b="1">
              <a:latin typeface="Arial Unicode MS" pitchFamily="34" charset="-122"/>
            </a:endParaRPr>
          </a:p>
          <a:p>
            <a:pPr algn="l"/>
            <a:r>
              <a:rPr lang="zh-CN" altLang="en-US" sz="2800" b="1">
                <a:latin typeface="Arial Unicode MS" pitchFamily="34" charset="-122"/>
              </a:rPr>
              <a:t> 鲁贵－－周宅仆人，</a:t>
            </a:r>
            <a:r>
              <a:rPr lang="en-US" altLang="zh-CN" sz="2800" b="1">
                <a:latin typeface="Arial Unicode MS" pitchFamily="34" charset="-122"/>
              </a:rPr>
              <a:t>48</a:t>
            </a:r>
            <a:r>
              <a:rPr lang="zh-CN" altLang="en-US" sz="2800" b="1">
                <a:latin typeface="Arial Unicode MS" pitchFamily="34" charset="-122"/>
              </a:rPr>
              <a:t>岁。</a:t>
            </a:r>
            <a:endParaRPr lang="zh-CN" altLang="en-US" sz="2800" b="1">
              <a:latin typeface="Arial Unicode MS" pitchFamily="34" charset="-122"/>
            </a:endParaRPr>
          </a:p>
          <a:p>
            <a:pPr algn="l"/>
            <a:r>
              <a:rPr lang="zh-CN" altLang="en-US" sz="2800" b="1">
                <a:latin typeface="Arial Unicode MS" pitchFamily="34" charset="-122"/>
              </a:rPr>
              <a:t> 鲁侍萍－－其妻，某校女佣，</a:t>
            </a:r>
            <a:r>
              <a:rPr lang="en-US" altLang="zh-CN" sz="2800" b="1">
                <a:latin typeface="Arial Unicode MS" pitchFamily="34" charset="-122"/>
              </a:rPr>
              <a:t>47</a:t>
            </a:r>
            <a:r>
              <a:rPr lang="zh-CN" altLang="en-US" sz="2800" b="1">
                <a:latin typeface="Arial Unicode MS" pitchFamily="34" charset="-122"/>
              </a:rPr>
              <a:t>岁。</a:t>
            </a:r>
            <a:endParaRPr lang="zh-CN" altLang="en-US" sz="2800" b="1">
              <a:latin typeface="Arial Unicode MS" pitchFamily="34" charset="-122"/>
            </a:endParaRPr>
          </a:p>
          <a:p>
            <a:pPr algn="l"/>
            <a:r>
              <a:rPr lang="zh-CN" altLang="en-US" sz="2800" b="1">
                <a:latin typeface="Arial Unicode MS" pitchFamily="34" charset="-122"/>
              </a:rPr>
              <a:t> 鲁大海－－侍萍前夫之子，煤矿工人，</a:t>
            </a:r>
            <a:r>
              <a:rPr lang="en-US" altLang="zh-CN" sz="2800" b="1">
                <a:latin typeface="Arial Unicode MS" pitchFamily="34" charset="-122"/>
              </a:rPr>
              <a:t>27</a:t>
            </a:r>
            <a:r>
              <a:rPr lang="zh-CN" altLang="en-US" sz="2800" b="1">
                <a:latin typeface="Arial Unicode MS" pitchFamily="34" charset="-122"/>
              </a:rPr>
              <a:t>岁。 </a:t>
            </a:r>
            <a:endParaRPr lang="zh-CN" altLang="en-US" sz="2800" b="1">
              <a:latin typeface="Arial Unicode MS" pitchFamily="34" charset="-122"/>
            </a:endParaRPr>
          </a:p>
          <a:p>
            <a:pPr algn="l"/>
            <a:r>
              <a:rPr lang="zh-CN" altLang="en-US" sz="2800" b="1">
                <a:latin typeface="Arial Unicode MS" pitchFamily="34" charset="-122"/>
              </a:rPr>
              <a:t> 鲁四凤－－鲁贵与侍萍之女，</a:t>
            </a:r>
            <a:r>
              <a:rPr lang="en-US" altLang="zh-CN" sz="2800" b="1">
                <a:latin typeface="Arial Unicode MS" pitchFamily="34" charset="-122"/>
              </a:rPr>
              <a:t>18</a:t>
            </a:r>
            <a:r>
              <a:rPr lang="zh-CN" altLang="en-US" sz="2800" b="1">
                <a:latin typeface="Arial Unicode MS" pitchFamily="34" charset="-122"/>
              </a:rPr>
              <a:t>岁，周家使女。</a:t>
            </a:r>
            <a:r>
              <a:rPr lang="zh-CN" altLang="en-US" sz="2000"/>
              <a:t> </a:t>
            </a:r>
            <a:endParaRPr lang="zh-CN" altLang="en-US" sz="2000"/>
          </a:p>
          <a:p>
            <a:pPr algn="l">
              <a:spcBef>
                <a:spcPct val="50000"/>
              </a:spcBef>
            </a:pPr>
            <a:endParaRPr lang="en-US" altLang="zh-CN" sz="2000"/>
          </a:p>
        </p:txBody>
      </p:sp>
      <p:sp>
        <p:nvSpPr>
          <p:cNvPr id="37891" name="Text Box 3"/>
          <p:cNvSpPr txBox="1">
            <a:spLocks noChangeArrowheads="1"/>
          </p:cNvSpPr>
          <p:nvPr/>
        </p:nvSpPr>
        <p:spPr bwMode="auto">
          <a:xfrm>
            <a:off x="611188" y="908050"/>
            <a:ext cx="6624637" cy="641350"/>
          </a:xfrm>
          <a:prstGeom prst="rect">
            <a:avLst/>
          </a:prstGeom>
          <a:noFill/>
          <a:ln w="9525">
            <a:noFill/>
            <a:miter lim="800000"/>
          </a:ln>
          <a:effectLst/>
        </p:spPr>
        <p:txBody>
          <a:bodyPr>
            <a:spAutoFit/>
          </a:bodyPr>
          <a:lstStyle/>
          <a:p>
            <a:pPr algn="l">
              <a:spcBef>
                <a:spcPct val="50000"/>
              </a:spcBef>
            </a:pPr>
            <a:r>
              <a:rPr lang="en-US" altLang="zh-CN" sz="3600" b="1" i="1">
                <a:solidFill>
                  <a:srgbClr val="FF0066"/>
                </a:solidFill>
                <a:ea typeface="华文中宋" pitchFamily="2" charset="-122"/>
              </a:rPr>
              <a:t>《</a:t>
            </a:r>
            <a:r>
              <a:rPr lang="zh-CN" altLang="en-US" sz="3600" b="1" i="1">
                <a:solidFill>
                  <a:srgbClr val="FF0066"/>
                </a:solidFill>
                <a:ea typeface="华文中宋" pitchFamily="2" charset="-122"/>
              </a:rPr>
              <a:t>雷雨</a:t>
            </a:r>
            <a:r>
              <a:rPr lang="en-US" altLang="zh-CN" sz="3600" b="1" i="1">
                <a:solidFill>
                  <a:srgbClr val="FF0066"/>
                </a:solidFill>
                <a:ea typeface="华文中宋" pitchFamily="2" charset="-122"/>
              </a:rPr>
              <a:t>》</a:t>
            </a:r>
            <a:r>
              <a:rPr lang="zh-CN" altLang="en-US" sz="3600" b="1" i="1">
                <a:solidFill>
                  <a:srgbClr val="FF0066"/>
                </a:solidFill>
                <a:ea typeface="华文中宋" pitchFamily="2" charset="-122"/>
              </a:rPr>
              <a:t>中的主要人物：</a:t>
            </a:r>
            <a:endParaRPr lang="zh-CN" altLang="en-US" sz="3600" b="1" i="1">
              <a:solidFill>
                <a:srgbClr val="FF0066"/>
              </a:solidFill>
              <a:ea typeface="华文中宋" pitchFamily="2" charset="-122"/>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dissolve">
                                      <p:cBhvr>
                                        <p:cTn id="7" dur="500"/>
                                        <p:tgtEl>
                                          <p:spTgt spid="37891"/>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7890"/>
                                        </p:tgtEl>
                                        <p:attrNameLst>
                                          <p:attrName>style.visibility</p:attrName>
                                        </p:attrNameLst>
                                      </p:cBhvr>
                                      <p:to>
                                        <p:strVal val="visible"/>
                                      </p:to>
                                    </p:set>
                                    <p:animEffect transition="in" filter="wipe(left)">
                                      <p:cBhvr>
                                        <p:cTn id="12" dur="5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p:spTree>
      <p:nvGrpSpPr>
        <p:cNvPr id="1" name=""/>
        <p:cNvGrpSpPr/>
        <p:nvPr/>
      </p:nvGrpSpPr>
      <p:grpSpPr>
        <a:xfrm>
          <a:off x="0" y="0"/>
          <a:ext cx="0" cy="0"/>
        </a:xfrm>
      </p:grpSpPr>
      <p:sp>
        <p:nvSpPr>
          <p:cNvPr id="27650" name="Rectangle 2"/>
          <p:cNvSpPr>
            <a:spLocks noGrp="1" noChangeArrowheads="1"/>
          </p:cNvSpPr>
          <p:nvPr>
            <p:ph idx="1"/>
          </p:nvPr>
        </p:nvSpPr>
        <p:spPr>
          <a:xfrm>
            <a:off x="457200" y="836613"/>
            <a:ext cx="8362950" cy="5688012"/>
          </a:xfrm>
        </p:spPr>
        <p:txBody>
          <a:bodyPr/>
          <a:lstStyle/>
          <a:p>
            <a:pPr algn="ctr">
              <a:buFontTx/>
              <a:buNone/>
            </a:pPr>
            <a:r>
              <a:rPr lang="zh-CN" altLang="en-US" b="1">
                <a:solidFill>
                  <a:srgbClr val="0000FF"/>
                </a:solidFill>
                <a:ea typeface="汉仪雪峰体简" pitchFamily="1" charset="-122"/>
              </a:rPr>
              <a:t>写作背景</a:t>
            </a:r>
            <a:endParaRPr lang="zh-CN" altLang="en-US" b="1">
              <a:solidFill>
                <a:srgbClr val="0000FF"/>
              </a:solidFill>
              <a:ea typeface="汉仪雪峰体简" pitchFamily="1" charset="-122"/>
            </a:endParaRPr>
          </a:p>
          <a:p>
            <a:r>
              <a:rPr lang="zh-CN" altLang="en-US" sz="2400" b="1"/>
              <a:t>       曹禺出生于一个没落的封建家庭。青少年时代就目睹了半封建半殖民地中国社会的黑暗现实，产生了强烈的反抗情绪，经过几年酝酿、构思，</a:t>
            </a:r>
            <a:r>
              <a:rPr lang="en-US" altLang="zh-CN" sz="2400" b="1"/>
              <a:t>1933</a:t>
            </a:r>
            <a:r>
              <a:rPr lang="zh-CN" altLang="en-US" sz="2400" b="1"/>
              <a:t>年在清华大学四年级时，完成了他的处女作</a:t>
            </a:r>
            <a:r>
              <a:rPr lang="en-US" altLang="zh-CN" sz="2400" b="1"/>
              <a:t>《</a:t>
            </a:r>
            <a:r>
              <a:rPr lang="zh-CN" altLang="en-US" sz="2400" b="1"/>
              <a:t>雷雨</a:t>
            </a:r>
            <a:r>
              <a:rPr lang="en-US" altLang="zh-CN" sz="2400" b="1"/>
              <a:t>》</a:t>
            </a:r>
            <a:r>
              <a:rPr lang="zh-CN" altLang="en-US" sz="2400" b="1"/>
              <a:t>。作者在谈到写作意图时说，</a:t>
            </a:r>
            <a:r>
              <a:rPr lang="en-US" altLang="zh-CN" sz="2400" b="1"/>
              <a:t>《</a:t>
            </a:r>
            <a:r>
              <a:rPr lang="zh-CN" altLang="en-US" sz="2400" b="1"/>
              <a:t>雷雨</a:t>
            </a:r>
            <a:r>
              <a:rPr lang="en-US" altLang="zh-CN" sz="2400" b="1"/>
              <a:t>》</a:t>
            </a:r>
            <a:r>
              <a:rPr lang="zh-CN" altLang="en-US" sz="2400" b="1"/>
              <a:t>是在</a:t>
            </a:r>
            <a:r>
              <a:rPr lang="zh-CN" altLang="en-US" sz="2400" b="1">
                <a:latin typeface="Arial"/>
              </a:rPr>
              <a:t>“</a:t>
            </a:r>
            <a:r>
              <a:rPr lang="zh-CN" altLang="en-US" sz="2400" b="1">
                <a:solidFill>
                  <a:srgbClr val="FF0000"/>
                </a:solidFill>
              </a:rPr>
              <a:t>没有太阳的日子里的产物</a:t>
            </a:r>
            <a:r>
              <a:rPr lang="zh-CN" altLang="en-US" sz="2400" b="1">
                <a:latin typeface="Arial"/>
              </a:rPr>
              <a:t>”</a:t>
            </a:r>
            <a:r>
              <a:rPr lang="zh-CN" altLang="en-US" sz="2400" b="1"/>
              <a:t>，</a:t>
            </a:r>
            <a:r>
              <a:rPr lang="zh-CN" altLang="en-US" sz="2400" b="1">
                <a:latin typeface="Arial"/>
              </a:rPr>
              <a:t>“</a:t>
            </a:r>
            <a:r>
              <a:rPr lang="zh-CN" altLang="en-US" sz="2400" b="1">
                <a:solidFill>
                  <a:srgbClr val="FF0000"/>
                </a:solidFill>
              </a:rPr>
              <a:t>那个时候，我是想反抗的。因陷于旧社会的昏暗、腐恶，我不甘模棱地活下去，所以我才拿起笔。</a:t>
            </a:r>
            <a:r>
              <a:rPr lang="en-US" altLang="zh-CN" sz="2400" b="1">
                <a:solidFill>
                  <a:srgbClr val="FF0000"/>
                </a:solidFill>
              </a:rPr>
              <a:t>《</a:t>
            </a:r>
            <a:r>
              <a:rPr lang="zh-CN" altLang="en-US" sz="2400" b="1">
                <a:solidFill>
                  <a:srgbClr val="FF0000"/>
                </a:solidFill>
              </a:rPr>
              <a:t>雷雨</a:t>
            </a:r>
            <a:r>
              <a:rPr lang="en-US" altLang="zh-CN" sz="2400" b="1">
                <a:solidFill>
                  <a:srgbClr val="FF0000"/>
                </a:solidFill>
              </a:rPr>
              <a:t>》</a:t>
            </a:r>
            <a:r>
              <a:rPr lang="zh-CN" altLang="en-US" sz="2400" b="1">
                <a:solidFill>
                  <a:srgbClr val="FF0000"/>
                </a:solidFill>
              </a:rPr>
              <a:t>是我的第一声呻吟，或许是一声呼喊。</a:t>
            </a:r>
            <a:r>
              <a:rPr lang="zh-CN" altLang="en-US" sz="2400" b="1">
                <a:latin typeface="Arial"/>
              </a:rPr>
              <a:t>”</a:t>
            </a:r>
            <a:r>
              <a:rPr lang="zh-CN" altLang="en-US" sz="2400" b="1"/>
              <a:t>（</a:t>
            </a:r>
            <a:r>
              <a:rPr lang="en-US" altLang="zh-CN" sz="2400" b="1"/>
              <a:t>《</a:t>
            </a:r>
            <a:r>
              <a:rPr lang="zh-CN" altLang="en-US" sz="2400" b="1"/>
              <a:t>曹禺选集</a:t>
            </a:r>
            <a:r>
              <a:rPr lang="en-US" altLang="zh-CN" sz="2400" b="1">
                <a:latin typeface="Arial"/>
              </a:rPr>
              <a:t>·</a:t>
            </a:r>
            <a:r>
              <a:rPr lang="zh-CN" altLang="en-US" sz="2400" b="1"/>
              <a:t>后记</a:t>
            </a:r>
            <a:r>
              <a:rPr lang="en-US" altLang="zh-CN" sz="2400" b="1"/>
              <a:t>》</a:t>
            </a:r>
            <a:r>
              <a:rPr lang="zh-CN" altLang="en-US" sz="2400" b="1"/>
              <a:t>）又说</a:t>
            </a:r>
            <a:r>
              <a:rPr lang="zh-CN" altLang="en-US" sz="2400" b="1">
                <a:latin typeface="Arial"/>
              </a:rPr>
              <a:t>“</a:t>
            </a:r>
            <a:r>
              <a:rPr lang="zh-CN" altLang="en-US" sz="2400" b="1">
                <a:solidFill>
                  <a:srgbClr val="FF0000"/>
                </a:solidFill>
              </a:rPr>
              <a:t>写</a:t>
            </a:r>
            <a:r>
              <a:rPr lang="en-US" altLang="zh-CN" sz="2400" b="1">
                <a:solidFill>
                  <a:srgbClr val="FF0000"/>
                </a:solidFill>
              </a:rPr>
              <a:t>《</a:t>
            </a:r>
            <a:r>
              <a:rPr lang="zh-CN" altLang="en-US" sz="2400" b="1">
                <a:solidFill>
                  <a:srgbClr val="FF0000"/>
                </a:solidFill>
              </a:rPr>
              <a:t>雷雨</a:t>
            </a:r>
            <a:r>
              <a:rPr lang="en-US" altLang="zh-CN" sz="2400" b="1">
                <a:solidFill>
                  <a:srgbClr val="FF0000"/>
                </a:solidFill>
              </a:rPr>
              <a:t>》</a:t>
            </a:r>
            <a:r>
              <a:rPr lang="zh-CN" altLang="en-US" sz="2400" b="1">
                <a:solidFill>
                  <a:srgbClr val="FF0000"/>
                </a:solidFill>
              </a:rPr>
              <a:t>是一种情感的迫切的需要</a:t>
            </a:r>
            <a:r>
              <a:rPr lang="zh-CN" altLang="en-US" sz="2400" b="1">
                <a:latin typeface="Arial"/>
              </a:rPr>
              <a:t>”</a:t>
            </a:r>
            <a:r>
              <a:rPr lang="zh-CN" altLang="en-US" sz="2400" b="1"/>
              <a:t>，</a:t>
            </a:r>
            <a:r>
              <a:rPr lang="zh-CN" altLang="en-US" sz="2400" b="1">
                <a:latin typeface="Arial"/>
              </a:rPr>
              <a:t>“</a:t>
            </a:r>
            <a:r>
              <a:rPr lang="zh-CN" altLang="en-US" sz="2400" b="1">
                <a:solidFill>
                  <a:srgbClr val="FF0000"/>
                </a:solidFill>
              </a:rPr>
              <a:t>仿佛有一种情感的汹涌的流来推动我，我在发泄着被压抑的愤懑，毁谤着中国的家庭和社会。</a:t>
            </a:r>
            <a:r>
              <a:rPr lang="zh-CN" altLang="en-US" sz="2400" b="1">
                <a:latin typeface="Arial"/>
              </a:rPr>
              <a:t>”</a:t>
            </a:r>
            <a:r>
              <a:rPr lang="zh-CN" altLang="en-US" sz="2400" b="1"/>
              <a:t>（</a:t>
            </a:r>
            <a:r>
              <a:rPr lang="en-US" altLang="zh-CN" sz="2400" b="1"/>
              <a:t>《</a:t>
            </a:r>
            <a:r>
              <a:rPr lang="zh-CN" altLang="en-US" sz="2400" b="1"/>
              <a:t>雷雨</a:t>
            </a:r>
            <a:r>
              <a:rPr lang="en-US" altLang="zh-CN" sz="2400" b="1"/>
              <a:t>》</a:t>
            </a:r>
            <a:r>
              <a:rPr lang="zh-CN" altLang="en-US" sz="2400" b="1"/>
              <a:t>序） </a:t>
            </a:r>
            <a:endParaRPr lang="zh-CN" altLang="en-US" sz="2400" b="1"/>
          </a:p>
        </p:txBody>
      </p:sp>
    </p:spTree>
  </p:cSld>
  <p:clrMapOvr>
    <a:masterClrMapping/>
  </p:clrMapOvr>
  <p:transition>
    <p:random/>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0722" name="Text Box 2"/>
          <p:cNvSpPr txBox="1">
            <a:spLocks noChangeArrowheads="1"/>
          </p:cNvSpPr>
          <p:nvPr/>
        </p:nvSpPr>
        <p:spPr bwMode="auto">
          <a:xfrm>
            <a:off x="323850" y="1628775"/>
            <a:ext cx="8424863" cy="3917950"/>
          </a:xfrm>
          <a:prstGeom prst="rect">
            <a:avLst/>
          </a:prstGeom>
          <a:noFill/>
          <a:ln w="9525">
            <a:noFill/>
            <a:miter lim="800000"/>
          </a:ln>
          <a:effectLst/>
        </p:spPr>
        <p:txBody>
          <a:bodyPr>
            <a:spAutoFit/>
          </a:bodyPr>
          <a:lstStyle/>
          <a:p>
            <a:pPr>
              <a:lnSpc>
                <a:spcPct val="110000"/>
              </a:lnSpc>
            </a:pPr>
            <a:r>
              <a:rPr lang="en-US" altLang="zh-CN" sz="3200" b="1">
                <a:ea typeface="幼圆" pitchFamily="49" charset="-122"/>
              </a:rPr>
              <a:t>    </a:t>
            </a:r>
            <a:r>
              <a:rPr lang="en-US" altLang="zh-CN" sz="3200" b="1"/>
              <a:t>《</a:t>
            </a:r>
            <a:r>
              <a:rPr lang="zh-CN" altLang="en-US" sz="2800" b="1"/>
              <a:t>雷雨</a:t>
            </a:r>
            <a:r>
              <a:rPr lang="en-US" altLang="zh-CN" sz="2800" b="1"/>
              <a:t>》</a:t>
            </a:r>
            <a:r>
              <a:rPr lang="zh-CN" altLang="en-US" sz="2800" b="1"/>
              <a:t>以现实与往事相间的手法，写了一个封建资产阶级大家庭的矛盾。这个家庭的主人，某煤矿公司董事长周朴园在三十年前，还是个地主大少爷的时候，曾引诱女仆梅妈的女儿侍萍，生了两个孩子。后来，他为了娶一位大家小姐，强迫侍萍把大儿子周萍留下，把刚生  下三天 的    第二个孩子</a:t>
            </a:r>
            <a:r>
              <a:rPr lang="en-US" altLang="zh-CN" sz="2800" b="1"/>
              <a:t>(</a:t>
            </a:r>
            <a:r>
              <a:rPr lang="zh-CN" altLang="en-US" sz="2800" b="1"/>
              <a:t>鲁大海</a:t>
            </a:r>
            <a:r>
              <a:rPr lang="en-US" altLang="zh-CN" sz="2800" b="1"/>
              <a:t>)</a:t>
            </a:r>
            <a:r>
              <a:rPr lang="zh-CN" altLang="en-US" sz="2800" b="1"/>
              <a:t>带走，遗弃了母子俩。周朴园又娶了繁漪。并生了个儿子周冲。侍萍被逼得走投无路，冒着大风雪去跳河。</a:t>
            </a:r>
            <a:endParaRPr lang="zh-CN" altLang="en-US" sz="2800" b="1"/>
          </a:p>
        </p:txBody>
      </p:sp>
      <p:sp>
        <p:nvSpPr>
          <p:cNvPr id="30723" name="Text Box 3"/>
          <p:cNvSpPr txBox="1">
            <a:spLocks noChangeArrowheads="1"/>
          </p:cNvSpPr>
          <p:nvPr/>
        </p:nvSpPr>
        <p:spPr bwMode="auto">
          <a:xfrm>
            <a:off x="1403350" y="476250"/>
            <a:ext cx="7058025" cy="641350"/>
          </a:xfrm>
          <a:prstGeom prst="rect">
            <a:avLst/>
          </a:prstGeom>
          <a:noFill/>
          <a:ln w="9525">
            <a:noFill/>
            <a:miter lim="800000"/>
          </a:ln>
          <a:effectLst/>
        </p:spPr>
        <p:txBody>
          <a:bodyPr>
            <a:spAutoFit/>
          </a:bodyPr>
          <a:lstStyle/>
          <a:p>
            <a:pPr>
              <a:spcBef>
                <a:spcPct val="50000"/>
              </a:spcBef>
            </a:pPr>
            <a:r>
              <a:rPr lang="zh-CN" altLang="en-US" sz="3600" b="1">
                <a:solidFill>
                  <a:srgbClr val="FF3300"/>
                </a:solidFill>
                <a:ea typeface="幼圆" pitchFamily="49" charset="-122"/>
              </a:rPr>
              <a:t>整部话剧</a:t>
            </a:r>
            <a:r>
              <a:rPr lang="en-US" altLang="zh-CN" sz="3600" b="1">
                <a:solidFill>
                  <a:srgbClr val="FF3300"/>
                </a:solidFill>
                <a:ea typeface="幼圆" pitchFamily="49" charset="-122"/>
              </a:rPr>
              <a:t>《</a:t>
            </a:r>
            <a:r>
              <a:rPr lang="zh-CN" altLang="en-US" sz="3600" b="1">
                <a:solidFill>
                  <a:srgbClr val="FF3300"/>
                </a:solidFill>
                <a:ea typeface="幼圆" pitchFamily="49" charset="-122"/>
              </a:rPr>
              <a:t>雷雨</a:t>
            </a:r>
            <a:r>
              <a:rPr lang="en-US" altLang="zh-CN" sz="3600" b="1">
                <a:solidFill>
                  <a:srgbClr val="FF3300"/>
                </a:solidFill>
                <a:ea typeface="幼圆" pitchFamily="49" charset="-122"/>
              </a:rPr>
              <a:t>》</a:t>
            </a:r>
            <a:r>
              <a:rPr lang="zh-CN" altLang="en-US" sz="3600" b="1">
                <a:solidFill>
                  <a:srgbClr val="FF3300"/>
                </a:solidFill>
                <a:ea typeface="幼圆" pitchFamily="49" charset="-122"/>
              </a:rPr>
              <a:t>的大致情节</a:t>
            </a:r>
            <a:endParaRPr lang="zh-CN" altLang="en-US" sz="3600" b="1">
              <a:solidFill>
                <a:srgbClr val="FF3300"/>
              </a:solidFill>
              <a:ea typeface="幼圆"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additive="base">
                                        <p:cTn id="7" dur="500" fill="hold"/>
                                        <p:tgtEl>
                                          <p:spTgt spid="30723"/>
                                        </p:tgtEl>
                                        <p:attrNameLst>
                                          <p:attrName>ppt_x</p:attrName>
                                        </p:attrNameLst>
                                      </p:cBhvr>
                                      <p:tavLst>
                                        <p:tav tm="0">
                                          <p:val>
                                            <p:strVal val="#ppt_x"/>
                                          </p:val>
                                        </p:tav>
                                        <p:tav tm="100000">
                                          <p:val>
                                            <p:strVal val="#ppt_x"/>
                                          </p:val>
                                        </p:tav>
                                      </p:tavLst>
                                    </p:anim>
                                    <p:anim calcmode="lin" valueType="num">
                                      <p:cBhvr additive="base">
                                        <p:cTn id="8" dur="500" fill="hold"/>
                                        <p:tgtEl>
                                          <p:spTgt spid="3072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22"/>
                                        </p:tgtEl>
                                        <p:attrNameLst>
                                          <p:attrName>style.visibility</p:attrName>
                                        </p:attrNameLst>
                                      </p:cBhvr>
                                      <p:to>
                                        <p:strVal val="visible"/>
                                      </p:to>
                                    </p:set>
                                    <p:anim calcmode="lin" valueType="num">
                                      <p:cBhvr additive="base">
                                        <p:cTn id="13" dur="1000" fill="hold"/>
                                        <p:tgtEl>
                                          <p:spTgt spid="30722"/>
                                        </p:tgtEl>
                                        <p:attrNameLst>
                                          <p:attrName>ppt_x</p:attrName>
                                        </p:attrNameLst>
                                      </p:cBhvr>
                                      <p:tavLst>
                                        <p:tav tm="0">
                                          <p:val>
                                            <p:strVal val="0-#ppt_w/2"/>
                                          </p:val>
                                        </p:tav>
                                        <p:tav tm="100000">
                                          <p:val>
                                            <p:strVal val="#ppt_x"/>
                                          </p:val>
                                        </p:tav>
                                      </p:tavLst>
                                    </p:anim>
                                    <p:anim calcmode="lin" valueType="num">
                                      <p:cBhvr additive="base">
                                        <p:cTn id="14" dur="1000" fill="hold"/>
                                        <p:tgtEl>
                                          <p:spTgt spid="307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3"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1746" name="Rectangle 2"/>
          <p:cNvSpPr>
            <a:spLocks noGrp="1" noChangeArrowheads="1"/>
          </p:cNvSpPr>
          <p:nvPr>
            <p:ph idx="1"/>
          </p:nvPr>
        </p:nvSpPr>
        <p:spPr>
          <a:xfrm>
            <a:off x="179388" y="404813"/>
            <a:ext cx="8785225" cy="6453187"/>
          </a:xfrm>
        </p:spPr>
        <p:txBody>
          <a:bodyPr/>
          <a:lstStyle/>
          <a:p>
            <a:pPr>
              <a:lnSpc>
                <a:spcPct val="90000"/>
              </a:lnSpc>
            </a:pPr>
            <a:r>
              <a:rPr lang="en-US" altLang="zh-CN" sz="2800" b="1"/>
              <a:t>       </a:t>
            </a:r>
            <a:r>
              <a:rPr lang="zh-CN" altLang="en-US" sz="2800" b="1"/>
              <a:t>她被救后，为了孩子，又嫁了两次，与后来的丈夫鲁贵生了个女儿四凤。不料鲁贵与四凤无意中又当了周家的仆人，儿子鲁大海当了周家的煤矿工人。于是以周家为中心发生了各种巧合的违反伦常的性爱关系，展开了错综复杂的矛盾</a:t>
            </a:r>
            <a:r>
              <a:rPr lang="en-US" altLang="zh-CN" sz="2800" b="1"/>
              <a:t>:</a:t>
            </a:r>
            <a:r>
              <a:rPr lang="zh-CN" altLang="en-US" sz="2800" b="1"/>
              <a:t>继母繁漪与周萍私通，同父异母的兄妹周萍与四凤相爱，周冲也在追求四凤，而周朴园与鲁大海父子相互为敌，周萍与鲁大海兄弟之间亦互相仇视。这个悲剧的内幕是侍萍因繁漪通知她领回四凤而来到周家才被揭露的。</a:t>
            </a:r>
            <a:endParaRPr lang="zh-CN" altLang="en-US" sz="2800" b="1"/>
          </a:p>
          <a:p>
            <a:pPr>
              <a:lnSpc>
                <a:spcPct val="90000"/>
              </a:lnSpc>
            </a:pPr>
            <a:r>
              <a:rPr lang="zh-CN" altLang="en-US" sz="2800" b="1"/>
              <a:t>       这些矛盾酝酿、激发，终于在一个的下午趋向高潮，又经过一番复杂的矛盾冲突，周萍和四凤终于知道他们原来是同母兄妹。于是一场悲剧发生了，四凤触电而死，繁漪的儿子周冲为救四凤不幸送命，周萍也开枪自杀了</a:t>
            </a:r>
            <a:r>
              <a:rPr lang="en-US" altLang="zh-CN" sz="2800" b="1">
                <a:latin typeface="Arial"/>
              </a:rPr>
              <a:t>……</a:t>
            </a:r>
            <a:r>
              <a:rPr lang="zh-CN" altLang="en-US" sz="2800" b="1"/>
              <a:t>这个罪恶的大家庭终于归于毁灭。</a:t>
            </a:r>
            <a:endParaRPr lang="zh-CN" altLang="en-US" sz="2800" b="1"/>
          </a:p>
        </p:txBody>
      </p:sp>
    </p:spTree>
  </p:cSld>
  <p:clrMapOvr>
    <a:masterClrMapping/>
  </p:clrMapOvr>
  <p:transition>
    <p:random/>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457200" y="214290"/>
            <a:ext cx="8229600" cy="5842023"/>
          </a:xfrm>
        </p:spPr>
        <p:style>
          <a:lnRef idx="2">
            <a:schemeClr val="dk1"/>
          </a:lnRef>
          <a:fillRef idx="1">
            <a:schemeClr val="lt1"/>
          </a:fillRef>
          <a:effectRef idx="0">
            <a:schemeClr val="dk1"/>
          </a:effectRef>
          <a:fontRef idx="minor">
            <a:schemeClr val="dk1"/>
          </a:fontRef>
        </p:style>
        <p:txBody>
          <a:bodyPr>
            <a:normAutofit lnSpcReduction="10000"/>
          </a:bodyPr>
          <a:lstStyle/>
          <a:p>
            <a:r>
              <a:rPr lang="en-US" altLang="zh-CN" smtClean="0">
                <a:solidFill>
                  <a:srgbClr val="FF0000"/>
                </a:solidFill>
                <a:latin typeface="方正舒体" pitchFamily="2" charset="-122"/>
                <a:ea typeface="方正舒体" pitchFamily="2" charset="-122"/>
              </a:rPr>
              <a:t>《</a:t>
            </a:r>
            <a:r>
              <a:rPr lang="zh-CN" altLang="en-US" smtClean="0">
                <a:solidFill>
                  <a:srgbClr val="FF0000"/>
                </a:solidFill>
                <a:latin typeface="方正舒体" pitchFamily="2" charset="-122"/>
                <a:ea typeface="方正舒体" pitchFamily="2" charset="-122"/>
              </a:rPr>
              <a:t>雷雨</a:t>
            </a:r>
            <a:r>
              <a:rPr lang="en-US" altLang="zh-CN" smtClean="0">
                <a:solidFill>
                  <a:srgbClr val="FF0000"/>
                </a:solidFill>
                <a:latin typeface="方正舒体" pitchFamily="2" charset="-122"/>
                <a:ea typeface="方正舒体" pitchFamily="2" charset="-122"/>
              </a:rPr>
              <a:t>》</a:t>
            </a:r>
            <a:r>
              <a:rPr lang="zh-CN" altLang="en-US" smtClean="0">
                <a:solidFill>
                  <a:srgbClr val="FF0000"/>
                </a:solidFill>
                <a:latin typeface="方正舒体" pitchFamily="2" charset="-122"/>
                <a:ea typeface="方正舒体" pitchFamily="2" charset="-122"/>
              </a:rPr>
              <a:t>描写了一个残酷的世界，在这个世界里，每个人物都是悲剧的承担者，无论是贫是富，是好是坏，都上演着悲剧的角色。</a:t>
            </a:r>
            <a:r>
              <a:rPr lang="en-US" altLang="zh-CN" smtClean="0">
                <a:solidFill>
                  <a:srgbClr val="FF0000"/>
                </a:solidFill>
                <a:latin typeface="方正舒体" pitchFamily="2" charset="-122"/>
                <a:ea typeface="方正舒体" pitchFamily="2" charset="-122"/>
              </a:rPr>
              <a:t>《</a:t>
            </a:r>
            <a:r>
              <a:rPr lang="zh-CN" altLang="en-US" smtClean="0">
                <a:solidFill>
                  <a:srgbClr val="FF0000"/>
                </a:solidFill>
                <a:latin typeface="方正舒体" pitchFamily="2" charset="-122"/>
                <a:ea typeface="方正舒体" pitchFamily="2" charset="-122"/>
              </a:rPr>
              <a:t>雷雨</a:t>
            </a:r>
            <a:r>
              <a:rPr lang="en-US" altLang="zh-CN" smtClean="0">
                <a:solidFill>
                  <a:srgbClr val="FF0000"/>
                </a:solidFill>
                <a:latin typeface="方正舒体" pitchFamily="2" charset="-122"/>
                <a:ea typeface="方正舒体" pitchFamily="2" charset="-122"/>
              </a:rPr>
              <a:t>》</a:t>
            </a:r>
            <a:r>
              <a:rPr lang="zh-CN" altLang="en-US" smtClean="0">
                <a:solidFill>
                  <a:srgbClr val="FF0000"/>
                </a:solidFill>
                <a:latin typeface="方正舒体" pitchFamily="2" charset="-122"/>
                <a:ea typeface="方正舒体" pitchFamily="2" charset="-122"/>
              </a:rPr>
              <a:t>有极端复杂极端紧张的矛盾冲突，里面的每个人都以自己为扭结点，与他人构成了多层网状矛盾关系。每个人都在情感的火坑里打着昏迷的滚，都试图摆脱命运的 泥淖，但不管怎么挣扎，怎么呼号，也难以摆脱命运的泥淖。但不管怎么挣扎，怎么呼号，也难以摆脱悲剧性的命运。</a:t>
            </a:r>
            <a:r>
              <a:rPr lang="en-US" altLang="zh-CN" smtClean="0">
                <a:solidFill>
                  <a:srgbClr val="FF0000"/>
                </a:solidFill>
                <a:latin typeface="方正舒体" pitchFamily="2" charset="-122"/>
                <a:ea typeface="方正舒体" pitchFamily="2" charset="-122"/>
              </a:rPr>
              <a:t>《</a:t>
            </a:r>
            <a:r>
              <a:rPr lang="zh-CN" altLang="en-US" smtClean="0">
                <a:solidFill>
                  <a:srgbClr val="FF0000"/>
                </a:solidFill>
                <a:latin typeface="方正舒体" pitchFamily="2" charset="-122"/>
                <a:ea typeface="方正舒体" pitchFamily="2" charset="-122"/>
              </a:rPr>
              <a:t>雷雨</a:t>
            </a:r>
            <a:r>
              <a:rPr lang="en-US" altLang="zh-CN" smtClean="0">
                <a:solidFill>
                  <a:srgbClr val="FF0000"/>
                </a:solidFill>
                <a:latin typeface="方正舒体" pitchFamily="2" charset="-122"/>
                <a:ea typeface="方正舒体" pitchFamily="2" charset="-122"/>
              </a:rPr>
              <a:t>》</a:t>
            </a:r>
            <a:r>
              <a:rPr lang="zh-CN" altLang="en-US" smtClean="0">
                <a:solidFill>
                  <a:srgbClr val="FF0000"/>
                </a:solidFill>
                <a:latin typeface="方正舒体" pitchFamily="2" charset="-122"/>
                <a:ea typeface="方正舒体" pitchFamily="2" charset="-122"/>
              </a:rPr>
              <a:t>中的每个人都以失败告终，这个家庭也随之毁灭。</a:t>
            </a:r>
            <a:endParaRPr lang="zh-CN" altLang="en-US">
              <a:solidFill>
                <a:srgbClr val="FF0000"/>
              </a:solidFill>
              <a:latin typeface="方正舒体" pitchFamily="2" charset="-122"/>
              <a:ea typeface="方正舒体" pitchFamily="2" charset="-122"/>
            </a:endParaRPr>
          </a:p>
        </p:txBody>
      </p:sp>
    </p:spTree>
  </p:cSld>
  <p:clrMapOvr>
    <a:masterClrMapping/>
  </p:clrMapOvr>
  <p:transition>
    <p:random/>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457200" y="571480"/>
            <a:ext cx="8229600" cy="5484833"/>
          </a:xfrm>
        </p:spPr>
        <p:style>
          <a:lnRef idx="2">
            <a:schemeClr val="dk1"/>
          </a:lnRef>
          <a:fillRef idx="1">
            <a:schemeClr val="lt1"/>
          </a:fillRef>
          <a:effectRef idx="0">
            <a:schemeClr val="dk1"/>
          </a:effectRef>
          <a:fontRef idx="minor">
            <a:schemeClr val="dk1"/>
          </a:fontRef>
        </p:style>
        <p:txBody>
          <a:bodyPr/>
          <a:lstStyle/>
          <a:p>
            <a:r>
              <a:rPr lang="zh-CN" altLang="en-US" smtClean="0"/>
              <a:t>周朴园是现代文学画廊里永恒的经典。他的性格是多层次的，把握周朴园的性格是有难度的。</a:t>
            </a:r>
            <a:endParaRPr lang="en-US" altLang="zh-CN" smtClean="0"/>
          </a:p>
          <a:p>
            <a:r>
              <a:rPr lang="zh-CN" altLang="en-US" smtClean="0"/>
              <a:t>周朴园自私、冷酷、虚伪、狡猾、老练、狠毒，是一个散发着浓厚封建气味的早期资本家兼封建专制家长独裁。但这些都抹杀不了他身上的人情味。在他身上，多情与绝情，温情与冷酷，人情味与铜臭味，时时交织在一起，构成了他复杂的性格。</a:t>
            </a:r>
            <a:endParaRPr lang="zh-CN" altLang="en-US"/>
          </a:p>
        </p:txBody>
      </p:sp>
    </p:spTree>
  </p:cSld>
  <p:clrMapOvr>
    <a:masterClrMapping/>
  </p:clrMapOvr>
  <p:transition>
    <p:random/>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457200" y="785794"/>
            <a:ext cx="8229600" cy="5270519"/>
          </a:xfrm>
        </p:spPr>
        <p:style>
          <a:lnRef idx="2">
            <a:schemeClr val="dk1"/>
          </a:lnRef>
          <a:fillRef idx="1">
            <a:schemeClr val="lt1"/>
          </a:fillRef>
          <a:effectRef idx="0">
            <a:schemeClr val="dk1"/>
          </a:effectRef>
          <a:fontRef idx="minor">
            <a:schemeClr val="dk1"/>
          </a:fontRef>
        </p:style>
        <p:txBody>
          <a:bodyPr/>
          <a:lstStyle/>
          <a:p>
            <a:r>
              <a:rPr lang="zh-CN" altLang="en-US" smtClean="0"/>
              <a:t>周朴园是雷雨悲剧的总根源，同时也是悲剧命运的承担者。他爱而不得所爱，不能终其所爱，是很可悲的。</a:t>
            </a:r>
            <a:endParaRPr lang="en-US" altLang="zh-CN" smtClean="0"/>
          </a:p>
          <a:p>
            <a:r>
              <a:rPr lang="zh-CN" altLang="en-US" smtClean="0"/>
              <a:t>周朴园身后的历史文化背景对他的性格塑造功不可没。半殖民地半封建中国的早期资本家的典型就是周朴园这样。因袭了几千年封建传统的痼疾，又有早期资本家的劣根性。</a:t>
            </a:r>
            <a:endParaRPr lang="zh-CN" altLang="en-US"/>
          </a:p>
        </p:txBody>
      </p:sp>
    </p:spTree>
  </p:cSld>
  <p:clrMapOvr>
    <a:masterClrMapping/>
  </p:clrMapOvr>
  <p:transition>
    <p:random/>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标题 3"/>
          <p:cNvSpPr>
            <a:spLocks noGrp="1"/>
          </p:cNvSpPr>
          <p:nvPr>
            <p:ph type="title"/>
          </p:nvPr>
        </p:nvSpPr>
        <p:spPr/>
        <p:txBody>
          <a:bodyPr/>
          <a:lstStyle/>
          <a:p>
            <a:r>
              <a:rPr lang="zh-CN" altLang="en-US" smtClean="0">
                <a:solidFill>
                  <a:srgbClr val="FF0000"/>
                </a:solidFill>
              </a:rPr>
              <a:t>雷雨</a:t>
            </a:r>
            <a:r>
              <a:rPr lang="en-US" altLang="zh-CN" smtClean="0">
                <a:solidFill>
                  <a:srgbClr val="FF0000"/>
                </a:solidFill>
              </a:rPr>
              <a:t>·</a:t>
            </a:r>
            <a:r>
              <a:rPr lang="zh-CN" altLang="en-US" smtClean="0">
                <a:solidFill>
                  <a:srgbClr val="FF0000"/>
                </a:solidFill>
              </a:rPr>
              <a:t>第三幕</a:t>
            </a:r>
            <a:endParaRPr lang="zh-CN" altLang="en-US">
              <a:solidFill>
                <a:srgbClr val="FF0000"/>
              </a:solidFill>
            </a:endParaRPr>
          </a:p>
        </p:txBody>
      </p:sp>
      <p:sp>
        <p:nvSpPr>
          <p:cNvPr id="5" name="内容占位符 4"/>
          <p:cNvSpPr>
            <a:spLocks noGrp="1"/>
          </p:cNvSpPr>
          <p:nvPr>
            <p:ph idx="1"/>
          </p:nvPr>
        </p:nvSpPr>
        <p:spPr>
          <a:xfrm>
            <a:off x="457200" y="1600200"/>
            <a:ext cx="8229600" cy="4829196"/>
          </a:xfrm>
        </p:spPr>
        <p:style>
          <a:lnRef idx="2">
            <a:schemeClr val="dk1"/>
          </a:lnRef>
          <a:fillRef idx="1">
            <a:schemeClr val="lt1"/>
          </a:fillRef>
          <a:effectRef idx="0">
            <a:schemeClr val="dk1"/>
          </a:effectRef>
          <a:fontRef idx="minor">
            <a:schemeClr val="dk1"/>
          </a:fontRef>
        </p:style>
        <p:txBody>
          <a:bodyPr>
            <a:normAutofit lnSpcReduction="10000"/>
          </a:bodyPr>
          <a:lstStyle/>
          <a:p>
            <a:pPr latinLnBrk="0"/>
            <a:r>
              <a:rPr lang="zh-CN" altLang="en-US" sz="2600" smtClean="0">
                <a:solidFill>
                  <a:srgbClr val="000000"/>
                </a:solidFill>
              </a:rPr>
              <a:t>鲁四凤  妈，（抽咽）妈，您为什么不信您自己的女儿呢？（扑在鲁妈怀里大哭，鲁妈抱着她）</a:t>
            </a:r>
            <a:endParaRPr lang="zh-CN" altLang="en-US" sz="2600" smtClean="0">
              <a:solidFill>
                <a:srgbClr val="000000"/>
              </a:solidFill>
            </a:endParaRPr>
          </a:p>
          <a:p>
            <a:pPr latinLnBrk="0"/>
            <a:r>
              <a:rPr lang="zh-CN" altLang="en-US" sz="2600" smtClean="0">
                <a:solidFill>
                  <a:srgbClr val="000000"/>
                </a:solidFill>
              </a:rPr>
              <a:t>鲁侍萍  （落眼泪）凤儿，可怜的孩子，不是我不相信你，我太爱你，我生怕外人欺负了你，（沉痛地）我太不敢相信世界上的人了。傻孩子，你不懂妈的心，妈的苦多少年是说不出来的，你妈就是在年青的时候没有人来提醒，</a:t>
            </a:r>
            <a:r>
              <a:rPr lang="en-US" altLang="zh-CN" sz="2600" smtClean="0">
                <a:solidFill>
                  <a:srgbClr val="000000"/>
                </a:solidFill>
              </a:rPr>
              <a:t>——</a:t>
            </a:r>
            <a:r>
              <a:rPr lang="zh-CN" altLang="en-US" sz="2600" smtClean="0">
                <a:solidFill>
                  <a:srgbClr val="000000"/>
                </a:solidFill>
              </a:rPr>
              <a:t>可怜，妈就是一步走错，就步步走错了，孩子，我就生了你这么一个女儿，我的女儿不能再像她妈似的，人的心都靠不住，我并不是说人坏，我就是恨人性太弱，太容易变了。孩子，你是我的，你是我唯一的宝贝，你永远疼我！你要是再骗我，那就是杀了我了，我的苦命的孩子</a:t>
            </a:r>
            <a:r>
              <a:rPr lang="zh-CN" altLang="en-US" sz="2400" smtClean="0">
                <a:solidFill>
                  <a:srgbClr val="000000"/>
                </a:solidFill>
              </a:rPr>
              <a:t>！</a:t>
            </a:r>
            <a:endParaRPr lang="zh-CN" altLang="en-US" sz="2800" smtClean="0">
              <a:solidFill>
                <a:srgbClr val="000000"/>
              </a:solidFill>
            </a:endParaRPr>
          </a:p>
          <a:p>
            <a:endParaRPr lang="zh-CN" altLang="en-US"/>
          </a:p>
        </p:txBody>
      </p:sp>
    </p:spTree>
  </p:cSld>
  <p:clrMapOvr>
    <a:masterClrMapping/>
  </p:clrMapOvr>
  <p:transition>
    <p:random/>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smtClean="0"/>
              <a:t>朴园，你找侍萍么？侍萍在这儿。</a:t>
            </a:r>
            <a:endParaRPr lang="zh-CN" altLang="en-US"/>
          </a:p>
        </p:txBody>
      </p:sp>
    </p:spTree>
  </p:cSld>
  <p:clrMapOvr>
    <a:masterClrMapping/>
  </p:clrMapOvr>
  <p:transition>
    <p:random/>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xfrm>
            <a:off x="457200" y="1600200"/>
            <a:ext cx="8401080" cy="2471742"/>
          </a:xfrm>
        </p:spPr>
        <p:style>
          <a:lnRef idx="2">
            <a:schemeClr val="accent1"/>
          </a:lnRef>
          <a:fillRef idx="1">
            <a:schemeClr val="lt1"/>
          </a:fillRef>
          <a:effectRef idx="0">
            <a:schemeClr val="accent1"/>
          </a:effectRef>
          <a:fontRef idx="minor">
            <a:schemeClr val="dk1"/>
          </a:fontRef>
        </p:style>
        <p:txBody>
          <a:bodyPr>
            <a:normAutofit/>
          </a:bodyPr>
          <a:lstStyle/>
          <a:p>
            <a:r>
              <a:rPr lang="en-US" altLang="zh-CN" sz="9600" smtClean="0">
                <a:solidFill>
                  <a:srgbClr val="FF0000"/>
                </a:solidFill>
                <a:effectLst>
                  <a:glow rad="101600">
                    <a:schemeClr val="accent4">
                      <a:satMod val="175000"/>
                      <a:alpha val="40000"/>
                    </a:schemeClr>
                  </a:glow>
                  <a:outerShdw blurRad="50800" dist="38100" dir="8100000" algn="tr" rotWithShape="0">
                    <a:prstClr val="black">
                      <a:alpha val="40000"/>
                    </a:prstClr>
                  </a:outerShdw>
                  <a:reflection blurRad="6350" stA="55000" endA="300" endPos="45500" dir="5400000" sy="-100000" algn="bl" rotWithShape="0"/>
                </a:effectLst>
              </a:rPr>
              <a:t>《</a:t>
            </a:r>
            <a:r>
              <a:rPr lang="zh-CN" altLang="en-US" sz="9600" smtClean="0">
                <a:solidFill>
                  <a:srgbClr val="FF0000"/>
                </a:solidFill>
                <a:effectLst>
                  <a:glow rad="101600">
                    <a:schemeClr val="accent4">
                      <a:satMod val="175000"/>
                      <a:alpha val="40000"/>
                    </a:schemeClr>
                  </a:glow>
                  <a:outerShdw blurRad="50800" dist="38100" dir="8100000" algn="tr" rotWithShape="0">
                    <a:prstClr val="black">
                      <a:alpha val="40000"/>
                    </a:prstClr>
                  </a:outerShdw>
                  <a:reflection blurRad="6350" stA="55000" endA="300" endPos="45500" dir="5400000" sy="-100000" algn="bl" rotWithShape="0"/>
                </a:effectLst>
              </a:rPr>
              <a:t>雷雨</a:t>
            </a:r>
            <a:r>
              <a:rPr lang="en-US" altLang="zh-CN" sz="9600" smtClean="0">
                <a:solidFill>
                  <a:srgbClr val="FF0000"/>
                </a:solidFill>
                <a:effectLst>
                  <a:glow rad="101600">
                    <a:schemeClr val="accent4">
                      <a:satMod val="175000"/>
                      <a:alpha val="40000"/>
                    </a:schemeClr>
                  </a:glow>
                  <a:outerShdw blurRad="50800" dist="38100" dir="8100000" algn="tr" rotWithShape="0">
                    <a:prstClr val="black">
                      <a:alpha val="40000"/>
                    </a:prstClr>
                  </a:outerShdw>
                  <a:reflection blurRad="6350" stA="55000" endA="300" endPos="45500" dir="5400000" sy="-100000" algn="bl" rotWithShape="0"/>
                </a:effectLst>
              </a:rPr>
              <a:t>》</a:t>
            </a:r>
            <a:r>
              <a:rPr lang="zh-CN" altLang="en-US" sz="9600" smtClean="0">
                <a:solidFill>
                  <a:srgbClr val="FF0000"/>
                </a:solidFill>
                <a:effectLst>
                  <a:glow rad="101600">
                    <a:schemeClr val="accent4">
                      <a:satMod val="175000"/>
                      <a:alpha val="40000"/>
                    </a:schemeClr>
                  </a:glow>
                  <a:outerShdw blurRad="50800" dist="38100" dir="8100000" algn="tr" rotWithShape="0">
                    <a:prstClr val="black">
                      <a:alpha val="40000"/>
                    </a:prstClr>
                  </a:outerShdw>
                  <a:reflection blurRad="6350" stA="55000" endA="300" endPos="45500" dir="5400000" sy="-100000" algn="bl" rotWithShape="0"/>
                </a:effectLst>
              </a:rPr>
              <a:t>主题</a:t>
            </a:r>
            <a:endParaRPr lang="zh-CN" altLang="en-US" sz="9600">
              <a:solidFill>
                <a:srgbClr val="FF0000"/>
              </a:solidFill>
              <a:effectLst>
                <a:glow rad="101600">
                  <a:schemeClr val="accent4">
                    <a:satMod val="175000"/>
                    <a:alpha val="40000"/>
                  </a:schemeClr>
                </a:glow>
                <a:outerShdw blurRad="50800" dist="38100" dir="8100000" algn="tr" rotWithShape="0">
                  <a:prstClr val="black">
                    <a:alpha val="40000"/>
                  </a:prstClr>
                </a:outerShdw>
                <a:reflection blurRad="6350" stA="55000" endA="300" endPos="45500" dir="5400000" sy="-100000" algn="bl" rotWithShape="0"/>
              </a:effectLst>
            </a:endParaRPr>
          </a:p>
        </p:txBody>
      </p:sp>
    </p:spTree>
  </p:cSld>
  <p:clrMapOvr>
    <a:masterClrMapping/>
  </p:clrMapOvr>
  <p:transition>
    <p:random/>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457200" y="500042"/>
            <a:ext cx="8229600" cy="6143668"/>
          </a:xfrm>
        </p:spPr>
        <p:style>
          <a:lnRef idx="2">
            <a:schemeClr val="dk1"/>
          </a:lnRef>
          <a:fillRef idx="1">
            <a:schemeClr val="lt1"/>
          </a:fillRef>
          <a:effectRef idx="0">
            <a:schemeClr val="dk1"/>
          </a:effectRef>
          <a:fontRef idx="minor">
            <a:schemeClr val="dk1"/>
          </a:fontRef>
        </p:style>
        <p:txBody>
          <a:bodyPr/>
          <a:lstStyle/>
          <a:p>
            <a:r>
              <a:rPr lang="zh-CN" altLang="en-US" sz="4400" smtClean="0">
                <a:solidFill>
                  <a:srgbClr val="FF0000"/>
                </a:solidFill>
              </a:rPr>
              <a:t>命运悲剧说：</a:t>
            </a:r>
            <a:r>
              <a:rPr lang="zh-CN" altLang="en-US" smtClean="0"/>
              <a:t>曹禺在</a:t>
            </a:r>
            <a:r>
              <a:rPr lang="en-US" altLang="zh-CN" smtClean="0"/>
              <a:t>《</a:t>
            </a:r>
            <a:r>
              <a:rPr lang="zh-CN" altLang="en-US" smtClean="0"/>
              <a:t>雷雨</a:t>
            </a:r>
            <a:r>
              <a:rPr lang="en-US" altLang="zh-CN" smtClean="0"/>
              <a:t>》</a:t>
            </a:r>
            <a:r>
              <a:rPr lang="zh-CN" altLang="en-US" smtClean="0"/>
              <a:t>序中说：“在</a:t>
            </a:r>
            <a:r>
              <a:rPr lang="en-US" altLang="zh-CN" smtClean="0"/>
              <a:t>《</a:t>
            </a:r>
            <a:r>
              <a:rPr lang="zh-CN" altLang="en-US" smtClean="0"/>
              <a:t>雷雨</a:t>
            </a:r>
            <a:r>
              <a:rPr lang="en-US" altLang="zh-CN" smtClean="0"/>
              <a:t>》</a:t>
            </a:r>
            <a:r>
              <a:rPr lang="zh-CN" altLang="en-US" smtClean="0"/>
              <a:t>里，宇宙正像一口残酷的井，落在里面，怎样呼号，也难逃这黑暗的坑”因此，</a:t>
            </a:r>
            <a:r>
              <a:rPr lang="en-US" altLang="zh-CN" smtClean="0"/>
              <a:t>《</a:t>
            </a:r>
            <a:r>
              <a:rPr lang="zh-CN" altLang="en-US" smtClean="0"/>
              <a:t>雷雨</a:t>
            </a:r>
            <a:r>
              <a:rPr lang="en-US" altLang="zh-CN" smtClean="0"/>
              <a:t>》</a:t>
            </a:r>
            <a:r>
              <a:rPr lang="zh-CN" altLang="en-US" smtClean="0"/>
              <a:t>里的人们“泥鳅似的在情感的火坑里打着昏迷的滚，用尽心力来拯救自己，而不知千万仞的深渊在眼前张着巨大的口。他们正如一匹跌在沼泽里的羸马，愈挣扎，愈深沉的陷落在死亡的泥淖里”这种悲剧意识，反映了曹禺对宇宙间压抑人的本性，对不可把握的某种不可知的力量的恐惧，反映了他对人类生存困境的悲剧性认识。</a:t>
            </a:r>
            <a:endParaRPr lang="zh-CN" altLang="en-US"/>
          </a:p>
        </p:txBody>
      </p:sp>
    </p:spTree>
  </p:cSld>
  <p:clrMapOvr>
    <a:masterClrMapping/>
  </p:clrMapOvr>
  <p:transition>
    <p:random/>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457200" y="285728"/>
            <a:ext cx="8229600" cy="6286544"/>
          </a:xfrm>
        </p:spPr>
        <p:style>
          <a:lnRef idx="2">
            <a:schemeClr val="dk1"/>
          </a:lnRef>
          <a:fillRef idx="1">
            <a:schemeClr val="lt1"/>
          </a:fillRef>
          <a:effectRef idx="0">
            <a:schemeClr val="dk1"/>
          </a:effectRef>
          <a:fontRef idx="minor">
            <a:schemeClr val="dk1"/>
          </a:fontRef>
        </p:style>
        <p:txBody>
          <a:bodyPr>
            <a:normAutofit lnSpcReduction="10000"/>
          </a:bodyPr>
          <a:lstStyle/>
          <a:p>
            <a:r>
              <a:rPr lang="zh-CN" altLang="en-US" smtClean="0"/>
              <a:t>     周朴园想用金钱的方式来来化解眼前因侍萍出现导致的危机，但结果是他一生的努力在一夜之间化为泡影，三四两疯的结局是他万没有料到的。侍萍希望四凤不要重走自己当年走过的老路，以摆脱发生在昨天，今天又被重新唤起的伤心往事，但结果四凤还是重蹈了她的覆辙，并且是兄妹之间的乱伦</a:t>
            </a:r>
            <a:r>
              <a:rPr lang="en-US" altLang="zh-CN" smtClean="0"/>
              <a:t>——</a:t>
            </a:r>
            <a:r>
              <a:rPr lang="zh-CN" altLang="en-US" smtClean="0"/>
              <a:t>这就是命运对他残忍的捉弄。蘩漪紧紧抓住周萍不放手，要重新拾起一堆破碎的残梦，追寻新的爱情。不料周萍却移情别恋，他痴痴地抓住四凤，要以新的爱情来洗涤自己的罪恶。谁知却又陷入更深的罪恶的泥潭中。</a:t>
            </a:r>
            <a:endParaRPr lang="zh-CN" altLang="en-US"/>
          </a:p>
        </p:txBody>
      </p:sp>
    </p:spTree>
  </p:cSld>
  <p:clrMapOvr>
    <a:masterClrMapping/>
  </p:clrMapOvr>
  <p:transition>
    <p:random/>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457200" y="214290"/>
            <a:ext cx="8229600" cy="6429420"/>
          </a:xfrm>
        </p:spPr>
        <p:style>
          <a:lnRef idx="2">
            <a:schemeClr val="dk1"/>
          </a:lnRef>
          <a:fillRef idx="1">
            <a:schemeClr val="lt1"/>
          </a:fillRef>
          <a:effectRef idx="0">
            <a:schemeClr val="dk1"/>
          </a:effectRef>
          <a:fontRef idx="minor">
            <a:schemeClr val="dk1"/>
          </a:fontRef>
        </p:style>
        <p:txBody>
          <a:bodyPr/>
          <a:lstStyle/>
          <a:p>
            <a:r>
              <a:rPr lang="zh-CN" altLang="en-US" smtClean="0"/>
              <a:t>     周冲也是，她紧紧抓住四凤，要构建出童话般的爱的幻想世界，结果带给他的却是生命瞬间的毁灭。</a:t>
            </a:r>
            <a:endParaRPr lang="en-US" altLang="zh-CN" smtClean="0"/>
          </a:p>
          <a:p>
            <a:r>
              <a:rPr lang="zh-CN" altLang="en-US" smtClean="0"/>
              <a:t>     命运捉弄折磨着</a:t>
            </a:r>
            <a:r>
              <a:rPr lang="en-US" altLang="zh-CN" smtClean="0"/>
              <a:t>《</a:t>
            </a:r>
            <a:r>
              <a:rPr lang="zh-CN" altLang="en-US" smtClean="0"/>
              <a:t>雷雨</a:t>
            </a:r>
            <a:r>
              <a:rPr lang="en-US" altLang="zh-CN" smtClean="0"/>
              <a:t>》</a:t>
            </a:r>
            <a:r>
              <a:rPr lang="zh-CN" altLang="en-US" smtClean="0"/>
              <a:t>里每一个有着强烈欲望的灵魂。</a:t>
            </a:r>
            <a:r>
              <a:rPr lang="zh-CN" altLang="en-US" smtClean="0">
                <a:latin typeface="楷体" panose="02010609060101010101" charset="-122"/>
                <a:ea typeface="楷体" panose="02010609060101010101" charset="-122"/>
              </a:rPr>
              <a:t>曹禺是这样来描述《雷雨》的主题：它所显示的，并不是因果，并不是报应，而是我觉得的天地之间的“残忍”。而“残忍”背后的主宰，就是“命运”。</a:t>
            </a:r>
            <a:endParaRPr lang="en-US" altLang="zh-CN" smtClean="0">
              <a:latin typeface="楷体" panose="02010609060101010101" charset="-122"/>
              <a:ea typeface="楷体" panose="02010609060101010101" charset="-122"/>
            </a:endParaRPr>
          </a:p>
          <a:p>
            <a:r>
              <a:rPr lang="en-US" altLang="zh-CN" smtClean="0">
                <a:ea typeface="楷体" panose="02010609060101010101" charset="-122"/>
              </a:rPr>
              <a:t>   </a:t>
            </a:r>
            <a:r>
              <a:rPr lang="en-US" altLang="zh-CN" sz="2800" b="1" smtClean="0">
                <a:solidFill>
                  <a:srgbClr val="FF0000"/>
                </a:solidFill>
                <a:ea typeface="楷体" panose="02010609060101010101" charset="-122"/>
              </a:rPr>
              <a:t>《</a:t>
            </a:r>
            <a:r>
              <a:rPr lang="zh-CN" altLang="en-US" sz="2800" b="1" smtClean="0">
                <a:solidFill>
                  <a:srgbClr val="FF0000"/>
                </a:solidFill>
                <a:ea typeface="楷体" panose="02010609060101010101" charset="-122"/>
              </a:rPr>
              <a:t>雷雨</a:t>
            </a:r>
            <a:r>
              <a:rPr lang="en-US" altLang="zh-CN" sz="2800" b="1" smtClean="0">
                <a:solidFill>
                  <a:srgbClr val="FF0000"/>
                </a:solidFill>
                <a:ea typeface="楷体" panose="02010609060101010101" charset="-122"/>
              </a:rPr>
              <a:t>》</a:t>
            </a:r>
            <a:r>
              <a:rPr lang="zh-CN" altLang="en-US" sz="2800" b="1" smtClean="0">
                <a:solidFill>
                  <a:srgbClr val="FF0000"/>
                </a:solidFill>
                <a:ea typeface="楷体" panose="02010609060101010101" charset="-122"/>
              </a:rPr>
              <a:t>是一出地地道道的命运悲剧。</a:t>
            </a:r>
            <a:r>
              <a:rPr lang="zh-CN" altLang="en-US" sz="2800" b="1" smtClean="0">
                <a:solidFill>
                  <a:srgbClr val="FF0000"/>
                </a:solidFill>
              </a:rPr>
              <a:t>鲁侍萍有两番话道破天机：“命，不公平的命指使我来的。”</a:t>
            </a:r>
            <a:endParaRPr lang="zh-CN" altLang="en-US" sz="2800" b="1" smtClean="0">
              <a:solidFill>
                <a:srgbClr val="FF0000"/>
              </a:solidFill>
            </a:endParaRPr>
          </a:p>
          <a:p>
            <a:endParaRPr lang="zh-CN" altLang="en-US"/>
          </a:p>
        </p:txBody>
      </p:sp>
    </p:spTree>
  </p:cSld>
  <p:clrMapOvr>
    <a:masterClrMapping/>
  </p:clrMapOvr>
  <p:transition>
    <p:random/>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500034" y="428604"/>
            <a:ext cx="8229600" cy="5456245"/>
          </a:xfrm>
        </p:spPr>
        <p:style>
          <a:lnRef idx="2">
            <a:schemeClr val="dk1"/>
          </a:lnRef>
          <a:fillRef idx="1">
            <a:schemeClr val="lt1"/>
          </a:fillRef>
          <a:effectRef idx="0">
            <a:schemeClr val="dk1"/>
          </a:effectRef>
          <a:fontRef idx="minor">
            <a:schemeClr val="dk1"/>
          </a:fontRef>
        </p:style>
        <p:txBody>
          <a:bodyPr/>
          <a:lstStyle/>
          <a:p>
            <a:r>
              <a:rPr lang="zh-CN" altLang="en-US" sz="4800" smtClean="0">
                <a:solidFill>
                  <a:srgbClr val="FF0000"/>
                </a:solidFill>
              </a:rPr>
              <a:t>生存悲剧说：</a:t>
            </a:r>
            <a:r>
              <a:rPr lang="en-US" altLang="zh-CN" smtClean="0"/>
              <a:t>《</a:t>
            </a:r>
            <a:r>
              <a:rPr lang="zh-CN" altLang="en-US" smtClean="0"/>
              <a:t>雷雨</a:t>
            </a:r>
            <a:r>
              <a:rPr lang="en-US" altLang="zh-CN" smtClean="0"/>
              <a:t>》</a:t>
            </a:r>
            <a:r>
              <a:rPr lang="zh-CN" altLang="en-US" smtClean="0"/>
              <a:t>中八个主要人物，每个人物都有着自己独特的思想性格和情感追求，并为自己的目标而行动，但又必然与他人的追求目标相矛盾，发生直接或间接的冲突。这样的人物关系和矛盾冲突，可以让人感受到萨特</a:t>
            </a:r>
            <a:r>
              <a:rPr lang="en-US" altLang="zh-CN" smtClean="0"/>
              <a:t>《</a:t>
            </a:r>
            <a:r>
              <a:rPr lang="zh-CN" altLang="en-US" smtClean="0"/>
              <a:t>禁闭</a:t>
            </a:r>
            <a:r>
              <a:rPr lang="en-US" altLang="zh-CN" smtClean="0"/>
              <a:t>》</a:t>
            </a:r>
            <a:r>
              <a:rPr lang="zh-CN" altLang="en-US" smtClean="0"/>
              <a:t>中“他人就是地狱”的哲学意味，揭示了人类 的生存困境。</a:t>
            </a:r>
            <a:endParaRPr lang="zh-CN" altLang="en-US"/>
          </a:p>
        </p:txBody>
      </p:sp>
    </p:spTree>
  </p:cSld>
  <p:clrMapOvr>
    <a:masterClrMapping/>
  </p:clrMapOvr>
  <p:transition>
    <p:random/>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solidFill>
                  <a:srgbClr val="000000"/>
                </a:solidFill>
              </a:rPr>
              <a:t>讨论</a:t>
            </a:r>
            <a:endParaRPr lang="zh-CN" altLang="en-US">
              <a:solidFill>
                <a:srgbClr val="000000"/>
              </a:solidFill>
            </a:endParaRPr>
          </a:p>
        </p:txBody>
      </p:sp>
      <p:sp>
        <p:nvSpPr>
          <p:cNvPr id="3" name="内容占位符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r>
              <a:rPr lang="zh-CN" altLang="en-US" smtClean="0"/>
              <a:t>九十年代末期</a:t>
            </a:r>
            <a:r>
              <a:rPr lang="en-US" altLang="zh-CN" smtClean="0"/>
              <a:t>《</a:t>
            </a:r>
            <a:r>
              <a:rPr lang="zh-CN" altLang="en-US" smtClean="0"/>
              <a:t>雷雨</a:t>
            </a:r>
            <a:r>
              <a:rPr lang="en-US" altLang="zh-CN" smtClean="0"/>
              <a:t>》</a:t>
            </a:r>
            <a:r>
              <a:rPr lang="zh-CN" altLang="en-US" smtClean="0"/>
              <a:t>被拍成电视连续剧，它对原剧作如下改动：</a:t>
            </a:r>
            <a:endParaRPr lang="en-US" altLang="zh-CN" smtClean="0"/>
          </a:p>
          <a:p>
            <a:r>
              <a:rPr lang="en-US" altLang="zh-CN" smtClean="0"/>
              <a:t>1.</a:t>
            </a:r>
            <a:r>
              <a:rPr lang="zh-CN" altLang="en-US" smtClean="0"/>
              <a:t>电视剧中周朴园和鲁侍萍在周公馆见面后，周朴园亲自到鲁侍萍家“忏悔”，温情脉脉。</a:t>
            </a:r>
            <a:r>
              <a:rPr lang="zh-CN" altLang="en-US" smtClean="0">
                <a:solidFill>
                  <a:srgbClr val="FF0000"/>
                </a:solidFill>
              </a:rPr>
              <a:t>讨论：周朴园会不会去忏悔。</a:t>
            </a:r>
            <a:endParaRPr lang="en-US" altLang="zh-CN" smtClean="0">
              <a:solidFill>
                <a:srgbClr val="FF0000"/>
              </a:solidFill>
            </a:endParaRPr>
          </a:p>
          <a:p>
            <a:r>
              <a:rPr lang="en-US" altLang="zh-CN" smtClean="0"/>
              <a:t>2.</a:t>
            </a:r>
            <a:r>
              <a:rPr lang="zh-CN" altLang="en-US" smtClean="0"/>
              <a:t>原著中，四凤、周冲是触电而死，周萍是开枪自杀身亡，一个没落、腐朽的封建资产阶级大家庭，在大雷雨中宣告崩溃了，而改编者则安排侍萍带着四凤去了济南，鲁大海出走山西，周萍接管父亲的矿山，创造了近乎“大团圆”的结局。</a:t>
            </a:r>
            <a:r>
              <a:rPr lang="zh-CN" altLang="en-US" smtClean="0">
                <a:solidFill>
                  <a:srgbClr val="FF0000"/>
                </a:solidFill>
              </a:rPr>
              <a:t>讨论：是这样的结局好还是原著的结局好？</a:t>
            </a:r>
            <a:endParaRPr lang="zh-CN" altLang="en-US">
              <a:solidFill>
                <a:srgbClr val="FF0000"/>
              </a:solidFill>
            </a:endParaRPr>
          </a:p>
        </p:txBody>
      </p:sp>
      <p:pic>
        <p:nvPicPr>
          <p:cNvPr id="4" name="New picture"/>
          <p:cNvPicPr/>
          <p:nvPr/>
        </p:nvPicPr>
        <p:blipFill>
          <a:blip r:embed="rId2"/>
          <a:stretch>
            <a:fillRect/>
          </a:stretch>
        </p:blipFill>
        <p:spPr>
          <a:xfrm>
            <a:off x="11518900" y="10858500"/>
            <a:ext cx="304800" cy="228600"/>
          </a:xfrm>
          <a:prstGeom prst="cube">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tags/tag1.xml><?xml version="1.0" encoding="utf-8"?>
<p:tagLst xmlns:p="http://schemas.openxmlformats.org/presentationml/2006/main">
  <p:tag name="AS_OS" val="Unix 3.10 unknown"/>
  <p:tag name="AS_RELEASE_DATE" val="2020.11.30"/>
  <p:tag name="AS_TITLE" val="Aspose.Slides for Java"/>
  <p:tag name="AS_VERSION" val="20.11"/>
</p:tagLst>
</file>

<file path=ppt/theme/_rels/theme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jpeg" /></Relationships>
</file>

<file path=ppt/theme/theme1.xml><?xml version="1.0" encoding="utf-8"?>
<a:theme xmlns:r="http://schemas.openxmlformats.org/officeDocument/2006/relationships" xmlns:a="http://schemas.openxmlformats.org/drawingml/2006/main" name="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Arial"/>
        <a:cs typeface="Arial"/>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Arial"/>
        <a:cs typeface="Arial"/>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学科网</Company>
  <PresentationFormat>On-screen Show (4:3)</PresentationFormat>
  <Paragraphs>52</Paragraphs>
  <Slides>20</Slides>
  <Notes>0</Notes>
  <TotalTime>0</TotalTime>
  <HiddenSlides>0</HiddenSlides>
  <MMClips>0</MMClips>
  <ScaleCrop>0</ScaleCrop>
  <HeadingPairs>
    <vt:vector baseType="variant" size="6">
      <vt:variant>
        <vt:lpstr>Fonts used</vt:lpstr>
      </vt:variant>
      <vt:variant>
        <vt:i4>12</vt:i4>
      </vt:variant>
      <vt:variant>
        <vt:lpstr>Theme</vt:lpstr>
      </vt:variant>
      <vt:variant>
        <vt:i4>1</vt:i4>
      </vt:variant>
      <vt:variant>
        <vt:lpstr>Slide Titles</vt:lpstr>
      </vt:variant>
      <vt:variant>
        <vt:i4>20</vt:i4>
      </vt:variant>
    </vt:vector>
  </HeadingPairs>
  <TitlesOfParts>
    <vt:vector baseType="lpstr" size="33">
      <vt:lpstr>Arial</vt:lpstr>
      <vt:lpstr>Franklin Gothic Medium</vt:lpstr>
      <vt:lpstr>Franklin Gothic Book</vt:lpstr>
      <vt:lpstr>Wingdings 2</vt:lpstr>
      <vt:lpstr>汉仪雪峰体简</vt:lpstr>
      <vt:lpstr>方正琥珀简体</vt:lpstr>
      <vt:lpstr>Arial Unicode MS</vt:lpstr>
      <vt:lpstr>华文中宋</vt:lpstr>
      <vt:lpstr>幼圆</vt:lpstr>
      <vt:lpstr>方正舒体</vt:lpstr>
      <vt:lpstr>楷体</vt:lpstr>
      <vt:lpstr>宋体</vt:lpstr>
      <vt:lpstr>暗香扑面</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雷雨·第三幕</vt:lpstr>
      <vt:lpstr>PowerPoint Presentation</vt:lpstr>
      <vt:lpstr>PowerPoint Presentation</vt:lpstr>
      <vt:lpstr>PowerPoint Presentation</vt:lpstr>
      <vt:lpstr>PowerPoint Presentation</vt:lpstr>
      <vt:lpstr>PowerPoint Presentation</vt:lpstr>
      <vt:lpstr>PowerPoint Presentation</vt:lpstr>
      <vt:lpstr>讨论</vt:lpstr>
    </vt:vector>
  </TitlesOfParts>
  <LinksUpToDate>0</LinksUpToDate>
  <SharedDoc>0</SharedDoc>
  <HyperlinksChanged>0</HyperlinksChanged>
  <Application>Aspose.Slides for Java</Application>
  <AppVersion>20.1100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rbm.xkw.com</dc:creator>
  <cp:revision>1</cp:revision>
  <cp:lastPrinted>2021-07-11T22:35:33.181</cp:lastPrinted>
  <dcterms:created xsi:type="dcterms:W3CDTF">2021-07-11T22:35:33Z</dcterms:created>
  <dcterms:modified xsi:type="dcterms:W3CDTF">2021-07-11T14:35:34Z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