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0.11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305" r:id="rId3"/>
    <p:sldId id="301" r:id="rId4"/>
    <p:sldId id="302" r:id="rId5"/>
    <p:sldId id="303" r:id="rId6"/>
    <p:sldId id="257" r:id="rId7"/>
    <p:sldId id="266" r:id="rId8"/>
    <p:sldId id="270" r:id="rId9"/>
    <p:sldId id="269" r:id="rId10"/>
    <p:sldId id="258" r:id="rId11"/>
    <p:sldId id="267" r:id="rId12"/>
    <p:sldId id="268" r:id="rId13"/>
    <p:sldId id="300" r:id="rId14"/>
    <p:sldId id="276" r:id="rId15"/>
    <p:sldId id="279" r:id="rId16"/>
    <p:sldId id="271" r:id="rId17"/>
    <p:sldId id="272" r:id="rId18"/>
    <p:sldId id="264" r:id="rId19"/>
    <p:sldId id="277" r:id="rId20"/>
  </p:sldIdLst>
  <p:sldSz cx="9144000" cy="5143500" type="screen16x9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02" y="27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8F5D5F-C13B-4EDD-8D89-B7CF73915BA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3E0F32-FDD0-4BD5-93CB-0F4E5BD38D7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E0F32-FDD0-4BD5-93CB-0F4E5BD38D7F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01封面.jp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png" /><Relationship Id="rId3" Type="http://schemas.openxmlformats.org/officeDocument/2006/relationships/image" Target="../media/image1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png" /><Relationship Id="rId3" Type="http://schemas.openxmlformats.org/officeDocument/2006/relationships/image" Target="../media/image1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4.png" /><Relationship Id="rId3" Type="http://schemas.openxmlformats.org/officeDocument/2006/relationships/image" Target="../media/image15.png" /><Relationship Id="rId4" Type="http://schemas.openxmlformats.org/officeDocument/2006/relationships/image" Target="../media/image16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7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149" name="图片 10" descr="图片1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899031" y="1221581"/>
            <a:ext cx="131885" cy="2409825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1" name="矩形 10"/>
          <p:cNvSpPr/>
          <p:nvPr/>
        </p:nvSpPr>
        <p:spPr>
          <a:xfrm>
            <a:off x="1571604" y="1214428"/>
            <a:ext cx="52774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/>
              <a:t>必修二  第一章  第一节</a:t>
            </a:r>
            <a:endParaRPr lang="zh-CN" altLang="en-US" sz="4000"/>
          </a:p>
        </p:txBody>
      </p:sp>
      <p:sp>
        <p:nvSpPr>
          <p:cNvPr id="12" name="副标题 2"/>
          <p:cNvSpPr txBox="1"/>
          <p:nvPr/>
        </p:nvSpPr>
        <p:spPr>
          <a:xfrm>
            <a:off x="4071934" y="2000246"/>
            <a:ext cx="3686188" cy="13144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人口的数量变化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357158" y="285735"/>
            <a:ext cx="842968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n-US" altLang="zh-CN" sz="2000"/>
              <a:t>1910</a:t>
            </a:r>
            <a:r>
              <a:rPr lang="zh-CN" altLang="en-US" sz="2000"/>
              <a:t>年</a:t>
            </a:r>
            <a:r>
              <a:rPr lang="en-US" altLang="zh-CN" sz="2000"/>
              <a:t>11</a:t>
            </a:r>
            <a:r>
              <a:rPr lang="zh-CN" altLang="en-US" sz="2000"/>
              <a:t>月</a:t>
            </a:r>
            <a:r>
              <a:rPr lang="en-US" altLang="zh-CN" sz="2000"/>
              <a:t>7</a:t>
            </a:r>
            <a:r>
              <a:rPr lang="zh-CN" altLang="en-US" sz="2000"/>
              <a:t>日，哈尔滨傅家甸出现了两名从满洲里坐火车而来、贩卖毛皮的猎人。他们一路奔忙，生意做成之后，没过几天就患病死去，死前一个月，还没有什么症状，而死前的几天则情况异常：</a:t>
            </a:r>
            <a:r>
              <a:rPr lang="zh-CN" altLang="en-US" sz="2000">
                <a:solidFill>
                  <a:srgbClr val="FF0000"/>
                </a:solidFill>
              </a:rPr>
              <a:t>高热寒颤，胸痛咳嗽，咳出了大量的泡沫血痰，很快就感到呼吸困难</a:t>
            </a:r>
            <a:r>
              <a:rPr lang="zh-CN" altLang="en-US" sz="2000"/>
              <a:t>。两个猎人死去时皮肤发黑，十分骇人。其实这一症状并不是第一次出现</a:t>
            </a:r>
            <a:r>
              <a:rPr lang="en-US" altLang="zh-CN" sz="2000"/>
              <a:t>——</a:t>
            </a:r>
            <a:r>
              <a:rPr lang="zh-CN" altLang="en-US" sz="2000"/>
              <a:t>上个月俄租界也有此传说，然而却乏人关注。</a:t>
            </a:r>
            <a:endParaRPr lang="zh-CN" altLang="en-US" sz="2000"/>
          </a:p>
          <a:p>
            <a:pPr fontAlgn="t"/>
            <a:r>
              <a:rPr lang="zh-CN" altLang="en-US" sz="2000">
                <a:solidFill>
                  <a:srgbClr val="FF0000"/>
                </a:solidFill>
              </a:rPr>
              <a:t>接触</a:t>
            </a:r>
            <a:r>
              <a:rPr lang="zh-CN" altLang="en-US" sz="2000"/>
              <a:t>这两个猎人的当地人随后也出现了类似情况。更可怕的是，在短短的三个月之内，光傅家甸就死了五千多人。接着传来消息说，从哈尔滨坐车回长春的人中也不幸出现了死者，不久，长春当地死了约有两千人，第二年</a:t>
            </a:r>
            <a:r>
              <a:rPr lang="en-US" altLang="zh-CN" sz="2000"/>
              <a:t>1</a:t>
            </a:r>
            <a:r>
              <a:rPr lang="zh-CN" altLang="en-US" sz="2000"/>
              <a:t>月份，奉天、大连、北京、天津、保定、旅顺、烟台、济南，都出现了类似的死者（</a:t>
            </a:r>
            <a:r>
              <a:rPr lang="en-US" altLang="zh-CN" sz="2000"/>
              <a:t>《</a:t>
            </a:r>
            <a:r>
              <a:rPr lang="zh-CN" altLang="en-US" sz="2000"/>
              <a:t>鼠疫与近代中国</a:t>
            </a:r>
            <a:r>
              <a:rPr lang="en-US" altLang="zh-CN" sz="2000"/>
              <a:t>》</a:t>
            </a:r>
            <a:r>
              <a:rPr lang="zh-CN" altLang="en-US" sz="2000"/>
              <a:t>页</a:t>
            </a:r>
            <a:r>
              <a:rPr lang="en-US" altLang="zh-CN" sz="2000"/>
              <a:t>110</a:t>
            </a:r>
            <a:r>
              <a:rPr lang="zh-CN" altLang="en-US" sz="2000"/>
              <a:t>，以下引用此书仅标注页码）。这种引发连续不断的死亡的传染病，就是“鼠疫”</a:t>
            </a:r>
            <a:r>
              <a:rPr lang="en-US" altLang="zh-CN" sz="2000"/>
              <a:t>——</a:t>
            </a:r>
            <a:r>
              <a:rPr lang="zh-CN" altLang="en-US" sz="2000"/>
              <a:t>后来被伍连德确认为“</a:t>
            </a:r>
            <a:r>
              <a:rPr lang="zh-CN" altLang="en-US" sz="2000">
                <a:solidFill>
                  <a:srgbClr val="FF0000"/>
                </a:solidFill>
              </a:rPr>
              <a:t>肺</a:t>
            </a:r>
            <a:r>
              <a:rPr lang="zh-CN" altLang="en-US" sz="2000"/>
              <a:t>鼠疫”，经</a:t>
            </a:r>
            <a:r>
              <a:rPr lang="en-US" altLang="zh-CN" sz="2000"/>
              <a:t>《</a:t>
            </a:r>
            <a:r>
              <a:rPr lang="zh-CN" altLang="en-US" sz="2000"/>
              <a:t>鼠疫与近代中国</a:t>
            </a:r>
            <a:r>
              <a:rPr lang="en-US" altLang="zh-CN" sz="2000"/>
              <a:t>》</a:t>
            </a:r>
            <a:r>
              <a:rPr lang="zh-CN" altLang="en-US" sz="2000"/>
              <a:t>作者饭岛涉统计，肺鼠疫由黑龙江省西北部经铁路南下，蔓延至整个东北约七十个县，死亡总数达到四万三千九百七十二人。</a:t>
            </a:r>
            <a:endParaRPr lang="zh-CN" altLang="en-US" sz="20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https://img.allhistory.com/5e0eb562a4188f000162fdaa.jpg?w=908&amp;h=432&amp;w=1192&amp;h=54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42976" y="642925"/>
            <a:ext cx="6858048" cy="4277708"/>
          </a:xfrm>
          <a:prstGeom prst="rect">
            <a:avLst/>
          </a:prstGeom>
          <a:noFill/>
        </p:spPr>
      </p:pic>
      <p:sp>
        <p:nvSpPr>
          <p:cNvPr id="3" name="矩形 2"/>
          <p:cNvSpPr/>
          <p:nvPr/>
        </p:nvSpPr>
        <p:spPr>
          <a:xfrm>
            <a:off x="1857358" y="1"/>
            <a:ext cx="5235729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zh-CN" sz="2400" b="1"/>
              <a:t>1910-1911</a:t>
            </a:r>
            <a:r>
              <a:rPr lang="zh-CN" altLang="en-US" sz="2400" b="1"/>
              <a:t>年满洲里鼠疫沿铁路线传播</a:t>
            </a:r>
            <a:endParaRPr lang="zh-CN" altLang="en-US" sz="2400" b="1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85721" y="2"/>
            <a:ext cx="5118836" cy="20359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sp>
        <p:nvSpPr>
          <p:cNvPr id="3" name="矩形 2"/>
          <p:cNvSpPr/>
          <p:nvPr/>
        </p:nvSpPr>
        <p:spPr>
          <a:xfrm>
            <a:off x="1" y="2035966"/>
            <a:ext cx="52149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/>
              <a:t> </a:t>
            </a:r>
            <a:r>
              <a:rPr lang="zh-CN" altLang="en-US" sz="2400" b="1"/>
              <a:t>围绕抗击新型冠状病毒，国家已经使出了霹雳手段，构筑了至少三条战线！</a:t>
            </a:r>
            <a:endParaRPr lang="zh-CN" altLang="en-US" sz="2400"/>
          </a:p>
        </p:txBody>
      </p:sp>
      <p:sp>
        <p:nvSpPr>
          <p:cNvPr id="4" name="矩形 3"/>
          <p:cNvSpPr/>
          <p:nvPr/>
        </p:nvSpPr>
        <p:spPr>
          <a:xfrm>
            <a:off x="3" y="2786064"/>
            <a:ext cx="5165303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b="1"/>
              <a:t>1</a:t>
            </a:r>
            <a:r>
              <a:rPr lang="zh-CN" altLang="en-US" b="1"/>
              <a:t>、在阻击疫情传播方面，打响全民防控战。</a:t>
            </a:r>
            <a:endParaRPr lang="zh-CN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775708" y="0"/>
            <a:ext cx="3368292" cy="286445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sp>
        <p:nvSpPr>
          <p:cNvPr id="6" name="矩形 5"/>
          <p:cNvSpPr/>
          <p:nvPr/>
        </p:nvSpPr>
        <p:spPr>
          <a:xfrm>
            <a:off x="0" y="3321849"/>
            <a:ext cx="482375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zh-CN" b="1"/>
              <a:t>2</a:t>
            </a:r>
            <a:r>
              <a:rPr lang="zh-CN" altLang="en-US" b="1"/>
              <a:t>、在救治感染患者方面，打响 正面 医疗战！</a:t>
            </a: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" y="3857634"/>
            <a:ext cx="4253087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zh-CN" b="1"/>
              <a:t>3</a:t>
            </a:r>
            <a:r>
              <a:rPr lang="zh-CN" altLang="en-US" b="1"/>
              <a:t>、在挖掉毒根方面，打响疫苗研发战！</a:t>
            </a: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4339842"/>
            <a:ext cx="4572000" cy="83099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zh-CN" altLang="en-US" sz="2400" b="1"/>
              <a:t>抗击病毒，防控疫情，从根本上讲，一靠组织，二靠</a:t>
            </a:r>
            <a:r>
              <a:rPr lang="zh-CN" altLang="en-US" sz="2400" b="1">
                <a:solidFill>
                  <a:srgbClr val="FF0000"/>
                </a:solidFill>
              </a:rPr>
              <a:t>科学</a:t>
            </a:r>
            <a:r>
              <a:rPr lang="zh-CN" altLang="en-US" sz="2400" b="1"/>
              <a:t>。</a:t>
            </a:r>
            <a:endParaRPr lang="zh-CN" altLang="en-US" sz="240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929326" y="2893221"/>
            <a:ext cx="3000395" cy="128586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2"/>
            <a:ext cx="4857752" cy="515669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sp>
        <p:nvSpPr>
          <p:cNvPr id="5" name="矩形 4"/>
          <p:cNvSpPr/>
          <p:nvPr/>
        </p:nvSpPr>
        <p:spPr>
          <a:xfrm>
            <a:off x="214282" y="3268270"/>
            <a:ext cx="4500594" cy="8036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箭头连接符 6"/>
          <p:cNvCxnSpPr/>
          <p:nvPr/>
        </p:nvCxnSpPr>
        <p:spPr>
          <a:xfrm rot="5400000" flipH="1" flipV="1">
            <a:off x="4616653" y="2241349"/>
            <a:ext cx="1125149" cy="92869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715008" y="750081"/>
            <a:ext cx="3000396" cy="35394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/>
              <a:t>第一节   </a:t>
            </a:r>
            <a:endParaRPr lang="en-US" altLang="zh-CN" sz="2800"/>
          </a:p>
          <a:p>
            <a:r>
              <a:rPr lang="zh-CN" altLang="en-US" sz="2800"/>
              <a:t>人口的数量变化</a:t>
            </a:r>
            <a:endParaRPr lang="en-US" altLang="zh-CN" sz="2800"/>
          </a:p>
          <a:p>
            <a:endParaRPr lang="en-US" altLang="zh-CN" sz="2800"/>
          </a:p>
          <a:p>
            <a:r>
              <a:rPr lang="zh-CN" altLang="en-US" sz="2800"/>
              <a:t>第二节   </a:t>
            </a:r>
            <a:endParaRPr lang="en-US" altLang="zh-CN" sz="2800"/>
          </a:p>
          <a:p>
            <a:r>
              <a:rPr lang="zh-CN" altLang="en-US" sz="2800"/>
              <a:t>人口的空间变化</a:t>
            </a:r>
            <a:endParaRPr lang="en-US" altLang="zh-CN" sz="2800"/>
          </a:p>
          <a:p>
            <a:endParaRPr lang="en-US" altLang="zh-CN" sz="2800"/>
          </a:p>
          <a:p>
            <a:r>
              <a:rPr lang="zh-CN" altLang="en-US" sz="2800"/>
              <a:t>第三节   </a:t>
            </a:r>
            <a:endParaRPr lang="en-US" altLang="zh-CN" sz="2800"/>
          </a:p>
          <a:p>
            <a:r>
              <a:rPr lang="zh-CN" altLang="en-US" sz="2800"/>
              <a:t>人口的合理容量</a:t>
            </a:r>
            <a:endParaRPr lang="zh-CN" altLang="en-US" sz="2800"/>
          </a:p>
        </p:txBody>
      </p:sp>
      <p:sp>
        <p:nvSpPr>
          <p:cNvPr id="9" name="椭圆 8"/>
          <p:cNvSpPr/>
          <p:nvPr/>
        </p:nvSpPr>
        <p:spPr>
          <a:xfrm>
            <a:off x="642910" y="3643321"/>
            <a:ext cx="642942" cy="160736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357290" y="3643321"/>
            <a:ext cx="571504" cy="160736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071538" y="3804055"/>
            <a:ext cx="2928958" cy="160736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箭头连接符 16"/>
          <p:cNvCxnSpPr>
            <a:stCxn id="9" idx="0"/>
          </p:cNvCxnSpPr>
          <p:nvPr/>
        </p:nvCxnSpPr>
        <p:spPr>
          <a:xfrm rot="5400000" flipH="1" flipV="1">
            <a:off x="2196686" y="53563"/>
            <a:ext cx="2357454" cy="4822065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>
            <a:stCxn id="12" idx="7"/>
          </p:cNvCxnSpPr>
          <p:nvPr/>
        </p:nvCxnSpPr>
        <p:spPr>
          <a:xfrm rot="5400000" flipH="1" flipV="1">
            <a:off x="3268220" y="1077196"/>
            <a:ext cx="1166547" cy="4012785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>
            <a:stCxn id="14" idx="6"/>
          </p:cNvCxnSpPr>
          <p:nvPr/>
        </p:nvCxnSpPr>
        <p:spPr>
          <a:xfrm flipV="1">
            <a:off x="4000496" y="3714758"/>
            <a:ext cx="1857388" cy="169665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2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2709806" y="1017977"/>
            <a:ext cx="6434194" cy="324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1800"/>
              </a:spcAft>
            </a:pPr>
            <a:r>
              <a:rPr lang="zh-CN" altLang="en-US" sz="2000">
                <a:latin typeface="+mn-ea"/>
              </a:rPr>
              <a:t>理解影响人口自然增长的决定因素。</a:t>
            </a:r>
            <a:endParaRPr lang="en-US" altLang="zh-CN" sz="2000">
              <a:latin typeface="+mn-ea"/>
            </a:endParaRPr>
          </a:p>
          <a:p>
            <a:pPr algn="just">
              <a:lnSpc>
                <a:spcPct val="200000"/>
              </a:lnSpc>
              <a:spcAft>
                <a:spcPts val="1800"/>
              </a:spcAft>
            </a:pPr>
            <a:r>
              <a:rPr lang="zh-CN" altLang="en-US" sz="2000">
                <a:latin typeface="+mn-ea"/>
              </a:rPr>
              <a:t>理解人口数量增长在时间、空间上的差异及其原因。</a:t>
            </a:r>
            <a:endParaRPr lang="zh-CN" altLang="en-US" sz="2000">
              <a:latin typeface="+mn-ea"/>
            </a:endParaRPr>
          </a:p>
          <a:p>
            <a:pPr algn="just">
              <a:lnSpc>
                <a:spcPct val="200000"/>
              </a:lnSpc>
              <a:spcAft>
                <a:spcPts val="1800"/>
              </a:spcAft>
            </a:pPr>
            <a:r>
              <a:rPr lang="zh-CN" altLang="en-US" sz="2000">
                <a:latin typeface="+mn-ea"/>
              </a:rPr>
              <a:t>学会阅读和分析有关的人口数量变化图。</a:t>
            </a:r>
            <a:endParaRPr lang="zh-CN" altLang="en-US" sz="2000">
              <a:latin typeface="+mn-ea"/>
            </a:endParaRPr>
          </a:p>
          <a:p>
            <a:pPr algn="just">
              <a:lnSpc>
                <a:spcPct val="200000"/>
              </a:lnSpc>
              <a:spcAft>
                <a:spcPts val="1800"/>
              </a:spcAft>
            </a:pPr>
            <a:r>
              <a:rPr lang="zh-CN" altLang="en-US" sz="2000">
                <a:latin typeface="+mn-ea"/>
              </a:rPr>
              <a:t>对比分析不同国家和地区的人口问题、影响及对策。</a:t>
            </a:r>
            <a:endParaRPr lang="zh-CN" altLang="en-US" sz="2000"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643042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24321" y="500048"/>
            <a:ext cx="923330" cy="4179105"/>
            <a:chOff x="1276425" y="978133"/>
            <a:chExt cx="923330" cy="3816289"/>
          </a:xfrm>
        </p:grpSpPr>
        <p:sp>
          <p:nvSpPr>
            <p:cNvPr id="5" name="文本框 4"/>
            <p:cNvSpPr txBox="1"/>
            <p:nvPr/>
          </p:nvSpPr>
          <p:spPr>
            <a:xfrm>
              <a:off x="1276425" y="1952368"/>
              <a:ext cx="923330" cy="284205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4800" b="1">
                  <a:solidFill>
                    <a:schemeClr val="bg1"/>
                  </a:solidFill>
                </a:rPr>
                <a:t>学习目标</a:t>
              </a:r>
              <a:endParaRPr lang="zh-CN" altLang="en-US" sz="4800" b="1">
                <a:solidFill>
                  <a:schemeClr val="bg1"/>
                </a:solidFill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2546" y="978133"/>
              <a:ext cx="791081" cy="791081"/>
            </a:xfrm>
            <a:prstGeom prst="rect">
              <a:avLst/>
            </a:prstGeom>
          </p:spPr>
        </p:pic>
      </p:grpSp>
      <p:sp>
        <p:nvSpPr>
          <p:cNvPr id="7" name="文本框 10"/>
          <p:cNvSpPr txBox="1"/>
          <p:nvPr/>
        </p:nvSpPr>
        <p:spPr>
          <a:xfrm>
            <a:off x="2008585" y="1924173"/>
            <a:ext cx="550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/>
              <a:t>02</a:t>
            </a:r>
            <a:endParaRPr lang="zh-CN" altLang="en-US" sz="2800" b="1"/>
          </a:p>
        </p:txBody>
      </p:sp>
      <p:sp>
        <p:nvSpPr>
          <p:cNvPr id="8" name="文本框 11"/>
          <p:cNvSpPr txBox="1"/>
          <p:nvPr/>
        </p:nvSpPr>
        <p:spPr>
          <a:xfrm>
            <a:off x="2008584" y="2604951"/>
            <a:ext cx="550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/>
              <a:t>03</a:t>
            </a:r>
            <a:endParaRPr lang="zh-CN" altLang="en-US" sz="2800" b="1"/>
          </a:p>
        </p:txBody>
      </p:sp>
      <p:sp>
        <p:nvSpPr>
          <p:cNvPr id="9" name="文本框 12"/>
          <p:cNvSpPr txBox="1"/>
          <p:nvPr/>
        </p:nvSpPr>
        <p:spPr>
          <a:xfrm>
            <a:off x="2000236" y="3458505"/>
            <a:ext cx="550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/>
              <a:t>04</a:t>
            </a:r>
            <a:endParaRPr lang="zh-CN" altLang="en-US" sz="2800" b="1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32" y="1857372"/>
            <a:ext cx="656176" cy="100013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670" y="2500314"/>
            <a:ext cx="656176" cy="100013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670" y="3357569"/>
            <a:ext cx="656176" cy="1000132"/>
          </a:xfrm>
          <a:prstGeom prst="rect">
            <a:avLst/>
          </a:prstGeom>
        </p:spPr>
      </p:pic>
      <p:sp>
        <p:nvSpPr>
          <p:cNvPr id="13" name="文本框 13"/>
          <p:cNvSpPr txBox="1"/>
          <p:nvPr/>
        </p:nvSpPr>
        <p:spPr>
          <a:xfrm>
            <a:off x="2008585" y="1157007"/>
            <a:ext cx="550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/>
              <a:t>01</a:t>
            </a:r>
            <a:endParaRPr lang="zh-CN" altLang="en-US" sz="2800" b="1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670" y="1071552"/>
            <a:ext cx="656176" cy="100013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928926" y="2"/>
            <a:ext cx="3643338" cy="51747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678" y="1071554"/>
            <a:ext cx="5598668" cy="310804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" y="0"/>
            <a:ext cx="3187199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14286" y="857239"/>
            <a:ext cx="288811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>
                <a:solidFill>
                  <a:schemeClr val="bg1"/>
                </a:solidFill>
              </a:rPr>
              <a:t>2011</a:t>
            </a:r>
            <a:r>
              <a:rPr lang="zh-CN" altLang="en-US" sz="2000">
                <a:solidFill>
                  <a:schemeClr val="bg1"/>
                </a:solidFill>
              </a:rPr>
              <a:t>年</a:t>
            </a:r>
            <a:r>
              <a:rPr lang="en-US" altLang="zh-CN" sz="2000">
                <a:solidFill>
                  <a:schemeClr val="bg1"/>
                </a:solidFill>
              </a:rPr>
              <a:t>10</a:t>
            </a:r>
            <a:r>
              <a:rPr lang="zh-CN" altLang="en-US" sz="2000">
                <a:solidFill>
                  <a:schemeClr val="bg1"/>
                </a:solidFill>
              </a:rPr>
              <a:t>月</a:t>
            </a:r>
            <a:r>
              <a:rPr lang="en-US" altLang="zh-CN" sz="2000">
                <a:solidFill>
                  <a:schemeClr val="bg1"/>
                </a:solidFill>
              </a:rPr>
              <a:t>31</a:t>
            </a:r>
            <a:r>
              <a:rPr lang="zh-CN" altLang="en-US" sz="2000">
                <a:solidFill>
                  <a:schemeClr val="bg1"/>
                </a:solidFill>
              </a:rPr>
              <a:t>日凌晨，成为象征性的全球第</a:t>
            </a:r>
            <a:r>
              <a:rPr lang="en-US" altLang="zh-CN" sz="2000">
                <a:solidFill>
                  <a:schemeClr val="bg1"/>
                </a:solidFill>
              </a:rPr>
              <a:t>70</a:t>
            </a:r>
            <a:r>
              <a:rPr lang="zh-CN" altLang="en-US" sz="2000">
                <a:solidFill>
                  <a:schemeClr val="bg1"/>
                </a:solidFill>
              </a:rPr>
              <a:t>亿成员之一的婴儿在菲律宾降生。</a:t>
            </a:r>
            <a:endParaRPr lang="en-US" altLang="zh-CN" sz="2000">
              <a:solidFill>
                <a:schemeClr val="bg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>
                <a:solidFill>
                  <a:schemeClr val="bg1"/>
                </a:solidFill>
              </a:rPr>
              <a:t>联合国将这一天定为“世界</a:t>
            </a:r>
            <a:r>
              <a:rPr lang="en-US" altLang="zh-CN" sz="2000">
                <a:solidFill>
                  <a:schemeClr val="bg1"/>
                </a:solidFill>
              </a:rPr>
              <a:t>70</a:t>
            </a:r>
            <a:r>
              <a:rPr lang="zh-CN" altLang="en-US" sz="2000">
                <a:solidFill>
                  <a:schemeClr val="bg1"/>
                </a:solidFill>
              </a:rPr>
              <a:t>亿人口日”。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2844" y="0"/>
            <a:ext cx="30785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+mn-ea"/>
              </a:rPr>
              <a:t>世界 </a:t>
            </a:r>
            <a:r>
              <a:rPr lang="en-US" altLang="zh-CN" sz="4000" b="1">
                <a:solidFill>
                  <a:schemeClr val="bg1"/>
                </a:solidFill>
                <a:latin typeface="+mn-ea"/>
              </a:rPr>
              <a:t>70 </a:t>
            </a:r>
            <a:r>
              <a:rPr lang="zh-CN" altLang="en-US" sz="2400" b="1">
                <a:solidFill>
                  <a:schemeClr val="bg1"/>
                </a:solidFill>
                <a:latin typeface="+mn-ea"/>
              </a:rPr>
              <a:t>亿人口日</a:t>
            </a:r>
            <a:endParaRPr lang="zh-CN" altLang="en-US" sz="2400" b="1">
              <a:latin typeface="+mn-ea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28662" y="785800"/>
            <a:ext cx="1445078" cy="0"/>
          </a:xfrm>
          <a:prstGeom prst="line">
            <a:avLst/>
          </a:prstGeom>
          <a:ln w="381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3"/>
            <a:ext cx="3714744" cy="51747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grpSp>
        <p:nvGrpSpPr>
          <p:cNvPr id="7" name="组合 6"/>
          <p:cNvGrpSpPr/>
          <p:nvPr/>
        </p:nvGrpSpPr>
        <p:grpSpPr>
          <a:xfrm>
            <a:off x="4500562" y="2643191"/>
            <a:ext cx="4286248" cy="1643527"/>
            <a:chOff x="1693449" y="3326412"/>
            <a:chExt cx="8010009" cy="1322106"/>
          </a:xfrm>
        </p:grpSpPr>
        <p:grpSp>
          <p:nvGrpSpPr>
            <p:cNvPr id="8" name="组合 16"/>
            <p:cNvGrpSpPr/>
            <p:nvPr/>
          </p:nvGrpSpPr>
          <p:grpSpPr>
            <a:xfrm>
              <a:off x="1693449" y="3326412"/>
              <a:ext cx="2116432" cy="1322106"/>
              <a:chOff x="5183098" y="4890528"/>
              <a:chExt cx="2116432" cy="1322106"/>
            </a:xfrm>
          </p:grpSpPr>
          <p:sp>
            <p:nvSpPr>
              <p:cNvPr id="17" name="矩形: 圆角 17"/>
              <p:cNvSpPr/>
              <p:nvPr/>
            </p:nvSpPr>
            <p:spPr>
              <a:xfrm>
                <a:off x="5183098" y="4898741"/>
                <a:ext cx="2116432" cy="1241696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Text Box 3"/>
              <p:cNvSpPr txBox="1"/>
              <p:nvPr/>
            </p:nvSpPr>
            <p:spPr>
              <a:xfrm>
                <a:off x="5235396" y="4890528"/>
                <a:ext cx="2011837" cy="1322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20000"/>
                  </a:lnSpc>
                  <a:buNone/>
                </a:pPr>
                <a:r>
                  <a:rPr lang="zh-CN" altLang="en-US" sz="2800" b="1">
                    <a:solidFill>
                      <a:schemeClr val="bg1"/>
                    </a:solidFill>
                    <a:latin typeface="+mn-ea"/>
                  </a:rPr>
                  <a:t>人口</a:t>
                </a:r>
                <a:endParaRPr lang="en-US" altLang="zh-CN" sz="2800" b="1">
                  <a:solidFill>
                    <a:schemeClr val="bg1"/>
                  </a:solidFill>
                  <a:latin typeface="+mn-ea"/>
                </a:endParaRPr>
              </a:p>
              <a:p>
                <a:pPr lvl="0" algn="ctr">
                  <a:lnSpc>
                    <a:spcPct val="120000"/>
                  </a:lnSpc>
                  <a:buNone/>
                </a:pPr>
                <a:r>
                  <a:rPr lang="zh-CN" altLang="en-US" sz="2800" b="1">
                    <a:solidFill>
                      <a:schemeClr val="bg1"/>
                    </a:solidFill>
                    <a:latin typeface="+mn-ea"/>
                  </a:rPr>
                  <a:t>自然增长</a:t>
                </a:r>
                <a:endParaRPr lang="zh-CN" altLang="en-US" sz="28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9" name="等号 19"/>
            <p:cNvSpPr/>
            <p:nvPr/>
          </p:nvSpPr>
          <p:spPr>
            <a:xfrm>
              <a:off x="4197690" y="3680061"/>
              <a:ext cx="929474" cy="542611"/>
            </a:xfrm>
            <a:prstGeom prst="mathEqual">
              <a:avLst/>
            </a:prstGeom>
            <a:solidFill>
              <a:schemeClr val="tx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5514973" y="3330518"/>
              <a:ext cx="1241696" cy="1241696"/>
              <a:chOff x="5606595" y="2808152"/>
              <a:chExt cx="1241696" cy="1241696"/>
            </a:xfrm>
          </p:grpSpPr>
          <p:sp>
            <p:nvSpPr>
              <p:cNvPr id="15" name="椭圆 1"/>
              <p:cNvSpPr/>
              <p:nvPr/>
            </p:nvSpPr>
            <p:spPr>
              <a:xfrm>
                <a:off x="5606595" y="2808152"/>
                <a:ext cx="1241696" cy="12416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文本框 2"/>
              <p:cNvSpPr txBox="1"/>
              <p:nvPr/>
            </p:nvSpPr>
            <p:spPr>
              <a:xfrm>
                <a:off x="5746545" y="2951945"/>
                <a:ext cx="961794" cy="10646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b="1">
                    <a:solidFill>
                      <a:schemeClr val="bg1"/>
                    </a:solidFill>
                  </a:rPr>
                  <a:t>出生人数</a:t>
                </a:r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1" name="组合 34"/>
            <p:cNvGrpSpPr/>
            <p:nvPr/>
          </p:nvGrpSpPr>
          <p:grpSpPr>
            <a:xfrm>
              <a:off x="8461762" y="3330518"/>
              <a:ext cx="1241696" cy="1241696"/>
              <a:chOff x="5606595" y="2808152"/>
              <a:chExt cx="1241696" cy="1241696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5606595" y="2808152"/>
                <a:ext cx="1241696" cy="12416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文本框 36"/>
              <p:cNvSpPr txBox="1"/>
              <p:nvPr/>
            </p:nvSpPr>
            <p:spPr>
              <a:xfrm>
                <a:off x="5746545" y="2951942"/>
                <a:ext cx="961794" cy="10646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b="1">
                    <a:solidFill>
                      <a:schemeClr val="bg1"/>
                    </a:solidFill>
                  </a:rPr>
                  <a:t>死亡人数</a:t>
                </a:r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" name="减号 6"/>
            <p:cNvSpPr/>
            <p:nvPr/>
          </p:nvSpPr>
          <p:spPr>
            <a:xfrm>
              <a:off x="7144478" y="3693127"/>
              <a:ext cx="929474" cy="516479"/>
            </a:xfrm>
            <a:prstGeom prst="mathMinus">
              <a:avLst/>
            </a:prstGeom>
            <a:solidFill>
              <a:schemeClr val="tx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000496" y="160718"/>
            <a:ext cx="4786314" cy="1772793"/>
            <a:chOff x="1692269" y="1716335"/>
            <a:chExt cx="8874131" cy="1686373"/>
          </a:xfrm>
        </p:grpSpPr>
        <p:sp>
          <p:nvSpPr>
            <p:cNvPr id="20" name="矩形 19"/>
            <p:cNvSpPr/>
            <p:nvPr/>
          </p:nvSpPr>
          <p:spPr>
            <a:xfrm>
              <a:off x="1910624" y="1716335"/>
              <a:ext cx="8655776" cy="16863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800" b="1"/>
                <a:t>人口自然增长</a:t>
              </a:r>
              <a:r>
                <a:rPr lang="zh-CN" altLang="en-US" sz="2800"/>
                <a:t>是指某时期某人口中出生人数减去死亡人数后的余数（或差额）。</a:t>
              </a:r>
              <a:endParaRPr lang="zh-CN" altLang="en-US" sz="2800"/>
            </a:p>
          </p:txBody>
        </p:sp>
        <p:sp>
          <p:nvSpPr>
            <p:cNvPr id="21" name="矩形 20"/>
            <p:cNvSpPr/>
            <p:nvPr/>
          </p:nvSpPr>
          <p:spPr>
            <a:xfrm>
              <a:off x="1692269" y="1837213"/>
              <a:ext cx="73891" cy="9708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6783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0" y="1393025"/>
            <a:ext cx="4786346" cy="1072385"/>
            <a:chOff x="173620" y="1516284"/>
            <a:chExt cx="5694744" cy="1770926"/>
          </a:xfrm>
        </p:grpSpPr>
        <p:sp>
          <p:nvSpPr>
            <p:cNvPr id="4" name="矩形 3"/>
            <p:cNvSpPr/>
            <p:nvPr/>
          </p:nvSpPr>
          <p:spPr>
            <a:xfrm>
              <a:off x="173620" y="1516284"/>
              <a:ext cx="5694744" cy="1770926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5" name="组合 25"/>
            <p:cNvGrpSpPr/>
            <p:nvPr/>
          </p:nvGrpSpPr>
          <p:grpSpPr>
            <a:xfrm>
              <a:off x="324826" y="1837910"/>
              <a:ext cx="5080828" cy="1432335"/>
              <a:chOff x="1287517" y="2528221"/>
              <a:chExt cx="5080828" cy="1432335"/>
            </a:xfrm>
          </p:grpSpPr>
          <p:sp>
            <p:nvSpPr>
              <p:cNvPr id="6" name="文本框 12"/>
              <p:cNvSpPr txBox="1"/>
              <p:nvPr/>
            </p:nvSpPr>
            <p:spPr>
              <a:xfrm>
                <a:off x="1287517" y="2832417"/>
                <a:ext cx="1140909" cy="6607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/>
                  <a:t>出生率</a:t>
                </a:r>
                <a:endParaRPr lang="zh-CN" altLang="en-US" sz="2800" b="1"/>
              </a:p>
            </p:txBody>
          </p:sp>
          <p:sp>
            <p:nvSpPr>
              <p:cNvPr id="7" name="等号 13"/>
              <p:cNvSpPr/>
              <p:nvPr/>
            </p:nvSpPr>
            <p:spPr>
              <a:xfrm>
                <a:off x="2529936" y="2983268"/>
                <a:ext cx="517531" cy="277091"/>
              </a:xfrm>
              <a:prstGeom prst="mathEqual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3205019" y="3094027"/>
                <a:ext cx="1542472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文本框 20"/>
              <p:cNvSpPr txBox="1"/>
              <p:nvPr/>
            </p:nvSpPr>
            <p:spPr>
              <a:xfrm>
                <a:off x="3268369" y="2528221"/>
                <a:ext cx="1692099" cy="7623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>
                    <a:solidFill>
                      <a:schemeClr val="accent1"/>
                    </a:solidFill>
                  </a:rPr>
                  <a:t>出生人口</a:t>
                </a:r>
                <a:endParaRPr lang="zh-CN" altLang="en-US" sz="24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0" name="文本框 24"/>
              <p:cNvSpPr txBox="1"/>
              <p:nvPr/>
            </p:nvSpPr>
            <p:spPr>
              <a:xfrm>
                <a:off x="3422257" y="3198167"/>
                <a:ext cx="1324004" cy="7623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>
                    <a:solidFill>
                      <a:schemeClr val="accent1"/>
                    </a:solidFill>
                  </a:rPr>
                  <a:t>总人口</a:t>
                </a:r>
                <a:endParaRPr lang="zh-CN" altLang="en-US" sz="24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1" name="乘号 10"/>
              <p:cNvSpPr/>
              <p:nvPr/>
            </p:nvSpPr>
            <p:spPr>
              <a:xfrm>
                <a:off x="4887487" y="2863194"/>
                <a:ext cx="461665" cy="461665"/>
              </a:xfrm>
              <a:prstGeom prst="mathMultiply">
                <a:avLst>
                  <a:gd name="adj1" fmla="val 1551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文本框 23"/>
              <p:cNvSpPr txBox="1"/>
              <p:nvPr/>
            </p:nvSpPr>
            <p:spPr>
              <a:xfrm>
                <a:off x="5326612" y="2759054"/>
                <a:ext cx="1041733" cy="7623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/>
                  <a:t>100%</a:t>
                </a:r>
                <a:endParaRPr lang="zh-CN" altLang="en-US" sz="2400" b="1"/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4929190" y="1446602"/>
            <a:ext cx="4000528" cy="1018806"/>
            <a:chOff x="6370866" y="1516284"/>
            <a:chExt cx="5694744" cy="1770926"/>
          </a:xfrm>
        </p:grpSpPr>
        <p:grpSp>
          <p:nvGrpSpPr>
            <p:cNvPr id="14" name="组合 29"/>
            <p:cNvGrpSpPr/>
            <p:nvPr/>
          </p:nvGrpSpPr>
          <p:grpSpPr>
            <a:xfrm>
              <a:off x="6524754" y="1837909"/>
              <a:ext cx="5330775" cy="1365432"/>
              <a:chOff x="1242195" y="2528221"/>
              <a:chExt cx="5330775" cy="1365432"/>
            </a:xfrm>
          </p:grpSpPr>
          <p:sp>
            <p:nvSpPr>
              <p:cNvPr id="16" name="文本框 30"/>
              <p:cNvSpPr txBox="1"/>
              <p:nvPr/>
            </p:nvSpPr>
            <p:spPr>
              <a:xfrm>
                <a:off x="1242195" y="2832416"/>
                <a:ext cx="1365016" cy="6954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/>
                  <a:t>死亡率</a:t>
                </a:r>
                <a:endParaRPr lang="zh-CN" altLang="en-US" sz="2800" b="1"/>
              </a:p>
            </p:txBody>
          </p:sp>
          <p:sp>
            <p:nvSpPr>
              <p:cNvPr id="17" name="等号 31"/>
              <p:cNvSpPr/>
              <p:nvPr/>
            </p:nvSpPr>
            <p:spPr>
              <a:xfrm>
                <a:off x="2533600" y="2983268"/>
                <a:ext cx="513867" cy="277091"/>
              </a:xfrm>
              <a:prstGeom prst="mathEqual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8" name="直接连接符 17"/>
              <p:cNvCxnSpPr/>
              <p:nvPr/>
            </p:nvCxnSpPr>
            <p:spPr>
              <a:xfrm>
                <a:off x="3205019" y="3094027"/>
                <a:ext cx="1542472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文本框 33"/>
              <p:cNvSpPr txBox="1"/>
              <p:nvPr/>
            </p:nvSpPr>
            <p:spPr>
              <a:xfrm>
                <a:off x="3268371" y="2528221"/>
                <a:ext cx="1659377" cy="6954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>
                    <a:solidFill>
                      <a:schemeClr val="accent1"/>
                    </a:solidFill>
                  </a:rPr>
                  <a:t>死亡</a:t>
                </a:r>
                <a:r>
                  <a:rPr lang="zh-CN" altLang="en-US" sz="2000" b="1">
                    <a:solidFill>
                      <a:schemeClr val="accent1"/>
                    </a:solidFill>
                  </a:rPr>
                  <a:t>人口</a:t>
                </a:r>
                <a:endParaRPr lang="zh-CN" altLang="en-US" sz="24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0" name="文本框 37"/>
              <p:cNvSpPr txBox="1"/>
              <p:nvPr/>
            </p:nvSpPr>
            <p:spPr>
              <a:xfrm>
                <a:off x="3422257" y="3198167"/>
                <a:ext cx="1365016" cy="6954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>
                    <a:solidFill>
                      <a:schemeClr val="accent1"/>
                    </a:solidFill>
                  </a:rPr>
                  <a:t>总人口</a:t>
                </a:r>
                <a:endParaRPr lang="zh-CN" altLang="en-US" sz="24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1" name="乘号 20"/>
              <p:cNvSpPr/>
              <p:nvPr/>
            </p:nvSpPr>
            <p:spPr>
              <a:xfrm>
                <a:off x="4887487" y="2863194"/>
                <a:ext cx="461665" cy="461665"/>
              </a:xfrm>
              <a:prstGeom prst="mathMultiply">
                <a:avLst>
                  <a:gd name="adj1" fmla="val 1551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文本框 39"/>
              <p:cNvSpPr txBox="1"/>
              <p:nvPr/>
            </p:nvSpPr>
            <p:spPr>
              <a:xfrm>
                <a:off x="5326611" y="2759054"/>
                <a:ext cx="1246359" cy="8024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/>
                  <a:t>100%</a:t>
                </a:r>
                <a:endParaRPr lang="zh-CN" altLang="en-US" sz="2400" b="1"/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6370866" y="1516284"/>
              <a:ext cx="5694744" cy="1770926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0" y="2526937"/>
            <a:ext cx="9144000" cy="1543267"/>
            <a:chOff x="1039457" y="3369246"/>
            <a:chExt cx="10113087" cy="2057689"/>
          </a:xfrm>
        </p:grpSpPr>
        <p:grpSp>
          <p:nvGrpSpPr>
            <p:cNvPr id="24" name="组合 48"/>
            <p:cNvGrpSpPr/>
            <p:nvPr/>
          </p:nvGrpSpPr>
          <p:grpSpPr>
            <a:xfrm>
              <a:off x="1386988" y="3941262"/>
              <a:ext cx="9406617" cy="1354309"/>
              <a:chOff x="1329214" y="4345198"/>
              <a:chExt cx="9406617" cy="1354309"/>
            </a:xfrm>
          </p:grpSpPr>
          <p:sp>
            <p:nvSpPr>
              <p:cNvPr id="29" name="文本框 27"/>
              <p:cNvSpPr txBox="1"/>
              <p:nvPr/>
            </p:nvSpPr>
            <p:spPr>
              <a:xfrm>
                <a:off x="1329214" y="4653022"/>
                <a:ext cx="2996539" cy="6976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/>
                  <a:t>人口自然增长率</a:t>
                </a:r>
                <a:endParaRPr lang="zh-CN" altLang="en-US" sz="3200" b="1"/>
              </a:p>
            </p:txBody>
          </p:sp>
          <p:sp>
            <p:nvSpPr>
              <p:cNvPr id="30" name="等号 41"/>
              <p:cNvSpPr/>
              <p:nvPr/>
            </p:nvSpPr>
            <p:spPr>
              <a:xfrm>
                <a:off x="4388429" y="4806863"/>
                <a:ext cx="517531" cy="277091"/>
              </a:xfrm>
              <a:prstGeom prst="mathEqual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5049745" y="4345198"/>
                <a:ext cx="4237562" cy="615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>
                    <a:solidFill>
                      <a:schemeClr val="accent1"/>
                    </a:solidFill>
                  </a:rPr>
                  <a:t>年内出生人数           </a:t>
                </a:r>
                <a:r>
                  <a:rPr lang="zh-CN" altLang="en-US" sz="2000" b="1">
                    <a:solidFill>
                      <a:schemeClr val="accent1"/>
                    </a:solidFill>
                  </a:rPr>
                  <a:t>死亡人数</a:t>
                </a:r>
                <a:endParaRPr lang="zh-CN" altLang="en-US" sz="20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5920176" y="5083954"/>
                <a:ext cx="2257243" cy="615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>
                    <a:solidFill>
                      <a:schemeClr val="accent1"/>
                    </a:solidFill>
                  </a:rPr>
                  <a:t>年平均人口数</a:t>
                </a:r>
                <a:endParaRPr lang="zh-CN" altLang="en-US" sz="2400" b="1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33" name="直接连接符 32"/>
              <p:cNvCxnSpPr/>
              <p:nvPr/>
            </p:nvCxnSpPr>
            <p:spPr>
              <a:xfrm>
                <a:off x="5150734" y="4945408"/>
                <a:ext cx="3554082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乘号 33"/>
              <p:cNvSpPr/>
              <p:nvPr/>
            </p:nvSpPr>
            <p:spPr>
              <a:xfrm>
                <a:off x="8943637" y="4693999"/>
                <a:ext cx="461665" cy="461665"/>
              </a:xfrm>
              <a:prstGeom prst="mathMultiply">
                <a:avLst>
                  <a:gd name="adj1" fmla="val 1551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文本框 47"/>
              <p:cNvSpPr txBox="1"/>
              <p:nvPr/>
            </p:nvSpPr>
            <p:spPr>
              <a:xfrm>
                <a:off x="9382761" y="4589858"/>
                <a:ext cx="1353070" cy="861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b="1"/>
                  <a:t>100%</a:t>
                </a:r>
                <a:endParaRPr lang="zh-CN" altLang="en-US" sz="3600" b="1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1039457" y="3656009"/>
              <a:ext cx="10113087" cy="1770926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6" name="减号 25"/>
            <p:cNvSpPr/>
            <p:nvPr/>
          </p:nvSpPr>
          <p:spPr>
            <a:xfrm>
              <a:off x="7439154" y="4071942"/>
              <a:ext cx="519498" cy="277091"/>
            </a:xfrm>
            <a:prstGeom prst="mathMinus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7" name="箭头: 下 60"/>
            <p:cNvSpPr/>
            <p:nvPr/>
          </p:nvSpPr>
          <p:spPr>
            <a:xfrm>
              <a:off x="2908622" y="3369246"/>
              <a:ext cx="209884" cy="239590"/>
            </a:xfrm>
            <a:prstGeom prst="down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8" name="箭头: 下 61"/>
            <p:cNvSpPr/>
            <p:nvPr/>
          </p:nvSpPr>
          <p:spPr>
            <a:xfrm>
              <a:off x="9047597" y="3369246"/>
              <a:ext cx="209884" cy="239590"/>
            </a:xfrm>
            <a:prstGeom prst="down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000105" y="4138199"/>
            <a:ext cx="6824567" cy="872663"/>
            <a:chOff x="2638666" y="5517589"/>
            <a:chExt cx="6914668" cy="1163547"/>
          </a:xfrm>
        </p:grpSpPr>
        <p:sp>
          <p:nvSpPr>
            <p:cNvPr id="37" name="箭头: 下 62"/>
            <p:cNvSpPr/>
            <p:nvPr/>
          </p:nvSpPr>
          <p:spPr>
            <a:xfrm>
              <a:off x="5991058" y="5517589"/>
              <a:ext cx="209884" cy="239590"/>
            </a:xfrm>
            <a:prstGeom prst="down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38" name="组合 70"/>
            <p:cNvGrpSpPr/>
            <p:nvPr/>
          </p:nvGrpSpPr>
          <p:grpSpPr>
            <a:xfrm>
              <a:off x="2638666" y="5847833"/>
              <a:ext cx="6914668" cy="833303"/>
              <a:chOff x="1346830" y="5795735"/>
              <a:chExt cx="6914668" cy="833303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1346830" y="5795735"/>
                <a:ext cx="6914668" cy="68230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0" name="组合 54"/>
              <p:cNvGrpSpPr/>
              <p:nvPr/>
            </p:nvGrpSpPr>
            <p:grpSpPr>
              <a:xfrm>
                <a:off x="4444235" y="5880888"/>
                <a:ext cx="3685460" cy="697626"/>
                <a:chOff x="4388429" y="6004223"/>
                <a:chExt cx="3685460" cy="697626"/>
              </a:xfrm>
            </p:grpSpPr>
            <p:sp>
              <p:nvSpPr>
                <p:cNvPr id="42" name="等号 49"/>
                <p:cNvSpPr/>
                <p:nvPr/>
              </p:nvSpPr>
              <p:spPr>
                <a:xfrm>
                  <a:off x="4388429" y="6148349"/>
                  <a:ext cx="517531" cy="277091"/>
                </a:xfrm>
                <a:prstGeom prst="mathEqual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3" name="文本框 50"/>
                <p:cNvSpPr txBox="1"/>
                <p:nvPr/>
              </p:nvSpPr>
              <p:spPr>
                <a:xfrm>
                  <a:off x="4957525" y="6004223"/>
                  <a:ext cx="1283416" cy="69762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2800" b="1">
                      <a:solidFill>
                        <a:schemeClr val="bg1"/>
                      </a:solidFill>
                    </a:rPr>
                    <a:t>出生率</a:t>
                  </a:r>
                  <a:endParaRPr lang="zh-CN" altLang="en-US" sz="28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文本框 51"/>
                <p:cNvSpPr txBox="1"/>
                <p:nvPr/>
              </p:nvSpPr>
              <p:spPr>
                <a:xfrm>
                  <a:off x="6790473" y="6004224"/>
                  <a:ext cx="1283416" cy="69762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2800" b="1">
                      <a:solidFill>
                        <a:schemeClr val="bg1"/>
                      </a:solidFill>
                    </a:rPr>
                    <a:t>死亡率</a:t>
                  </a:r>
                  <a:endParaRPr lang="zh-CN" altLang="en-US" sz="28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减号 44"/>
                <p:cNvSpPr/>
                <p:nvPr/>
              </p:nvSpPr>
              <p:spPr>
                <a:xfrm>
                  <a:off x="6270975" y="6148349"/>
                  <a:ext cx="519498" cy="277091"/>
                </a:xfrm>
                <a:prstGeom prst="mathMinus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41" name="文本框 68"/>
              <p:cNvSpPr txBox="1"/>
              <p:nvPr/>
            </p:nvSpPr>
            <p:spPr>
              <a:xfrm>
                <a:off x="1346830" y="5849340"/>
                <a:ext cx="3108980" cy="7796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3200" b="1">
                    <a:solidFill>
                      <a:schemeClr val="bg1"/>
                    </a:solidFill>
                  </a:rPr>
                  <a:t>人口自然增长率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8" name="椭圆 47"/>
          <p:cNvSpPr/>
          <p:nvPr/>
        </p:nvSpPr>
        <p:spPr>
          <a:xfrm>
            <a:off x="318130" y="128177"/>
            <a:ext cx="421989" cy="421989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0" y="642926"/>
            <a:ext cx="475537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9455">
              <a:lnSpc>
                <a:spcPct val="150000"/>
              </a:lnSpc>
            </a:pPr>
            <a:r>
              <a:rPr lang="zh-CN" altLang="en-US" sz="2800" b="1">
                <a:latin typeface="+mn-ea"/>
              </a:rPr>
              <a:t>右图为某国人口自然增长率变化曲线图，该国人口达到顶峰的时间为</a:t>
            </a:r>
            <a:r>
              <a:rPr lang="en-US" altLang="zh-CN" sz="2800" b="1">
                <a:latin typeface="+mn-ea"/>
              </a:rPr>
              <a:t>:</a:t>
            </a:r>
            <a:endParaRPr lang="en-US" altLang="zh-CN" sz="2800" b="1">
              <a:latin typeface="+mn-ea"/>
            </a:endParaRPr>
          </a:p>
        </p:txBody>
      </p:sp>
      <p:sp>
        <p:nvSpPr>
          <p:cNvPr id="3" name="直接连接符 2"/>
          <p:cNvSpPr/>
          <p:nvPr/>
        </p:nvSpPr>
        <p:spPr>
          <a:xfrm>
            <a:off x="5214942" y="3180406"/>
            <a:ext cx="3643338" cy="34289"/>
          </a:xfrm>
          <a:prstGeom prst="line">
            <a:avLst/>
          </a:prstGeom>
          <a:ln w="31750" cap="flat" cmpd="sng">
            <a:solidFill>
              <a:srgbClr val="000000"/>
            </a:solidFill>
            <a:prstDash val="solid"/>
            <a:headEnd type="none" w="med" len="med"/>
            <a:tailEnd type="triangle" w="med" len="lg"/>
          </a:ln>
        </p:spPr>
        <p:txBody>
          <a:bodyPr/>
          <a:lstStyle/>
          <a:p/>
        </p:txBody>
      </p:sp>
      <p:sp>
        <p:nvSpPr>
          <p:cNvPr id="4" name="直接连接符 3"/>
          <p:cNvSpPr/>
          <p:nvPr/>
        </p:nvSpPr>
        <p:spPr>
          <a:xfrm flipV="1">
            <a:off x="5227862" y="979022"/>
            <a:ext cx="45719" cy="2227139"/>
          </a:xfrm>
          <a:prstGeom prst="line">
            <a:avLst/>
          </a:prstGeom>
          <a:ln w="31750" cap="flat" cmpd="sng">
            <a:solidFill>
              <a:srgbClr val="000000"/>
            </a:solidFill>
            <a:prstDash val="solid"/>
            <a:headEnd type="none" w="med" len="med"/>
            <a:tailEnd type="triangle" w="med" len="lg"/>
          </a:ln>
        </p:spPr>
        <p:txBody>
          <a:bodyPr/>
          <a:lstStyle/>
          <a:p/>
        </p:txBody>
      </p:sp>
      <p:sp>
        <p:nvSpPr>
          <p:cNvPr id="5" name="直接连接符 4" descr="6ec8aac122bd4f6e"/>
          <p:cNvSpPr/>
          <p:nvPr/>
        </p:nvSpPr>
        <p:spPr>
          <a:xfrm flipV="1">
            <a:off x="5286385" y="1768073"/>
            <a:ext cx="976253" cy="535785"/>
          </a:xfrm>
          <a:prstGeom prst="line">
            <a:avLst/>
          </a:prstGeom>
          <a:ln w="38100" cap="rnd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/>
        </p:txBody>
      </p:sp>
      <p:sp>
        <p:nvSpPr>
          <p:cNvPr id="6" name="文本框 13326" descr="6ec8aac122bd4f6e"/>
          <p:cNvSpPr txBox="1"/>
          <p:nvPr/>
        </p:nvSpPr>
        <p:spPr>
          <a:xfrm>
            <a:off x="4432863" y="979021"/>
            <a:ext cx="499082" cy="1840364"/>
          </a:xfrm>
          <a:prstGeom prst="rect">
            <a:avLst/>
          </a:prstGeom>
          <a:noFill/>
          <a:ln w="9525">
            <a:noFill/>
          </a:ln>
        </p:spPr>
        <p:txBody>
          <a:bodyPr vert="eaVert"/>
          <a:lstStyle/>
          <a:p>
            <a:pPr lvl="0">
              <a:buNone/>
            </a:pPr>
            <a:r>
              <a:rPr lang="zh-CN" altLang="en-US" sz="2000">
                <a:latin typeface="+mn-ea"/>
              </a:rPr>
              <a:t>人口自然增长率</a:t>
            </a:r>
            <a:r>
              <a:rPr lang="en-US" altLang="zh-CN" sz="2000">
                <a:latin typeface="+mn-ea"/>
              </a:rPr>
              <a:t>(%)</a:t>
            </a:r>
            <a:endParaRPr lang="en-US" altLang="zh-CN" sz="2000">
              <a:latin typeface="+mn-ea"/>
            </a:endParaRPr>
          </a:p>
        </p:txBody>
      </p:sp>
      <p:sp>
        <p:nvSpPr>
          <p:cNvPr id="7" name="直接连接符 6" descr="6ec8aac122bd4f6e"/>
          <p:cNvSpPr/>
          <p:nvPr/>
        </p:nvSpPr>
        <p:spPr>
          <a:xfrm>
            <a:off x="6215074" y="1768074"/>
            <a:ext cx="2235500" cy="1439356"/>
          </a:xfrm>
          <a:prstGeom prst="line">
            <a:avLst/>
          </a:prstGeom>
          <a:ln w="38100" cap="rnd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/>
        </p:txBody>
      </p:sp>
      <p:sp>
        <p:nvSpPr>
          <p:cNvPr id="8" name="文本框 13328" descr="6ec8aac122bd4f6e"/>
          <p:cNvSpPr txBox="1"/>
          <p:nvPr/>
        </p:nvSpPr>
        <p:spPr>
          <a:xfrm>
            <a:off x="5143504" y="3268273"/>
            <a:ext cx="6863230" cy="184544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just">
              <a:buNone/>
            </a:pPr>
            <a:r>
              <a:rPr lang="en-US" altLang="zh-CN" sz="2000">
                <a:latin typeface="+mn-ea"/>
              </a:rPr>
              <a:t>①     ②    ③        ④ </a:t>
            </a:r>
            <a:r>
              <a:rPr lang="zh-CN" altLang="en-US" sz="2000">
                <a:latin typeface="+mn-ea"/>
              </a:rPr>
              <a:t>时间</a:t>
            </a:r>
            <a:endParaRPr lang="zh-CN" altLang="en-US" sz="2000">
              <a:latin typeface="+mn-ea"/>
            </a:endParaRPr>
          </a:p>
        </p:txBody>
      </p:sp>
      <p:sp>
        <p:nvSpPr>
          <p:cNvPr id="9" name="文本框 13329" descr="6ec8aac122bd4f6e"/>
          <p:cNvSpPr txBox="1"/>
          <p:nvPr/>
        </p:nvSpPr>
        <p:spPr>
          <a:xfrm>
            <a:off x="4714880" y="1232290"/>
            <a:ext cx="638305" cy="3125411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>
              <a:buNone/>
            </a:pPr>
            <a:r>
              <a:rPr lang="en-US" altLang="zh-CN" sz="2000">
                <a:latin typeface="+mn-ea"/>
              </a:rPr>
              <a:t>2     </a:t>
            </a:r>
            <a:endParaRPr lang="en-US" altLang="zh-CN" sz="2000">
              <a:latin typeface="+mn-ea"/>
            </a:endParaRPr>
          </a:p>
          <a:p>
            <a:pPr lvl="0" algn="ctr">
              <a:buNone/>
            </a:pPr>
            <a:endParaRPr lang="en-US" altLang="zh-CN" sz="2000">
              <a:latin typeface="+mn-ea"/>
            </a:endParaRPr>
          </a:p>
          <a:p>
            <a:pPr lvl="0" algn="ctr">
              <a:buNone/>
            </a:pPr>
            <a:endParaRPr lang="en-US" altLang="zh-CN" sz="2000">
              <a:latin typeface="+mn-ea"/>
            </a:endParaRPr>
          </a:p>
          <a:p>
            <a:pPr lvl="0" algn="ctr">
              <a:buNone/>
            </a:pPr>
            <a:r>
              <a:rPr lang="en-US" altLang="zh-CN" sz="2000">
                <a:latin typeface="+mn-ea"/>
              </a:rPr>
              <a:t>1</a:t>
            </a:r>
            <a:endParaRPr lang="en-US" altLang="zh-CN" sz="2000">
              <a:latin typeface="+mn-ea"/>
            </a:endParaRPr>
          </a:p>
          <a:p>
            <a:pPr lvl="0" algn="ctr">
              <a:buNone/>
            </a:pPr>
            <a:endParaRPr lang="en-US" altLang="zh-CN" sz="2000">
              <a:latin typeface="+mn-ea"/>
            </a:endParaRPr>
          </a:p>
          <a:p>
            <a:pPr lvl="0" algn="ctr">
              <a:buNone/>
            </a:pPr>
            <a:endParaRPr lang="en-US" altLang="zh-CN" sz="2000">
              <a:latin typeface="+mn-ea"/>
            </a:endParaRPr>
          </a:p>
          <a:p>
            <a:pPr lvl="0" algn="ctr">
              <a:buNone/>
            </a:pPr>
            <a:r>
              <a:rPr lang="en-US" altLang="zh-CN" sz="2000">
                <a:latin typeface="+mn-ea"/>
              </a:rPr>
              <a:t>0</a:t>
            </a:r>
            <a:endParaRPr lang="en-US" altLang="zh-CN" sz="2000">
              <a:latin typeface="+mn-ea"/>
            </a:endParaRPr>
          </a:p>
        </p:txBody>
      </p:sp>
      <p:sp>
        <p:nvSpPr>
          <p:cNvPr id="10" name="文本框 12"/>
          <p:cNvSpPr txBox="1"/>
          <p:nvPr/>
        </p:nvSpPr>
        <p:spPr>
          <a:xfrm>
            <a:off x="530793" y="2546977"/>
            <a:ext cx="446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/>
              <a:t>A</a:t>
            </a:r>
            <a:endParaRPr lang="zh-CN" altLang="en-US" sz="3200"/>
          </a:p>
        </p:txBody>
      </p:sp>
      <p:cxnSp>
        <p:nvCxnSpPr>
          <p:cNvPr id="11" name="直接连接符 10"/>
          <p:cNvCxnSpPr/>
          <p:nvPr/>
        </p:nvCxnSpPr>
        <p:spPr>
          <a:xfrm>
            <a:off x="3143243" y="2500313"/>
            <a:ext cx="1334101" cy="119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002475" y="2570057"/>
            <a:ext cx="528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>
                <a:latin typeface="+mn-ea"/>
              </a:rPr>
              <a:t>①</a:t>
            </a:r>
            <a:endParaRPr lang="zh-CN" altLang="en-US" sz="2800"/>
          </a:p>
        </p:txBody>
      </p:sp>
      <p:sp>
        <p:nvSpPr>
          <p:cNvPr id="13" name="文本框 16"/>
          <p:cNvSpPr txBox="1"/>
          <p:nvPr/>
        </p:nvSpPr>
        <p:spPr>
          <a:xfrm>
            <a:off x="2709917" y="2546977"/>
            <a:ext cx="446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/>
              <a:t>B</a:t>
            </a:r>
            <a:endParaRPr lang="zh-CN" altLang="en-US" sz="3200"/>
          </a:p>
        </p:txBody>
      </p:sp>
      <p:sp>
        <p:nvSpPr>
          <p:cNvPr id="14" name="矩形 13"/>
          <p:cNvSpPr/>
          <p:nvPr/>
        </p:nvSpPr>
        <p:spPr>
          <a:xfrm>
            <a:off x="3181595" y="2570057"/>
            <a:ext cx="528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>
                <a:latin typeface="+mn-ea"/>
              </a:rPr>
              <a:t>②</a:t>
            </a:r>
            <a:endParaRPr lang="zh-CN" altLang="en-US" sz="2800"/>
          </a:p>
        </p:txBody>
      </p:sp>
      <p:sp>
        <p:nvSpPr>
          <p:cNvPr id="15" name="文本框 18"/>
          <p:cNvSpPr txBox="1"/>
          <p:nvPr/>
        </p:nvSpPr>
        <p:spPr>
          <a:xfrm>
            <a:off x="530788" y="3093041"/>
            <a:ext cx="468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/>
              <a:t>C</a:t>
            </a:r>
            <a:endParaRPr lang="zh-CN" altLang="en-US" sz="3200"/>
          </a:p>
        </p:txBody>
      </p:sp>
      <p:sp>
        <p:nvSpPr>
          <p:cNvPr id="16" name="矩形 15"/>
          <p:cNvSpPr/>
          <p:nvPr/>
        </p:nvSpPr>
        <p:spPr>
          <a:xfrm>
            <a:off x="1002475" y="3116121"/>
            <a:ext cx="528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>
                <a:latin typeface="+mn-ea"/>
              </a:rPr>
              <a:t>③</a:t>
            </a:r>
            <a:endParaRPr lang="zh-CN" altLang="en-US" sz="2800"/>
          </a:p>
        </p:txBody>
      </p:sp>
      <p:sp>
        <p:nvSpPr>
          <p:cNvPr id="17" name="文本框 20"/>
          <p:cNvSpPr txBox="1"/>
          <p:nvPr/>
        </p:nvSpPr>
        <p:spPr>
          <a:xfrm>
            <a:off x="2709912" y="3093041"/>
            <a:ext cx="468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/>
              <a:t>D</a:t>
            </a:r>
            <a:endParaRPr lang="zh-CN" altLang="en-US" sz="3200"/>
          </a:p>
        </p:txBody>
      </p:sp>
      <p:sp>
        <p:nvSpPr>
          <p:cNvPr id="18" name="矩形 17"/>
          <p:cNvSpPr/>
          <p:nvPr/>
        </p:nvSpPr>
        <p:spPr>
          <a:xfrm>
            <a:off x="3181595" y="3116121"/>
            <a:ext cx="528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>
                <a:latin typeface="+mn-ea"/>
              </a:rPr>
              <a:t>④</a:t>
            </a:r>
            <a:endParaRPr lang="zh-CN" altLang="en-US" sz="2800"/>
          </a:p>
        </p:txBody>
      </p:sp>
      <p:sp>
        <p:nvSpPr>
          <p:cNvPr id="19" name="矩形 18"/>
          <p:cNvSpPr/>
          <p:nvPr/>
        </p:nvSpPr>
        <p:spPr>
          <a:xfrm>
            <a:off x="0" y="0"/>
            <a:ext cx="9144000" cy="6783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79" y="115010"/>
            <a:ext cx="581427" cy="448326"/>
          </a:xfrm>
          <a:prstGeom prst="rect">
            <a:avLst/>
          </a:prstGeom>
        </p:spPr>
      </p:pic>
      <p:sp>
        <p:nvSpPr>
          <p:cNvPr id="21" name="文本框 27"/>
          <p:cNvSpPr txBox="1"/>
          <p:nvPr/>
        </p:nvSpPr>
        <p:spPr>
          <a:xfrm>
            <a:off x="1064033" y="96801"/>
            <a:ext cx="2722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</a:rPr>
              <a:t>练习题</a:t>
            </a:r>
            <a:endParaRPr lang="zh-CN" altLang="en-US" sz="3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3"/>
            <a:ext cx="3714744" cy="51747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 r="-608" b="52083"/>
          <a:stretch>
            <a:fillRect/>
          </a:stretch>
        </p:blipFill>
        <p:spPr bwMode="auto">
          <a:xfrm>
            <a:off x="4000496" y="0"/>
            <a:ext cx="4786346" cy="335756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sp>
        <p:nvSpPr>
          <p:cNvPr id="6" name="矩形 5"/>
          <p:cNvSpPr/>
          <p:nvPr/>
        </p:nvSpPr>
        <p:spPr>
          <a:xfrm>
            <a:off x="4357686" y="2071684"/>
            <a:ext cx="4214842" cy="128588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45409"/>
          <p:cNvSpPr txBox="1">
            <a:spLocks noChangeArrowheads="1"/>
          </p:cNvSpPr>
          <p:nvPr/>
        </p:nvSpPr>
        <p:spPr bwMode="auto">
          <a:xfrm>
            <a:off x="179388" y="2657476"/>
            <a:ext cx="4191000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altLang="zh-CN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200000×2% =</a:t>
            </a:r>
            <a:endParaRPr lang="en-US" altLang="zh-CN" sz="28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145410"/>
          <p:cNvSpPr txBox="1">
            <a:spLocks noChangeArrowheads="1"/>
          </p:cNvSpPr>
          <p:nvPr/>
        </p:nvSpPr>
        <p:spPr bwMode="auto">
          <a:xfrm>
            <a:off x="3203575" y="2657476"/>
            <a:ext cx="1512888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4000</a:t>
            </a:r>
            <a:endParaRPr lang="zh-CN" altLang="en-US" sz="28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471866" y="3187700"/>
            <a:ext cx="1024639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4145</a:t>
            </a:r>
            <a:endParaRPr lang="en-US" altLang="zh-CN" sz="28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145413"/>
          <p:cNvSpPr txBox="1">
            <a:spLocks noChangeArrowheads="1"/>
          </p:cNvSpPr>
          <p:nvPr/>
        </p:nvSpPr>
        <p:spPr bwMode="auto">
          <a:xfrm>
            <a:off x="696913" y="3182939"/>
            <a:ext cx="4191000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243799×1.7% =</a:t>
            </a:r>
            <a:endParaRPr lang="en-US" altLang="zh-CN" sz="28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145414"/>
          <p:cNvSpPr txBox="1">
            <a:spLocks noChangeArrowheads="1"/>
          </p:cNvSpPr>
          <p:nvPr/>
        </p:nvSpPr>
        <p:spPr bwMode="auto">
          <a:xfrm>
            <a:off x="179392" y="3700465"/>
            <a:ext cx="8567737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、人口数量的增长不仅取决于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人口自然增长率</a:t>
            </a:r>
            <a:endParaRPr lang="zh-CN" altLang="en-US" sz="28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 </a:t>
            </a:r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的高低，也受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人口基数</a:t>
            </a:r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大小的影响。</a:t>
            </a:r>
            <a:endParaRPr lang="zh-CN" altLang="en-US" sz="28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145415"/>
          <p:cNvSpPr txBox="1">
            <a:spLocks noChangeArrowheads="1"/>
          </p:cNvSpPr>
          <p:nvPr/>
        </p:nvSpPr>
        <p:spPr bwMode="auto">
          <a:xfrm>
            <a:off x="398463" y="4592639"/>
            <a:ext cx="7416800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人口自然增长</a:t>
            </a:r>
            <a:r>
              <a:rPr lang="en-US" altLang="zh-CN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人口基数*人口自然增长率</a:t>
            </a:r>
            <a:endParaRPr lang="zh-CN" altLang="en-US" sz="28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6"/>
          <p:cNvSpPr txBox="1">
            <a:spLocks noChangeArrowheads="1"/>
          </p:cNvSpPr>
          <p:nvPr/>
        </p:nvSpPr>
        <p:spPr bwMode="auto">
          <a:xfrm>
            <a:off x="211142" y="590552"/>
            <a:ext cx="8569325" cy="216059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indent="627380">
              <a:lnSpc>
                <a:spcPct val="120000"/>
              </a:lnSpc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假如某地某年有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</a:rPr>
              <a:t>20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万人，第一年人口自然增长率为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</a:rPr>
              <a:t>2%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，那么，这一年会增加多少人口？假设其他条件保持不变，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年后，该地区人口自然增长率若降至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</a:rPr>
              <a:t>1.7%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，到那时一年会增加多少人口？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3"/>
            <a:ext cx="3714744" cy="51747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 r="-608" b="52083"/>
          <a:stretch>
            <a:fillRect/>
          </a:stretch>
        </p:blipFill>
        <p:spPr bwMode="auto">
          <a:xfrm>
            <a:off x="4000496" y="0"/>
            <a:ext cx="4786346" cy="335756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sp>
        <p:nvSpPr>
          <p:cNvPr id="4" name="矩形 3"/>
          <p:cNvSpPr/>
          <p:nvPr/>
        </p:nvSpPr>
        <p:spPr>
          <a:xfrm>
            <a:off x="1500166" y="2214561"/>
            <a:ext cx="2000264" cy="1428760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286512" y="214297"/>
            <a:ext cx="2428892" cy="1785950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500034" y="142860"/>
            <a:ext cx="3854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/>
              <a:t>人口自然增长的时间变化</a:t>
            </a:r>
            <a:endParaRPr lang="zh-CN" altLang="en-US" sz="2400" b="1"/>
          </a:p>
        </p:txBody>
      </p:sp>
      <p:sp>
        <p:nvSpPr>
          <p:cNvPr id="4" name="椭圆 3"/>
          <p:cNvSpPr/>
          <p:nvPr/>
        </p:nvSpPr>
        <p:spPr>
          <a:xfrm>
            <a:off x="361671" y="439721"/>
            <a:ext cx="350811" cy="25199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318125" y="437535"/>
            <a:ext cx="412100" cy="296020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" name="组合 96"/>
          <p:cNvGrpSpPr/>
          <p:nvPr/>
        </p:nvGrpSpPr>
        <p:grpSpPr>
          <a:xfrm>
            <a:off x="5278336" y="1614949"/>
            <a:ext cx="3456229" cy="1684296"/>
            <a:chOff x="6871120" y="3217281"/>
            <a:chExt cx="4718889" cy="3201379"/>
          </a:xfrm>
        </p:grpSpPr>
        <p:cxnSp>
          <p:nvCxnSpPr>
            <p:cNvPr id="7" name="直接箭头连接符 6"/>
            <p:cNvCxnSpPr/>
            <p:nvPr/>
          </p:nvCxnSpPr>
          <p:spPr>
            <a:xfrm flipH="1" flipV="1">
              <a:off x="10117241" y="3279333"/>
              <a:ext cx="0" cy="233416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箭头连接符 7"/>
            <p:cNvCxnSpPr/>
            <p:nvPr/>
          </p:nvCxnSpPr>
          <p:spPr>
            <a:xfrm>
              <a:off x="6871120" y="5599978"/>
              <a:ext cx="324612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10117241" y="5195959"/>
              <a:ext cx="9797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10117241" y="4387925"/>
              <a:ext cx="9797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10117241" y="4791942"/>
              <a:ext cx="9797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10117241" y="3983908"/>
              <a:ext cx="9797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0117241" y="3579891"/>
              <a:ext cx="9797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rot="5400000">
              <a:off x="7530711" y="5554771"/>
              <a:ext cx="11348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5400000">
              <a:off x="8795605" y="5554771"/>
              <a:ext cx="11348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任意多边形: 形状 54"/>
            <p:cNvSpPr/>
            <p:nvPr/>
          </p:nvSpPr>
          <p:spPr>
            <a:xfrm>
              <a:off x="6871120" y="4365153"/>
              <a:ext cx="3215640" cy="976587"/>
            </a:xfrm>
            <a:custGeom>
              <a:gdLst>
                <a:gd name="connsiteX0" fmla="*/ 0 w 3215640"/>
                <a:gd name="connsiteY0" fmla="*/ 960120 h 976587"/>
                <a:gd name="connsiteX1" fmla="*/ 3215640 w 3215640"/>
                <a:gd name="connsiteY1" fmla="*/ 0 h 97658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15640" h="976587">
                  <a:moveTo>
                    <a:pt x="0" y="960120"/>
                  </a:moveTo>
                  <a:cubicBezTo>
                    <a:pt x="834390" y="1002030"/>
                    <a:pt x="1668780" y="1043940"/>
                    <a:pt x="3215640" y="0"/>
                  </a:cubicBezTo>
                </a:path>
              </a:pathLst>
            </a:custGeom>
            <a:noFill/>
            <a:ln w="25400" cap="rnd">
              <a:solidFill>
                <a:schemeClr val="accent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78"/>
            <p:cNvSpPr txBox="1"/>
            <p:nvPr/>
          </p:nvSpPr>
          <p:spPr>
            <a:xfrm>
              <a:off x="7209786" y="5658162"/>
              <a:ext cx="961245" cy="760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/>
                <a:t>1900</a:t>
              </a:r>
              <a:endParaRPr lang="zh-CN" altLang="en-US" sz="2000"/>
            </a:p>
          </p:txBody>
        </p:sp>
        <p:sp>
          <p:nvSpPr>
            <p:cNvPr id="18" name="文本框 79"/>
            <p:cNvSpPr txBox="1"/>
            <p:nvPr/>
          </p:nvSpPr>
          <p:spPr>
            <a:xfrm>
              <a:off x="8474680" y="5658162"/>
              <a:ext cx="961245" cy="760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/>
                <a:t>1950</a:t>
              </a:r>
              <a:endParaRPr lang="zh-CN" altLang="en-US" sz="2000"/>
            </a:p>
          </p:txBody>
        </p:sp>
        <p:sp>
          <p:nvSpPr>
            <p:cNvPr id="19" name="文本框 80"/>
            <p:cNvSpPr txBox="1"/>
            <p:nvPr/>
          </p:nvSpPr>
          <p:spPr>
            <a:xfrm>
              <a:off x="9739573" y="5658162"/>
              <a:ext cx="961245" cy="760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/>
                <a:t>2000</a:t>
              </a:r>
              <a:endParaRPr lang="zh-CN" altLang="en-US" sz="2000"/>
            </a:p>
          </p:txBody>
        </p:sp>
        <p:sp>
          <p:nvSpPr>
            <p:cNvPr id="20" name="文本框 81"/>
            <p:cNvSpPr txBox="1"/>
            <p:nvPr/>
          </p:nvSpPr>
          <p:spPr>
            <a:xfrm>
              <a:off x="10249131" y="5354715"/>
              <a:ext cx="429410" cy="760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/>
                <a:t>0</a:t>
              </a:r>
              <a:endParaRPr lang="zh-CN" altLang="en-US" sz="2000"/>
            </a:p>
          </p:txBody>
        </p:sp>
        <p:sp>
          <p:nvSpPr>
            <p:cNvPr id="21" name="文本框 82"/>
            <p:cNvSpPr txBox="1"/>
            <p:nvPr/>
          </p:nvSpPr>
          <p:spPr>
            <a:xfrm>
              <a:off x="10249131" y="4952918"/>
              <a:ext cx="606687" cy="760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/>
                <a:t>20</a:t>
              </a:r>
              <a:endParaRPr lang="zh-CN" altLang="en-US" sz="2000"/>
            </a:p>
          </p:txBody>
        </p:sp>
        <p:sp>
          <p:nvSpPr>
            <p:cNvPr id="22" name="文本框 83"/>
            <p:cNvSpPr txBox="1"/>
            <p:nvPr/>
          </p:nvSpPr>
          <p:spPr>
            <a:xfrm>
              <a:off x="10249131" y="4551119"/>
              <a:ext cx="606687" cy="760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/>
                <a:t>40</a:t>
              </a:r>
              <a:endParaRPr lang="zh-CN" altLang="en-US" sz="2000"/>
            </a:p>
          </p:txBody>
        </p:sp>
        <p:sp>
          <p:nvSpPr>
            <p:cNvPr id="23" name="文本框 84"/>
            <p:cNvSpPr txBox="1"/>
            <p:nvPr/>
          </p:nvSpPr>
          <p:spPr>
            <a:xfrm>
              <a:off x="10249131" y="4149317"/>
              <a:ext cx="606687" cy="760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/>
                <a:t>60</a:t>
              </a:r>
              <a:endParaRPr lang="zh-CN" altLang="en-US" sz="2000"/>
            </a:p>
          </p:txBody>
        </p:sp>
        <p:sp>
          <p:nvSpPr>
            <p:cNvPr id="24" name="文本框 85"/>
            <p:cNvSpPr txBox="1"/>
            <p:nvPr/>
          </p:nvSpPr>
          <p:spPr>
            <a:xfrm>
              <a:off x="10249131" y="3747518"/>
              <a:ext cx="606687" cy="760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/>
                <a:t>80</a:t>
              </a:r>
              <a:endParaRPr lang="zh-CN" altLang="en-US" sz="2000"/>
            </a:p>
          </p:txBody>
        </p:sp>
        <p:sp>
          <p:nvSpPr>
            <p:cNvPr id="25" name="文本框 86"/>
            <p:cNvSpPr txBox="1"/>
            <p:nvPr/>
          </p:nvSpPr>
          <p:spPr>
            <a:xfrm>
              <a:off x="10249131" y="3345719"/>
              <a:ext cx="783966" cy="760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/>
                <a:t>100</a:t>
              </a:r>
              <a:endParaRPr lang="zh-CN" altLang="en-US" sz="2000"/>
            </a:p>
          </p:txBody>
        </p:sp>
        <p:sp>
          <p:nvSpPr>
            <p:cNvPr id="26" name="文本框 88"/>
            <p:cNvSpPr txBox="1"/>
            <p:nvPr/>
          </p:nvSpPr>
          <p:spPr>
            <a:xfrm>
              <a:off x="10645343" y="3217281"/>
              <a:ext cx="672347" cy="261298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000"/>
                <a:t>人口（亿）</a:t>
              </a:r>
              <a:endParaRPr lang="zh-CN" altLang="en-US" sz="2000"/>
            </a:p>
          </p:txBody>
        </p:sp>
        <p:sp>
          <p:nvSpPr>
            <p:cNvPr id="27" name="文本框 90"/>
            <p:cNvSpPr txBox="1"/>
            <p:nvPr/>
          </p:nvSpPr>
          <p:spPr>
            <a:xfrm>
              <a:off x="10287339" y="5656476"/>
              <a:ext cx="1302670" cy="760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/>
                <a:t>（年）</a:t>
              </a:r>
              <a:endParaRPr lang="zh-CN" altLang="en-US" sz="2000"/>
            </a:p>
          </p:txBody>
        </p:sp>
      </p:grpSp>
      <p:grpSp>
        <p:nvGrpSpPr>
          <p:cNvPr id="28" name="组合 95"/>
          <p:cNvGrpSpPr/>
          <p:nvPr/>
        </p:nvGrpSpPr>
        <p:grpSpPr>
          <a:xfrm>
            <a:off x="234662" y="1376096"/>
            <a:ext cx="4464995" cy="2164804"/>
            <a:chOff x="858266" y="2690576"/>
            <a:chExt cx="6096187" cy="4114696"/>
          </a:xfrm>
        </p:grpSpPr>
        <p:grpSp>
          <p:nvGrpSpPr>
            <p:cNvPr id="29" name="组合 36"/>
            <p:cNvGrpSpPr/>
            <p:nvPr/>
          </p:nvGrpSpPr>
          <p:grpSpPr>
            <a:xfrm>
              <a:off x="2082442" y="3177489"/>
              <a:ext cx="3352634" cy="2334168"/>
              <a:chOff x="2775857" y="3137075"/>
              <a:chExt cx="3352634" cy="2334168"/>
            </a:xfrm>
          </p:grpSpPr>
          <p:cxnSp>
            <p:nvCxnSpPr>
              <p:cNvPr id="53" name="直接箭头连接符 52"/>
              <p:cNvCxnSpPr/>
              <p:nvPr/>
            </p:nvCxnSpPr>
            <p:spPr>
              <a:xfrm flipH="1" flipV="1">
                <a:off x="2775857" y="3137075"/>
                <a:ext cx="0" cy="233416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箭头连接符 53"/>
              <p:cNvCxnSpPr/>
              <p:nvPr/>
            </p:nvCxnSpPr>
            <p:spPr>
              <a:xfrm>
                <a:off x="2775857" y="5457720"/>
                <a:ext cx="3352634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5" name="组合 35"/>
              <p:cNvGrpSpPr/>
              <p:nvPr/>
            </p:nvGrpSpPr>
            <p:grpSpPr>
              <a:xfrm>
                <a:off x="2775857" y="3437633"/>
                <a:ext cx="97972" cy="1680091"/>
                <a:chOff x="2775857" y="3437633"/>
                <a:chExt cx="144508" cy="1680091"/>
              </a:xfrm>
            </p:grpSpPr>
            <p:cxnSp>
              <p:nvCxnSpPr>
                <p:cNvPr id="61" name="直接连接符 60"/>
                <p:cNvCxnSpPr/>
                <p:nvPr/>
              </p:nvCxnSpPr>
              <p:spPr>
                <a:xfrm>
                  <a:off x="2775857" y="5117724"/>
                  <a:ext cx="144508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直接连接符 61"/>
                <p:cNvCxnSpPr/>
                <p:nvPr/>
              </p:nvCxnSpPr>
              <p:spPr>
                <a:xfrm>
                  <a:off x="2775857" y="4781706"/>
                  <a:ext cx="144508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直接连接符 62"/>
                <p:cNvCxnSpPr/>
                <p:nvPr/>
              </p:nvCxnSpPr>
              <p:spPr>
                <a:xfrm>
                  <a:off x="2775857" y="4109670"/>
                  <a:ext cx="144508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直接连接符 63"/>
                <p:cNvCxnSpPr/>
                <p:nvPr/>
              </p:nvCxnSpPr>
              <p:spPr>
                <a:xfrm>
                  <a:off x="2775857" y="4445688"/>
                  <a:ext cx="144508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直接连接符 64"/>
                <p:cNvCxnSpPr/>
                <p:nvPr/>
              </p:nvCxnSpPr>
              <p:spPr>
                <a:xfrm>
                  <a:off x="2775857" y="3773652"/>
                  <a:ext cx="144508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直接连接符 28"/>
                <p:cNvCxnSpPr/>
                <p:nvPr/>
              </p:nvCxnSpPr>
              <p:spPr>
                <a:xfrm>
                  <a:off x="2775857" y="3437633"/>
                  <a:ext cx="144508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组合 34"/>
              <p:cNvGrpSpPr/>
              <p:nvPr/>
            </p:nvGrpSpPr>
            <p:grpSpPr>
              <a:xfrm>
                <a:off x="3450279" y="5355771"/>
                <a:ext cx="2023267" cy="113484"/>
                <a:chOff x="3450279" y="5324747"/>
                <a:chExt cx="2023267" cy="144508"/>
              </a:xfrm>
            </p:grpSpPr>
            <p:cxnSp>
              <p:nvCxnSpPr>
                <p:cNvPr id="57" name="直接连接符 29"/>
                <p:cNvCxnSpPr/>
                <p:nvPr/>
              </p:nvCxnSpPr>
              <p:spPr>
                <a:xfrm rot="5400000">
                  <a:off x="3378025" y="5397001"/>
                  <a:ext cx="144508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直接连接符 57"/>
                <p:cNvCxnSpPr/>
                <p:nvPr/>
              </p:nvCxnSpPr>
              <p:spPr>
                <a:xfrm rot="5400000">
                  <a:off x="4052447" y="5397001"/>
                  <a:ext cx="144508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直接连接符 58"/>
                <p:cNvCxnSpPr/>
                <p:nvPr/>
              </p:nvCxnSpPr>
              <p:spPr>
                <a:xfrm rot="5400000">
                  <a:off x="5401292" y="5397001"/>
                  <a:ext cx="144508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直接连接符 59"/>
                <p:cNvCxnSpPr/>
                <p:nvPr/>
              </p:nvCxnSpPr>
              <p:spPr>
                <a:xfrm rot="5400000">
                  <a:off x="4726869" y="5397001"/>
                  <a:ext cx="144508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0" name="组合 60"/>
            <p:cNvGrpSpPr/>
            <p:nvPr/>
          </p:nvGrpSpPr>
          <p:grpSpPr>
            <a:xfrm>
              <a:off x="2082277" y="3417137"/>
              <a:ext cx="3352799" cy="968828"/>
              <a:chOff x="1099457" y="2035629"/>
              <a:chExt cx="3352799" cy="968828"/>
            </a:xfrm>
          </p:grpSpPr>
          <p:sp>
            <p:nvSpPr>
              <p:cNvPr id="49" name="任意多边形: 形状 56"/>
              <p:cNvSpPr/>
              <p:nvPr/>
            </p:nvSpPr>
            <p:spPr>
              <a:xfrm>
                <a:off x="1099457" y="2919983"/>
                <a:ext cx="751114" cy="84474"/>
              </a:xfrm>
              <a:custGeom>
                <a:gdLst>
                  <a:gd name="connsiteX0" fmla="*/ 0 w 751114"/>
                  <a:gd name="connsiteY0" fmla="*/ 84474 h 84474"/>
                  <a:gd name="connsiteX1" fmla="*/ 751114 w 751114"/>
                  <a:gd name="connsiteY1" fmla="*/ 8274 h 8447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51114" h="84474">
                    <a:moveTo>
                      <a:pt x="0" y="84474"/>
                    </a:moveTo>
                    <a:cubicBezTo>
                      <a:pt x="257628" y="31859"/>
                      <a:pt x="515257" y="-20755"/>
                      <a:pt x="751114" y="8274"/>
                    </a:cubicBezTo>
                  </a:path>
                </a:pathLst>
              </a:custGeom>
              <a:noFill/>
              <a:ln w="25400" cap="rnd">
                <a:solidFill>
                  <a:schemeClr val="accent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任意多边形: 形状 57"/>
              <p:cNvSpPr/>
              <p:nvPr/>
            </p:nvSpPr>
            <p:spPr>
              <a:xfrm>
                <a:off x="1848666" y="2474827"/>
                <a:ext cx="1036048" cy="454519"/>
              </a:xfrm>
              <a:custGeom>
                <a:gdLst>
                  <a:gd name="connsiteX0" fmla="*/ 0 w 1034143"/>
                  <a:gd name="connsiteY0" fmla="*/ 431903 h 431903"/>
                  <a:gd name="connsiteX1" fmla="*/ 1034143 w 1034143"/>
                  <a:gd name="connsiteY1" fmla="*/ 7360 h 431903"/>
                  <a:gd name="connsiteX0-1" fmla="*/ 0 w 1036048"/>
                  <a:gd name="connsiteY0-2" fmla="*/ 454227 h 454227"/>
                  <a:gd name="connsiteX1-3" fmla="*/ 1036048 w 1036048"/>
                  <a:gd name="connsiteY1-4" fmla="*/ 6824 h 454227"/>
                  <a:gd name="connsiteX0-5" fmla="*/ 0 w 1036048"/>
                  <a:gd name="connsiteY0-6" fmla="*/ 454519 h 454519"/>
                  <a:gd name="connsiteX1-7" fmla="*/ 1036048 w 1036048"/>
                  <a:gd name="connsiteY1-8" fmla="*/ 7116 h 454519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1036048" h="454518">
                    <a:moveTo>
                      <a:pt x="0" y="454519"/>
                    </a:moveTo>
                    <a:cubicBezTo>
                      <a:pt x="200660" y="202605"/>
                      <a:pt x="433705" y="-45498"/>
                      <a:pt x="1036048" y="7116"/>
                    </a:cubicBezTo>
                  </a:path>
                </a:pathLst>
              </a:custGeom>
              <a:noFill/>
              <a:ln w="25400" cap="rnd">
                <a:solidFill>
                  <a:schemeClr val="accent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任意多边形: 形状 58"/>
              <p:cNvSpPr/>
              <p:nvPr/>
            </p:nvSpPr>
            <p:spPr>
              <a:xfrm>
                <a:off x="2881649" y="2337241"/>
                <a:ext cx="274864" cy="149187"/>
              </a:xfrm>
              <a:custGeom>
                <a:gdLst>
                  <a:gd name="connsiteX0" fmla="*/ 0 w 293914"/>
                  <a:gd name="connsiteY0" fmla="*/ 130629 h 136249"/>
                  <a:gd name="connsiteX1" fmla="*/ 293914 w 293914"/>
                  <a:gd name="connsiteY1" fmla="*/ 0 h 136249"/>
                  <a:gd name="connsiteX0-1" fmla="*/ 0 w 290104"/>
                  <a:gd name="connsiteY0-2" fmla="*/ 163014 h 165411"/>
                  <a:gd name="connsiteX1-3" fmla="*/ 290104 w 290104"/>
                  <a:gd name="connsiteY1-4" fmla="*/ 0 h 165411"/>
                  <a:gd name="connsiteX0-5" fmla="*/ 0 w 290104"/>
                  <a:gd name="connsiteY0-6" fmla="*/ 163014 h 165411"/>
                  <a:gd name="connsiteX1-7" fmla="*/ 290104 w 290104"/>
                  <a:gd name="connsiteY1-8" fmla="*/ 0 h 165411"/>
                  <a:gd name="connsiteX0-9" fmla="*/ 0 w 278674"/>
                  <a:gd name="connsiteY0-10" fmla="*/ 163014 h 165411"/>
                  <a:gd name="connsiteX1-11" fmla="*/ 278674 w 278674"/>
                  <a:gd name="connsiteY1-12" fmla="*/ 0 h 165411"/>
                  <a:gd name="connsiteX0-13" fmla="*/ 0 w 274864"/>
                  <a:gd name="connsiteY0-14" fmla="*/ 145869 h 149513"/>
                  <a:gd name="connsiteX1-15" fmla="*/ 274864 w 274864"/>
                  <a:gd name="connsiteY1-16" fmla="*/ 0 h 149513"/>
                  <a:gd name="connsiteX0-17" fmla="*/ 0 w 274864"/>
                  <a:gd name="connsiteY0-18" fmla="*/ 145869 h 149187"/>
                  <a:gd name="connsiteX1-19" fmla="*/ 274864 w 274864"/>
                  <a:gd name="connsiteY1-20" fmla="*/ 0 h 149187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274864" h="149187">
                    <a:moveTo>
                      <a:pt x="0" y="145869"/>
                    </a:moveTo>
                    <a:cubicBezTo>
                      <a:pt x="72571" y="156754"/>
                      <a:pt x="223248" y="148590"/>
                      <a:pt x="274864" y="0"/>
                    </a:cubicBezTo>
                  </a:path>
                </a:pathLst>
              </a:custGeom>
              <a:noFill/>
              <a:ln w="25400" cap="rnd">
                <a:solidFill>
                  <a:schemeClr val="accent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任意多边形: 形状 59"/>
              <p:cNvSpPr/>
              <p:nvPr/>
            </p:nvSpPr>
            <p:spPr>
              <a:xfrm>
                <a:off x="3154951" y="2035629"/>
                <a:ext cx="1297305" cy="296363"/>
              </a:xfrm>
              <a:custGeom>
                <a:gdLst>
                  <a:gd name="connsiteX0" fmla="*/ 0 w 1295400"/>
                  <a:gd name="connsiteY0" fmla="*/ 283028 h 283028"/>
                  <a:gd name="connsiteX1" fmla="*/ 1295400 w 1295400"/>
                  <a:gd name="connsiteY1" fmla="*/ 0 h 283028"/>
                  <a:gd name="connsiteX0-1" fmla="*/ 0 w 1297305"/>
                  <a:gd name="connsiteY0-2" fmla="*/ 296363 h 296363"/>
                  <a:gd name="connsiteX1-3" fmla="*/ 1297305 w 1297305"/>
                  <a:gd name="connsiteY1-4" fmla="*/ 0 h 296363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1297305" h="296363">
                    <a:moveTo>
                      <a:pt x="0" y="296363"/>
                    </a:moveTo>
                    <a:cubicBezTo>
                      <a:pt x="318407" y="155756"/>
                      <a:pt x="638719" y="1814"/>
                      <a:pt x="1297305" y="0"/>
                    </a:cubicBezTo>
                  </a:path>
                </a:pathLst>
              </a:custGeom>
              <a:noFill/>
              <a:ln w="25400" cap="rnd">
                <a:solidFill>
                  <a:schemeClr val="accent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31" name="直接箭头连接符 30"/>
            <p:cNvCxnSpPr/>
            <p:nvPr/>
          </p:nvCxnSpPr>
          <p:spPr>
            <a:xfrm>
              <a:off x="2747209" y="3565318"/>
              <a:ext cx="85101" cy="6902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63"/>
            <p:cNvSpPr txBox="1"/>
            <p:nvPr/>
          </p:nvSpPr>
          <p:spPr>
            <a:xfrm>
              <a:off x="2330353" y="3113265"/>
              <a:ext cx="1372706" cy="643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/>
                <a:t>农业革命</a:t>
              </a:r>
              <a:endParaRPr lang="zh-CN" altLang="en-US" sz="1600"/>
            </a:p>
          </p:txBody>
        </p:sp>
        <p:sp>
          <p:nvSpPr>
            <p:cNvPr id="33" name="文本框 64"/>
            <p:cNvSpPr txBox="1"/>
            <p:nvPr/>
          </p:nvSpPr>
          <p:spPr>
            <a:xfrm>
              <a:off x="3587257" y="2690576"/>
              <a:ext cx="1232634" cy="584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/>
                <a:t>工业革命</a:t>
              </a:r>
              <a:endParaRPr lang="zh-CN" altLang="en-US" sz="1400"/>
            </a:p>
          </p:txBody>
        </p:sp>
        <p:sp>
          <p:nvSpPr>
            <p:cNvPr id="34" name="文本框 65"/>
            <p:cNvSpPr txBox="1"/>
            <p:nvPr/>
          </p:nvSpPr>
          <p:spPr>
            <a:xfrm>
              <a:off x="1447611" y="3266908"/>
              <a:ext cx="843059" cy="760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/>
                <a:t>10</a:t>
              </a:r>
              <a:r>
                <a:rPr lang="en-US" altLang="zh-CN" sz="2000" baseline="40000"/>
                <a:t>10</a:t>
              </a:r>
              <a:endParaRPr lang="zh-CN" altLang="en-US" sz="2000" baseline="40000"/>
            </a:p>
          </p:txBody>
        </p:sp>
        <p:sp>
          <p:nvSpPr>
            <p:cNvPr id="35" name="文本框 66"/>
            <p:cNvSpPr txBox="1"/>
            <p:nvPr/>
          </p:nvSpPr>
          <p:spPr>
            <a:xfrm>
              <a:off x="1447611" y="3592721"/>
              <a:ext cx="724874" cy="760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/>
                <a:t>10</a:t>
              </a:r>
              <a:r>
                <a:rPr lang="en-US" altLang="zh-CN" sz="2000" baseline="40000"/>
                <a:t>9</a:t>
              </a:r>
              <a:endParaRPr lang="zh-CN" altLang="en-US" sz="2000" baseline="40000"/>
            </a:p>
          </p:txBody>
        </p:sp>
        <p:sp>
          <p:nvSpPr>
            <p:cNvPr id="36" name="文本框 67"/>
            <p:cNvSpPr txBox="1"/>
            <p:nvPr/>
          </p:nvSpPr>
          <p:spPr>
            <a:xfrm>
              <a:off x="1447611" y="3935993"/>
              <a:ext cx="724874" cy="760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/>
                <a:t>10</a:t>
              </a:r>
              <a:r>
                <a:rPr lang="en-US" altLang="zh-CN" sz="2000" baseline="40000"/>
                <a:t>8</a:t>
              </a:r>
              <a:endParaRPr lang="zh-CN" altLang="en-US" sz="2000" baseline="40000"/>
            </a:p>
          </p:txBody>
        </p:sp>
        <p:sp>
          <p:nvSpPr>
            <p:cNvPr id="37" name="文本框 68"/>
            <p:cNvSpPr txBox="1"/>
            <p:nvPr/>
          </p:nvSpPr>
          <p:spPr>
            <a:xfrm>
              <a:off x="1447611" y="4279264"/>
              <a:ext cx="724874" cy="760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/>
                <a:t>10</a:t>
              </a:r>
              <a:r>
                <a:rPr lang="en-US" altLang="zh-CN" sz="2000" baseline="40000"/>
                <a:t>7</a:t>
              </a:r>
              <a:endParaRPr lang="zh-CN" altLang="en-US" sz="2000" baseline="40000"/>
            </a:p>
          </p:txBody>
        </p:sp>
        <p:sp>
          <p:nvSpPr>
            <p:cNvPr id="38" name="文本框 69"/>
            <p:cNvSpPr txBox="1"/>
            <p:nvPr/>
          </p:nvSpPr>
          <p:spPr>
            <a:xfrm>
              <a:off x="1447611" y="4622533"/>
              <a:ext cx="724874" cy="760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/>
                <a:t>10</a:t>
              </a:r>
              <a:r>
                <a:rPr lang="en-US" altLang="zh-CN" sz="2000" baseline="40000"/>
                <a:t>6</a:t>
              </a:r>
              <a:endParaRPr lang="zh-CN" altLang="en-US" sz="2000" baseline="40000"/>
            </a:p>
          </p:txBody>
        </p:sp>
        <p:sp>
          <p:nvSpPr>
            <p:cNvPr id="39" name="文本框 70"/>
            <p:cNvSpPr txBox="1"/>
            <p:nvPr/>
          </p:nvSpPr>
          <p:spPr>
            <a:xfrm>
              <a:off x="1447611" y="4965807"/>
              <a:ext cx="724874" cy="760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/>
                <a:t>10</a:t>
              </a:r>
              <a:r>
                <a:rPr lang="en-US" altLang="zh-CN" sz="2000" baseline="40000"/>
                <a:t>5</a:t>
              </a:r>
              <a:endParaRPr lang="zh-CN" altLang="en-US" sz="2000" baseline="40000"/>
            </a:p>
          </p:txBody>
        </p:sp>
        <p:sp>
          <p:nvSpPr>
            <p:cNvPr id="40" name="文本框 71"/>
            <p:cNvSpPr txBox="1"/>
            <p:nvPr/>
          </p:nvSpPr>
          <p:spPr>
            <a:xfrm>
              <a:off x="1447611" y="5309080"/>
              <a:ext cx="724874" cy="760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/>
                <a:t>10</a:t>
              </a:r>
              <a:r>
                <a:rPr lang="en-US" altLang="zh-CN" sz="2000" baseline="40000"/>
                <a:t>4</a:t>
              </a:r>
              <a:endParaRPr lang="zh-CN" altLang="en-US" sz="2000" baseline="40000"/>
            </a:p>
          </p:txBody>
        </p:sp>
        <p:sp>
          <p:nvSpPr>
            <p:cNvPr id="41" name="文本框 72"/>
            <p:cNvSpPr txBox="1"/>
            <p:nvPr/>
          </p:nvSpPr>
          <p:spPr>
            <a:xfrm>
              <a:off x="1799990" y="5585455"/>
              <a:ext cx="724874" cy="760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/>
                <a:t>10</a:t>
              </a:r>
              <a:r>
                <a:rPr lang="en-US" altLang="zh-CN" sz="2000" baseline="40000"/>
                <a:t>5</a:t>
              </a:r>
              <a:endParaRPr lang="zh-CN" altLang="en-US" sz="2000" baseline="40000"/>
            </a:p>
          </p:txBody>
        </p:sp>
        <p:sp>
          <p:nvSpPr>
            <p:cNvPr id="42" name="文本框 73"/>
            <p:cNvSpPr txBox="1"/>
            <p:nvPr/>
          </p:nvSpPr>
          <p:spPr>
            <a:xfrm>
              <a:off x="2485748" y="5585455"/>
              <a:ext cx="724874" cy="760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/>
                <a:t>10</a:t>
              </a:r>
              <a:r>
                <a:rPr lang="en-US" altLang="zh-CN" sz="2000" baseline="40000"/>
                <a:t>4</a:t>
              </a:r>
              <a:endParaRPr lang="zh-CN" altLang="en-US" sz="2000" baseline="40000"/>
            </a:p>
          </p:txBody>
        </p:sp>
        <p:sp>
          <p:nvSpPr>
            <p:cNvPr id="43" name="文本框 74"/>
            <p:cNvSpPr txBox="1"/>
            <p:nvPr/>
          </p:nvSpPr>
          <p:spPr>
            <a:xfrm>
              <a:off x="3171509" y="5585455"/>
              <a:ext cx="724874" cy="760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/>
                <a:t>10</a:t>
              </a:r>
              <a:r>
                <a:rPr lang="en-US" altLang="zh-CN" sz="2000" baseline="40000"/>
                <a:t>3</a:t>
              </a:r>
              <a:endParaRPr lang="zh-CN" altLang="en-US" sz="2000" baseline="40000"/>
            </a:p>
          </p:txBody>
        </p:sp>
        <p:sp>
          <p:nvSpPr>
            <p:cNvPr id="44" name="文本框 75"/>
            <p:cNvSpPr txBox="1"/>
            <p:nvPr/>
          </p:nvSpPr>
          <p:spPr>
            <a:xfrm>
              <a:off x="3857270" y="5585455"/>
              <a:ext cx="724874" cy="760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/>
                <a:t>10</a:t>
              </a:r>
              <a:r>
                <a:rPr lang="en-US" altLang="zh-CN" sz="2000" baseline="40000"/>
                <a:t>2</a:t>
              </a:r>
              <a:endParaRPr lang="zh-CN" altLang="en-US" sz="2000" baseline="40000"/>
            </a:p>
          </p:txBody>
        </p:sp>
        <p:sp>
          <p:nvSpPr>
            <p:cNvPr id="45" name="文本框 76"/>
            <p:cNvSpPr txBox="1"/>
            <p:nvPr/>
          </p:nvSpPr>
          <p:spPr>
            <a:xfrm>
              <a:off x="4543030" y="5585455"/>
              <a:ext cx="606687" cy="760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/>
                <a:t>10</a:t>
              </a:r>
              <a:endParaRPr lang="zh-CN" altLang="en-US" sz="2000" baseline="40000"/>
            </a:p>
          </p:txBody>
        </p:sp>
        <p:sp>
          <p:nvSpPr>
            <p:cNvPr id="46" name="文本框 87"/>
            <p:cNvSpPr txBox="1"/>
            <p:nvPr/>
          </p:nvSpPr>
          <p:spPr>
            <a:xfrm>
              <a:off x="858266" y="3217282"/>
              <a:ext cx="672347" cy="358799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000"/>
                <a:t>人口数量（人）</a:t>
              </a:r>
              <a:endParaRPr lang="zh-CN" altLang="en-US" sz="2000"/>
            </a:p>
          </p:txBody>
        </p:sp>
        <p:sp>
          <p:nvSpPr>
            <p:cNvPr id="47" name="文本框 89"/>
            <p:cNvSpPr txBox="1"/>
            <p:nvPr/>
          </p:nvSpPr>
          <p:spPr>
            <a:xfrm>
              <a:off x="4951423" y="5583768"/>
              <a:ext cx="2003030" cy="760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/>
                <a:t>距今（年）</a:t>
              </a:r>
              <a:endParaRPr lang="zh-CN" altLang="en-US" sz="2000"/>
            </a:p>
          </p:txBody>
        </p:sp>
        <p:cxnSp>
          <p:nvCxnSpPr>
            <p:cNvPr id="48" name="直接箭头连接符 47"/>
            <p:cNvCxnSpPr/>
            <p:nvPr/>
          </p:nvCxnSpPr>
          <p:spPr>
            <a:xfrm>
              <a:off x="3969715" y="3123181"/>
              <a:ext cx="81115" cy="63908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矩形 66"/>
          <p:cNvSpPr/>
          <p:nvPr/>
        </p:nvSpPr>
        <p:spPr>
          <a:xfrm>
            <a:off x="285724" y="1357306"/>
            <a:ext cx="4002427" cy="1861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4643441" y="1357306"/>
            <a:ext cx="4002427" cy="1861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9" name="文本框 103"/>
          <p:cNvSpPr txBox="1"/>
          <p:nvPr/>
        </p:nvSpPr>
        <p:spPr>
          <a:xfrm>
            <a:off x="428596" y="3286132"/>
            <a:ext cx="364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/>
              <a:t>10</a:t>
            </a:r>
            <a:r>
              <a:rPr lang="zh-CN" altLang="en-US" sz="2400"/>
              <a:t>万年以来的人口增长</a:t>
            </a:r>
            <a:endParaRPr lang="zh-CN" altLang="en-US" sz="2400"/>
          </a:p>
        </p:txBody>
      </p:sp>
      <p:sp>
        <p:nvSpPr>
          <p:cNvPr id="70" name="文本框 104"/>
          <p:cNvSpPr txBox="1"/>
          <p:nvPr/>
        </p:nvSpPr>
        <p:spPr>
          <a:xfrm>
            <a:off x="4714876" y="3286132"/>
            <a:ext cx="3857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/>
              <a:t>100</a:t>
            </a:r>
            <a:r>
              <a:rPr lang="zh-CN" altLang="en-US" sz="2400"/>
              <a:t>年来世界人口的增长</a:t>
            </a:r>
            <a:endParaRPr lang="zh-CN" altLang="en-US" sz="2400"/>
          </a:p>
        </p:txBody>
      </p:sp>
      <p:grpSp>
        <p:nvGrpSpPr>
          <p:cNvPr id="71" name="组合 105"/>
          <p:cNvGrpSpPr/>
          <p:nvPr/>
        </p:nvGrpSpPr>
        <p:grpSpPr>
          <a:xfrm>
            <a:off x="0" y="3286131"/>
            <a:ext cx="9144000" cy="1638974"/>
            <a:chOff x="0" y="3742767"/>
            <a:chExt cx="12192000" cy="3115233"/>
          </a:xfrm>
        </p:grpSpPr>
        <p:sp>
          <p:nvSpPr>
            <p:cNvPr id="72" name="矩形 71"/>
            <p:cNvSpPr/>
            <p:nvPr/>
          </p:nvSpPr>
          <p:spPr>
            <a:xfrm>
              <a:off x="0" y="3742767"/>
              <a:ext cx="12192000" cy="3115233"/>
            </a:xfrm>
            <a:prstGeom prst="rect">
              <a:avLst/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195073" y="3889816"/>
              <a:ext cx="11738563" cy="26324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>
                  <a:solidFill>
                    <a:schemeClr val="bg1"/>
                  </a:solidFill>
                  <a:latin typeface="+mn-ea"/>
                </a:rPr>
                <a:t>1. </a:t>
              </a:r>
              <a:r>
                <a:rPr lang="zh-CN" altLang="en-US" sz="1400">
                  <a:solidFill>
                    <a:schemeClr val="bg1"/>
                  </a:solidFill>
                  <a:latin typeface="+mn-ea"/>
                </a:rPr>
                <a:t>世界人口增长的总趋势是什么？</a:t>
              </a:r>
              <a:endParaRPr lang="zh-CN" altLang="en-US" sz="1400">
                <a:solidFill>
                  <a:schemeClr val="bg1"/>
                </a:solidFill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400">
                  <a:solidFill>
                    <a:schemeClr val="bg1"/>
                  </a:solidFill>
                  <a:latin typeface="+mn-ea"/>
                </a:rPr>
                <a:t>2. </a:t>
              </a:r>
              <a:r>
                <a:rPr lang="zh-CN" altLang="en-US" sz="1400">
                  <a:solidFill>
                    <a:schemeClr val="bg1"/>
                  </a:solidFill>
                  <a:latin typeface="+mn-ea"/>
                </a:rPr>
                <a:t>农业革命之前，人口数量和人口增长情况是怎样的</a:t>
              </a:r>
              <a:r>
                <a:rPr lang="en-US" altLang="zh-CN" sz="1400">
                  <a:solidFill>
                    <a:schemeClr val="bg1"/>
                  </a:solidFill>
                  <a:latin typeface="+mn-ea"/>
                </a:rPr>
                <a:t>?</a:t>
              </a:r>
              <a:endParaRPr lang="en-US" altLang="zh-CN" sz="1400">
                <a:solidFill>
                  <a:schemeClr val="bg1"/>
                </a:solidFill>
                <a:latin typeface="+mn-ea"/>
              </a:endParaRPr>
            </a:p>
            <a:p>
              <a:pPr marL="358775" indent="-358775">
                <a:lnSpc>
                  <a:spcPct val="150000"/>
                </a:lnSpc>
              </a:pPr>
              <a:r>
                <a:rPr lang="en-US" altLang="zh-CN" sz="1400">
                  <a:solidFill>
                    <a:schemeClr val="bg1"/>
                  </a:solidFill>
                  <a:latin typeface="+mn-ea"/>
                </a:rPr>
                <a:t>3. </a:t>
              </a:r>
              <a:r>
                <a:rPr lang="zh-CN" altLang="en-US" sz="1400">
                  <a:solidFill>
                    <a:schemeClr val="bg1"/>
                  </a:solidFill>
                  <a:latin typeface="+mn-ea"/>
                </a:rPr>
                <a:t>农业革命期间，人口数量和人口增长发生了怎样的变化？人口数量的变化与农业的发展有怎样的关系呢？</a:t>
              </a:r>
              <a:endParaRPr lang="zh-CN" altLang="en-US" sz="1400">
                <a:solidFill>
                  <a:schemeClr val="bg1"/>
                </a:solidFill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400">
                  <a:solidFill>
                    <a:schemeClr val="bg1"/>
                  </a:solidFill>
                  <a:latin typeface="+mn-ea"/>
                </a:rPr>
                <a:t>4. </a:t>
              </a:r>
              <a:r>
                <a:rPr lang="zh-CN" altLang="en-US" sz="1400">
                  <a:solidFill>
                    <a:schemeClr val="bg1"/>
                  </a:solidFill>
                  <a:latin typeface="+mn-ea"/>
                </a:rPr>
                <a:t>从</a:t>
              </a:r>
              <a:r>
                <a:rPr lang="en-US" altLang="zh-CN" sz="1400">
                  <a:solidFill>
                    <a:schemeClr val="bg1"/>
                  </a:solidFill>
                  <a:latin typeface="+mn-ea"/>
                </a:rPr>
                <a:t>18</a:t>
              </a:r>
              <a:r>
                <a:rPr lang="zh-CN" altLang="en-US" sz="1400">
                  <a:solidFill>
                    <a:schemeClr val="bg1"/>
                  </a:solidFill>
                  <a:latin typeface="+mn-ea"/>
                </a:rPr>
                <a:t>世纪后半叶的工业革命开始，世界人口增长又有明显加快，这是为什么呢？</a:t>
              </a:r>
              <a:endParaRPr lang="zh-CN" altLang="en-US" sz="140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74" name="矩形 73"/>
          <p:cNvSpPr/>
          <p:nvPr/>
        </p:nvSpPr>
        <p:spPr>
          <a:xfrm>
            <a:off x="6357950" y="3286130"/>
            <a:ext cx="2278854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 b="1"/>
              <a:t>读图思考</a:t>
            </a:r>
            <a:endParaRPr lang="zh-CN" altLang="en-US" sz="24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0" y="2"/>
            <a:ext cx="9144000" cy="9044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996730" y="129066"/>
            <a:ext cx="52806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</a:rPr>
              <a:t>人口自然增长的时间变化</a:t>
            </a:r>
            <a:endParaRPr lang="zh-CN" altLang="en-US" sz="3600" b="1">
              <a:solidFill>
                <a:schemeClr val="bg1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361667" y="212744"/>
            <a:ext cx="478972" cy="4789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3200" b="1">
                <a:solidFill>
                  <a:schemeClr val="tx1"/>
                </a:solidFill>
              </a:rPr>
              <a:t>2</a:t>
            </a:r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318125" y="170904"/>
            <a:ext cx="562652" cy="562652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394720" y="791589"/>
            <a:ext cx="3971505" cy="3569416"/>
            <a:chOff x="1615792" y="1905308"/>
            <a:chExt cx="3352799" cy="2334168"/>
          </a:xfrm>
        </p:grpSpPr>
        <p:grpSp>
          <p:nvGrpSpPr>
            <p:cNvPr id="7" name="组合 91"/>
            <p:cNvGrpSpPr/>
            <p:nvPr/>
          </p:nvGrpSpPr>
          <p:grpSpPr>
            <a:xfrm>
              <a:off x="1615957" y="1905308"/>
              <a:ext cx="3352634" cy="2334168"/>
              <a:chOff x="2775857" y="3137075"/>
              <a:chExt cx="3352634" cy="2334168"/>
            </a:xfrm>
          </p:grpSpPr>
          <p:cxnSp>
            <p:nvCxnSpPr>
              <p:cNvPr id="13" name="直接箭头连接符 12"/>
              <p:cNvCxnSpPr/>
              <p:nvPr/>
            </p:nvCxnSpPr>
            <p:spPr>
              <a:xfrm flipH="1" flipV="1">
                <a:off x="2775857" y="3137075"/>
                <a:ext cx="0" cy="233416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箭头连接符 13"/>
              <p:cNvCxnSpPr/>
              <p:nvPr/>
            </p:nvCxnSpPr>
            <p:spPr>
              <a:xfrm>
                <a:off x="2775857" y="5463674"/>
                <a:ext cx="3352634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" name="组合 117"/>
              <p:cNvGrpSpPr/>
              <p:nvPr/>
            </p:nvGrpSpPr>
            <p:grpSpPr>
              <a:xfrm>
                <a:off x="2775857" y="3437633"/>
                <a:ext cx="48986" cy="1680091"/>
                <a:chOff x="2775857" y="3437633"/>
                <a:chExt cx="72254" cy="1680091"/>
              </a:xfrm>
            </p:grpSpPr>
            <p:cxnSp>
              <p:nvCxnSpPr>
                <p:cNvPr id="21" name="直接连接符 20"/>
                <p:cNvCxnSpPr/>
                <p:nvPr/>
              </p:nvCxnSpPr>
              <p:spPr>
                <a:xfrm>
                  <a:off x="2775857" y="5117724"/>
                  <a:ext cx="7225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直接连接符 21"/>
                <p:cNvCxnSpPr/>
                <p:nvPr/>
              </p:nvCxnSpPr>
              <p:spPr>
                <a:xfrm>
                  <a:off x="2775857" y="4781706"/>
                  <a:ext cx="7225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接连接符 22"/>
                <p:cNvCxnSpPr/>
                <p:nvPr/>
              </p:nvCxnSpPr>
              <p:spPr>
                <a:xfrm>
                  <a:off x="2775857" y="4109670"/>
                  <a:ext cx="7225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/>
                <p:cNvCxnSpPr/>
                <p:nvPr/>
              </p:nvCxnSpPr>
              <p:spPr>
                <a:xfrm>
                  <a:off x="2775857" y="4445688"/>
                  <a:ext cx="7225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直接连接符 24"/>
                <p:cNvCxnSpPr/>
                <p:nvPr/>
              </p:nvCxnSpPr>
              <p:spPr>
                <a:xfrm>
                  <a:off x="2775857" y="3773652"/>
                  <a:ext cx="7225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直接连接符 25"/>
                <p:cNvCxnSpPr/>
                <p:nvPr/>
              </p:nvCxnSpPr>
              <p:spPr>
                <a:xfrm>
                  <a:off x="2775857" y="3437633"/>
                  <a:ext cx="7225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" name="组合 118"/>
              <p:cNvGrpSpPr/>
              <p:nvPr/>
            </p:nvGrpSpPr>
            <p:grpSpPr>
              <a:xfrm>
                <a:off x="3450280" y="5396644"/>
                <a:ext cx="2023267" cy="72626"/>
                <a:chOff x="3450280" y="5376775"/>
                <a:chExt cx="2023267" cy="92480"/>
              </a:xfrm>
            </p:grpSpPr>
            <p:cxnSp>
              <p:nvCxnSpPr>
                <p:cNvPr id="17" name="直接连接符 16"/>
                <p:cNvCxnSpPr/>
                <p:nvPr/>
              </p:nvCxnSpPr>
              <p:spPr>
                <a:xfrm flipH="1">
                  <a:off x="3450280" y="5376775"/>
                  <a:ext cx="0" cy="9248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/>
                <p:cNvCxnSpPr/>
                <p:nvPr/>
              </p:nvCxnSpPr>
              <p:spPr>
                <a:xfrm flipH="1">
                  <a:off x="4124701" y="5388750"/>
                  <a:ext cx="0" cy="8050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直接连接符 18"/>
                <p:cNvCxnSpPr/>
                <p:nvPr/>
              </p:nvCxnSpPr>
              <p:spPr>
                <a:xfrm flipH="1">
                  <a:off x="5473547" y="5388751"/>
                  <a:ext cx="0" cy="80504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直接连接符 19"/>
                <p:cNvCxnSpPr/>
                <p:nvPr/>
              </p:nvCxnSpPr>
              <p:spPr>
                <a:xfrm flipH="1">
                  <a:off x="4799123" y="5388751"/>
                  <a:ext cx="0" cy="80504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" name="组合 92"/>
            <p:cNvGrpSpPr/>
            <p:nvPr/>
          </p:nvGrpSpPr>
          <p:grpSpPr>
            <a:xfrm>
              <a:off x="1615792" y="2275250"/>
              <a:ext cx="3074977" cy="838534"/>
              <a:chOff x="1099457" y="2165923"/>
              <a:chExt cx="3074977" cy="838534"/>
            </a:xfrm>
          </p:grpSpPr>
          <p:sp>
            <p:nvSpPr>
              <p:cNvPr id="9" name="任意多边形: 形状 111"/>
              <p:cNvSpPr/>
              <p:nvPr/>
            </p:nvSpPr>
            <p:spPr>
              <a:xfrm>
                <a:off x="1099457" y="2919983"/>
                <a:ext cx="751114" cy="84474"/>
              </a:xfrm>
              <a:custGeom>
                <a:gdLst>
                  <a:gd name="connsiteX0" fmla="*/ 0 w 751114"/>
                  <a:gd name="connsiteY0" fmla="*/ 84474 h 84474"/>
                  <a:gd name="connsiteX1" fmla="*/ 751114 w 751114"/>
                  <a:gd name="connsiteY1" fmla="*/ 8274 h 8447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51114" h="84474">
                    <a:moveTo>
                      <a:pt x="0" y="84474"/>
                    </a:moveTo>
                    <a:cubicBezTo>
                      <a:pt x="257628" y="31859"/>
                      <a:pt x="515257" y="-20755"/>
                      <a:pt x="751114" y="8274"/>
                    </a:cubicBezTo>
                  </a:path>
                </a:pathLst>
              </a:custGeom>
              <a:noFill/>
              <a:ln w="38100" cap="rnd">
                <a:solidFill>
                  <a:schemeClr val="accent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10" name="任意多边形: 形状 112"/>
              <p:cNvSpPr/>
              <p:nvPr/>
            </p:nvSpPr>
            <p:spPr>
              <a:xfrm>
                <a:off x="1848666" y="2474827"/>
                <a:ext cx="1036048" cy="454519"/>
              </a:xfrm>
              <a:custGeom>
                <a:gdLst>
                  <a:gd name="connsiteX0" fmla="*/ 0 w 1034143"/>
                  <a:gd name="connsiteY0" fmla="*/ 431903 h 431903"/>
                  <a:gd name="connsiteX1" fmla="*/ 1034143 w 1034143"/>
                  <a:gd name="connsiteY1" fmla="*/ 7360 h 431903"/>
                  <a:gd name="connsiteX0-1" fmla="*/ 0 w 1036048"/>
                  <a:gd name="connsiteY0-2" fmla="*/ 454227 h 454227"/>
                  <a:gd name="connsiteX1-3" fmla="*/ 1036048 w 1036048"/>
                  <a:gd name="connsiteY1-4" fmla="*/ 6824 h 454227"/>
                  <a:gd name="connsiteX0-5" fmla="*/ 0 w 1036048"/>
                  <a:gd name="connsiteY0-6" fmla="*/ 454519 h 454519"/>
                  <a:gd name="connsiteX1-7" fmla="*/ 1036048 w 1036048"/>
                  <a:gd name="connsiteY1-8" fmla="*/ 7116 h 454519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1036048" h="454518">
                    <a:moveTo>
                      <a:pt x="0" y="454519"/>
                    </a:moveTo>
                    <a:cubicBezTo>
                      <a:pt x="200660" y="202605"/>
                      <a:pt x="433705" y="-45498"/>
                      <a:pt x="1036048" y="7116"/>
                    </a:cubicBezTo>
                  </a:path>
                </a:pathLst>
              </a:custGeom>
              <a:noFill/>
              <a:ln w="38100" cap="rnd">
                <a:solidFill>
                  <a:schemeClr val="accent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12" name="任意多边形: 形状 114"/>
              <p:cNvSpPr/>
              <p:nvPr/>
            </p:nvSpPr>
            <p:spPr>
              <a:xfrm>
                <a:off x="2877129" y="2165923"/>
                <a:ext cx="1297305" cy="296363"/>
              </a:xfrm>
              <a:custGeom>
                <a:gdLst>
                  <a:gd name="connsiteX0" fmla="*/ 0 w 1295400"/>
                  <a:gd name="connsiteY0" fmla="*/ 283028 h 283028"/>
                  <a:gd name="connsiteX1" fmla="*/ 1295400 w 1295400"/>
                  <a:gd name="connsiteY1" fmla="*/ 0 h 283028"/>
                  <a:gd name="connsiteX0-1" fmla="*/ 0 w 1297305"/>
                  <a:gd name="connsiteY0-2" fmla="*/ 296363 h 296363"/>
                  <a:gd name="connsiteX1-3" fmla="*/ 1297305 w 1297305"/>
                  <a:gd name="connsiteY1-4" fmla="*/ 0 h 296363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1297305" h="296363">
                    <a:moveTo>
                      <a:pt x="0" y="296363"/>
                    </a:moveTo>
                    <a:cubicBezTo>
                      <a:pt x="318407" y="155756"/>
                      <a:pt x="638719" y="1814"/>
                      <a:pt x="1297305" y="0"/>
                    </a:cubicBezTo>
                  </a:path>
                </a:pathLst>
              </a:custGeom>
              <a:noFill/>
              <a:ln w="38100" cap="rnd">
                <a:solidFill>
                  <a:schemeClr val="accent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</p:grpSp>
      </p:grpSp>
      <p:cxnSp>
        <p:nvCxnSpPr>
          <p:cNvPr id="27" name="直接箭头连接符 26"/>
          <p:cNvCxnSpPr/>
          <p:nvPr/>
        </p:nvCxnSpPr>
        <p:spPr>
          <a:xfrm rot="16200000" flipH="1">
            <a:off x="1857355" y="2143123"/>
            <a:ext cx="571506" cy="14287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94"/>
          <p:cNvSpPr txBox="1"/>
          <p:nvPr/>
        </p:nvSpPr>
        <p:spPr>
          <a:xfrm>
            <a:off x="1357294" y="1571619"/>
            <a:ext cx="13958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/>
              <a:t>农业革命</a:t>
            </a:r>
            <a:endParaRPr lang="zh-CN" altLang="en-US" sz="1600"/>
          </a:p>
        </p:txBody>
      </p:sp>
      <p:sp>
        <p:nvSpPr>
          <p:cNvPr id="29" name="文本框 95"/>
          <p:cNvSpPr txBox="1"/>
          <p:nvPr/>
        </p:nvSpPr>
        <p:spPr>
          <a:xfrm>
            <a:off x="2500298" y="1000114"/>
            <a:ext cx="14315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/>
              <a:t>工业革命</a:t>
            </a:r>
            <a:endParaRPr lang="zh-CN" altLang="en-US" sz="1600"/>
          </a:p>
        </p:txBody>
      </p:sp>
      <p:sp>
        <p:nvSpPr>
          <p:cNvPr id="30" name="文本框 96"/>
          <p:cNvSpPr txBox="1"/>
          <p:nvPr/>
        </p:nvSpPr>
        <p:spPr>
          <a:xfrm>
            <a:off x="857224" y="1000116"/>
            <a:ext cx="7378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10</a:t>
            </a:r>
            <a:r>
              <a:rPr lang="en-US" altLang="zh-CN" sz="1400" baseline="40000"/>
              <a:t>10</a:t>
            </a:r>
            <a:endParaRPr lang="zh-CN" altLang="en-US" sz="1400" baseline="40000"/>
          </a:p>
        </p:txBody>
      </p:sp>
      <p:sp>
        <p:nvSpPr>
          <p:cNvPr id="31" name="文本框 97"/>
          <p:cNvSpPr txBox="1"/>
          <p:nvPr/>
        </p:nvSpPr>
        <p:spPr>
          <a:xfrm>
            <a:off x="857228" y="1440650"/>
            <a:ext cx="5707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10</a:t>
            </a:r>
            <a:r>
              <a:rPr lang="en-US" altLang="zh-CN" sz="1400" baseline="40000"/>
              <a:t>9</a:t>
            </a:r>
            <a:endParaRPr lang="zh-CN" altLang="en-US" sz="1400" baseline="40000"/>
          </a:p>
        </p:txBody>
      </p:sp>
      <p:sp>
        <p:nvSpPr>
          <p:cNvPr id="32" name="文本框 98"/>
          <p:cNvSpPr txBox="1"/>
          <p:nvPr/>
        </p:nvSpPr>
        <p:spPr>
          <a:xfrm>
            <a:off x="857228" y="1881184"/>
            <a:ext cx="5707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10</a:t>
            </a:r>
            <a:r>
              <a:rPr lang="en-US" altLang="zh-CN" sz="1400" baseline="40000"/>
              <a:t>8</a:t>
            </a:r>
            <a:endParaRPr lang="zh-CN" altLang="en-US" sz="1400" baseline="40000"/>
          </a:p>
        </p:txBody>
      </p:sp>
      <p:sp>
        <p:nvSpPr>
          <p:cNvPr id="33" name="文本框 99"/>
          <p:cNvSpPr txBox="1"/>
          <p:nvPr/>
        </p:nvSpPr>
        <p:spPr>
          <a:xfrm>
            <a:off x="857228" y="2321718"/>
            <a:ext cx="5707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10</a:t>
            </a:r>
            <a:r>
              <a:rPr lang="en-US" altLang="zh-CN" sz="1400" baseline="40000"/>
              <a:t>7</a:t>
            </a:r>
            <a:endParaRPr lang="zh-CN" altLang="en-US" sz="1400" baseline="40000"/>
          </a:p>
        </p:txBody>
      </p:sp>
      <p:sp>
        <p:nvSpPr>
          <p:cNvPr id="34" name="文本框 100"/>
          <p:cNvSpPr txBox="1"/>
          <p:nvPr/>
        </p:nvSpPr>
        <p:spPr>
          <a:xfrm>
            <a:off x="857228" y="2762252"/>
            <a:ext cx="5707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10</a:t>
            </a:r>
            <a:r>
              <a:rPr lang="en-US" altLang="zh-CN" sz="1400" baseline="40000"/>
              <a:t>6</a:t>
            </a:r>
            <a:endParaRPr lang="zh-CN" altLang="en-US" sz="1400" baseline="40000"/>
          </a:p>
        </p:txBody>
      </p:sp>
      <p:sp>
        <p:nvSpPr>
          <p:cNvPr id="35" name="文本框 101"/>
          <p:cNvSpPr txBox="1"/>
          <p:nvPr/>
        </p:nvSpPr>
        <p:spPr>
          <a:xfrm>
            <a:off x="857228" y="3202786"/>
            <a:ext cx="5707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10</a:t>
            </a:r>
            <a:r>
              <a:rPr lang="en-US" altLang="zh-CN" sz="1400" baseline="40000"/>
              <a:t>5</a:t>
            </a:r>
            <a:endParaRPr lang="zh-CN" altLang="en-US" sz="1400" baseline="40000"/>
          </a:p>
        </p:txBody>
      </p:sp>
      <p:sp>
        <p:nvSpPr>
          <p:cNvPr id="36" name="文本框 102"/>
          <p:cNvSpPr txBox="1"/>
          <p:nvPr/>
        </p:nvSpPr>
        <p:spPr>
          <a:xfrm>
            <a:off x="857228" y="3643322"/>
            <a:ext cx="5707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10</a:t>
            </a:r>
            <a:r>
              <a:rPr lang="en-US" altLang="zh-CN" sz="1400" baseline="40000"/>
              <a:t>4</a:t>
            </a:r>
            <a:endParaRPr lang="zh-CN" altLang="en-US" sz="1400" baseline="40000"/>
          </a:p>
        </p:txBody>
      </p:sp>
      <p:sp>
        <p:nvSpPr>
          <p:cNvPr id="37" name="文本框 103"/>
          <p:cNvSpPr txBox="1"/>
          <p:nvPr/>
        </p:nvSpPr>
        <p:spPr>
          <a:xfrm>
            <a:off x="1214414" y="4429140"/>
            <a:ext cx="526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10</a:t>
            </a:r>
            <a:r>
              <a:rPr lang="en-US" altLang="zh-CN" sz="1400" baseline="40000"/>
              <a:t>5</a:t>
            </a:r>
            <a:endParaRPr lang="zh-CN" altLang="en-US" sz="1400" baseline="40000"/>
          </a:p>
        </p:txBody>
      </p:sp>
      <p:sp>
        <p:nvSpPr>
          <p:cNvPr id="38" name="文本框 104"/>
          <p:cNvSpPr txBox="1"/>
          <p:nvPr/>
        </p:nvSpPr>
        <p:spPr>
          <a:xfrm>
            <a:off x="2000232" y="4500578"/>
            <a:ext cx="4736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10</a:t>
            </a:r>
            <a:r>
              <a:rPr lang="en-US" altLang="zh-CN" sz="1400" baseline="40000"/>
              <a:t>4</a:t>
            </a:r>
            <a:endParaRPr lang="zh-CN" altLang="en-US" sz="1400" baseline="40000"/>
          </a:p>
        </p:txBody>
      </p:sp>
      <p:sp>
        <p:nvSpPr>
          <p:cNvPr id="39" name="文本框 105"/>
          <p:cNvSpPr txBox="1"/>
          <p:nvPr/>
        </p:nvSpPr>
        <p:spPr>
          <a:xfrm>
            <a:off x="2857488" y="4500578"/>
            <a:ext cx="4736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10</a:t>
            </a:r>
            <a:r>
              <a:rPr lang="en-US" altLang="zh-CN" sz="1400" baseline="40000"/>
              <a:t>3</a:t>
            </a:r>
            <a:endParaRPr lang="zh-CN" altLang="en-US" sz="1400" baseline="40000"/>
          </a:p>
        </p:txBody>
      </p:sp>
      <p:sp>
        <p:nvSpPr>
          <p:cNvPr id="40" name="文本框 106"/>
          <p:cNvSpPr txBox="1"/>
          <p:nvPr/>
        </p:nvSpPr>
        <p:spPr>
          <a:xfrm>
            <a:off x="3500430" y="4500578"/>
            <a:ext cx="4736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10</a:t>
            </a:r>
            <a:r>
              <a:rPr lang="en-US" altLang="zh-CN" sz="1400" baseline="40000"/>
              <a:t>2</a:t>
            </a:r>
            <a:endParaRPr lang="zh-CN" altLang="en-US" sz="1400" baseline="40000"/>
          </a:p>
        </p:txBody>
      </p:sp>
      <p:sp>
        <p:nvSpPr>
          <p:cNvPr id="41" name="文本框 107"/>
          <p:cNvSpPr txBox="1"/>
          <p:nvPr/>
        </p:nvSpPr>
        <p:spPr>
          <a:xfrm>
            <a:off x="4429128" y="4500578"/>
            <a:ext cx="394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10</a:t>
            </a:r>
            <a:endParaRPr lang="zh-CN" altLang="en-US" sz="1400" baseline="40000"/>
          </a:p>
        </p:txBody>
      </p:sp>
      <p:sp>
        <p:nvSpPr>
          <p:cNvPr id="42" name="文本框 108"/>
          <p:cNvSpPr txBox="1"/>
          <p:nvPr/>
        </p:nvSpPr>
        <p:spPr>
          <a:xfrm>
            <a:off x="500038" y="714364"/>
            <a:ext cx="430887" cy="187911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/>
              <a:t>人口数量（人）</a:t>
            </a:r>
            <a:endParaRPr lang="zh-CN" altLang="en-US" sz="1600"/>
          </a:p>
        </p:txBody>
      </p:sp>
      <p:sp>
        <p:nvSpPr>
          <p:cNvPr id="43" name="文本框 109"/>
          <p:cNvSpPr txBox="1"/>
          <p:nvPr/>
        </p:nvSpPr>
        <p:spPr>
          <a:xfrm>
            <a:off x="4929190" y="4500578"/>
            <a:ext cx="12308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距今（年）</a:t>
            </a:r>
            <a:endParaRPr lang="zh-CN" altLang="en-US" sz="1400"/>
          </a:p>
        </p:txBody>
      </p:sp>
      <p:cxnSp>
        <p:nvCxnSpPr>
          <p:cNvPr id="44" name="直接箭头连接符 43"/>
          <p:cNvCxnSpPr/>
          <p:nvPr/>
        </p:nvCxnSpPr>
        <p:spPr>
          <a:xfrm>
            <a:off x="3071802" y="1285866"/>
            <a:ext cx="371382" cy="357192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130"/>
          <p:cNvSpPr txBox="1"/>
          <p:nvPr/>
        </p:nvSpPr>
        <p:spPr>
          <a:xfrm>
            <a:off x="2000232" y="4804946"/>
            <a:ext cx="30718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/>
              <a:t>10</a:t>
            </a:r>
            <a:r>
              <a:rPr lang="zh-CN" altLang="en-US" sz="1600"/>
              <a:t>万年以来的人口增长</a:t>
            </a:r>
            <a:endParaRPr lang="zh-CN" altLang="en-US" sz="1600"/>
          </a:p>
        </p:txBody>
      </p:sp>
      <p:grpSp>
        <p:nvGrpSpPr>
          <p:cNvPr id="46" name="组合 45"/>
          <p:cNvGrpSpPr/>
          <p:nvPr/>
        </p:nvGrpSpPr>
        <p:grpSpPr>
          <a:xfrm>
            <a:off x="1428732" y="2643190"/>
            <a:ext cx="1820115" cy="1355410"/>
            <a:chOff x="3011713" y="3691314"/>
            <a:chExt cx="2996143" cy="1620596"/>
          </a:xfrm>
        </p:grpSpPr>
        <p:sp>
          <p:nvSpPr>
            <p:cNvPr id="47" name="矩形 46"/>
            <p:cNvSpPr/>
            <p:nvPr/>
          </p:nvSpPr>
          <p:spPr>
            <a:xfrm>
              <a:off x="3011713" y="4141693"/>
              <a:ext cx="2996143" cy="117021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>
                  <a:solidFill>
                    <a:schemeClr val="bg1"/>
                  </a:solidFill>
                </a:rPr>
                <a:t>生产力水平低下，人们抵御灾害、疾病的能力很差</a:t>
              </a:r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48" name="文本框 134"/>
            <p:cNvSpPr txBox="1"/>
            <p:nvPr/>
          </p:nvSpPr>
          <p:spPr>
            <a:xfrm>
              <a:off x="3269982" y="3691314"/>
              <a:ext cx="1069221" cy="44159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</a:rPr>
                <a:t>缓慢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786054" y="2000249"/>
            <a:ext cx="1820115" cy="1065518"/>
            <a:chOff x="5182002" y="2722274"/>
            <a:chExt cx="2996143" cy="1273986"/>
          </a:xfrm>
        </p:grpSpPr>
        <p:sp>
          <p:nvSpPr>
            <p:cNvPr id="50" name="矩形 49"/>
            <p:cNvSpPr/>
            <p:nvPr/>
          </p:nvSpPr>
          <p:spPr>
            <a:xfrm>
              <a:off x="5182002" y="3179315"/>
              <a:ext cx="2996143" cy="816945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>
                  <a:solidFill>
                    <a:schemeClr val="bg1"/>
                  </a:solidFill>
                </a:rPr>
                <a:t>产业革命带来生活和医疗条件改变</a:t>
              </a:r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51" name="文本框 150"/>
            <p:cNvSpPr txBox="1"/>
            <p:nvPr/>
          </p:nvSpPr>
          <p:spPr>
            <a:xfrm>
              <a:off x="5452300" y="2722274"/>
              <a:ext cx="1069221" cy="44159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</a:rPr>
                <a:t>加速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214814" y="1357304"/>
            <a:ext cx="1820115" cy="1074860"/>
            <a:chOff x="8399207" y="1961857"/>
            <a:chExt cx="2996143" cy="1249155"/>
          </a:xfrm>
        </p:grpSpPr>
        <p:sp>
          <p:nvSpPr>
            <p:cNvPr id="53" name="矩形 52"/>
            <p:cNvSpPr/>
            <p:nvPr/>
          </p:nvSpPr>
          <p:spPr>
            <a:xfrm>
              <a:off x="8399207" y="2416953"/>
              <a:ext cx="2996143" cy="794059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>
                  <a:solidFill>
                    <a:schemeClr val="bg1"/>
                  </a:solidFill>
                </a:rPr>
                <a:t>科技进步</a:t>
              </a:r>
              <a:r>
                <a:rPr lang="en-US" altLang="zh-CN" sz="1600">
                  <a:solidFill>
                    <a:schemeClr val="bg1"/>
                  </a:solidFill>
                </a:rPr>
                <a:t>,</a:t>
              </a:r>
              <a:r>
                <a:rPr lang="zh-CN" altLang="en-US" sz="1600">
                  <a:solidFill>
                    <a:schemeClr val="bg1"/>
                  </a:solidFill>
                </a:rPr>
                <a:t>国际大环境稳定</a:t>
              </a:r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54" name="文本框 152"/>
            <p:cNvSpPr txBox="1"/>
            <p:nvPr/>
          </p:nvSpPr>
          <p:spPr>
            <a:xfrm>
              <a:off x="8663531" y="1961857"/>
              <a:ext cx="1834459" cy="429221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</a:rPr>
                <a:t>明显加快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28596" y="214296"/>
            <a:ext cx="3857652" cy="280749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28596" y="3714760"/>
            <a:ext cx="4143404" cy="1128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3357554" y="428610"/>
            <a:ext cx="5786446" cy="32147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sp>
        <p:nvSpPr>
          <p:cNvPr id="5" name="矩形 4"/>
          <p:cNvSpPr/>
          <p:nvPr/>
        </p:nvSpPr>
        <p:spPr>
          <a:xfrm>
            <a:off x="4071902" y="3543062"/>
            <a:ext cx="507209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0000"/>
              </a:lnSpc>
              <a:spcBef>
                <a:spcPts val="600"/>
              </a:spcBef>
            </a:pP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      不平衡，各大洲和地区人口自然增长率最高的是非洲，最低的是欧洲</a:t>
            </a: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624205" lvl="1" indent="-342900" algn="just">
              <a:lnSpc>
                <a:spcPct val="110000"/>
              </a:lnSpc>
              <a:spcBef>
                <a:spcPts val="600"/>
              </a:spcBef>
            </a:pP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发达国家：人口增长缓慢</a:t>
            </a:r>
            <a:endParaRPr lang="en-US" altLang="zh-CN" sz="20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624205" lvl="1" indent="-342900" algn="just">
              <a:lnSpc>
                <a:spcPct val="110000"/>
              </a:lnSpc>
              <a:spcBef>
                <a:spcPts val="600"/>
              </a:spcBef>
            </a:pP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发展中国家：人口增长很快</a:t>
            </a:r>
            <a:endParaRPr lang="en-US" altLang="zh-CN" sz="20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 Box 16"/>
          <p:cNvSpPr txBox="1">
            <a:spLocks noChangeArrowheads="1"/>
          </p:cNvSpPr>
          <p:nvPr/>
        </p:nvSpPr>
        <p:spPr bwMode="auto">
          <a:xfrm>
            <a:off x="468317" y="1181102"/>
            <a:ext cx="7920037" cy="24622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250000"/>
              </a:lnSpc>
              <a:buFont typeface="Arial" panose="020b0604020202020204" pitchFamily="34" charset="0"/>
              <a:buNone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人口数量增长的多少取决于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</a:rPr>
              <a:t>: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>
                <a:solidFill>
                  <a:srgbClr val="CC0000"/>
                </a:solidFill>
                <a:latin typeface="微软雅黑" panose="020b0503020204020204" charset="-122"/>
                <a:ea typeface="微软雅黑" panose="020b0503020204020204" charset="-122"/>
              </a:rPr>
              <a:t>人口自然增长率</a:t>
            </a:r>
            <a:endParaRPr lang="zh-CN" altLang="en-US" sz="2800">
              <a:solidFill>
                <a:srgbClr val="CC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>
                <a:solidFill>
                  <a:srgbClr val="CC0000"/>
                </a:solidFill>
                <a:latin typeface="微软雅黑" panose="020b0503020204020204" charset="-122"/>
                <a:ea typeface="微软雅黑" panose="020b0503020204020204" charset="-122"/>
              </a:rPr>
              <a:t>人口基数</a:t>
            </a:r>
            <a:endParaRPr lang="zh-CN" altLang="en-US" sz="2800">
              <a:solidFill>
                <a:srgbClr val="CC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Shape 108"/>
          <p:cNvSpPr/>
          <p:nvPr/>
        </p:nvSpPr>
        <p:spPr>
          <a:xfrm>
            <a:off x="12700" y="20640"/>
            <a:ext cx="3105150" cy="522287"/>
          </a:xfrm>
          <a:prstGeom prst="rect">
            <a:avLst/>
          </a:prstGeom>
          <a:solidFill>
            <a:srgbClr val="C00000">
              <a:alpha val="80000"/>
            </a:srgbClr>
          </a:solidFill>
          <a:ln w="12700">
            <a:noFill/>
            <a:miter lim="4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lIns="0" tIns="0" rIns="0" bIns="0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sz="3200" ker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知识小结 </a:t>
            </a:r>
            <a:endParaRPr lang="zh-CN" sz="3200" ker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4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1493500" y="10172700"/>
            <a:ext cx="304800" cy="215900"/>
          </a:xfrm>
          <a:prstGeom prst="cub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学科网</Company>
  <PresentationFormat>On-screen Show (16:9)</PresentationFormat>
  <Paragraphs>138</Paragraphs>
  <Slides>18</Slides>
  <Notes>2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4">
      <vt:lpstr>Arial</vt:lpstr>
      <vt:lpstr>Calibri</vt:lpstr>
      <vt:lpstr>微软雅黑</vt:lpstr>
      <vt:lpstr>宋体</vt:lpstr>
      <vt:lpstr>Wingdings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Java</Application>
  <AppVersion>20.1100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rbm.xkw.com</dc:creator>
  <cp:revision>1</cp:revision>
  <cp:lastPrinted>2021-01-18T17:46:55.694</cp:lastPrinted>
  <dcterms:created xsi:type="dcterms:W3CDTF">2021-01-18T17:46:55Z</dcterms:created>
  <dcterms:modified xsi:type="dcterms:W3CDTF">2021-01-18T09:46:56Z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