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72" r:id="rId6"/>
    <p:sldId id="271" r:id="rId7"/>
    <p:sldId id="270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62" r:id="rId16"/>
    <p:sldId id="261" r:id="rId17"/>
    <p:sldId id="273" r:id="rId18"/>
    <p:sldId id="283" r:id="rId19"/>
    <p:sldId id="282" r:id="rId20"/>
    <p:sldId id="281" r:id="rId21"/>
    <p:sldId id="280" r:id="rId22"/>
    <p:sldId id="279" r:id="rId23"/>
    <p:sldId id="278" r:id="rId24"/>
    <p:sldId id="277" r:id="rId25"/>
    <p:sldId id="276" r:id="rId26"/>
    <p:sldId id="274" r:id="rId27"/>
    <p:sldId id="275" r:id="rId28"/>
    <p:sldId id="295" r:id="rId29"/>
    <p:sldId id="294" r:id="rId30"/>
    <p:sldId id="293" r:id="rId31"/>
    <p:sldId id="292" r:id="rId32"/>
    <p:sldId id="291" r:id="rId33"/>
    <p:sldId id="290" r:id="rId34"/>
    <p:sldId id="289" r:id="rId35"/>
    <p:sldId id="288" r:id="rId36"/>
    <p:sldId id="287" r:id="rId37"/>
    <p:sldId id="286" r:id="rId38"/>
    <p:sldId id="285" r:id="rId39"/>
    <p:sldId id="284" r:id="rId40"/>
    <p:sldId id="296" r:id="rId41"/>
    <p:sldId id="297" r:id="rId42"/>
    <p:sldId id="299" r:id="rId43"/>
    <p:sldId id="300" r:id="rId44"/>
    <p:sldId id="301" r:id="rId45"/>
    <p:sldId id="304" r:id="rId46"/>
    <p:sldId id="298" r:id="rId47"/>
    <p:sldId id="303" r:id="rId48"/>
    <p:sldId id="302" r:id="rId49"/>
    <p:sldId id="305" r:id="rId50"/>
    <p:sldId id="307" r:id="rId51"/>
    <p:sldId id="306" r:id="rId52"/>
    <p:sldId id="311" r:id="rId53"/>
    <p:sldId id="310" r:id="rId54"/>
    <p:sldId id="309" r:id="rId55"/>
  </p:sldIdLst>
  <p:sldSz cx="9144000" cy="6858000" type="screen4x3"/>
  <p:notesSz cx="6858000" cy="9144000"/>
  <p:custDataLst>
    <p:tags r:id="rId5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tags" Target="tags/tag1.xml" /><Relationship Id="rId57" Type="http://schemas.openxmlformats.org/officeDocument/2006/relationships/presProps" Target="presProps.xml" /><Relationship Id="rId58" Type="http://schemas.openxmlformats.org/officeDocument/2006/relationships/viewProps" Target="viewProps.xml" /><Relationship Id="rId59" Type="http://schemas.openxmlformats.org/officeDocument/2006/relationships/theme" Target="theme/theme1.xml" /><Relationship Id="rId6" Type="http://schemas.openxmlformats.org/officeDocument/2006/relationships/slide" Target="slides/slide5.xml" /><Relationship Id="rId60" Type="http://schemas.openxmlformats.org/officeDocument/2006/relationships/tableStyles" Target="tableStyles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41188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517936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7658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647440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88965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434809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968633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111024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215848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79286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52305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EB18C-E2AC-43F4-8ACE-7D7E78787043}" type="datetimeFigureOut">
              <a:rPr lang="zh-CN" altLang="en-US" smtClean="0"/>
              <a:t>2019/9/5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24B9E-4485-4DE8-9315-D7C405F4E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18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1C9FDE4-28F7-4B29-AC04-E45845FACC8B}"/>
              </a:ext>
            </a:extLst>
          </p:cNvPr>
          <p:cNvSpPr txBox="1"/>
          <p:nvPr/>
        </p:nvSpPr>
        <p:spPr>
          <a:xfrm>
            <a:off x="2202512" y="2600075"/>
            <a:ext cx="5406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latin typeface="宋体" panose="02010600030101010101" pitchFamily="2" charset="-122"/>
                <a:ea typeface="宋体" panose="02010600030101010101" pitchFamily="2" charset="-122"/>
              </a:rPr>
              <a:t>第五节  定语从句</a:t>
            </a:r>
          </a:p>
        </p:txBody>
      </p:sp>
    </p:spTree>
    <p:extLst>
      <p:ext uri="{BB962C8B-B14F-4D97-AF65-F5344CB8AC3E}">
        <p14:creationId xmlns:p14="http://schemas.microsoft.com/office/powerpoint/2010/main" val="201317162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89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5A486C-DF6A-4488-BD74-2E01483DC249}"/>
              </a:ext>
            </a:extLst>
          </p:cNvPr>
          <p:cNvSpPr/>
          <p:nvPr/>
        </p:nvSpPr>
        <p:spPr>
          <a:xfrm>
            <a:off x="964095" y="1875374"/>
            <a:ext cx="72158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定语从句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</a:rPr>
              <a:t>Attributive Clauses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）在句中做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定语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，修饰一个名词或代词，被修饰的名词，词组或代词即先行词。定语从句通常出现在先行词之后，由关系词（关系代词或关系副词）引出。　</a:t>
            </a:r>
          </a:p>
        </p:txBody>
      </p:sp>
    </p:spTree>
    <p:extLst>
      <p:ext uri="{BB962C8B-B14F-4D97-AF65-F5344CB8AC3E}">
        <p14:creationId xmlns:p14="http://schemas.microsoft.com/office/powerpoint/2010/main" val="4171835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3103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5C43831-79C2-42C4-8695-99AF5AD59204}"/>
              </a:ext>
            </a:extLst>
          </p:cNvPr>
          <p:cNvSpPr txBox="1"/>
          <p:nvPr/>
        </p:nvSpPr>
        <p:spPr>
          <a:xfrm>
            <a:off x="572494" y="1248355"/>
            <a:ext cx="4500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 、定义及相关术语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9F27DB-39D9-480D-97F3-3B279F3E706C}"/>
              </a:ext>
            </a:extLst>
          </p:cNvPr>
          <p:cNvSpPr/>
          <p:nvPr/>
        </p:nvSpPr>
        <p:spPr>
          <a:xfrm>
            <a:off x="242516" y="2070215"/>
            <a:ext cx="88378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定语从句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：修饰某一名词或代词的从句叫定语从句。定语从句一般紧跟在它所修饰的词之后。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先行词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：被定语从句修饰的词叫先行词。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：引导定语从句的词叫关系词。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          关系词有关系代词和关系副词。 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关系代词有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that, which, who, whom, whose,as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等；关系副词有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when, where, why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</a:p>
        </p:txBody>
      </p:sp>
    </p:spTree>
    <p:extLst>
      <p:ext uri="{BB962C8B-B14F-4D97-AF65-F5344CB8AC3E}">
        <p14:creationId xmlns:p14="http://schemas.microsoft.com/office/powerpoint/2010/main" val="3356301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869CD79-FC63-4968-8EC4-8EF8493868D1}"/>
              </a:ext>
            </a:extLst>
          </p:cNvPr>
          <p:cNvSpPr/>
          <p:nvPr/>
        </p:nvSpPr>
        <p:spPr>
          <a:xfrm>
            <a:off x="351844" y="1001584"/>
            <a:ext cx="858542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提示： 关系词在定语从句中有三大作用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连接作用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连接先行词和定语从句。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替代作用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在定语从句中替代从句所修饰的先行词。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成分作用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在定语从句中作主语、宾语、定语或状语。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The man who is shaking hands with my father is a policeman.</a:t>
            </a:r>
          </a:p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弄清楚关系词在定语从句中充当什么成分，是掌握定语从句、选择好关系词的关键。</a:t>
            </a:r>
          </a:p>
        </p:txBody>
      </p:sp>
    </p:spTree>
    <p:extLst>
      <p:ext uri="{BB962C8B-B14F-4D97-AF65-F5344CB8AC3E}">
        <p14:creationId xmlns:p14="http://schemas.microsoft.com/office/powerpoint/2010/main" val="1082889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89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425C104-D4E3-414B-BA62-D20158F8F525}"/>
              </a:ext>
            </a:extLst>
          </p:cNvPr>
          <p:cNvSpPr/>
          <p:nvPr/>
        </p:nvSpPr>
        <p:spPr>
          <a:xfrm>
            <a:off x="685800" y="1124694"/>
            <a:ext cx="6439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二、 关系代词引导的定语从句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B2A5313-4D3E-44A8-984C-995D3402887F}"/>
              </a:ext>
            </a:extLst>
          </p:cNvPr>
          <p:cNvSpPr/>
          <p:nvPr/>
        </p:nvSpPr>
        <p:spPr>
          <a:xfrm>
            <a:off x="870667" y="2316162"/>
            <a:ext cx="72158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   引导定语从句的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关系代词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主要有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who, whom, whose, which, that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等。它们分别代替前面的先行词，并在定语从句中作主语、宾语或定语。</a:t>
            </a:r>
          </a:p>
        </p:txBody>
      </p:sp>
    </p:spTree>
    <p:extLst>
      <p:ext uri="{BB962C8B-B14F-4D97-AF65-F5344CB8AC3E}">
        <p14:creationId xmlns:p14="http://schemas.microsoft.com/office/powerpoint/2010/main" val="2612974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21CEF35-4F8F-431D-93C3-20F409CBC937}"/>
              </a:ext>
            </a:extLst>
          </p:cNvPr>
          <p:cNvSpPr/>
          <p:nvPr/>
        </p:nvSpPr>
        <p:spPr>
          <a:xfrm>
            <a:off x="552614" y="1892850"/>
            <a:ext cx="784197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boys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who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are playing football are from Class One.    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正在踢足球的男孩是一班的。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Yesterday I helped an old man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who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had lost his way.      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昨天我帮助了一位迷路的老人。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That is the teacher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who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teaches us physics.            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那就是教我们物理的老师。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E8FBA3-4602-4D30-89FC-9B51202E6920}"/>
              </a:ext>
            </a:extLst>
          </p:cNvPr>
          <p:cNvSpPr/>
          <p:nvPr/>
        </p:nvSpPr>
        <p:spPr>
          <a:xfrm>
            <a:off x="446712" y="1122363"/>
            <a:ext cx="6841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who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指人，在定语从句中作主语</a:t>
            </a:r>
          </a:p>
        </p:txBody>
      </p:sp>
    </p:spTree>
    <p:extLst>
      <p:ext uri="{BB962C8B-B14F-4D97-AF65-F5344CB8AC3E}">
        <p14:creationId xmlns:p14="http://schemas.microsoft.com/office/powerpoint/2010/main" val="2067412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2108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8739336-C0E6-41A8-83C3-28D72C4D743A}"/>
              </a:ext>
            </a:extLst>
          </p:cNvPr>
          <p:cNvSpPr/>
          <p:nvPr/>
        </p:nvSpPr>
        <p:spPr>
          <a:xfrm>
            <a:off x="411479" y="2692023"/>
            <a:ext cx="832104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 Ming is just the boy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(whom) 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want to see.  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李明正是我想要见的男孩。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professor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(whom) 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you are waiting for has come.   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你正在等的教授已经来了。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girl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(whom) 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teacher often praises is our monitor.    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老师经常表扬的那个女孩是我们的班长。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3470A8-2964-483A-BAF7-7709ED514CB6}"/>
              </a:ext>
            </a:extLst>
          </p:cNvPr>
          <p:cNvSpPr/>
          <p:nvPr/>
        </p:nvSpPr>
        <p:spPr>
          <a:xfrm>
            <a:off x="543673" y="1122363"/>
            <a:ext cx="8087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whom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指人，在定语从句中做宾语，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常可省略，在口语或非正式文体中常可用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who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来代替。</a:t>
            </a:r>
          </a:p>
        </p:txBody>
      </p:sp>
    </p:spTree>
    <p:extLst>
      <p:ext uri="{BB962C8B-B14F-4D97-AF65-F5344CB8AC3E}">
        <p14:creationId xmlns:p14="http://schemas.microsoft.com/office/powerpoint/2010/main" val="953429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9"/>
            <a:ext cx="9144000" cy="7001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2C0C967-A9D3-4458-9E6F-8EFD298026F5}"/>
              </a:ext>
            </a:extLst>
          </p:cNvPr>
          <p:cNvSpPr/>
          <p:nvPr/>
        </p:nvSpPr>
        <p:spPr>
          <a:xfrm>
            <a:off x="676855" y="815370"/>
            <a:ext cx="79175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指人时，相当于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whom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；指物时，相当于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在定语从句中作主语或宾语，作宾语时常可省略。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CBDA72D-6BCF-487C-BBC1-84DFA47CC74E}"/>
              </a:ext>
            </a:extLst>
          </p:cNvPr>
          <p:cNvSpPr/>
          <p:nvPr/>
        </p:nvSpPr>
        <p:spPr>
          <a:xfrm>
            <a:off x="537706" y="2385030"/>
            <a:ext cx="80685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is the man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that/who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lives next door. 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他就是住在隔壁的那个人。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person (that/whom) you introduced to me is very kind.   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你介绍给我的那个人很友好。</a:t>
            </a:r>
            <a:endParaRPr lang="zh-CN" altLang="en-US" sz="320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season that/which comes after spring is summer.       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春天之后的季节是夏季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don’t like stories that/which have unhappy endings.       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我不喜欢结尾悲伤的故事。</a:t>
            </a:r>
            <a:endParaRPr lang="zh-CN" altLang="en-US" sz="320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515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111DF61-6D5D-4384-B7B2-FD26EA16C353}"/>
              </a:ext>
            </a:extLst>
          </p:cNvPr>
          <p:cNvSpPr/>
          <p:nvPr/>
        </p:nvSpPr>
        <p:spPr>
          <a:xfrm>
            <a:off x="209715" y="2034093"/>
            <a:ext cx="87245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visited a scientist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name is known all over the country. 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我拜访了一个全国知名的科学家。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has a friend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father is a doctor.   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他有一个爸爸当医生的朋友。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once lived in the house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roof has fallen in.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我曾经住在那幢屋顶已经倒塌了的房子里。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0BCFC2F-0057-4DF3-AF1E-9A06935BF386}"/>
              </a:ext>
            </a:extLst>
          </p:cNvPr>
          <p:cNvSpPr/>
          <p:nvPr/>
        </p:nvSpPr>
        <p:spPr>
          <a:xfrm>
            <a:off x="999876" y="765176"/>
            <a:ext cx="7144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whose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指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人、物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皆可，与后面的名词有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所属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关系，在定语从句中做定语。</a:t>
            </a:r>
          </a:p>
        </p:txBody>
      </p:sp>
    </p:spTree>
    <p:extLst>
      <p:ext uri="{BB962C8B-B14F-4D97-AF65-F5344CB8AC3E}">
        <p14:creationId xmlns:p14="http://schemas.microsoft.com/office/powerpoint/2010/main" val="18754424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22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9A0AA2A-C764-49E5-9306-AC5FC5C7DC5C}"/>
              </a:ext>
            </a:extLst>
          </p:cNvPr>
          <p:cNvSpPr/>
          <p:nvPr/>
        </p:nvSpPr>
        <p:spPr>
          <a:xfrm>
            <a:off x="566531" y="1832323"/>
            <a:ext cx="81222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house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 windows are broken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empty.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house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windows of which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are broken is empty.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the book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 cover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yellow?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the book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cover of which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yellow?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911B26-F108-419B-991A-7E471B12E7BE}"/>
              </a:ext>
            </a:extLst>
          </p:cNvPr>
          <p:cNvSpPr/>
          <p:nvPr/>
        </p:nvSpPr>
        <p:spPr>
          <a:xfrm>
            <a:off x="685800" y="1122363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注意：指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时，常用以下结构来代替：</a:t>
            </a:r>
          </a:p>
        </p:txBody>
      </p:sp>
    </p:spTree>
    <p:extLst>
      <p:ext uri="{BB962C8B-B14F-4D97-AF65-F5344CB8AC3E}">
        <p14:creationId xmlns:p14="http://schemas.microsoft.com/office/powerpoint/2010/main" val="3502414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80F3ED1-5508-4F8B-A350-C75C4D4BC847}"/>
              </a:ext>
            </a:extLst>
          </p:cNvPr>
          <p:cNvSpPr/>
          <p:nvPr/>
        </p:nvSpPr>
        <p:spPr>
          <a:xfrm>
            <a:off x="77132" y="783938"/>
            <a:ext cx="8525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三、 “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介词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关系代词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”引导的定语从句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067708-EB64-4C54-B5DE-0B66A6AE34C0}"/>
              </a:ext>
            </a:extLst>
          </p:cNvPr>
          <p:cNvSpPr/>
          <p:nvPr/>
        </p:nvSpPr>
        <p:spPr>
          <a:xfrm>
            <a:off x="832899" y="2077781"/>
            <a:ext cx="747820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   关系代词在从句中作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介词宾语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时，可以跟介词一起放在从句与主句之间（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that, who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不可以），也可以把介词放在从句中有关动词的后面，使关系代词紧跟它所修饰的先行词。</a:t>
            </a:r>
          </a:p>
        </p:txBody>
      </p:sp>
    </p:spTree>
    <p:extLst>
      <p:ext uri="{BB962C8B-B14F-4D97-AF65-F5344CB8AC3E}">
        <p14:creationId xmlns:p14="http://schemas.microsoft.com/office/powerpoint/2010/main" val="668863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F3ACB2F-8B9C-4381-8C30-22F5ECE48A9E}"/>
              </a:ext>
            </a:extLst>
          </p:cNvPr>
          <p:cNvSpPr/>
          <p:nvPr/>
        </p:nvSpPr>
        <p:spPr>
          <a:xfrm>
            <a:off x="571499" y="1023175"/>
            <a:ext cx="81153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school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(which/that) he once studied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very famous.</a:t>
            </a:r>
          </a:p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school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which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once studied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very       famous.  </a:t>
            </a:r>
          </a:p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他曾经就读过的学校很出名。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E69506A-4A7D-4BF3-95F4-9046AB738913}"/>
              </a:ext>
            </a:extLst>
          </p:cNvPr>
          <p:cNvSpPr/>
          <p:nvPr/>
        </p:nvSpPr>
        <p:spPr>
          <a:xfrm>
            <a:off x="511720" y="3676908"/>
            <a:ext cx="82348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Tomorrow I’ll bring here the magazine </a:t>
            </a:r>
          </a:p>
          <a:p>
            <a:r>
              <a:rPr lang="zh-CN" altLang="en-US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(which / that)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asked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= Tomorrow I’ll bring here the magazine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which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you asked.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明天我将把你要的杂志带来。</a:t>
            </a:r>
          </a:p>
        </p:txBody>
      </p:sp>
    </p:spTree>
    <p:extLst>
      <p:ext uri="{BB962C8B-B14F-4D97-AF65-F5344CB8AC3E}">
        <p14:creationId xmlns:p14="http://schemas.microsoft.com/office/powerpoint/2010/main" val="723690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C44C4BE-A91D-4191-9629-74CAFFE8B13C}"/>
              </a:ext>
            </a:extLst>
          </p:cNvPr>
          <p:cNvSpPr/>
          <p:nvPr/>
        </p:nvSpPr>
        <p:spPr>
          <a:xfrm>
            <a:off x="961696" y="1755518"/>
            <a:ext cx="74965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boy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(whom/who/that)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played tennis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yesterday.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= This is the boy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whom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played tennis  yesterday. </a:t>
            </a:r>
          </a:p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r>
              <a:rPr lang="en-US" altLang="zh-CN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这是我昨天跟他打网球的男孩。</a:t>
            </a:r>
            <a:endParaRPr lang="zh-CN" altLang="en-US" sz="280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35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038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7126737-938E-46C3-840C-B808E5329E3D}"/>
              </a:ext>
            </a:extLst>
          </p:cNvPr>
          <p:cNvSpPr/>
          <p:nvPr/>
        </p:nvSpPr>
        <p:spPr>
          <a:xfrm>
            <a:off x="994541" y="1850908"/>
            <a:ext cx="71549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含有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介词的短语动词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一般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不拆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开，介词仍放在短语动词的后面。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200"/>
              <a:t>      </a:t>
            </a:r>
            <a:r>
              <a:rPr lang="zh-CN" altLang="en-US" sz="3200"/>
              <a:t>如：</a:t>
            </a:r>
            <a:r>
              <a:rPr lang="en-US" altLang="zh-CN" sz="3200"/>
              <a:t>look for, look after, take care of </a:t>
            </a:r>
            <a:r>
              <a:rPr lang="zh-CN" altLang="en-US" sz="3200"/>
              <a:t>等。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This is the watch (which/that) I am looking for.    (</a:t>
            </a:r>
            <a:r>
              <a:rPr lang="zh-CN" altLang="en-US" sz="3200"/>
              <a:t>正</a:t>
            </a:r>
            <a:r>
              <a:rPr lang="en-US" altLang="zh-CN" sz="3200"/>
              <a:t>)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这是我正在找的手表。</a:t>
            </a:r>
          </a:p>
          <a:p>
            <a:r>
              <a:rPr lang="en-US" altLang="zh-CN" sz="3200"/>
              <a:t>     This is the watch for which I am looking.   (</a:t>
            </a:r>
            <a:r>
              <a:rPr lang="zh-CN" altLang="en-US" sz="3200"/>
              <a:t>误</a:t>
            </a:r>
            <a:r>
              <a:rPr lang="en-US" altLang="zh-CN" sz="3200"/>
              <a:t>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B02D61C-5709-447B-A4E3-5FFBBA9602D0}"/>
              </a:ext>
            </a:extLst>
          </p:cNvPr>
          <p:cNvSpPr/>
          <p:nvPr/>
        </p:nvSpPr>
        <p:spPr>
          <a:xfrm>
            <a:off x="207306" y="1169066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注意：</a:t>
            </a:r>
          </a:p>
        </p:txBody>
      </p:sp>
    </p:spTree>
    <p:extLst>
      <p:ext uri="{BB962C8B-B14F-4D97-AF65-F5344CB8AC3E}">
        <p14:creationId xmlns:p14="http://schemas.microsoft.com/office/powerpoint/2010/main" val="923421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9F69ECD-BE80-4863-90C7-1007E95FC07C}"/>
              </a:ext>
            </a:extLst>
          </p:cNvPr>
          <p:cNvSpPr/>
          <p:nvPr/>
        </p:nvSpPr>
        <p:spPr>
          <a:xfrm>
            <a:off x="1037896" y="1718370"/>
            <a:ext cx="706820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babies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(whom/who/that)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nurse is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looking after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are very healthy.    (    )  </a:t>
            </a:r>
          </a:p>
          <a:p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那个保姆照看的小宝宝们都很健康。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The babies after whom the nurse is looking are very healthy.  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（   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A66B50-9A26-49A7-9DBF-2EE75444B2FA}"/>
              </a:ext>
            </a:extLst>
          </p:cNvPr>
          <p:cNvSpPr txBox="1"/>
          <p:nvPr/>
        </p:nvSpPr>
        <p:spPr>
          <a:xfrm>
            <a:off x="7283669" y="2229822"/>
            <a:ext cx="641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E2823D-219E-4637-9873-E8EECB133D10}"/>
              </a:ext>
            </a:extLst>
          </p:cNvPr>
          <p:cNvSpPr txBox="1"/>
          <p:nvPr/>
        </p:nvSpPr>
        <p:spPr>
          <a:xfrm>
            <a:off x="5717628" y="4632326"/>
            <a:ext cx="59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误</a:t>
            </a:r>
          </a:p>
        </p:txBody>
      </p:sp>
    </p:spTree>
    <p:extLst>
      <p:ext uri="{BB962C8B-B14F-4D97-AF65-F5344CB8AC3E}">
        <p14:creationId xmlns:p14="http://schemas.microsoft.com/office/powerpoint/2010/main" val="1405187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90395-4BB9-433C-91D5-5BC842F58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E9A477-EA40-42B2-8C9E-24D85F203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42839-2E68-48E6-9A85-379E0FB1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5243FA8-FD72-46BC-B9C4-BF1D75871CB1}"/>
              </a:ext>
            </a:extLst>
          </p:cNvPr>
          <p:cNvSpPr/>
          <p:nvPr/>
        </p:nvSpPr>
        <p:spPr>
          <a:xfrm>
            <a:off x="550478" y="3092391"/>
            <a:ext cx="81625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The man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whom 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you talked just now is my neighbour.    (</a:t>
            </a:r>
            <a:r>
              <a:rPr lang="zh-C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正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你刚才跟他谈话的那个人是我的邻居</a:t>
            </a:r>
            <a:r>
              <a:rPr lang="zh-C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。  </a:t>
            </a:r>
            <a:endParaRPr lang="en-US" altLang="zh-C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The man 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that/who 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you talked just now is my neighbour.         (</a:t>
            </a:r>
            <a:r>
              <a:rPr lang="zh-CN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误</a:t>
            </a: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678A676-66FA-43EC-8C44-E1CFFC36A25D}"/>
              </a:ext>
            </a:extLst>
          </p:cNvPr>
          <p:cNvSpPr/>
          <p:nvPr/>
        </p:nvSpPr>
        <p:spPr>
          <a:xfrm>
            <a:off x="550479" y="1030288"/>
            <a:ext cx="79077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介词后的关系代词不可用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that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who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，若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介词放在关系代词前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，关系代词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指人时只可用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whom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，指物时只可用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which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；关系代词是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所有格时用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whose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70443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3D8F3EC-A777-4517-A939-4D01D39D8AC2}"/>
              </a:ext>
            </a:extLst>
          </p:cNvPr>
          <p:cNvSpPr/>
          <p:nvPr/>
        </p:nvSpPr>
        <p:spPr>
          <a:xfrm>
            <a:off x="851339" y="1488257"/>
            <a:ext cx="7127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plane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which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we flew to Canada was really comfortable.    (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我们去加拿大所乘坐的飞机实在很舒服。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plane in that we flew to Canada was really comfortable.    (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4B8E4C-9948-403D-92DF-A0D974DDA886}"/>
              </a:ext>
            </a:extLst>
          </p:cNvPr>
          <p:cNvSpPr txBox="1"/>
          <p:nvPr/>
        </p:nvSpPr>
        <p:spPr>
          <a:xfrm>
            <a:off x="5665077" y="2021070"/>
            <a:ext cx="641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6894F62-589E-4712-82C3-60307FB5E354}"/>
              </a:ext>
            </a:extLst>
          </p:cNvPr>
          <p:cNvSpPr txBox="1"/>
          <p:nvPr/>
        </p:nvSpPr>
        <p:spPr>
          <a:xfrm>
            <a:off x="5665077" y="3950469"/>
            <a:ext cx="599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误 </a:t>
            </a:r>
          </a:p>
        </p:txBody>
      </p:sp>
    </p:spTree>
    <p:extLst>
      <p:ext uri="{BB962C8B-B14F-4D97-AF65-F5344CB8AC3E}">
        <p14:creationId xmlns:p14="http://schemas.microsoft.com/office/powerpoint/2010/main" val="1341795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18352BA-2B1A-4593-B30E-1D070BF8C672}"/>
              </a:ext>
            </a:extLst>
          </p:cNvPr>
          <p:cNvSpPr/>
          <p:nvPr/>
        </p:nvSpPr>
        <p:spPr>
          <a:xfrm>
            <a:off x="307427" y="2171004"/>
            <a:ext cx="81113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loves his parents deeply, both of whom are very kind to him.   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他深深地爱着他的父母，他们俩待他都很好。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In the basket there are quite many apples, some of which have gone bad.    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篮子里有好些苹果，有些已经坏了。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06FEBEE-7AE6-4A2F-9986-457774A42DDD}"/>
              </a:ext>
            </a:extLst>
          </p:cNvPr>
          <p:cNvSpPr/>
          <p:nvPr/>
        </p:nvSpPr>
        <p:spPr>
          <a:xfrm>
            <a:off x="850680" y="956445"/>
            <a:ext cx="74426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介词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关系代词”前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还可有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some, any, none, all, both, neither, many, most, each, few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等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或者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22170219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1039154-3E0E-4699-AED4-6159ADB92E77}"/>
              </a:ext>
            </a:extLst>
          </p:cNvPr>
          <p:cNvSpPr/>
          <p:nvPr/>
        </p:nvSpPr>
        <p:spPr>
          <a:xfrm>
            <a:off x="817180" y="1166842"/>
            <a:ext cx="72784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There are forty students in our class in all, most of whom are from big cities.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我们班总共有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个学生，大多数来自大城市。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Up to now, he has written ten stories, three of which are about country life.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迄今为止，他写了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部小说，其中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部是关于农村生活的。</a:t>
            </a:r>
          </a:p>
        </p:txBody>
      </p:sp>
    </p:spTree>
    <p:extLst>
      <p:ext uri="{BB962C8B-B14F-4D97-AF65-F5344CB8AC3E}">
        <p14:creationId xmlns:p14="http://schemas.microsoft.com/office/powerpoint/2010/main" val="168257792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6BEF93B-F5D7-4D25-B918-0B51BEEFE7D1}"/>
              </a:ext>
            </a:extLst>
          </p:cNvPr>
          <p:cNvSpPr/>
          <p:nvPr/>
        </p:nvSpPr>
        <p:spPr>
          <a:xfrm>
            <a:off x="628649" y="2212266"/>
            <a:ext cx="73940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引导定语从句的关系副词有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when, where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why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when, where, why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都在定语从句中作状语，在意义上相当于介词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+which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结构，分别代替表示时间、地点或原因的先行词。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E2801A-F324-4889-8A85-07B50E5B3D6E}"/>
              </a:ext>
            </a:extLst>
          </p:cNvPr>
          <p:cNvSpPr/>
          <p:nvPr/>
        </p:nvSpPr>
        <p:spPr>
          <a:xfrm>
            <a:off x="1232508" y="1044358"/>
            <a:ext cx="6186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四、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关系副词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引导的定语从句</a:t>
            </a:r>
          </a:p>
        </p:txBody>
      </p:sp>
    </p:spTree>
    <p:extLst>
      <p:ext uri="{BB962C8B-B14F-4D97-AF65-F5344CB8AC3E}">
        <p14:creationId xmlns:p14="http://schemas.microsoft.com/office/powerpoint/2010/main" val="389214175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7C0A3D1-F019-4AFD-9CA1-5CC504FDB0E7}"/>
              </a:ext>
            </a:extLst>
          </p:cNvPr>
          <p:cNvSpPr/>
          <p:nvPr/>
        </p:nvSpPr>
        <p:spPr>
          <a:xfrm>
            <a:off x="273386" y="1800534"/>
            <a:ext cx="85972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I still remember the day </a:t>
            </a:r>
            <a:r>
              <a:rPr lang="en-US" altLang="zh-CN" sz="3200" b="1">
                <a:solidFill>
                  <a:srgbClr val="FF0000"/>
                </a:solidFill>
              </a:rPr>
              <a:t>when</a:t>
            </a:r>
            <a:r>
              <a:rPr lang="en-US" altLang="zh-CN" sz="3200"/>
              <a:t> I first came to this school.  </a:t>
            </a:r>
          </a:p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我仍然记得我第一次来到这所学校的那一天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The time </a:t>
            </a:r>
            <a:r>
              <a:rPr lang="en-US" altLang="zh-CN" sz="3200" b="1">
                <a:solidFill>
                  <a:srgbClr val="FF0000"/>
                </a:solidFill>
              </a:rPr>
              <a:t>when</a:t>
            </a:r>
            <a:r>
              <a:rPr lang="en-US" altLang="zh-CN" sz="3200"/>
              <a:t> we got together finally arrived.       </a:t>
            </a:r>
          </a:p>
          <a:p>
            <a:r>
              <a:rPr lang="en-US" altLang="zh-CN" sz="320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我们团聚的时刻终于到了。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Do you remember the years </a:t>
            </a:r>
            <a:r>
              <a:rPr lang="en-US" altLang="zh-CN" sz="3200" b="1">
                <a:solidFill>
                  <a:srgbClr val="FF0000"/>
                </a:solidFill>
              </a:rPr>
              <a:t>when</a:t>
            </a:r>
            <a:r>
              <a:rPr lang="en-US" altLang="zh-CN" sz="3200"/>
              <a:t> he lived in the countryside with his grandparents.</a:t>
            </a: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你还记得在农村和你祖父母一起生活的那些年吗？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4BCD23-F18F-4D66-9A63-5371E612E1AC}"/>
              </a:ext>
            </a:extLst>
          </p:cNvPr>
          <p:cNvSpPr/>
          <p:nvPr/>
        </p:nvSpPr>
        <p:spPr>
          <a:xfrm>
            <a:off x="191633" y="901783"/>
            <a:ext cx="8760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when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指时间，在定语从句中作时间状语</a:t>
            </a:r>
          </a:p>
        </p:txBody>
      </p:sp>
    </p:spTree>
    <p:extLst>
      <p:ext uri="{BB962C8B-B14F-4D97-AF65-F5344CB8AC3E}">
        <p14:creationId xmlns:p14="http://schemas.microsoft.com/office/powerpoint/2010/main" val="2830930986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BEB5EBE-1544-4A57-8E7D-236015953A38}"/>
              </a:ext>
            </a:extLst>
          </p:cNvPr>
          <p:cNvSpPr/>
          <p:nvPr/>
        </p:nvSpPr>
        <p:spPr>
          <a:xfrm>
            <a:off x="995854" y="1862679"/>
            <a:ext cx="73703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Shanghai is the city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was born.  </a:t>
            </a:r>
          </a:p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上海是我出生的城市。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house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lived ten years ago has been pulled down.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我十年前住的房子已经被拆掉了。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visited the farm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a lot of cows were raised. 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我参观了那个饲养了许多奶牛的农场。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BCD795-6AAE-4F02-BE71-1151B1100C24}"/>
              </a:ext>
            </a:extLst>
          </p:cNvPr>
          <p:cNvSpPr/>
          <p:nvPr/>
        </p:nvSpPr>
        <p:spPr>
          <a:xfrm>
            <a:off x="497501" y="963448"/>
            <a:ext cx="82253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 Where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指地点，在定语从句中作地点状语</a:t>
            </a:r>
          </a:p>
        </p:txBody>
      </p:sp>
    </p:spTree>
    <p:extLst>
      <p:ext uri="{BB962C8B-B14F-4D97-AF65-F5344CB8AC3E}">
        <p14:creationId xmlns:p14="http://schemas.microsoft.com/office/powerpoint/2010/main" val="58328036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EA879E2-B318-45B1-9D0A-DE70275D3463}"/>
              </a:ext>
            </a:extLst>
          </p:cNvPr>
          <p:cNvSpPr/>
          <p:nvPr/>
        </p:nvSpPr>
        <p:spPr>
          <a:xfrm>
            <a:off x="628650" y="1798220"/>
            <a:ext cx="78867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Please tell me the reason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why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you missed the plane.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请告诉我你误机的原因。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reason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why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he was punished is unknown to us.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他受惩罚的原因我们都不知道。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don’t know the reason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why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he looks unhappy today.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我不知道他今天为什么看上去不愉快。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A737E4E-BF35-4B28-97D7-E8232D44506D}"/>
              </a:ext>
            </a:extLst>
          </p:cNvPr>
          <p:cNvSpPr/>
          <p:nvPr/>
        </p:nvSpPr>
        <p:spPr>
          <a:xfrm>
            <a:off x="556926" y="1027907"/>
            <a:ext cx="7648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3. why  </a:t>
            </a:r>
            <a:r>
              <a:rPr lang="zh-CN" altLang="en-US" sz="3200" b="1">
                <a:solidFill>
                  <a:srgbClr val="FF0000"/>
                </a:solidFill>
              </a:rPr>
              <a:t>指原因，在定语从句中作原因状语</a:t>
            </a:r>
          </a:p>
        </p:txBody>
      </p:sp>
    </p:spTree>
    <p:extLst>
      <p:ext uri="{BB962C8B-B14F-4D97-AF65-F5344CB8AC3E}">
        <p14:creationId xmlns:p14="http://schemas.microsoft.com/office/powerpoint/2010/main" val="2473404731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C138AD2-0DDA-471C-AD82-8E4E2B658FFB}"/>
              </a:ext>
            </a:extLst>
          </p:cNvPr>
          <p:cNvSpPr/>
          <p:nvPr/>
        </p:nvSpPr>
        <p:spPr>
          <a:xfrm>
            <a:off x="825718" y="3250456"/>
            <a:ext cx="7340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I’ll never forget the day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which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first met you.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我永远不会忘记第一次见你的那天。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BCDA49-F2DC-444B-B21A-C42A192706D9}"/>
              </a:ext>
            </a:extLst>
          </p:cNvPr>
          <p:cNvSpPr/>
          <p:nvPr/>
        </p:nvSpPr>
        <p:spPr>
          <a:xfrm>
            <a:off x="729482" y="1027907"/>
            <a:ext cx="79310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注意：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关系副词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引导的定语从句，经常可以用“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介词</a:t>
            </a:r>
            <a:r>
              <a:rPr lang="en-US" altLang="zh-CN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关系代词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”引导的定语从句来表示。</a:t>
            </a:r>
          </a:p>
        </p:txBody>
      </p:sp>
    </p:spTree>
    <p:extLst>
      <p:ext uri="{BB962C8B-B14F-4D97-AF65-F5344CB8AC3E}">
        <p14:creationId xmlns:p14="http://schemas.microsoft.com/office/powerpoint/2010/main" val="2657908287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D68AD24-C194-4C7D-8D9B-F17A290B1358}"/>
              </a:ext>
            </a:extLst>
          </p:cNvPr>
          <p:cNvSpPr/>
          <p:nvPr/>
        </p:nvSpPr>
        <p:spPr>
          <a:xfrm>
            <a:off x="1027386" y="1413063"/>
            <a:ext cx="7086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Great changes are taking place in the city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which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they live.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他们生活的城市正发生巨大的变化。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reason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which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refused the invitation is quite clear.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他为什么拒绝接受邀请的原因是十  分明了的。</a:t>
            </a:r>
          </a:p>
        </p:txBody>
      </p:sp>
    </p:spTree>
    <p:extLst>
      <p:ext uri="{BB962C8B-B14F-4D97-AF65-F5344CB8AC3E}">
        <p14:creationId xmlns:p14="http://schemas.microsoft.com/office/powerpoint/2010/main" val="2310193102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489AF9B-036F-4EF7-89D8-237A9BB96854}"/>
              </a:ext>
            </a:extLst>
          </p:cNvPr>
          <p:cNvSpPr/>
          <p:nvPr/>
        </p:nvSpPr>
        <p:spPr>
          <a:xfrm>
            <a:off x="1654394" y="2413167"/>
            <a:ext cx="58352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五 、限制性定语从句和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</a:rPr>
              <a:t>非限制性定语从句</a:t>
            </a:r>
          </a:p>
        </p:txBody>
      </p:sp>
    </p:spTree>
    <p:extLst>
      <p:ext uri="{BB962C8B-B14F-4D97-AF65-F5344CB8AC3E}">
        <p14:creationId xmlns:p14="http://schemas.microsoft.com/office/powerpoint/2010/main" val="3157238439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AEC0F-9827-4C3F-8458-071B3E1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A09605-B630-42C8-9FDB-FA5169149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3A1BD8C-A683-43E3-8513-8CD8AC7DB1A2}"/>
              </a:ext>
            </a:extLst>
          </p:cNvPr>
          <p:cNvSpPr/>
          <p:nvPr/>
        </p:nvSpPr>
        <p:spPr>
          <a:xfrm>
            <a:off x="735722" y="2055815"/>
            <a:ext cx="77901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形式上：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不用逗号“，”与主句隔开。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意义上：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是先行词不可缺少的定语，如果去掉，主句则失去意义或意思表达不完整。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译法上：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译成先行词的定语“．．．的”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关系词的使用上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．作宾语时可省略     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．可用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that 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．可用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who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代替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63DBF59-686D-4C54-8F40-1D5CBD62E20B}"/>
              </a:ext>
            </a:extLst>
          </p:cNvPr>
          <p:cNvSpPr/>
          <p:nvPr/>
        </p:nvSpPr>
        <p:spPr>
          <a:xfrm>
            <a:off x="2869587" y="930194"/>
            <a:ext cx="7146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限制性定语从句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38557889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D4343EB-56C1-4520-B91F-2C9853191068}"/>
              </a:ext>
            </a:extLst>
          </p:cNvPr>
          <p:cNvSpPr/>
          <p:nvPr/>
        </p:nvSpPr>
        <p:spPr>
          <a:xfrm>
            <a:off x="628650" y="2055815"/>
            <a:ext cx="80765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形式上：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用逗号“，”与主句隔开。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意义上：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只是对先行词的补充说明，如果去掉，主句仍能表达完整的意思。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译法上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：通常译成主句的并列句。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关系词的使用上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．不可省略        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．不用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that    C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．不可用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who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代替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whom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4AC586-AFC8-43CA-8D84-798848D5AB6F}"/>
              </a:ext>
            </a:extLst>
          </p:cNvPr>
          <p:cNvSpPr/>
          <p:nvPr/>
        </p:nvSpPr>
        <p:spPr>
          <a:xfrm>
            <a:off x="2491351" y="102790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非限制性定语从句</a:t>
            </a:r>
          </a:p>
        </p:txBody>
      </p:sp>
    </p:spTree>
    <p:extLst>
      <p:ext uri="{BB962C8B-B14F-4D97-AF65-F5344CB8AC3E}">
        <p14:creationId xmlns:p14="http://schemas.microsoft.com/office/powerpoint/2010/main" val="4097644285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A8E7322-48D6-4977-887F-9A7FD8C4EBB6}"/>
              </a:ext>
            </a:extLst>
          </p:cNvPr>
          <p:cNvSpPr/>
          <p:nvPr/>
        </p:nvSpPr>
        <p:spPr>
          <a:xfrm>
            <a:off x="628650" y="1569134"/>
            <a:ext cx="77513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told me that Tom was the only person that I could depend on. 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老师告诉我说汤姆是我唯一的可以依靠的人。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China is a country which has a long history.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中国是一个历史悠久的国家。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In the street I saw a man who was from Africa.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在街上我看到一个来自非洲的人。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585346-F529-48F6-B738-DE448853B2C7}"/>
              </a:ext>
            </a:extLst>
          </p:cNvPr>
          <p:cNvSpPr/>
          <p:nvPr/>
        </p:nvSpPr>
        <p:spPr>
          <a:xfrm>
            <a:off x="2406802" y="845344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限制性定语从句举例：</a:t>
            </a:r>
          </a:p>
        </p:txBody>
      </p:sp>
    </p:spTree>
    <p:extLst>
      <p:ext uri="{BB962C8B-B14F-4D97-AF65-F5344CB8AC3E}">
        <p14:creationId xmlns:p14="http://schemas.microsoft.com/office/powerpoint/2010/main" val="93715014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AA0A9F9-8863-4FC2-88C6-3DE5955B769B}"/>
              </a:ext>
            </a:extLst>
          </p:cNvPr>
          <p:cNvSpPr/>
          <p:nvPr/>
        </p:nvSpPr>
        <p:spPr>
          <a:xfrm>
            <a:off x="471980" y="1547294"/>
            <a:ext cx="82000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His mother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who loves him very much, is strict with him.      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他妈妈十分地爱他，对他要求很严格。</a:t>
            </a:r>
            <a:endParaRPr lang="zh-CN" altLang="en-US" sz="32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China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which was founded in 1949, is becoming more and more powerful.</a:t>
            </a:r>
          </a:p>
          <a:p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中国是</a:t>
            </a:r>
            <a:r>
              <a:rPr lang="en-US" altLang="zh-CN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1949</a:t>
            </a:r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年成立的， 现在正变得越来越强大。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have been to Hangzhou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which is a very beautiful city. </a:t>
            </a:r>
          </a:p>
          <a:p>
            <a:r>
              <a:rPr lang="zh-CN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我去过杭州，它是一个非常美丽的城市。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C7CB0BF-EE6C-4677-9DEA-954FCBA02403}"/>
              </a:ext>
            </a:extLst>
          </p:cNvPr>
          <p:cNvSpPr/>
          <p:nvPr/>
        </p:nvSpPr>
        <p:spPr>
          <a:xfrm>
            <a:off x="2088363" y="774839"/>
            <a:ext cx="5280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非限制性定语从句举例：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696387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4440AA7-2043-445B-AB01-95FA4F111A9F}"/>
              </a:ext>
            </a:extLst>
          </p:cNvPr>
          <p:cNvSpPr/>
          <p:nvPr/>
        </p:nvSpPr>
        <p:spPr>
          <a:xfrm>
            <a:off x="628650" y="1953369"/>
            <a:ext cx="78111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当先行词为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all, much, little, something, everything, anything, nothing, none, few, the one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等词时。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he said was true.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他所说的一切都是真的。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Is there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anything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can do for you?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有我能为你效劳的事吗？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That’s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know.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我知道的就这么多。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075708E-FBF7-4B78-B038-DD42E67D60AD}"/>
              </a:ext>
            </a:extLst>
          </p:cNvPr>
          <p:cNvSpPr/>
          <p:nvPr/>
        </p:nvSpPr>
        <p:spPr>
          <a:xfrm>
            <a:off x="221957" y="99719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注意：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EB58F24-684E-487F-94A5-A6D06BC05951}"/>
              </a:ext>
            </a:extLst>
          </p:cNvPr>
          <p:cNvSpPr/>
          <p:nvPr/>
        </p:nvSpPr>
        <p:spPr>
          <a:xfrm>
            <a:off x="1240059" y="764024"/>
            <a:ext cx="7005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（一）限制性定语从句中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只能用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that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引导定语从句的情况</a:t>
            </a:r>
          </a:p>
        </p:txBody>
      </p:sp>
    </p:spTree>
    <p:extLst>
      <p:ext uri="{BB962C8B-B14F-4D97-AF65-F5344CB8AC3E}">
        <p14:creationId xmlns:p14="http://schemas.microsoft.com/office/powerpoint/2010/main" val="3234913506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E244E27-28ED-471A-9C57-73394D541FC4}"/>
              </a:ext>
            </a:extLst>
          </p:cNvPr>
          <p:cNvSpPr/>
          <p:nvPr/>
        </p:nvSpPr>
        <p:spPr>
          <a:xfrm>
            <a:off x="769883" y="1270275"/>
            <a:ext cx="76042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/>
              <a:t>2.</a:t>
            </a:r>
            <a:r>
              <a:rPr lang="zh-CN" altLang="en-US" sz="3200">
                <a:solidFill>
                  <a:srgbClr val="FF0000"/>
                </a:solidFill>
              </a:rPr>
              <a:t>当先行词被</a:t>
            </a:r>
            <a:r>
              <a:rPr lang="en-US" altLang="zh-CN" sz="3200">
                <a:solidFill>
                  <a:srgbClr val="FF0000"/>
                </a:solidFill>
              </a:rPr>
              <a:t>the very</a:t>
            </a:r>
            <a:r>
              <a:rPr lang="zh-CN" altLang="en-US" sz="3200">
                <a:solidFill>
                  <a:srgbClr val="FF0000"/>
                </a:solidFill>
              </a:rPr>
              <a:t>（恰恰，正好）</a:t>
            </a:r>
            <a:r>
              <a:rPr lang="en-US" altLang="zh-CN" sz="3200">
                <a:solidFill>
                  <a:srgbClr val="FF0000"/>
                </a:solidFill>
              </a:rPr>
              <a:t>, the only</a:t>
            </a:r>
            <a:r>
              <a:rPr lang="zh-CN" altLang="en-US" sz="3200">
                <a:solidFill>
                  <a:srgbClr val="FF0000"/>
                </a:solidFill>
              </a:rPr>
              <a:t>，</a:t>
            </a:r>
            <a:r>
              <a:rPr lang="en-US" altLang="zh-CN" sz="3200">
                <a:solidFill>
                  <a:srgbClr val="FF0000"/>
                </a:solidFill>
              </a:rPr>
              <a:t>any</a:t>
            </a:r>
            <a:r>
              <a:rPr lang="zh-CN" altLang="en-US" sz="3200">
                <a:solidFill>
                  <a:srgbClr val="FF0000"/>
                </a:solidFill>
              </a:rPr>
              <a:t>，</a:t>
            </a:r>
            <a:r>
              <a:rPr lang="en-US" altLang="zh-CN" sz="3200">
                <a:solidFill>
                  <a:srgbClr val="FF0000"/>
                </a:solidFill>
              </a:rPr>
              <a:t>few</a:t>
            </a:r>
            <a:r>
              <a:rPr lang="zh-CN" altLang="en-US" sz="3200">
                <a:solidFill>
                  <a:srgbClr val="FF0000"/>
                </a:solidFill>
              </a:rPr>
              <a:t>，</a:t>
            </a:r>
            <a:r>
              <a:rPr lang="en-US" altLang="zh-CN" sz="3200">
                <a:solidFill>
                  <a:srgbClr val="FF0000"/>
                </a:solidFill>
              </a:rPr>
              <a:t>little</a:t>
            </a:r>
            <a:r>
              <a:rPr lang="zh-CN" altLang="en-US" sz="3200">
                <a:solidFill>
                  <a:srgbClr val="FF0000"/>
                </a:solidFill>
              </a:rPr>
              <a:t>，</a:t>
            </a:r>
            <a:r>
              <a:rPr lang="en-US" altLang="zh-CN" sz="3200">
                <a:solidFill>
                  <a:srgbClr val="FF0000"/>
                </a:solidFill>
              </a:rPr>
              <a:t>no</a:t>
            </a:r>
            <a:r>
              <a:rPr lang="zh-CN" altLang="en-US" sz="3200">
                <a:solidFill>
                  <a:srgbClr val="FF0000"/>
                </a:solidFill>
              </a:rPr>
              <a:t>，</a:t>
            </a:r>
            <a:r>
              <a:rPr lang="en-US" altLang="zh-CN" sz="3200">
                <a:solidFill>
                  <a:srgbClr val="FF0000"/>
                </a:solidFill>
              </a:rPr>
              <a:t>all</a:t>
            </a:r>
            <a:r>
              <a:rPr lang="zh-CN" altLang="en-US" sz="3200">
                <a:solidFill>
                  <a:srgbClr val="FF0000"/>
                </a:solidFill>
              </a:rPr>
              <a:t>修饰时。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This is </a:t>
            </a:r>
            <a:r>
              <a:rPr lang="en-US" altLang="zh-CN" sz="3200" b="1"/>
              <a:t>the very</a:t>
            </a:r>
            <a:r>
              <a:rPr lang="en-US" altLang="zh-CN" sz="3200"/>
              <a:t> grammar book (that) I want to buy.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这正是我要买的语法书。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/>
              <a:t>The only </a:t>
            </a:r>
            <a:r>
              <a:rPr lang="en-US" altLang="zh-CN" sz="3200"/>
              <a:t>thing that is constant is change. </a:t>
            </a:r>
          </a:p>
          <a:p>
            <a:r>
              <a:rPr lang="en-US" altLang="zh-CN" sz="3200"/>
              <a:t>  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唯一不变的是变化。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There was </a:t>
            </a:r>
            <a:r>
              <a:rPr lang="en-US" altLang="zh-CN" sz="3200" b="1"/>
              <a:t>little</a:t>
            </a:r>
            <a:r>
              <a:rPr lang="en-US" altLang="zh-CN" sz="3200"/>
              <a:t> that we could do to help her.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</a:rPr>
              <a:t>      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我们没有什么能帮助她的。</a:t>
            </a:r>
          </a:p>
        </p:txBody>
      </p:sp>
    </p:spTree>
    <p:extLst>
      <p:ext uri="{BB962C8B-B14F-4D97-AF65-F5344CB8AC3E}">
        <p14:creationId xmlns:p14="http://schemas.microsoft.com/office/powerpoint/2010/main" val="2194630983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DD0BE06-8CFD-41EC-9C58-13A187FE2C50}"/>
              </a:ext>
            </a:extLst>
          </p:cNvPr>
          <p:cNvSpPr/>
          <p:nvPr/>
        </p:nvSpPr>
        <p:spPr>
          <a:xfrm>
            <a:off x="628650" y="2450768"/>
            <a:ext cx="767780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best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has been used against pollution.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这是曾经用过的最好的抗污染的办法。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most interesting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film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I've ever seen.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这是我看过的最有趣的电影。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C958998-2041-4997-A027-F2E6AF5E3B29}"/>
              </a:ext>
            </a:extLst>
          </p:cNvPr>
          <p:cNvSpPr/>
          <p:nvPr/>
        </p:nvSpPr>
        <p:spPr>
          <a:xfrm>
            <a:off x="1014248" y="1090524"/>
            <a:ext cx="6700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当先行词是形容词最高级或被形容词最高级修饰时。</a:t>
            </a:r>
          </a:p>
        </p:txBody>
      </p:sp>
    </p:spTree>
    <p:extLst>
      <p:ext uri="{BB962C8B-B14F-4D97-AF65-F5344CB8AC3E}">
        <p14:creationId xmlns:p14="http://schemas.microsoft.com/office/powerpoint/2010/main" val="1158416933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940473E-CB6A-490D-8EFF-8474CC647C68}"/>
              </a:ext>
            </a:extLst>
          </p:cNvPr>
          <p:cNvSpPr/>
          <p:nvPr/>
        </p:nvSpPr>
        <p:spPr>
          <a:xfrm>
            <a:off x="731783" y="2215506"/>
            <a:ext cx="768043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place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that they visited in London was the Big Ben.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在伦敦他们参观的第一个地方是大本钟。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American film that you have seen?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你看过的第一部美国电影是什么？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2540B4-124D-46CA-94A4-7D89AE5B4B87}"/>
              </a:ext>
            </a:extLst>
          </p:cNvPr>
          <p:cNvSpPr/>
          <p:nvPr/>
        </p:nvSpPr>
        <p:spPr>
          <a:xfrm>
            <a:off x="490896" y="1151766"/>
            <a:ext cx="8026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/>
              <a:t>4. </a:t>
            </a:r>
            <a:r>
              <a:rPr lang="zh-CN" altLang="en-US" sz="3600">
                <a:solidFill>
                  <a:srgbClr val="FF0000"/>
                </a:solidFill>
              </a:rPr>
              <a:t>当先行词是序数词或被序数词修饰时</a:t>
            </a:r>
          </a:p>
        </p:txBody>
      </p:sp>
    </p:spTree>
    <p:extLst>
      <p:ext uri="{BB962C8B-B14F-4D97-AF65-F5344CB8AC3E}">
        <p14:creationId xmlns:p14="http://schemas.microsoft.com/office/powerpoint/2010/main" val="3304332588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42FE715-7E85-47BE-A1B2-447332CCFA01}"/>
              </a:ext>
            </a:extLst>
          </p:cNvPr>
          <p:cNvSpPr/>
          <p:nvPr/>
        </p:nvSpPr>
        <p:spPr>
          <a:xfrm>
            <a:off x="1252043" y="2182390"/>
            <a:ext cx="6639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/>
              <a:t>Who</a:t>
            </a:r>
            <a:r>
              <a:rPr lang="en-US" altLang="zh-CN" sz="3200"/>
              <a:t> </a:t>
            </a:r>
            <a:r>
              <a:rPr lang="en-US" altLang="zh-CN" sz="3200">
                <a:solidFill>
                  <a:srgbClr val="FF0000"/>
                </a:solidFill>
              </a:rPr>
              <a:t>that</a:t>
            </a:r>
            <a:r>
              <a:rPr lang="en-US" altLang="zh-CN" sz="3200"/>
              <a:t> has common sense will believe such nonsense?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       有常识的人谁会相信这种无聊的事情？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/>
              <a:t>Which </a:t>
            </a:r>
            <a:r>
              <a:rPr lang="en-US" altLang="zh-CN" sz="3200"/>
              <a:t>is the T-shirt </a:t>
            </a:r>
            <a:r>
              <a:rPr lang="en-US" altLang="zh-CN" sz="3200">
                <a:solidFill>
                  <a:srgbClr val="FF0000"/>
                </a:solidFill>
              </a:rPr>
              <a:t>that</a:t>
            </a:r>
            <a:r>
              <a:rPr lang="en-US" altLang="zh-CN" sz="3200"/>
              <a:t> fits me most?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哪件</a:t>
            </a:r>
            <a:r>
              <a:rPr lang="en-US" altLang="zh-CN" sz="320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恤衫最合我的身？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44CF725-4FA4-4FF3-ACF7-38425931BA19}"/>
              </a:ext>
            </a:extLst>
          </p:cNvPr>
          <p:cNvSpPr/>
          <p:nvPr/>
        </p:nvSpPr>
        <p:spPr>
          <a:xfrm>
            <a:off x="422466" y="1027907"/>
            <a:ext cx="82990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．当主句的主语是疑问词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who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或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which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</a:t>
            </a:r>
          </a:p>
        </p:txBody>
      </p:sp>
    </p:spTree>
    <p:extLst>
      <p:ext uri="{BB962C8B-B14F-4D97-AF65-F5344CB8AC3E}">
        <p14:creationId xmlns:p14="http://schemas.microsoft.com/office/powerpoint/2010/main" val="4273956082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C76E1A5-10B0-4601-954D-270FA46C757D}"/>
              </a:ext>
            </a:extLst>
          </p:cNvPr>
          <p:cNvSpPr/>
          <p:nvPr/>
        </p:nvSpPr>
        <p:spPr>
          <a:xfrm>
            <a:off x="1271653" y="2397948"/>
            <a:ext cx="660069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Do you know </a:t>
            </a:r>
            <a:r>
              <a:rPr lang="en-US" altLang="zh-CN" sz="3200" b="1"/>
              <a:t>the things and persons</a:t>
            </a:r>
            <a:r>
              <a:rPr lang="en-US" altLang="zh-CN" sz="3200">
                <a:solidFill>
                  <a:srgbClr val="FF0000"/>
                </a:solidFill>
              </a:rPr>
              <a:t> that </a:t>
            </a:r>
            <a:r>
              <a:rPr lang="en-US" altLang="zh-CN" sz="3200"/>
              <a:t>they are talking about? </a:t>
            </a:r>
          </a:p>
          <a:p>
            <a:r>
              <a:rPr lang="en-US" altLang="zh-CN" sz="3200"/>
              <a:t>  </a:t>
            </a:r>
          </a:p>
          <a:p>
            <a:r>
              <a:rPr lang="zh-CN" altLang="en-US" sz="3200"/>
              <a:t>     你知道他们谈论的人和事吗？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A4FF084-67D3-4F10-A123-92F348381E49}"/>
              </a:ext>
            </a:extLst>
          </p:cNvPr>
          <p:cNvSpPr/>
          <p:nvPr/>
        </p:nvSpPr>
        <p:spPr>
          <a:xfrm>
            <a:off x="1482104" y="994899"/>
            <a:ext cx="5958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6</a:t>
            </a:r>
            <a:r>
              <a:rPr lang="zh-CN" altLang="en-US" sz="3600" b="1">
                <a:solidFill>
                  <a:srgbClr val="FF0000"/>
                </a:solidFill>
              </a:rPr>
              <a:t>．当先行词既有人又有物时</a:t>
            </a:r>
          </a:p>
        </p:txBody>
      </p:sp>
    </p:spTree>
    <p:extLst>
      <p:ext uri="{BB962C8B-B14F-4D97-AF65-F5344CB8AC3E}">
        <p14:creationId xmlns:p14="http://schemas.microsoft.com/office/powerpoint/2010/main" val="2719266809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32D2125-E614-4BAD-BEEF-F2984274D294}"/>
              </a:ext>
            </a:extLst>
          </p:cNvPr>
          <p:cNvSpPr/>
          <p:nvPr/>
        </p:nvSpPr>
        <p:spPr>
          <a:xfrm>
            <a:off x="1179786" y="2696990"/>
            <a:ext cx="685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/>
              <a:t>She is no longer </a:t>
            </a:r>
            <a:r>
              <a:rPr lang="en-US" altLang="zh-CN" sz="3200" b="1"/>
              <a:t>the sweet girl </a:t>
            </a:r>
            <a:r>
              <a:rPr lang="en-US" altLang="zh-CN" sz="3200"/>
              <a:t>(</a:t>
            </a:r>
            <a:r>
              <a:rPr lang="en-US" altLang="zh-CN" sz="3200">
                <a:solidFill>
                  <a:srgbClr val="FF0000"/>
                </a:solidFill>
              </a:rPr>
              <a:t>that</a:t>
            </a:r>
            <a:r>
              <a:rPr lang="en-US" altLang="zh-CN" sz="3200"/>
              <a:t>) </a:t>
            </a:r>
            <a:r>
              <a:rPr lang="en-US" altLang="zh-CN" sz="3200" b="1"/>
              <a:t>she used to be.  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她再也不是过去那个甜美的女孩了</a:t>
            </a:r>
            <a:r>
              <a:rPr lang="zh-CN" altLang="en-US" sz="3200"/>
              <a:t>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/>
              <a:t>He is not </a:t>
            </a:r>
            <a:r>
              <a:rPr lang="en-US" altLang="zh-CN" sz="3200" b="1"/>
              <a:t>the man </a:t>
            </a:r>
            <a:r>
              <a:rPr lang="en-US" altLang="zh-CN" sz="3200"/>
              <a:t>(</a:t>
            </a:r>
            <a:r>
              <a:rPr lang="en-US" altLang="zh-CN" sz="3200">
                <a:solidFill>
                  <a:srgbClr val="FF0000"/>
                </a:solidFill>
              </a:rPr>
              <a:t>that</a:t>
            </a:r>
            <a:r>
              <a:rPr lang="en-US" altLang="zh-CN" sz="3200"/>
              <a:t>) </a:t>
            </a:r>
            <a:r>
              <a:rPr lang="en-US" altLang="zh-CN" sz="3200" b="1"/>
              <a:t>he seems</a:t>
            </a:r>
            <a:r>
              <a:rPr lang="en-US" altLang="zh-CN" sz="3200"/>
              <a:t>.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他这人不可貌相。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354B7B-57DD-43E0-B19E-6F7F898EAC62}"/>
              </a:ext>
            </a:extLst>
          </p:cNvPr>
          <p:cNvSpPr/>
          <p:nvPr/>
        </p:nvSpPr>
        <p:spPr>
          <a:xfrm>
            <a:off x="1179786" y="1090524"/>
            <a:ext cx="7239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先行词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在主句中做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表语</a:t>
            </a:r>
            <a:r>
              <a:rPr lang="en-US" altLang="zh-CN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关系代词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在从句中也做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表语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</a:t>
            </a:r>
          </a:p>
        </p:txBody>
      </p:sp>
    </p:spTree>
    <p:extLst>
      <p:ext uri="{BB962C8B-B14F-4D97-AF65-F5344CB8AC3E}">
        <p14:creationId xmlns:p14="http://schemas.microsoft.com/office/powerpoint/2010/main" val="4032437828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79FA588-8896-4C28-94BF-FBC51A13A950}"/>
              </a:ext>
            </a:extLst>
          </p:cNvPr>
          <p:cNvSpPr/>
          <p:nvPr/>
        </p:nvSpPr>
        <p:spPr>
          <a:xfrm>
            <a:off x="0" y="1044358"/>
            <a:ext cx="8956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（二）关系代词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which 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引导的定语从句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7C5EFC9-1713-44EE-A990-FDE76938431F}"/>
              </a:ext>
            </a:extLst>
          </p:cNvPr>
          <p:cNvSpPr/>
          <p:nvPr/>
        </p:nvSpPr>
        <p:spPr>
          <a:xfrm>
            <a:off x="646873" y="2955762"/>
            <a:ext cx="78684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which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可以在定语从句中做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主语或宾语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，代表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前面整个句子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。如：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married her, as / which was natural.  </a:t>
            </a:r>
          </a:p>
          <a:p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他跟她结婚了，这是很自然的事。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 is honest, as / which we can see. </a:t>
            </a:r>
          </a:p>
          <a:p>
            <a:r>
              <a:rPr lang="en-US" altLang="zh-CN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他很诚实， 这一点我们看得出来。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6086F99-98CA-46EE-B004-29BB10E6492F}"/>
              </a:ext>
            </a:extLst>
          </p:cNvPr>
          <p:cNvSpPr/>
          <p:nvPr/>
        </p:nvSpPr>
        <p:spPr>
          <a:xfrm>
            <a:off x="543910" y="1846172"/>
            <a:ext cx="7868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which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引导非限制性定语从句时， 其用法有相同之处，也有不同之处。具体情况是：</a:t>
            </a:r>
          </a:p>
        </p:txBody>
      </p:sp>
    </p:spTree>
    <p:extLst>
      <p:ext uri="{BB962C8B-B14F-4D97-AF65-F5344CB8AC3E}">
        <p14:creationId xmlns:p14="http://schemas.microsoft.com/office/powerpoint/2010/main" val="2069550593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DDF9-63D8-4A69-9A88-D798ACEF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F71753-8BA7-48C1-849E-09078BFB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7838BBE-8C7F-4A05-80DE-AE7B19395676}"/>
              </a:ext>
            </a:extLst>
          </p:cNvPr>
          <p:cNvSpPr/>
          <p:nvPr/>
        </p:nvSpPr>
        <p:spPr>
          <a:xfrm>
            <a:off x="820992" y="3977930"/>
            <a:ext cx="79100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/>
              <a:t>As is known to all, China is a developing country.  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</a:rPr>
              <a:t>         众所周知，中国是发展中国家。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BADDF7-2E47-4AC1-867F-159826F74049}"/>
              </a:ext>
            </a:extLst>
          </p:cNvPr>
          <p:cNvSpPr/>
          <p:nvPr/>
        </p:nvSpPr>
        <p:spPr>
          <a:xfrm>
            <a:off x="351502" y="1068622"/>
            <a:ext cx="84409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引导的非限制性定语从句可以放在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主句之前、主句之后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，甚至还可以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分割主句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 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which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引导的非限制性定语从句只可放在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主句之后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另外，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常常有“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正如、正像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”的含义。如：</a:t>
            </a:r>
          </a:p>
        </p:txBody>
      </p:sp>
    </p:spTree>
    <p:extLst>
      <p:ext uri="{BB962C8B-B14F-4D97-AF65-F5344CB8AC3E}">
        <p14:creationId xmlns:p14="http://schemas.microsoft.com/office/powerpoint/2010/main" val="4135097833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5153F4-6E31-4A9C-A195-37B9E976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33D5DA6-D8E9-4643-9F66-AAF6EB862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81F9F37-A072-4946-A415-0C21ACD5E464}"/>
              </a:ext>
            </a:extLst>
          </p:cNvPr>
          <p:cNvSpPr/>
          <p:nvPr/>
        </p:nvSpPr>
        <p:spPr>
          <a:xfrm>
            <a:off x="845267" y="1027907"/>
            <a:ext cx="745346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is from the south,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we can know from his accent. 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他是南方人，这一点我们从他的口音可以知道。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John,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you know, is a famous writer.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正如你所知， 约翰是个著名作家。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Zhang Hua has been to Paris more than ten times,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I don’t believe.  </a:t>
            </a:r>
          </a:p>
          <a:p>
            <a:r>
              <a:rPr lang="zh-CN" altLang="en-US" sz="3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张华已去过巴黎十多次了，这一点我不相信。</a:t>
            </a:r>
          </a:p>
        </p:txBody>
      </p:sp>
    </p:spTree>
    <p:extLst>
      <p:ext uri="{BB962C8B-B14F-4D97-AF65-F5344CB8AC3E}">
        <p14:creationId xmlns:p14="http://schemas.microsoft.com/office/powerpoint/2010/main" val="3419209286"/>
      </p:ext>
    </p:ext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11292E4-6DFF-4FA3-B811-103A7A73BF7F}"/>
              </a:ext>
            </a:extLst>
          </p:cNvPr>
          <p:cNvSpPr/>
          <p:nvPr/>
        </p:nvSpPr>
        <p:spPr>
          <a:xfrm>
            <a:off x="722670" y="2679933"/>
            <a:ext cx="73004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 way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(that/in which)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he answered the questions was surprising.  </a:t>
            </a:r>
          </a:p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他回答这些问题的方式令人惊奇。</a:t>
            </a:r>
            <a:endParaRPr lang="en-US" altLang="zh-C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don’t like the way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(that/in which)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you laugh at her.        </a:t>
            </a:r>
          </a:p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我不喜欢你嘲笑她的样子。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A3CBD15-7C37-4341-84B4-5C4B311B4C23}"/>
              </a:ext>
            </a:extLst>
          </p:cNvPr>
          <p:cNvSpPr/>
          <p:nvPr/>
        </p:nvSpPr>
        <p:spPr>
          <a:xfrm>
            <a:off x="722670" y="1027907"/>
            <a:ext cx="7516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三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) 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the way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为先行词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的限制性定语从句通常由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in which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或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that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引导，而且通常可以省略。如：</a:t>
            </a:r>
          </a:p>
        </p:txBody>
      </p:sp>
    </p:spTree>
    <p:extLst>
      <p:ext uri="{BB962C8B-B14F-4D97-AF65-F5344CB8AC3E}">
        <p14:creationId xmlns:p14="http://schemas.microsoft.com/office/powerpoint/2010/main" val="1386136272"/>
      </p:ext>
    </p:ext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93785031"/>
      </p:ext>
    </p:extLst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B048968-562F-41AD-8F6D-6793DEF0D142}"/>
              </a:ext>
            </a:extLst>
          </p:cNvPr>
          <p:cNvSpPr/>
          <p:nvPr/>
        </p:nvSpPr>
        <p:spPr>
          <a:xfrm>
            <a:off x="510663" y="1027907"/>
            <a:ext cx="926690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定语从句精选练习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1.(1) This is the hotel_______ we will stay at.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(2) This is the hotel_______ we will stay.    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(3) This is the hotel__________ we will stay. 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(4) This is the hotel ________we will visit.   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(5) This hotel is the one _______ we will stay at.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(6) This hotel is the one _________ we will stay.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(7) This hotel is the one __________ we will visit.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(8) This hotel is___________ we will stay.   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(9) This hotel is___________ we will visit.    </a:t>
            </a:r>
          </a:p>
        </p:txBody>
      </p:sp>
    </p:spTree>
    <p:extLst>
      <p:ext uri="{BB962C8B-B14F-4D97-AF65-F5344CB8AC3E}">
        <p14:creationId xmlns:p14="http://schemas.microsoft.com/office/powerpoint/2010/main" val="3171036045"/>
      </p:ext>
    </p:extLst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15490FC-448D-4275-B9CD-96DEB052F152}"/>
              </a:ext>
            </a:extLst>
          </p:cNvPr>
          <p:cNvSpPr/>
          <p:nvPr/>
        </p:nvSpPr>
        <p:spPr>
          <a:xfrm>
            <a:off x="628650" y="1166842"/>
            <a:ext cx="7886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2. (1)I'll never forget the days ___________we spent in the countryside.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(2)I'll never forget the days ___________we lived in the countryside.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(3)I'll never forget the days_______ we spent together.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(4)I'll never forget the days ______ we worked together.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A. that    B. when      C. whose      D. whom</a:t>
            </a:r>
          </a:p>
        </p:txBody>
      </p:sp>
    </p:spTree>
    <p:extLst>
      <p:ext uri="{BB962C8B-B14F-4D97-AF65-F5344CB8AC3E}">
        <p14:creationId xmlns:p14="http://schemas.microsoft.com/office/powerpoint/2010/main" val="2349562152"/>
      </p:ext>
    </p:extLst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A52674E-BEC0-46BD-AE48-377CAE2B0C8F}"/>
              </a:ext>
            </a:extLst>
          </p:cNvPr>
          <p:cNvSpPr/>
          <p:nvPr/>
        </p:nvSpPr>
        <p:spPr>
          <a:xfrm>
            <a:off x="628650" y="1263881"/>
            <a:ext cx="788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3. a) Is this flat __________ you once lived in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b) Is this the only flat __________ you have lived in ?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c) Is this the flat __________ you once lived ?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d) Is this the flat in __________  you once lived ?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e) Is it in this flat __________ you once lived ?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A. which        B. where  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C. that            D. the one</a:t>
            </a:r>
          </a:p>
        </p:txBody>
      </p:sp>
    </p:spTree>
    <p:extLst>
      <p:ext uri="{BB962C8B-B14F-4D97-AF65-F5344CB8AC3E}">
        <p14:creationId xmlns:p14="http://schemas.microsoft.com/office/powerpoint/2010/main" val="2503259243"/>
      </p:ext>
    </p:extLst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F4ABCF5-9417-4E74-8CA5-7A582096B674}"/>
              </a:ext>
            </a:extLst>
          </p:cNvPr>
          <p:cNvSpPr/>
          <p:nvPr/>
        </p:nvSpPr>
        <p:spPr>
          <a:xfrm>
            <a:off x="628650" y="1112936"/>
            <a:ext cx="78867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4. (1) He still lives in the room _____ window faces to the east.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(2) He still lives in the room, the window _____ faces to the east.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(3) He still lives in the room _____ is in the north of the city.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(4) He still lives in the room _____ there is a beautiful table. 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A. which     B. whose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C. where         D. of which</a:t>
            </a:r>
          </a:p>
        </p:txBody>
      </p:sp>
    </p:spTree>
    <p:extLst>
      <p:ext uri="{BB962C8B-B14F-4D97-AF65-F5344CB8AC3E}">
        <p14:creationId xmlns:p14="http://schemas.microsoft.com/office/powerpoint/2010/main" val="704687974"/>
      </p:ext>
    </p:extLst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409CC19-EBC5-40AC-95F0-99AD10E4635C}"/>
              </a:ext>
            </a:extLst>
          </p:cNvPr>
          <p:cNvSpPr/>
          <p:nvPr/>
        </p:nvSpPr>
        <p:spPr>
          <a:xfrm>
            <a:off x="810854" y="1413063"/>
            <a:ext cx="75222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5. (1)He was ill, ______ he was absent from school.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(2)He was ill, ______ reason he was absent from school.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(3)He was ill, and  ______ reason he was absent from school.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(4)He was ill. That’s ______ he was absent from school.   </a:t>
            </a:r>
          </a:p>
        </p:txBody>
      </p:sp>
    </p:spTree>
    <p:extLst>
      <p:ext uri="{BB962C8B-B14F-4D97-AF65-F5344CB8AC3E}">
        <p14:creationId xmlns:p14="http://schemas.microsoft.com/office/powerpoint/2010/main" val="2010191607"/>
      </p:ext>
    </p:extLst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69839-13B8-4197-A8A0-475A6BC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890CF62-D410-4B8A-8744-F62B0120D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675FC24-0D36-4083-9619-5194531A2B8C}"/>
              </a:ext>
            </a:extLst>
          </p:cNvPr>
          <p:cNvSpPr/>
          <p:nvPr/>
        </p:nvSpPr>
        <p:spPr>
          <a:xfrm>
            <a:off x="833591" y="1340773"/>
            <a:ext cx="74768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(5)He was absent from school.  That’s ____ he was ill.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(6)I don’t believe the reason ____ he was absent from school.    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(7)I don’t believe the reason ______ he explained for his absence from school.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A. which   B. for which  C. for that  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D. because of which   E. because   F. why </a:t>
            </a:r>
          </a:p>
        </p:txBody>
      </p:sp>
    </p:spTree>
    <p:extLst>
      <p:ext uri="{BB962C8B-B14F-4D97-AF65-F5344CB8AC3E}">
        <p14:creationId xmlns:p14="http://schemas.microsoft.com/office/powerpoint/2010/main" val="4031577828"/>
      </p:ext>
    </p:extLst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CC611D-F48D-40E3-B947-0F161F30B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A702878-6A2C-498C-BE09-A1936F2C5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E0578D5-DEE6-4905-B18C-75785BC773C5}"/>
              </a:ext>
            </a:extLst>
          </p:cNvPr>
          <p:cNvSpPr/>
          <p:nvPr/>
        </p:nvSpPr>
        <p:spPr>
          <a:xfrm>
            <a:off x="628650" y="1166842"/>
            <a:ext cx="7886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单句改错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 Do you know the boy his father is a doctor?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2. He lives in a house which windows face south.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3. A plane is a machine can fly.</a:t>
            </a:r>
          </a:p>
          <a:p>
            <a:pPr lvl="0"/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4. I will never forget the day which I joined the Communist Party.</a:t>
            </a:r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The factory which my father works is in the east of the city.</a:t>
            </a:r>
          </a:p>
        </p:txBody>
      </p:sp>
    </p:spTree>
    <p:extLst>
      <p:ext uri="{BB962C8B-B14F-4D97-AF65-F5344CB8AC3E}">
        <p14:creationId xmlns:p14="http://schemas.microsoft.com/office/powerpoint/2010/main" val="1871515364"/>
      </p:ext>
    </p:extLst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36EA7D-2038-47F0-8920-591D8E90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2610F1-2462-4E73-A9F7-A47D72085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7E596C5-BD95-43D7-B9C8-71DE9890DABA}"/>
              </a:ext>
            </a:extLst>
          </p:cNvPr>
          <p:cNvSpPr/>
          <p:nvPr/>
        </p:nvSpPr>
        <p:spPr>
          <a:xfrm>
            <a:off x="1143000" y="1659285"/>
            <a:ext cx="6858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None of us know the reason which he was absent from the meeting.</a:t>
            </a:r>
            <a:r>
              <a:rPr lang="en-US" altLang="zh-CN" sz="3200"/>
              <a:t> </a:t>
            </a:r>
          </a:p>
          <a:p>
            <a:r>
              <a:rPr lang="en-US" altLang="zh-CN" sz="3200"/>
              <a:t>7. You should hand in all which you have.</a:t>
            </a:r>
          </a:p>
          <a:p>
            <a:r>
              <a:rPr lang="en-US" altLang="zh-CN" sz="3200"/>
              <a:t>8. This is the very book which I am looking for.</a:t>
            </a:r>
          </a:p>
          <a:p>
            <a:r>
              <a:rPr lang="en-US" altLang="zh-CN" sz="3200"/>
              <a:t>9. The girl who often help me with my English is Li Ming’s sister.</a:t>
            </a:r>
          </a:p>
        </p:txBody>
      </p:sp>
    </p:spTree>
    <p:extLst>
      <p:ext uri="{BB962C8B-B14F-4D97-AF65-F5344CB8AC3E}">
        <p14:creationId xmlns:p14="http://schemas.microsoft.com/office/powerpoint/2010/main" val="888245242"/>
      </p:ext>
    </p:extLst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0BBEF4-CB59-47DC-A255-135643F8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58C21DB-46B7-4F20-92FF-C227CB11B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448911C-5471-4676-9AF3-64663909FAC1}"/>
              </a:ext>
            </a:extLst>
          </p:cNvPr>
          <p:cNvSpPr/>
          <p:nvPr/>
        </p:nvSpPr>
        <p:spPr>
          <a:xfrm>
            <a:off x="1007807" y="1434613"/>
            <a:ext cx="73201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10. This was the book you are looking for.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11. The man visited our school yesterday is a professor.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12. The hospital my mother works was built last year.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13. Is this factory which you set up yourselves?</a:t>
            </a:r>
          </a:p>
        </p:txBody>
      </p:sp>
    </p:spTree>
    <p:extLst>
      <p:ext uri="{BB962C8B-B14F-4D97-AF65-F5344CB8AC3E}">
        <p14:creationId xmlns:p14="http://schemas.microsoft.com/office/powerpoint/2010/main" val="1598892330"/>
      </p:ext>
    </p:extLst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36EA7D-2038-47F0-8920-591D8E90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2610F1-2462-4E73-A9F7-A47D72085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346C671-1018-415E-BD80-ED7F4D30CC22}"/>
              </a:ext>
            </a:extLst>
          </p:cNvPr>
          <p:cNvSpPr/>
          <p:nvPr/>
        </p:nvSpPr>
        <p:spPr>
          <a:xfrm>
            <a:off x="887361" y="1027907"/>
            <a:ext cx="736927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用恰当的关系词填空。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 Please pass me the book ________ cover is green.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　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2. Is he the man ______ wants to see you?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3. A prosperity ______ had never been seen before appears in the countryside. 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4. There are occasions _______ one must yield.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5. Is this the reason ________ he refused our offer?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1617930802"/>
      </p:ext>
    </p:extLst>
  </p:cSld>
  <p:clrMapOvr>
    <a:masterClrMapping/>
  </p:clrMapOvr>
  <p:transition/>
  <p:timing/>
</p:sld>
</file>

<file path=ppt/slides/slide5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36EA7D-2038-47F0-8920-591D8E90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2610F1-2462-4E73-A9F7-A47D72085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17A7AC8-0AFD-4D9D-912D-AD020BB1689E}"/>
              </a:ext>
            </a:extLst>
          </p:cNvPr>
          <p:cNvSpPr/>
          <p:nvPr/>
        </p:nvSpPr>
        <p:spPr>
          <a:xfrm>
            <a:off x="469490" y="1166842"/>
            <a:ext cx="82050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6. I know the reason _____ he explained at the meeting.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7. His father died the year _______ he was born.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8. The man ______ visited our school yesterday is a professor.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9. The hospital_______ my mother works was built last year.</a:t>
            </a:r>
          </a:p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10. Is this the factory ________ you set up yourselves?</a:t>
            </a:r>
          </a:p>
        </p:txBody>
      </p:sp>
    </p:spTree>
    <p:extLst>
      <p:ext uri="{BB962C8B-B14F-4D97-AF65-F5344CB8AC3E}">
        <p14:creationId xmlns:p14="http://schemas.microsoft.com/office/powerpoint/2010/main" val="3621013614"/>
      </p:ext>
    </p:extLst>
  </p:cSld>
  <p:clrMapOvr>
    <a:masterClrMapping/>
  </p:clrMapOvr>
  <p:transition/>
  <p:timing/>
</p:sld>
</file>

<file path=ppt/slides/slide5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36EA7D-2038-47F0-8920-591D8E90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2610F1-2462-4E73-A9F7-A47D72085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" y="0"/>
            <a:ext cx="9144000" cy="6858000"/>
          </a:xfr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26FA5D-B5C0-46A1-9AC7-2311BE856ED5}"/>
              </a:ext>
            </a:extLst>
          </p:cNvPr>
          <p:cNvSpPr txBox="1"/>
          <p:nvPr/>
        </p:nvSpPr>
        <p:spPr>
          <a:xfrm>
            <a:off x="3185652" y="2578339"/>
            <a:ext cx="3283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zh-CN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2496800" y="12128500"/>
            <a:ext cx="355600" cy="2667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09619057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(4:3)</PresentationFormat>
  <Paragraphs>269</Paragraphs>
  <Slides>54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baseType="lpstr" size="60">
      <vt:lpstr>Arial</vt:lpstr>
      <vt:lpstr>Calibri Light</vt:lpstr>
      <vt:lpstr>Calibri</vt:lpstr>
      <vt:lpstr>宋体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2020-12-27T08:56:42.841</cp:lastPrinted>
  <dcterms:created xsi:type="dcterms:W3CDTF">2020-12-27T08:56:42Z</dcterms:created>
  <dcterms:modified xsi:type="dcterms:W3CDTF">2020-12-27T00:56:51Z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