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wdp" ContentType="image/vnd.ms-photo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0.11-->
<p:presentation xmlns:r="http://schemas.openxmlformats.org/officeDocument/2006/relationships" xmlns:a="http://schemas.openxmlformats.org/drawingml/2006/main" xmlns:p="http://schemas.openxmlformats.org/presentationml/2006/main" autoCompressPictures="0">
  <p:sldMasterIdLst>
    <p:sldMasterId id="214748384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custDataLst>
    <p:tags r:id="rId3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slide" Target="slides/slide28.xml" /><Relationship Id="rId3" Type="http://schemas.openxmlformats.org/officeDocument/2006/relationships/slide" Target="slides/slide2.xml" /><Relationship Id="rId30" Type="http://schemas.openxmlformats.org/officeDocument/2006/relationships/slide" Target="slides/slide29.xml" /><Relationship Id="rId31" Type="http://schemas.openxmlformats.org/officeDocument/2006/relationships/tags" Target="tags/tag1.xml" /><Relationship Id="rId32" Type="http://schemas.openxmlformats.org/officeDocument/2006/relationships/presProps" Target="presProps.xml" /><Relationship Id="rId33" Type="http://schemas.openxmlformats.org/officeDocument/2006/relationships/viewProps" Target="viewProps.xml" /><Relationship Id="rId34" Type="http://schemas.openxmlformats.org/officeDocument/2006/relationships/theme" Target="theme/theme1.xml" /><Relationship Id="rId35" Type="http://schemas.openxmlformats.org/officeDocument/2006/relationships/tableStyles" Target="tableStyles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microsoft.com/office/2007/relationships/hdphoto" Target="../media/image2.wdp" /><Relationship Id="rId3" Type="http://schemas.openxmlformats.org/officeDocument/2006/relationships/image" Target="../media/image3.png" /><Relationship Id="rId4" Type="http://schemas.microsoft.com/office/2007/relationships/hdphoto" Target="../media/image4.wdp" /><Relationship Id="rId5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microsoft.com/office/2007/relationships/hdphoto" Target="../media/image2.wdp" /><Relationship Id="rId3" Type="http://schemas.openxmlformats.org/officeDocument/2006/relationships/image" Target="../media/image3.png" /><Relationship Id="rId4" Type="http://schemas.microsoft.com/office/2007/relationships/hdphoto" Target="../media/image4.wdp" /><Relationship Id="rId5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microsoft.com/office/2007/relationships/hdphoto" Target="../media/image2.wdp" /><Relationship Id="rId3" Type="http://schemas.openxmlformats.org/officeDocument/2006/relationships/image" Target="../media/image5.png" /><Relationship Id="rId4" Type="http://schemas.microsoft.com/office/2007/relationships/hdphoto" Target="../media/image4.wdp" /><Relationship Id="rId5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microsoft.com/office/2007/relationships/hdphoto" Target="../media/image2.wdp" /><Relationship Id="rId3" Type="http://schemas.openxmlformats.org/officeDocument/2006/relationships/image" Target="../media/image5.png" /><Relationship Id="rId4" Type="http://schemas.microsoft.com/office/2007/relationships/hdphoto" Target="../media/image4.wdp" /><Relationship Id="rId5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1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1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1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/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/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3"/>
                  <a:tile tx="6350" ty="-127000" sx="65000" sy="64000" flip="none" algn="tl"/>
                </a:blip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1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/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/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/>
              <a:t>1/7/2021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/>
              <a:t>1/7/2021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/>
              <a:t>1/7/2021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/>
              <a:t>1/7/2021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1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/>
              <a:t>1/7/2021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/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/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1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/>
              <a:t>1/7/2021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/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/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image" Target="../media/image5.png" /><Relationship Id="rId13" Type="http://schemas.microsoft.com/office/2007/relationships/hdphoto" Target="../media/image4.wdp" /><Relationship Id="rId14" Type="http://schemas.openxmlformats.org/officeDocument/2006/relationships/image" Target="../media/image3.png" /><Relationship Id="rId15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/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/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8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A28922-C26D-42D8-892C-5F13F81324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/>
              <a:t>仿用句式</a:t>
            </a:r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D5C5907-EDF2-4D4C-A749-F761164B7A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/>
              <a:t>2021</a:t>
            </a:r>
            <a:r>
              <a:rPr lang="zh-CN" altLang="en-US"/>
              <a:t>高考语文</a:t>
            </a:r>
          </a:p>
        </p:txBody>
      </p:sp>
    </p:spTree>
    <p:extLst>
      <p:ext uri="{BB962C8B-B14F-4D97-AF65-F5344CB8AC3E}">
        <p14:creationId xmlns:p14="http://schemas.microsoft.com/office/powerpoint/2010/main" val="4006243320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6902D18-2E5A-456B-ADCD-94E27667F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仿用句式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16AA68B-1077-4623-ABA1-C51CD96203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常见的仿写形式有：给定材料式仿写、自选话题式仿写、命题式仿写、嵌入式仿写、续写式仿写和拟写对联。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7240761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886CD4-288E-4FA1-A043-E93587F44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00CB6D-5783-49B8-9377-1004352D99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en-US" altLang="zh-CN" sz="1800" kern="10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1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给定材料式仿写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热点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)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给定材料式仿写，题目除了给出例句，还会给出考生答题所需要的语言材料，要求考生利用所给材料，完成对示例的仿写，在一定程度上降低了仿写的难度。审题时，考生必须认真分析例句的句式特点和思想内涵，弄清所给材料之间的组合关系；要严格按照例句的句式组织材料，使所写句子与例句形、神高度统一。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011475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CE5726-06AD-49EE-9A9B-904695807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3B2B9F-4039-48A8-AF67-9DC2F52E0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(2018·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全国卷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隶书" panose="02010509060101010101" pitchFamily="49" charset="-122"/>
                <a:cs typeface="Times New Roman" panose="02020603050405020304" pitchFamily="18" charset="0"/>
              </a:rPr>
              <a:t>Ⅱ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)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仿照下面的示例，利用所给材料续写三句话，要求内容贴切，句式与所给示例相同。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(6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分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)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诸子争鸣、造纸印刷、筑长城开运河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中国人民具有伟大的创造精神。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材料：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奋斗　团结　梦想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建强国谋复兴　御外侮卫家国　脱贫困奔小康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垦田拓海　开天辟地　守望相助　抗灾治水　逐日奔月　同舟共济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2148593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A2F6FF-8C74-4C31-8E94-A12460FD0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A948DE8-C9EC-4A2F-977C-5443B3DE52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457200">
              <a:lnSpc>
                <a:spcPct val="150000"/>
              </a:lnSpc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解析：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本题考查仿用句式的能力。解答此题的步骤：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Times New Roman" panose="02020603050405020304" pitchFamily="18" charset="0"/>
              </a:rPr>
              <a:t>①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分析示例特点。示例是由两个四字短语、一个六字短语和一个表达特定主题的短句组成的。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楷体_GB2312"/>
                <a:cs typeface="Times New Roman" panose="02020603050405020304" pitchFamily="18" charset="0"/>
              </a:rPr>
              <a:t>②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巧分材料词句。将材料中六个四字短语按照意义两两分组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分别照应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奋斗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团结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梦想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这三个中心主题；辨析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建强国谋复兴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御外侮卫家国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脱贫困奔小康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这三个六字短语的表意差异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寻找其与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奋斗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团结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梦想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这三个中心主题的关联和照应。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楷体_GB2312"/>
                <a:cs typeface="Times New Roman" panose="02020603050405020304" pitchFamily="18" charset="0"/>
              </a:rPr>
              <a:t>③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仿照示例句式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整理句子。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4572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答案：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示例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)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垦田拓海、抗灾治水、脱贫困奔小康，中国人民具有伟大的奋斗精神。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4572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同舟共济、守望相助、御外侮卫家国，中国人民具有伟大的团结精神。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4572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开天辟地、逐日奔月、建强国谋复兴，中国人民具有伟大的梦想精神。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457200">
              <a:lnSpc>
                <a:spcPct val="150000"/>
              </a:lnSpc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7380664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0AA7CA-ED41-4D0D-B6A8-050E2FDB2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92F7F88-ADB1-4C45-A0C1-1BEDCB180A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en-US" altLang="zh-CN" sz="1800" kern="10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2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自选话题式仿写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给定一个语言材料作为例句，仿写话题不确定，可自由发挥，按照例句句式进行仿写。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(2017·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浙江卷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)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归谬法是指为反对错误观点，先假设这个观点是正确的，由此推论得出荒谬结论的论证方法。仿照下面的示例，另写一句话。要求：符合归谬逻辑，句式基本一致，语言简洁明了。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(3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分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)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例句：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如果作品水平越高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知音越少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那么谁也不懂的东西就是世界上的绝作了。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9547688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99EFFC-7C69-4BD0-B99F-7F8AB1C6D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1D8859-AF4F-4B51-A206-AE2A4D6CC8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解析：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题干要求非常明确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即用归谬法仿照示例写一句话来反驳生活中的错误看法或观点。解答时需先假设生活中人们常提到的某一错误观点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然后依据此观点推导出一个荒谬的结论即可。句式上可采用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如果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……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那么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……”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的模式。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答案：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示例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)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如果语言是生产工具，能够生产出物质资料，那么夸夸其谈的人就可以是百万富翁了。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267153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2AC532-C09C-4B61-B4FA-AA66DC1FD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5B74AC-BE67-4B93-B7D2-94AE1AAE43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en-US" altLang="zh-CN" sz="1800" kern="10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3</a:t>
            </a:r>
            <a:r>
              <a:rPr lang="zh-CN" altLang="zh-CN" sz="1800" b="1" kern="10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命题式仿写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设定一个语言材料作为例句，再另外命题确定内容，按照例句句式仿写。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5074292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31DDF0-D225-4AEF-9A07-37D5F3355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BDD7C6-60D1-4E68-B322-18AEB8F088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en-US" altLang="zh-CN" sz="1800" kern="10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嵌入式仿写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所写句子夹在已提供材料的中间，一般限定了句子表达的思维空间，要求与前后语句搭配得当，句式与前面或后面的句式相同。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4799786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EB823A-648D-433F-8985-EFABA0245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6EC87BE-CFED-4511-87BC-7789260F83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(2012·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山东卷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)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根据语境，仿照下面句子中本体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画线部分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)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的句式，补写出两个恰当的喻体。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(4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分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)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作诗填词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本来是为了传情达意。如果</a:t>
            </a:r>
            <a:r>
              <a:rPr lang="zh-CN" altLang="zh-CN" sz="1800" u="sng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写出的诗词不能传情达意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这就有如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楷体_GB2312"/>
                <a:cs typeface="Courier New" panose="02070309020205020404" pitchFamily="49" charset="0"/>
              </a:rPr>
              <a:t>__________________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又如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楷体_GB2312"/>
                <a:cs typeface="Courier New" panose="02070309020205020404" pitchFamily="49" charset="0"/>
              </a:rPr>
              <a:t>__________________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还有什么用呢？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解析：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题目给了一个本体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要求再创作两个恰当的喻体。分析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写出的诗词不能传情达意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，意思是做了但没有效果，这样的情形很多，只要符合要求即可。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3111618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9CE821-C67D-4DC1-9775-A81151CFF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897B5C0-310C-4D7F-8721-CE718E6D2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2000" kern="10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答案：</a:t>
            </a:r>
            <a:r>
              <a:rPr lang="en-US" altLang="zh-CN" sz="20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</a:t>
            </a:r>
            <a:r>
              <a:rPr lang="zh-CN" altLang="zh-CN" sz="20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示例</a:t>
            </a:r>
            <a:r>
              <a:rPr lang="en-US" altLang="zh-CN" sz="20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1)</a:t>
            </a:r>
            <a:r>
              <a:rPr lang="zh-CN" altLang="zh-CN" sz="20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做出的饭不能吃　缝好的衣服不能穿</a:t>
            </a:r>
            <a:endParaRPr lang="zh-CN" altLang="zh-CN" sz="20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en-US" altLang="zh-CN" sz="20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</a:t>
            </a:r>
            <a:r>
              <a:rPr lang="zh-CN" altLang="zh-CN" sz="20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示例</a:t>
            </a:r>
            <a:r>
              <a:rPr lang="en-US" altLang="zh-CN" sz="20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2)</a:t>
            </a:r>
            <a:r>
              <a:rPr lang="zh-CN" altLang="zh-CN" sz="20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盖的房子无法居住　修建的高速路不能通车</a:t>
            </a:r>
            <a:endParaRPr lang="zh-CN" altLang="zh-CN" sz="20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4305702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07DE0E-948B-497C-86E2-F6AE33DB6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6297C5-03F1-41E5-AE46-264754C773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en-US" altLang="zh-CN" sz="1800" kern="10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5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续写式仿写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在所提供材料的末尾留空，要求考生根据例句的句式和内容，续写一个或多个句子，与上文构成语意完整的文字。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仿照下面的示例，另写一段话。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(3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分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)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世上有多少这样的事呢？树在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，叶去；叶在，花去；花在，香去；香在，闻它的人去。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世上有多少这样的事呢？</a:t>
            </a:r>
            <a:r>
              <a:rPr lang="zh-CN" altLang="zh-CN" sz="1800" u="dotted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　　　　　　　　　　　　　　　　　　　　　　　　　　　　　　　　　　　　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u="dotted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　　　　　　　　　　　　　　　　　　　　　　　　　　　　　　　　　　　　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2568434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CA0B87-AA2C-4731-B73D-EE17C8E13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8F5FE1D-046B-46B8-B93F-363FFAF2C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解析：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解答本题既要做到形似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也就是顶真的修辞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又要兼顾神似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即树、叶、花、花香的关系。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答案：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示例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1)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天在，风去；风在，云去；云在，雨去；雨在，听它的人去。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示例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2)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池在，荷去；荷在，水去；水在，鱼去；鱼在，赏它的人去。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示例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3)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琴在，弦去；弦在，音去；音在，谱去；谱在，写它的人去。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704466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E0C800-05BE-48B2-8AF5-C7537AAAD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6D51940A-F4E5-47DC-9B2C-DC0A7EA2B6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122"/>
          <a:stretch>
            <a:fillRect/>
          </a:stretch>
        </p:blipFill>
        <p:spPr>
          <a:xfrm>
            <a:off x="2891452" y="2285999"/>
            <a:ext cx="5325200" cy="3965331"/>
          </a:xfrm>
        </p:spPr>
      </p:pic>
    </p:spTree>
    <p:extLst>
      <p:ext uri="{BB962C8B-B14F-4D97-AF65-F5344CB8AC3E}">
        <p14:creationId xmlns:p14="http://schemas.microsoft.com/office/powerpoint/2010/main" val="2127410611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3EA850-8244-42F4-A6B9-BC0538EBA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E73934E-4DA1-4D54-AA8A-001C5AF921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对联式仿写题解题技巧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拟写或重组对联实际上也是仿写句子的过程，只是对联本身还有</a:t>
            </a:r>
            <a:r>
              <a:rPr lang="zh-CN" altLang="zh-CN" sz="1800" kern="10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音韵和平仄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的要求，比一般的仿写句子难度要高。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000097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EB89D0-79A6-431C-935E-10F8BE011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C0A2783-E77B-45F6-986F-D54CE1B4FA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(2014·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山东卷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)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用下面的短语组成两副有关春节和端午节的对联。要求：上下联各为七字，语意连贯，符合节日和对联特点，不得重复使用短语。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(4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分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)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门上桃符　碧波竞舟　江边柳线　青艾驱瘴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迎春绿　十里欢　耀眼红　千家乐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答：</a:t>
            </a:r>
            <a:r>
              <a:rPr lang="zh-CN" altLang="zh-CN" sz="1800" u="dotted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　　　　　　　　　　　　　　　　　　　　　　　　　　　　　　　　　　　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u="dotted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　　　　　　　　　　　　　　　　　　　　　　　　　　　　　　　　　　　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1440883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80134F-9BE3-42EB-8B26-69D2CF94E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282A221-4734-4F9B-B59A-7C572476FC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解析：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这是一道对联题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但不是让考生去拟写对联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而是给定了内容让考生重新组合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实际上考查的是一种连缀能力。考生需要从内容和形式两个方面去考虑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内容上要符合节日的特点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形式上要符合对联的特点。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江边柳线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与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门上桃符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有明显的春节的特征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_GB2312"/>
              </a:rPr>
              <a:t>“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绿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_GB2312"/>
              </a:rPr>
              <a:t>”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与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_GB2312"/>
              </a:rPr>
              <a:t>“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红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_GB2312"/>
              </a:rPr>
              <a:t>”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相对，下联要收在平声上，这样就很容易确定写春节的对联。同样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_GB2312"/>
              </a:rPr>
              <a:t>“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青艾驱瘴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_GB2312"/>
              </a:rPr>
              <a:t>”“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碧波竞舟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_GB2312"/>
              </a:rPr>
              <a:t>”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具有典型的端午节特征，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_GB2312"/>
              </a:rPr>
              <a:t>“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驱瘴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_GB2312"/>
              </a:rPr>
              <a:t>”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只能是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_GB2312"/>
              </a:rPr>
              <a:t>“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千家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_GB2312"/>
              </a:rPr>
              <a:t>”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，再加上平声的要求，写端午节的对联也很容易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确定。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答案：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春节：江边柳线迎春绿　门上桃符耀眼红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端午节：青艾驱瘴千家乐　碧波竞舟十里欢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6624711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05855B-A611-4E24-9DB4-4184E3CA3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对联式：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A0C1860-54B1-460F-8562-A9DE78B467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1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．字数相等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词不重复。对联没有字数限制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长的可达几百字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短的则只有一两个字。但不论长短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同一对联的上下联字数必须相等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而且应做到对应位置的字词不重复。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en-US" altLang="zh-CN" sz="1800" kern="100">
                <a:effectLst/>
                <a:latin typeface="Times New Roman" panose="02020603050405020304" pitchFamily="18" charset="0"/>
                <a:ea typeface="仿宋_GB2312"/>
                <a:cs typeface="Courier New" panose="02070309020205020404" pitchFamily="49" charset="0"/>
              </a:rPr>
              <a:t>2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结构相同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句式一致。对联中上下联的结构、句式应完全一致。比如杭州云栖寺的对联：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水向石边流出冷；风从花里过来香。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仿宋_GB2312"/>
                <a:cs typeface="Courier New" panose="02070309020205020404" pitchFamily="49" charset="0"/>
              </a:rPr>
              <a:t> 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en-US" altLang="zh-CN" sz="1800" kern="100">
                <a:effectLst/>
                <a:latin typeface="Times New Roman" panose="02020603050405020304" pitchFamily="18" charset="0"/>
                <a:ea typeface="仿宋_GB2312"/>
                <a:cs typeface="Courier New" panose="02070309020205020404" pitchFamily="49" charset="0"/>
              </a:rPr>
              <a:t>3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词性相对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短语相应。对联的上下联相应的地方的词、短语要对应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从词性的角度分析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，词性要一致，比如名词对应名词，并列短语对应并列短语等。比如：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仿宋_GB2312"/>
              </a:rPr>
              <a:t>“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吹笛闻梅落；登楼待鹤归。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仿宋_GB2312"/>
              </a:rPr>
              <a:t>”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从词性的角度看，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仿宋_GB2312"/>
              </a:rPr>
              <a:t>“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吹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仿宋_GB2312"/>
              </a:rPr>
              <a:t>”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与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仿宋_GB2312"/>
              </a:rPr>
              <a:t>“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登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仿宋_GB2312"/>
              </a:rPr>
              <a:t>”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，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仿宋_GB2312"/>
              </a:rPr>
              <a:t>“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闻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仿宋_GB2312"/>
              </a:rPr>
              <a:t>”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与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仿宋_GB2312"/>
              </a:rPr>
              <a:t>“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待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仿宋_GB2312"/>
              </a:rPr>
              <a:t>”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，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仿宋_GB2312"/>
              </a:rPr>
              <a:t>“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落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仿宋_GB2312"/>
              </a:rPr>
              <a:t>”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与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仿宋_GB2312"/>
              </a:rPr>
              <a:t>“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归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仿宋_GB2312"/>
              </a:rPr>
              <a:t>”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动词相对；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仿宋_GB2312"/>
              </a:rPr>
              <a:t>“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笛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仿宋_GB2312"/>
              </a:rPr>
              <a:t>”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与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仿宋_GB2312"/>
              </a:rPr>
              <a:t>“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楼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仿宋_GB2312"/>
              </a:rPr>
              <a:t>”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，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仿宋_GB2312"/>
              </a:rPr>
              <a:t>“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梅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仿宋_GB2312"/>
              </a:rPr>
              <a:t>”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与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仿宋_GB2312"/>
              </a:rPr>
              <a:t>“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鹤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仿宋_GB2312"/>
              </a:rPr>
              <a:t>”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名词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相对。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563388"/>
      </p:ext>
    </p:ext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FC3C59-6A46-4C14-8F0A-B1D1EF415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1857CF-AB0E-4EB0-B036-BD196932F1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en-US" altLang="zh-CN" sz="20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4</a:t>
            </a:r>
            <a:r>
              <a:rPr lang="zh-CN" altLang="zh-CN" sz="20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CN" altLang="zh-CN" sz="2000" kern="100">
                <a:effectLst/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平仄相对</a:t>
            </a:r>
            <a:r>
              <a:rPr lang="zh-CN" altLang="zh-CN" sz="20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，</a:t>
            </a:r>
            <a:r>
              <a:rPr lang="zh-CN" altLang="zh-CN" sz="2000" kern="100">
                <a:effectLst/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音韵和谐。要注意对联的平仄规律</a:t>
            </a:r>
            <a:r>
              <a:rPr lang="zh-CN" altLang="zh-CN" sz="20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，</a:t>
            </a:r>
            <a:r>
              <a:rPr lang="zh-CN" altLang="zh-CN" sz="2000" kern="100">
                <a:effectLst/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与律诗要求基本相同</a:t>
            </a:r>
            <a:r>
              <a:rPr lang="zh-CN" altLang="zh-CN" sz="20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，</a:t>
            </a:r>
            <a:r>
              <a:rPr lang="zh-CN" altLang="zh-CN" sz="2000" kern="100">
                <a:effectLst/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一般套用诗的</a:t>
            </a:r>
            <a:r>
              <a:rPr lang="en-US" altLang="zh-CN" sz="20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000" kern="100">
                <a:effectLst/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一三五不论、二四六分明</a:t>
            </a:r>
            <a:r>
              <a:rPr lang="en-US" altLang="zh-CN" sz="20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000" kern="100">
                <a:effectLst/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的基本法则。这一点虽然不做过高要求</a:t>
            </a:r>
            <a:r>
              <a:rPr lang="zh-CN" altLang="zh-CN" sz="20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，</a:t>
            </a:r>
            <a:r>
              <a:rPr lang="zh-CN" altLang="zh-CN" sz="2000" kern="100">
                <a:effectLst/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但也要了解</a:t>
            </a:r>
            <a:r>
              <a:rPr lang="zh-CN" altLang="zh-CN" sz="20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，</a:t>
            </a:r>
            <a:r>
              <a:rPr lang="zh-CN" altLang="zh-CN" sz="2000" kern="100">
                <a:effectLst/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特别是对联排序题</a:t>
            </a:r>
            <a:r>
              <a:rPr lang="zh-CN" altLang="zh-CN" sz="20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，</a:t>
            </a:r>
            <a:r>
              <a:rPr lang="zh-CN" altLang="zh-CN" sz="2000" kern="100">
                <a:effectLst/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要知道</a:t>
            </a:r>
            <a:r>
              <a:rPr lang="en-US" altLang="zh-CN" sz="20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000" kern="100">
                <a:effectLst/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仄起平收</a:t>
            </a:r>
            <a:r>
              <a:rPr lang="en-US" altLang="zh-CN" sz="20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0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，</a:t>
            </a:r>
            <a:r>
              <a:rPr lang="zh-CN" altLang="zh-CN" sz="2000" kern="100">
                <a:effectLst/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即上联末句尾字用仄声</a:t>
            </a:r>
            <a:r>
              <a:rPr lang="zh-CN" altLang="zh-CN" sz="20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，</a:t>
            </a:r>
            <a:r>
              <a:rPr lang="zh-CN" altLang="zh-CN" sz="2000" kern="100">
                <a:effectLst/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下联末句尾字用平声。在现代汉语四声中</a:t>
            </a:r>
            <a:r>
              <a:rPr lang="zh-CN" altLang="zh-CN" sz="2000" kern="100">
                <a:effectLst/>
                <a:latin typeface="宋体" panose="02010600030101010101" pitchFamily="2" charset="-122"/>
                <a:ea typeface="仿宋_GB2312"/>
                <a:cs typeface="仿宋_GB2312"/>
              </a:rPr>
              <a:t>，分为阴平、阳平、上声及去声。对联的上联最后一个字必须是现代汉语中的三、四声字，下联最后一个字必须是一、二声字。</a:t>
            </a:r>
            <a:endParaRPr lang="zh-CN" altLang="zh-CN" sz="20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r>
              <a:rPr lang="en-US" altLang="zh-CN" sz="2000" kern="1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  <a:r>
              <a:rPr lang="zh-CN" altLang="zh-CN" sz="20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CN" altLang="zh-CN" sz="2000" kern="100">
                <a:effectLst/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内容相关</a:t>
            </a:r>
            <a:r>
              <a:rPr lang="zh-CN" altLang="zh-CN" sz="2000" kern="100">
                <a:effectLst/>
                <a:ea typeface="仿宋_GB2312"/>
                <a:cs typeface="仿宋_GB2312"/>
              </a:rPr>
              <a:t>，</a:t>
            </a:r>
            <a:r>
              <a:rPr lang="zh-CN" altLang="zh-CN" sz="2000" kern="100">
                <a:effectLst/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情感一致。上联和下联表达的主要内容应基本一致</a:t>
            </a:r>
            <a:r>
              <a:rPr lang="zh-CN" altLang="zh-CN" sz="2000" kern="100">
                <a:effectLst/>
                <a:ea typeface="仿宋_GB2312"/>
                <a:cs typeface="仿宋_GB2312"/>
              </a:rPr>
              <a:t>，</a:t>
            </a:r>
            <a:r>
              <a:rPr lang="zh-CN" altLang="zh-CN" sz="2000" kern="100">
                <a:effectLst/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即使是两种相反的情形</a:t>
            </a:r>
            <a:r>
              <a:rPr lang="zh-CN" altLang="zh-CN" sz="2000" kern="100">
                <a:effectLst/>
                <a:ea typeface="仿宋_GB2312"/>
                <a:cs typeface="仿宋_GB2312"/>
              </a:rPr>
              <a:t>，</a:t>
            </a:r>
            <a:r>
              <a:rPr lang="zh-CN" altLang="zh-CN" sz="2000" kern="100">
                <a:effectLst/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也存在某种联系</a:t>
            </a:r>
            <a:r>
              <a:rPr lang="zh-CN" altLang="zh-CN" sz="2000" kern="100">
                <a:effectLst/>
                <a:ea typeface="仿宋_GB2312"/>
                <a:cs typeface="仿宋_GB2312"/>
              </a:rPr>
              <a:t>，</a:t>
            </a:r>
            <a:r>
              <a:rPr lang="zh-CN" altLang="zh-CN" sz="2000" kern="100">
                <a:effectLst/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并且表达的情感也要一致。</a:t>
            </a:r>
            <a:r>
              <a:rPr lang="zh-CN" altLang="zh-CN" sz="2000" kern="100">
                <a:effectLst/>
                <a:ea typeface="Times New Roman" panose="02020603050405020304" pitchFamily="18" charset="0"/>
              </a:rPr>
              <a:t> </a:t>
            </a:r>
            <a:r>
              <a:rPr lang="zh-CN" altLang="zh-CN" sz="20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</a:t>
            </a:r>
            <a:endParaRPr lang="zh-CN" altLang="en-US"/>
          </a:p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1397303"/>
      </p:ext>
    </p:ext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1E563B-0166-4A2E-A280-F8331F564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68FD7E-3F16-4C0A-84E8-5E3FC42C7A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(2020·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福州市高中毕业班质量检测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)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仿照下面的示例，利用所给材料续写三句话，要求内容贴切，句式与所给示例相同。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(6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分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)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示例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破壁垒释活力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改革开放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楷体_GB2312"/>
                <a:cs typeface="Courier New" panose="02070309020205020404" pitchFamily="49" charset="0"/>
              </a:rPr>
              <a:t>40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多年来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科技先锋具有开拓进取、敢为人先的闯劲。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材料：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拼劲　实劲　韧劲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遇困境闯难关　敢担当勇作为　动真格求实效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集智聚力　雷厉风行　矢志不渝　抓铁留痕　狠抓落实　攻坚克难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9243455"/>
      </p:ext>
    </p:ext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2D1EB9-4CF3-4EB8-809A-CDE844260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0F6AD64-89D9-4857-8A5A-808163AE8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解析：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本题考查仿用句式的能力。仿写句子时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首先要注意结构上的一致。根据题中所给的示例可知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要仿照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“……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，改革开放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楷体_GB2312"/>
                <a:cs typeface="Courier New" panose="02070309020205020404" pitchFamily="49" charset="0"/>
              </a:rPr>
              <a:t>40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多年来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科技先锋具有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……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的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……”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的句式来写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第一处省略由一个六字短语组成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后面两处省略分别由两个四字短语和一个两字词语组成。其次要注意内容上的一致性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将表达同类意思的词语进行分类组合。根据例句中的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闯劲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仿写的句子应以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拼劲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实劲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韧劲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结尾。分析所给材料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与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拼劲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有关的是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集智聚力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攻坚克难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遇困境闯难关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；与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实劲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有关的是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雷厉风行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狠抓落实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动真格求实效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；与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韧劲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有关的是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矢志不渝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抓铁留痕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敢担当勇作为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据此仿照示例写出句子即可。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174539"/>
      </p:ext>
    </p:ext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4BED57-339C-4C8C-A3FF-D5BDC85E4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E0B266C-34BF-414E-9EB9-82F7F4AE19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2000" kern="10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答案：</a:t>
            </a:r>
            <a:r>
              <a:rPr lang="zh-CN" altLang="zh-CN" sz="20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遇困境闯难关，改革开放</a:t>
            </a:r>
            <a:r>
              <a:rPr lang="en-US" altLang="zh-CN" sz="20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40</a:t>
            </a:r>
            <a:r>
              <a:rPr lang="zh-CN" altLang="zh-CN" sz="20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多年来，科技先锋具有集智聚力、攻坚克难的拼劲。</a:t>
            </a:r>
            <a:endParaRPr lang="zh-CN" altLang="zh-CN" sz="20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20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动真格求实效，改革开放</a:t>
            </a:r>
            <a:r>
              <a:rPr lang="en-US" altLang="zh-CN" sz="20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40</a:t>
            </a:r>
            <a:r>
              <a:rPr lang="zh-CN" altLang="zh-CN" sz="20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多年来，科技先锋具有雷厉风行、狠抓落实的实劲。</a:t>
            </a:r>
            <a:endParaRPr lang="zh-CN" altLang="zh-CN" sz="20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20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敢担当勇作为，改革开放</a:t>
            </a:r>
            <a:r>
              <a:rPr lang="en-US" altLang="zh-CN" sz="20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40</a:t>
            </a:r>
            <a:r>
              <a:rPr lang="zh-CN" altLang="zh-CN" sz="20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多年来，科技先锋具有矢志不渝、抓铁留痕的韧劲。</a:t>
            </a:r>
            <a:endParaRPr lang="zh-CN" altLang="zh-CN" sz="20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6028282"/>
      </p:ext>
    </p:ext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75EE23-4D20-4740-95E4-CC13CCFB3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853F7CF-D1E8-42C5-B7FA-3E1E41C55E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(2020·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兰州市高三诊断考试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)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仿照下面的示例，利用所给材料续写三句话，要求内容贴切，句式与所给示例相同。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(6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分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)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示例：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仁者爱人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推己及人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与有恻隐之心的孔子相遇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，可得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_GB2312"/>
              </a:rPr>
              <a:t>“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仁爱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_GB2312"/>
              </a:rPr>
              <a:t>”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精神。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材料：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义勇　超然　辩证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玄妙之智的老子　浩然之气的孟子　通透之慧的庄子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忧乐天下　福祸依伏　有无相生　清静无为　舍生取义　任性逍遥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214103"/>
      </p:ext>
    </p:extLst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5C5177-5B6E-4F70-807E-2A36E801E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F805377-E12B-485B-8CE2-308AEF5972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解析：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本题考查仿用句式的能力。解答仿用句式题需要从分析示例入手。从形式上看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，示例句式为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_GB2312"/>
              </a:rPr>
              <a:t>“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……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，与有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……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相遇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，可得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……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精神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，其中第一处省略部分为两个四字短语，第二处省略部分为与四字短语相关的人物，第三处省略部分为人物具有的精神特质。结合自己掌握的相关知识，将材料中的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短语进行分类。如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舍生取义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忧乐天下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义勇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和孟子有关；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有无相生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福祸依伏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辩证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和老子有关；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清静无为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任性逍遥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超然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和庄子有关。最后按照句式进行仿写即可。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8678444"/>
      </p:ext>
    </p:ext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CAEC2B-BD91-40A5-B30A-606FDBA86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EAEA44A-CF16-42A5-9C9F-22D344792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2000" kern="10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答案：</a:t>
            </a:r>
            <a:r>
              <a:rPr lang="zh-CN" altLang="zh-CN" sz="20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舍生取义，忧乐天下，与有浩然之气的孟子相遇，可得</a:t>
            </a:r>
            <a:r>
              <a:rPr lang="en-US" altLang="zh-CN" sz="20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0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义勇</a:t>
            </a:r>
            <a:r>
              <a:rPr lang="en-US" altLang="zh-CN" sz="20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0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精神。</a:t>
            </a:r>
            <a:endParaRPr lang="zh-CN" altLang="zh-CN" sz="20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20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有无相生，福祸依伏，与有玄妙之智的老子相遇，可得</a:t>
            </a:r>
            <a:r>
              <a:rPr lang="zh-CN" altLang="zh-CN" sz="20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0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辩证</a:t>
            </a:r>
            <a:r>
              <a:rPr lang="zh-CN" altLang="zh-CN" sz="20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0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精神。</a:t>
            </a:r>
            <a:endParaRPr lang="zh-CN" altLang="zh-CN" sz="20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20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清静无为，任性逍遥，与有通透之慧的庄子相遇，可得</a:t>
            </a:r>
            <a:r>
              <a:rPr lang="en-US" altLang="zh-CN" sz="20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0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超然</a:t>
            </a:r>
            <a:r>
              <a:rPr lang="en-US" altLang="zh-CN" sz="20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0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精神。</a:t>
            </a:r>
            <a:endParaRPr lang="zh-CN" altLang="zh-CN" sz="20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2699288"/>
      </p:ext>
    </p:extLst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F476BE-3AFC-4C3F-97DB-3874FFB23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EE972CA-89A3-4608-83F6-03550F11E3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(2012·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四川卷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)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补写下列有关节日的两副对联。注意：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①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内容与节日相关；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②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可以不考虑平仄。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(5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分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)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(1)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端午　上联：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赛龙舟不忘楚风余韵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下联：</a:t>
            </a:r>
            <a:r>
              <a:rPr lang="zh-CN" altLang="zh-CN" sz="1800" u="dotted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　　　　　　　　　　　　　　　　　　　　　　　　　　　　　　　　　　　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(2)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中秋　下联：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明月千里寄相思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上联：</a:t>
            </a:r>
            <a:r>
              <a:rPr lang="zh-CN" altLang="zh-CN" sz="1800" u="dotted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　　　　　　　　　　　　　　　　　　　　　　　　　　　　　　　　　　　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4449985"/>
      </p:ext>
    </p:extLst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7AB75E-22C1-444D-BB65-8CA26A427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0B6BC99-5B94-40E9-85D8-6AF64CE8E9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解析：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本题要求补写两副对联的下联和上联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实际上是考查写对偶句的能力。注意词性要相对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还要围绕不同的节日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内容上要协调一致。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答案：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示例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)(1)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下联：闻粽香尚思屈子忠魂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(2)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上联：清风一缕拂丹桂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4657259"/>
      </p:ext>
    </p:extLst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79EEDA-A861-46FB-A707-43E2ACF4C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C6A264-7245-471E-A792-205DAD8C4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某班要举办一次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文学沙龙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活动，其中有一项目是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读名著，对对子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。现在邀请你参加这个项目。请你根据下联，完成上联。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(3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分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)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【参考人物】诸葛孔明、孙悟空、武松、毛泽东</a:t>
            </a:r>
            <a:r>
              <a:rPr lang="en-US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……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下联：废寝忘食香菱苦学诗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楷体_GB2312"/>
                <a:cs typeface="Courier New" panose="02070309020205020404" pitchFamily="49" charset="0"/>
              </a:rPr>
              <a:t>(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注：香菱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《红楼梦》中的人物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楷体_GB2312"/>
                <a:cs typeface="Courier New" panose="02070309020205020404" pitchFamily="49" charset="0"/>
              </a:rPr>
              <a:t>)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上联：</a:t>
            </a:r>
            <a:r>
              <a:rPr lang="zh-CN" altLang="zh-CN" sz="1800" u="dotted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　　　　　　　　　　　　　　　　　　　　　　　　　　　　　　　　　　　　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6965922"/>
      </p:ext>
    </p:extLst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96D9CE-0CB2-4FA9-9387-D23AF77C5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EE347CB-DFF6-4271-809B-AFEC832BF7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解析：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此题考查拟写对联的能力。解答此题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要注意对联的要求：仄起平收、词性相对、结构相同、字数相同、对仗工整、氛围协调一致。依据上下文的提示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注意用词在表情达意上的准确性。本题要注意所给下联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废寝忘食香菱苦学诗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的句式和用词特点——人物特点＋人物＋副词＋动宾短语。考生可参考所给人物</a:t>
            </a:r>
            <a:r>
              <a:rPr lang="zh-CN" altLang="zh-CN" sz="1800" kern="100">
                <a:effectLst/>
                <a:latin typeface="宋体" panose="02010600030101010101" pitchFamily="2" charset="-122"/>
                <a:ea typeface="楷体_GB2312"/>
                <a:cs typeface="楷体_GB2312"/>
              </a:rPr>
              <a:t>，选择最熟悉的一个，把握人物的精神特质，注意对联整体情感上的赞美基调。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  <a:tabLst>
                <a:tab pos="2610485"/>
              </a:tabLst>
            </a:pPr>
            <a:r>
              <a:rPr lang="zh-CN" altLang="zh-CN" sz="1800" kern="10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答案：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足智多谋孔明巧借箭</a:t>
            </a:r>
            <a:endParaRPr lang="zh-CN" altLang="zh-CN" sz="1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endParaRPr lang="zh-CN" altLang="en-US"/>
          </a:p>
        </p:txBody>
      </p:sp>
      <p:pic>
        <p:nvPicPr>
          <p:cNvPr id="4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10985500" y="11188700"/>
            <a:ext cx="342900" cy="241300"/>
          </a:xfrm>
          <a:prstGeom prst="cube">
            <a:avLst/>
          </a:prstGeom>
        </p:spPr>
      </p:pic>
    </p:spTree>
    <p:extLst>
      <p:ext uri="{BB962C8B-B14F-4D97-AF65-F5344CB8AC3E}">
        <p14:creationId xmlns:p14="http://schemas.microsoft.com/office/powerpoint/2010/main" val="3609346821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OS" val="Unix 3.10 unknown"/>
  <p:tag name="AS_RELEASE_DATE" val="2020.11.30"/>
  <p:tag name="AS_TITLE" val="Aspose.Slides for Java"/>
  <p:tag name="AS_VERSION" val="20.11"/>
</p:tagLst>
</file>

<file path=ppt/theme/_rels/theme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jpeg" /></Relationships>
</file>

<file path=ppt/theme/theme1.xml><?xml version="1.0" encoding="utf-8"?>
<a:theme xmlns:r="http://schemas.openxmlformats.org/officeDocument/2006/relationships" xmlns:a="http://schemas.openxmlformats.org/drawingml/2006/main" name="木材纹理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Arial"/>
        <a:cs typeface="Arial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Arial"/>
        <a:cs typeface="Arial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>学科网</Company>
  <Paragraphs>93</Paragraphs>
  <Slides>29</Slides>
  <Notes>0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baseType="lpstr" size="41">
      <vt:lpstr>Arial</vt:lpstr>
      <vt:lpstr>Rockwell Condensed</vt:lpstr>
      <vt:lpstr>Rockwell</vt:lpstr>
      <vt:lpstr>Wingdings</vt:lpstr>
      <vt:lpstr>Times New Roman</vt:lpstr>
      <vt:lpstr>宋体</vt:lpstr>
      <vt:lpstr>Courier New</vt:lpstr>
      <vt:lpstr>黑体</vt:lpstr>
      <vt:lpstr>隶书</vt:lpstr>
      <vt:lpstr>楷体_GB2312</vt:lpstr>
      <vt:lpstr>仿宋_GB2312</vt:lpstr>
      <vt:lpstr>木材纹理</vt:lpstr>
      <vt:lpstr>仿用句式</vt:lpstr>
      <vt:lpstr>仿用句式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对联式：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Java</Application>
  <AppVersion>20.1100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rbm.xkw.com</dc:creator>
  <cp:revision>1</cp:revision>
  <cp:lastPrinted>2021-01-07T16:55:20.351</cp:lastPrinted>
  <dcterms:created xsi:type="dcterms:W3CDTF">2021-01-07T16:55:20Z</dcterms:created>
  <dcterms:modified xsi:type="dcterms:W3CDTF">2021-01-07T08:55:21Z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