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1" r:id="rId5"/>
    <p:sldId id="262" r:id="rId6"/>
    <p:sldId id="263" r:id="rId7"/>
    <p:sldId id="260" r:id="rId8"/>
    <p:sldId id="265" r:id="rId9"/>
    <p:sldId id="266" r:id="rId10"/>
    <p:sldId id="267" r:id="rId11"/>
    <p:sldId id="268" r:id="rId12"/>
    <p:sldId id="269" r:id="rId13"/>
    <p:sldId id="270" r:id="rId14"/>
    <p:sldId id="264" r:id="rId15"/>
    <p:sldId id="271" r:id="rId16"/>
    <p:sldId id="272" r:id="rId17"/>
    <p:sldId id="273" r:id="rId18"/>
    <p:sldId id="274" r:id="rId19"/>
    <p:sldId id="276" r:id="rId20"/>
    <p:sldId id="275" r:id="rId21"/>
    <p:sldId id="278" r:id="rId22"/>
    <p:sldId id="280" r:id="rId23"/>
    <p:sldId id="279" r:id="rId24"/>
  </p:sldIdLst>
  <p:sldSz cx="9361488" cy="7021513"/>
  <p:notesSz cx="6858000" cy="9144000"/>
  <p:defaultTextStyle>
    <a:defPPr>
      <a:defRPr lang="zh-CN"/>
    </a:defPPr>
    <a:lvl1pPr algn="l" defTabSz="10795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539750" indent="-82550" algn="l" defTabSz="10795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1079500" indent="-165100" algn="l" defTabSz="10795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619250" indent="-247650" algn="l" defTabSz="10795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2159000" indent="-330200" algn="l" defTabSz="10795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90" y="-108"/>
      </p:cViewPr>
      <p:guideLst>
        <p:guide orient="horz" pos="2212"/>
        <p:guide pos="29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8008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8008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66A3BEC-8634-4F61-B2D4-4D539898331B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8008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8008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1D81C12-9800-42B5-B1C2-A5954D5E629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079500" fontAlgn="base">
              <a:spcBef>
                <a:spcPct val="0"/>
              </a:spcBef>
              <a:spcAft>
                <a:spcPct val="0"/>
              </a:spcAft>
            </a:pPr>
            <a:fld id="{00ADD235-F660-428D-835D-3777936D7FC9}" type="slidenum">
              <a:rPr lang="zh-CN" altLang="en-US"/>
              <a:pPr defTabSz="1079500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02113" y="2181221"/>
            <a:ext cx="7957265" cy="150507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04224" y="3978860"/>
            <a:ext cx="6553042" cy="17943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5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1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6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02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7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53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8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04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9F233-7DED-43AB-9EAA-8930800E099B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6984F-B938-4919-94EA-54B74F5346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45BA1-C44E-4103-97BE-9E99656447BD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641BD-61CF-494E-B4D2-FF4CDB5C8E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9494" y="4511973"/>
            <a:ext cx="7957265" cy="1394550"/>
          </a:xfrm>
        </p:spPr>
        <p:txBody>
          <a:bodyPr anchor="t"/>
          <a:lstStyle>
            <a:lvl1pPr algn="l">
              <a:defRPr sz="3703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9494" y="2976021"/>
            <a:ext cx="7957265" cy="1535955"/>
          </a:xfrm>
        </p:spPr>
        <p:txBody>
          <a:bodyPr anchor="b"/>
          <a:lstStyle>
            <a:lvl1pPr marL="0" indent="0">
              <a:buNone/>
              <a:defRPr sz="1891">
                <a:solidFill>
                  <a:schemeClr val="tx1">
                    <a:tint val="75000"/>
                  </a:schemeClr>
                </a:solidFill>
              </a:defRPr>
            </a:lvl1pPr>
            <a:lvl2pPr marL="425501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851002" indent="0">
              <a:buNone/>
              <a:defRPr sz="1497">
                <a:solidFill>
                  <a:schemeClr val="tx1">
                    <a:tint val="75000"/>
                  </a:schemeClr>
                </a:solidFill>
              </a:defRPr>
            </a:lvl3pPr>
            <a:lvl4pPr marL="12765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4pPr>
            <a:lvl5pPr marL="1702005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5pPr>
            <a:lvl6pPr marL="2127506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6pPr>
            <a:lvl7pPr marL="2553007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7pPr>
            <a:lvl8pPr marL="2978508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8pPr>
            <a:lvl9pPr marL="3404009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618DB-9382-4B08-9899-49D90F6BC857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DA7C7-1D89-4944-940E-2B681B3B96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076" y="1638354"/>
            <a:ext cx="4134657" cy="4633874"/>
          </a:xfrm>
        </p:spPr>
        <p:txBody>
          <a:bodyPr/>
          <a:lstStyle>
            <a:lvl1pPr>
              <a:defRPr sz="2600"/>
            </a:lvl1pPr>
            <a:lvl2pPr>
              <a:defRPr sz="2206"/>
            </a:lvl2pPr>
            <a:lvl3pPr>
              <a:defRPr sz="1891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58758" y="1638354"/>
            <a:ext cx="4134657" cy="4633874"/>
          </a:xfrm>
        </p:spPr>
        <p:txBody>
          <a:bodyPr/>
          <a:lstStyle>
            <a:lvl1pPr>
              <a:defRPr sz="2600"/>
            </a:lvl1pPr>
            <a:lvl2pPr>
              <a:defRPr sz="2206"/>
            </a:lvl2pPr>
            <a:lvl3pPr>
              <a:defRPr sz="1891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6489B-B2E7-4C09-B721-6633D7CB90E6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AB575-60BB-4D89-8142-0410695A35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8075" y="1571714"/>
            <a:ext cx="4136283" cy="655016"/>
          </a:xfrm>
        </p:spPr>
        <p:txBody>
          <a:bodyPr anchor="b"/>
          <a:lstStyle>
            <a:lvl1pPr marL="0" indent="0">
              <a:buNone/>
              <a:defRPr sz="2206" b="1"/>
            </a:lvl1pPr>
            <a:lvl2pPr marL="425501" indent="0">
              <a:buNone/>
              <a:defRPr sz="1891" b="1"/>
            </a:lvl2pPr>
            <a:lvl3pPr marL="851002" indent="0">
              <a:buNone/>
              <a:defRPr sz="1655" b="1"/>
            </a:lvl3pPr>
            <a:lvl4pPr marL="1276504" indent="0">
              <a:buNone/>
              <a:defRPr sz="1497" b="1"/>
            </a:lvl4pPr>
            <a:lvl5pPr marL="1702005" indent="0">
              <a:buNone/>
              <a:defRPr sz="1497" b="1"/>
            </a:lvl5pPr>
            <a:lvl6pPr marL="2127506" indent="0">
              <a:buNone/>
              <a:defRPr sz="1497" b="1"/>
            </a:lvl6pPr>
            <a:lvl7pPr marL="2553007" indent="0">
              <a:buNone/>
              <a:defRPr sz="1497" b="1"/>
            </a:lvl7pPr>
            <a:lvl8pPr marL="2978508" indent="0">
              <a:buNone/>
              <a:defRPr sz="1497" b="1"/>
            </a:lvl8pPr>
            <a:lvl9pPr marL="3404009" indent="0">
              <a:buNone/>
              <a:defRPr sz="149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075" y="2226733"/>
            <a:ext cx="4136283" cy="4045497"/>
          </a:xfrm>
        </p:spPr>
        <p:txBody>
          <a:bodyPr/>
          <a:lstStyle>
            <a:lvl1pPr>
              <a:defRPr sz="2206"/>
            </a:lvl1pPr>
            <a:lvl2pPr>
              <a:defRPr sz="1891"/>
            </a:lvl2pPr>
            <a:lvl3pPr>
              <a:defRPr sz="1655"/>
            </a:lvl3pPr>
            <a:lvl4pPr>
              <a:defRPr sz="1497"/>
            </a:lvl4pPr>
            <a:lvl5pPr>
              <a:defRPr sz="1497"/>
            </a:lvl5pPr>
            <a:lvl6pPr>
              <a:defRPr sz="1497"/>
            </a:lvl6pPr>
            <a:lvl7pPr>
              <a:defRPr sz="1497"/>
            </a:lvl7pPr>
            <a:lvl8pPr>
              <a:defRPr sz="1497"/>
            </a:lvl8pPr>
            <a:lvl9pPr>
              <a:defRPr sz="149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55506" y="1571714"/>
            <a:ext cx="4137908" cy="655016"/>
          </a:xfrm>
        </p:spPr>
        <p:txBody>
          <a:bodyPr anchor="b"/>
          <a:lstStyle>
            <a:lvl1pPr marL="0" indent="0">
              <a:buNone/>
              <a:defRPr sz="2206" b="1"/>
            </a:lvl1pPr>
            <a:lvl2pPr marL="425501" indent="0">
              <a:buNone/>
              <a:defRPr sz="1891" b="1"/>
            </a:lvl2pPr>
            <a:lvl3pPr marL="851002" indent="0">
              <a:buNone/>
              <a:defRPr sz="1655" b="1"/>
            </a:lvl3pPr>
            <a:lvl4pPr marL="1276504" indent="0">
              <a:buNone/>
              <a:defRPr sz="1497" b="1"/>
            </a:lvl4pPr>
            <a:lvl5pPr marL="1702005" indent="0">
              <a:buNone/>
              <a:defRPr sz="1497" b="1"/>
            </a:lvl5pPr>
            <a:lvl6pPr marL="2127506" indent="0">
              <a:buNone/>
              <a:defRPr sz="1497" b="1"/>
            </a:lvl6pPr>
            <a:lvl7pPr marL="2553007" indent="0">
              <a:buNone/>
              <a:defRPr sz="1497" b="1"/>
            </a:lvl7pPr>
            <a:lvl8pPr marL="2978508" indent="0">
              <a:buNone/>
              <a:defRPr sz="1497" b="1"/>
            </a:lvl8pPr>
            <a:lvl9pPr marL="3404009" indent="0">
              <a:buNone/>
              <a:defRPr sz="149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55506" y="2226733"/>
            <a:ext cx="4137908" cy="4045497"/>
          </a:xfrm>
        </p:spPr>
        <p:txBody>
          <a:bodyPr/>
          <a:lstStyle>
            <a:lvl1pPr>
              <a:defRPr sz="2206"/>
            </a:lvl1pPr>
            <a:lvl2pPr>
              <a:defRPr sz="1891"/>
            </a:lvl2pPr>
            <a:lvl3pPr>
              <a:defRPr sz="1655"/>
            </a:lvl3pPr>
            <a:lvl4pPr>
              <a:defRPr sz="1497"/>
            </a:lvl4pPr>
            <a:lvl5pPr>
              <a:defRPr sz="1497"/>
            </a:lvl5pPr>
            <a:lvl6pPr>
              <a:defRPr sz="1497"/>
            </a:lvl6pPr>
            <a:lvl7pPr>
              <a:defRPr sz="1497"/>
            </a:lvl7pPr>
            <a:lvl8pPr>
              <a:defRPr sz="1497"/>
            </a:lvl8pPr>
            <a:lvl9pPr>
              <a:defRPr sz="149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8B597-EBC9-4FAC-A0A3-1CE811E7A598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05007-8722-4A50-BE4D-D2510266A2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8DD04-65E5-415C-B065-3BE4C4E667C3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61FCB-6388-4762-ACFE-AC74353B875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41FE9-34EA-47E0-9F3D-9D5B2B9F9620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A2EBA-ED8C-460D-B45C-B9267C16687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076" y="279560"/>
            <a:ext cx="3079865" cy="1189756"/>
          </a:xfrm>
        </p:spPr>
        <p:txBody>
          <a:bodyPr anchor="b"/>
          <a:lstStyle>
            <a:lvl1pPr algn="l">
              <a:defRPr sz="1891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60083" y="279564"/>
            <a:ext cx="5233332" cy="5992667"/>
          </a:xfrm>
        </p:spPr>
        <p:txBody>
          <a:bodyPr/>
          <a:lstStyle>
            <a:lvl1pPr>
              <a:defRPr sz="2994"/>
            </a:lvl1pPr>
            <a:lvl2pPr>
              <a:defRPr sz="2600"/>
            </a:lvl2pPr>
            <a:lvl3pPr>
              <a:defRPr sz="2206"/>
            </a:lvl3pPr>
            <a:lvl4pPr>
              <a:defRPr sz="1891"/>
            </a:lvl4pPr>
            <a:lvl5pPr>
              <a:defRPr sz="1891"/>
            </a:lvl5pPr>
            <a:lvl6pPr>
              <a:defRPr sz="1891"/>
            </a:lvl6pPr>
            <a:lvl7pPr>
              <a:defRPr sz="1891"/>
            </a:lvl7pPr>
            <a:lvl8pPr>
              <a:defRPr sz="1891"/>
            </a:lvl8pPr>
            <a:lvl9pPr>
              <a:defRPr sz="189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8076" y="1469317"/>
            <a:ext cx="3079865" cy="4802910"/>
          </a:xfrm>
        </p:spPr>
        <p:txBody>
          <a:bodyPr/>
          <a:lstStyle>
            <a:lvl1pPr marL="0" indent="0">
              <a:buNone/>
              <a:defRPr sz="1339"/>
            </a:lvl1pPr>
            <a:lvl2pPr marL="425501" indent="0">
              <a:buNone/>
              <a:defRPr sz="1103"/>
            </a:lvl2pPr>
            <a:lvl3pPr marL="851002" indent="0">
              <a:buNone/>
              <a:defRPr sz="945"/>
            </a:lvl3pPr>
            <a:lvl4pPr marL="1276504" indent="0">
              <a:buNone/>
              <a:defRPr sz="867"/>
            </a:lvl4pPr>
            <a:lvl5pPr marL="1702005" indent="0">
              <a:buNone/>
              <a:defRPr sz="867"/>
            </a:lvl5pPr>
            <a:lvl6pPr marL="2127506" indent="0">
              <a:buNone/>
              <a:defRPr sz="867"/>
            </a:lvl6pPr>
            <a:lvl7pPr marL="2553007" indent="0">
              <a:buNone/>
              <a:defRPr sz="867"/>
            </a:lvl7pPr>
            <a:lvl8pPr marL="2978508" indent="0">
              <a:buNone/>
              <a:defRPr sz="867"/>
            </a:lvl8pPr>
            <a:lvl9pPr marL="3404009" indent="0">
              <a:buNone/>
              <a:defRPr sz="86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70F08-6557-4631-A7B5-593BA5163963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E91-DF7D-486C-8BE9-DB473BF1419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4917" y="4915062"/>
            <a:ext cx="5616893" cy="580251"/>
          </a:xfrm>
        </p:spPr>
        <p:txBody>
          <a:bodyPr anchor="b"/>
          <a:lstStyle>
            <a:lvl1pPr algn="l">
              <a:defRPr sz="1891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834917" y="627385"/>
            <a:ext cx="5616893" cy="4212908"/>
          </a:xfrm>
        </p:spPr>
        <p:txBody>
          <a:bodyPr/>
          <a:lstStyle>
            <a:lvl1pPr marL="0" indent="0">
              <a:buNone/>
              <a:defRPr sz="2994"/>
            </a:lvl1pPr>
            <a:lvl2pPr marL="425501" indent="0">
              <a:buNone/>
              <a:defRPr sz="2600"/>
            </a:lvl2pPr>
            <a:lvl3pPr marL="851002" indent="0">
              <a:buNone/>
              <a:defRPr sz="2206"/>
            </a:lvl3pPr>
            <a:lvl4pPr marL="1276504" indent="0">
              <a:buNone/>
              <a:defRPr sz="1891"/>
            </a:lvl4pPr>
            <a:lvl5pPr marL="1702005" indent="0">
              <a:buNone/>
              <a:defRPr sz="1891"/>
            </a:lvl5pPr>
            <a:lvl6pPr marL="2127506" indent="0">
              <a:buNone/>
              <a:defRPr sz="1891"/>
            </a:lvl6pPr>
            <a:lvl7pPr marL="2553007" indent="0">
              <a:buNone/>
              <a:defRPr sz="1891"/>
            </a:lvl7pPr>
            <a:lvl8pPr marL="2978508" indent="0">
              <a:buNone/>
              <a:defRPr sz="1891"/>
            </a:lvl8pPr>
            <a:lvl9pPr marL="3404009" indent="0">
              <a:buNone/>
              <a:defRPr sz="1891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834917" y="5495310"/>
            <a:ext cx="5616893" cy="824052"/>
          </a:xfrm>
        </p:spPr>
        <p:txBody>
          <a:bodyPr/>
          <a:lstStyle>
            <a:lvl1pPr marL="0" indent="0">
              <a:buNone/>
              <a:defRPr sz="1339"/>
            </a:lvl1pPr>
            <a:lvl2pPr marL="425501" indent="0">
              <a:buNone/>
              <a:defRPr sz="1103"/>
            </a:lvl2pPr>
            <a:lvl3pPr marL="851002" indent="0">
              <a:buNone/>
              <a:defRPr sz="945"/>
            </a:lvl3pPr>
            <a:lvl4pPr marL="1276504" indent="0">
              <a:buNone/>
              <a:defRPr sz="867"/>
            </a:lvl4pPr>
            <a:lvl5pPr marL="1702005" indent="0">
              <a:buNone/>
              <a:defRPr sz="867"/>
            </a:lvl5pPr>
            <a:lvl6pPr marL="2127506" indent="0">
              <a:buNone/>
              <a:defRPr sz="867"/>
            </a:lvl6pPr>
            <a:lvl7pPr marL="2553007" indent="0">
              <a:buNone/>
              <a:defRPr sz="867"/>
            </a:lvl7pPr>
            <a:lvl8pPr marL="2978508" indent="0">
              <a:buNone/>
              <a:defRPr sz="867"/>
            </a:lvl8pPr>
            <a:lvl9pPr marL="3404009" indent="0">
              <a:buNone/>
              <a:defRPr sz="86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A5572-481F-431F-9D10-8908FF356422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2C5A8-7244-4180-836B-93F3498B02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6C36A-7F4D-480F-9919-9E8F5C756843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1D401-F289-45B0-B390-48D4230C62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87080" y="281190"/>
            <a:ext cx="2106335" cy="59910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074" y="281190"/>
            <a:ext cx="6162980" cy="59910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414FB-4105-413E-89DD-187CB0D85AF5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A625E-2196-47EB-BBA0-5763E960F0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68313" y="280988"/>
            <a:ext cx="8424862" cy="1169987"/>
          </a:xfrm>
          <a:prstGeom prst="rect">
            <a:avLst/>
          </a:prstGeom>
        </p:spPr>
        <p:txBody>
          <a:bodyPr vert="horz" lIns="108009" tIns="54004" rIns="108009" bIns="5400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8313" y="1638300"/>
            <a:ext cx="8424862" cy="4633913"/>
          </a:xfrm>
          <a:prstGeom prst="rect">
            <a:avLst/>
          </a:prstGeom>
        </p:spPr>
        <p:txBody>
          <a:bodyPr vert="horz" lIns="108009" tIns="54004" rIns="108009" bIns="54004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68313" y="6507163"/>
            <a:ext cx="2184400" cy="374650"/>
          </a:xfrm>
          <a:prstGeom prst="rect">
            <a:avLst/>
          </a:prstGeom>
        </p:spPr>
        <p:txBody>
          <a:bodyPr vert="horz" lIns="108009" tIns="54004" rIns="108009" bIns="54004" rtlCol="0" anchor="ctr"/>
          <a:lstStyle>
            <a:lvl1pPr algn="l" defTabSz="1080089" fontAlgn="auto">
              <a:spcBef>
                <a:spcPts val="0"/>
              </a:spcBef>
              <a:spcAft>
                <a:spcPts val="0"/>
              </a:spcAft>
              <a:defRPr sz="1103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A3D2DD4-6F56-46C6-AB81-710A2032D6F7}" type="datetimeFigureOut">
              <a:rPr lang="zh-CN" altLang="en-US"/>
              <a:pPr>
                <a:defRPr/>
              </a:pPr>
              <a:t>2019/12/26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98813" y="6507163"/>
            <a:ext cx="2963862" cy="374650"/>
          </a:xfrm>
          <a:prstGeom prst="rect">
            <a:avLst/>
          </a:prstGeom>
        </p:spPr>
        <p:txBody>
          <a:bodyPr vert="horz" lIns="108009" tIns="54004" rIns="108009" bIns="54004" rtlCol="0" anchor="ctr"/>
          <a:lstStyle>
            <a:lvl1pPr algn="ctr" defTabSz="1080089" fontAlgn="auto">
              <a:spcBef>
                <a:spcPts val="0"/>
              </a:spcBef>
              <a:spcAft>
                <a:spcPts val="0"/>
              </a:spcAft>
              <a:defRPr sz="110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708775" y="6507163"/>
            <a:ext cx="2184400" cy="374650"/>
          </a:xfrm>
          <a:prstGeom prst="rect">
            <a:avLst/>
          </a:prstGeom>
        </p:spPr>
        <p:txBody>
          <a:bodyPr vert="horz" lIns="108009" tIns="54004" rIns="108009" bIns="54004" rtlCol="0" anchor="ctr"/>
          <a:lstStyle>
            <a:lvl1pPr algn="r" defTabSz="1080089" fontAlgn="auto">
              <a:spcBef>
                <a:spcPts val="0"/>
              </a:spcBef>
              <a:spcAft>
                <a:spcPts val="0"/>
              </a:spcAft>
              <a:defRPr sz="1103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56BDD19-D0C1-4228-82A0-0D760935BE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850900" rtl="0" fontAlgn="base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509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宋体" charset="-122"/>
        </a:defRPr>
      </a:lvl2pPr>
      <a:lvl3pPr algn="ctr" defTabSz="8509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宋体" charset="-122"/>
        </a:defRPr>
      </a:lvl3pPr>
      <a:lvl4pPr algn="ctr" defTabSz="8509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宋体" charset="-122"/>
        </a:defRPr>
      </a:lvl4pPr>
      <a:lvl5pPr algn="ctr" defTabSz="8509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defTabSz="8509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defTabSz="8509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defTabSz="8509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defTabSz="8509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19088" indent="-319088" algn="l" defTabSz="850900" rtl="0" fontAlgn="base">
        <a:spcBef>
          <a:spcPct val="200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65113" algn="l" defTabSz="850900" rtl="0" fontAlgn="base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63625" indent="-212725" algn="l" defTabSz="850900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075" indent="-212725" algn="l" defTabSz="850900" rtl="0" fontAlgn="base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914525" indent="-212725" algn="l" defTabSz="850900" rtl="0" fontAlgn="base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340257" indent="-212750" algn="l" defTabSz="851002" rtl="0" eaLnBrk="1" latinLnBrk="0" hangingPunct="1">
        <a:spcBef>
          <a:spcPct val="20000"/>
        </a:spcBef>
        <a:buFont typeface="Arial" pitchFamily="34" charset="0"/>
        <a:buChar char="•"/>
        <a:defRPr sz="1891" kern="1200">
          <a:solidFill>
            <a:schemeClr val="tx1"/>
          </a:solidFill>
          <a:latin typeface="+mn-lt"/>
          <a:ea typeface="+mn-ea"/>
          <a:cs typeface="+mn-cs"/>
        </a:defRPr>
      </a:lvl6pPr>
      <a:lvl7pPr marL="2765757" indent="-212750" algn="l" defTabSz="851002" rtl="0" eaLnBrk="1" latinLnBrk="0" hangingPunct="1">
        <a:spcBef>
          <a:spcPct val="20000"/>
        </a:spcBef>
        <a:buFont typeface="Arial" pitchFamily="34" charset="0"/>
        <a:buChar char="•"/>
        <a:defRPr sz="1891" kern="1200">
          <a:solidFill>
            <a:schemeClr val="tx1"/>
          </a:solidFill>
          <a:latin typeface="+mn-lt"/>
          <a:ea typeface="+mn-ea"/>
          <a:cs typeface="+mn-cs"/>
        </a:defRPr>
      </a:lvl7pPr>
      <a:lvl8pPr marL="3191259" indent="-212750" algn="l" defTabSz="851002" rtl="0" eaLnBrk="1" latinLnBrk="0" hangingPunct="1">
        <a:spcBef>
          <a:spcPct val="20000"/>
        </a:spcBef>
        <a:buFont typeface="Arial" pitchFamily="34" charset="0"/>
        <a:buChar char="•"/>
        <a:defRPr sz="1891" kern="1200">
          <a:solidFill>
            <a:schemeClr val="tx1"/>
          </a:solidFill>
          <a:latin typeface="+mn-lt"/>
          <a:ea typeface="+mn-ea"/>
          <a:cs typeface="+mn-cs"/>
        </a:defRPr>
      </a:lvl8pPr>
      <a:lvl9pPr marL="3616760" indent="-212750" algn="l" defTabSz="851002" rtl="0" eaLnBrk="1" latinLnBrk="0" hangingPunct="1">
        <a:spcBef>
          <a:spcPct val="20000"/>
        </a:spcBef>
        <a:buFont typeface="Arial" pitchFamily="34" charset="0"/>
        <a:buChar char="•"/>
        <a:defRPr sz="18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51002" rtl="0" eaLnBrk="1" latinLnBrk="0" hangingPunct="1">
        <a:defRPr sz="1655" kern="1200">
          <a:solidFill>
            <a:schemeClr val="tx1"/>
          </a:solidFill>
          <a:latin typeface="+mn-lt"/>
          <a:ea typeface="+mn-ea"/>
          <a:cs typeface="+mn-cs"/>
        </a:defRPr>
      </a:lvl1pPr>
      <a:lvl2pPr marL="425501" algn="l" defTabSz="851002" rtl="0" eaLnBrk="1" latinLnBrk="0" hangingPunct="1">
        <a:defRPr sz="1655" kern="1200">
          <a:solidFill>
            <a:schemeClr val="tx1"/>
          </a:solidFill>
          <a:latin typeface="+mn-lt"/>
          <a:ea typeface="+mn-ea"/>
          <a:cs typeface="+mn-cs"/>
        </a:defRPr>
      </a:lvl2pPr>
      <a:lvl3pPr marL="851002" algn="l" defTabSz="851002" rtl="0" eaLnBrk="1" latinLnBrk="0" hangingPunct="1"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276504" algn="l" defTabSz="851002" rtl="0" eaLnBrk="1" latinLnBrk="0" hangingPunct="1">
        <a:defRPr sz="1655" kern="1200">
          <a:solidFill>
            <a:schemeClr val="tx1"/>
          </a:solidFill>
          <a:latin typeface="+mn-lt"/>
          <a:ea typeface="+mn-ea"/>
          <a:cs typeface="+mn-cs"/>
        </a:defRPr>
      </a:lvl4pPr>
      <a:lvl5pPr marL="1702005" algn="l" defTabSz="851002" rtl="0" eaLnBrk="1" latinLnBrk="0" hangingPunct="1">
        <a:defRPr sz="1655" kern="1200">
          <a:solidFill>
            <a:schemeClr val="tx1"/>
          </a:solidFill>
          <a:latin typeface="+mn-lt"/>
          <a:ea typeface="+mn-ea"/>
          <a:cs typeface="+mn-cs"/>
        </a:defRPr>
      </a:lvl5pPr>
      <a:lvl6pPr marL="2127506" algn="l" defTabSz="851002" rtl="0" eaLnBrk="1" latinLnBrk="0" hangingPunct="1">
        <a:defRPr sz="1655" kern="1200">
          <a:solidFill>
            <a:schemeClr val="tx1"/>
          </a:solidFill>
          <a:latin typeface="+mn-lt"/>
          <a:ea typeface="+mn-ea"/>
          <a:cs typeface="+mn-cs"/>
        </a:defRPr>
      </a:lvl6pPr>
      <a:lvl7pPr marL="2553007" algn="l" defTabSz="851002" rtl="0" eaLnBrk="1" latinLnBrk="0" hangingPunct="1">
        <a:defRPr sz="1655" kern="1200">
          <a:solidFill>
            <a:schemeClr val="tx1"/>
          </a:solidFill>
          <a:latin typeface="+mn-lt"/>
          <a:ea typeface="+mn-ea"/>
          <a:cs typeface="+mn-cs"/>
        </a:defRPr>
      </a:lvl7pPr>
      <a:lvl8pPr marL="2978508" algn="l" defTabSz="851002" rtl="0" eaLnBrk="1" latinLnBrk="0" hangingPunct="1">
        <a:defRPr sz="1655" kern="1200">
          <a:solidFill>
            <a:schemeClr val="tx1"/>
          </a:solidFill>
          <a:latin typeface="+mn-lt"/>
          <a:ea typeface="+mn-ea"/>
          <a:cs typeface="+mn-cs"/>
        </a:defRPr>
      </a:lvl8pPr>
      <a:lvl9pPr marL="3404009" algn="l" defTabSz="851002" rtl="0" eaLnBrk="1" latinLnBrk="0" hangingPunct="1">
        <a:defRPr sz="16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581025"/>
            <a:ext cx="14605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72050" tIns="36025" rIns="72050" bIns="36025" anchor="ctr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96370" y="580745"/>
            <a:ext cx="8368748" cy="3438762"/>
          </a:xfrm>
          <a:prstGeom prst="rect">
            <a:avLst/>
          </a:prstGeom>
          <a:blipFill rotWithShape="0">
            <a:blip r:embed="rId2"/>
            <a:stretch>
              <a:fillRect t="-10638" r="-3860" b="-22163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65100" y="168275"/>
            <a:ext cx="1362075" cy="45402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itchFamily="2" charset="-122"/>
                <a:ea typeface="华文新魏" pitchFamily="2" charset="-122"/>
              </a:rPr>
              <a:t>问题</a:t>
            </a:r>
            <a:r>
              <a:rPr lang="en-US" altLang="zh-CN" sz="3152" b="1" dirty="0">
                <a:latin typeface="华文新魏" pitchFamily="2" charset="-122"/>
                <a:ea typeface="华文新魏" pitchFamily="2" charset="-122"/>
              </a:rPr>
              <a:t>1</a:t>
            </a:r>
            <a:endParaRPr lang="zh-CN" altLang="en-US" sz="3152" b="1" dirty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62100" y="168275"/>
            <a:ext cx="4640263" cy="627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67" b="1" dirty="0">
                <a:solidFill>
                  <a:prstClr val="black"/>
                </a:solidFill>
                <a:latin typeface="华文新魏" pitchFamily="2" charset="-122"/>
                <a:ea typeface="华文新魏" pitchFamily="2" charset="-122"/>
              </a:rPr>
              <a:t>通常用什么表示命题？</a:t>
            </a:r>
            <a:endParaRPr lang="zh-CN" altLang="en-US" sz="1655" dirty="0">
              <a:latin typeface="+mn-lt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5100" y="949325"/>
            <a:ext cx="8737600" cy="2517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+mn-lt"/>
                <a:ea typeface="+mn-ea"/>
              </a:rPr>
              <a:t>             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在数学中常常要使用逻辑联结词</a:t>
            </a: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“或”、“且”、“非”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，它们与日常生活中这些词语所表达的含义和用法是不尽相同的，下面我们就分别介绍数学中使用联结词“或”、“且”、“非”联结命题时的含义与用法。</a:t>
            </a:r>
          </a:p>
        </p:txBody>
      </p:sp>
      <p:sp>
        <p:nvSpPr>
          <p:cNvPr id="5" name="矩形 4"/>
          <p:cNvSpPr/>
          <p:nvPr/>
        </p:nvSpPr>
        <p:spPr>
          <a:xfrm>
            <a:off x="165100" y="3792538"/>
            <a:ext cx="8139113" cy="625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67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常用小写字母</a:t>
            </a:r>
            <a:r>
              <a:rPr lang="en-US" altLang="zh-CN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</a:t>
            </a:r>
            <a:r>
              <a:rPr lang="zh-CN" altLang="en-US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q</a:t>
            </a:r>
            <a:r>
              <a:rPr lang="zh-CN" altLang="en-US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</a:t>
            </a:r>
            <a:r>
              <a:rPr lang="zh-CN" altLang="en-US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</a:t>
            </a:r>
            <a:r>
              <a:rPr lang="zh-CN" altLang="en-US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…</a:t>
            </a:r>
            <a:r>
              <a:rPr lang="zh-CN" altLang="en-US" sz="3467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表示命题</a:t>
            </a:r>
            <a:r>
              <a:rPr lang="zh-CN" altLang="en-US" sz="3467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95950" y="1206500"/>
            <a:ext cx="7035578" cy="2929585"/>
          </a:xfrm>
          <a:prstGeom prst="rect">
            <a:avLst/>
          </a:prstGeom>
          <a:blipFill rotWithShape="0">
            <a:blip r:embed="rId2"/>
            <a:stretch>
              <a:fillRect t="-8750" r="-17418" b="-26458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198438" y="269875"/>
            <a:ext cx="1843087" cy="755650"/>
            <a:chOff x="1020" y="1480"/>
            <a:chExt cx="1134" cy="590"/>
          </a:xfrm>
        </p:grpSpPr>
        <p:sp>
          <p:nvSpPr>
            <p:cNvPr id="17415" name="AutoShape 4"/>
            <p:cNvSpPr>
              <a:spLocks noChangeArrowheads="1"/>
            </p:cNvSpPr>
            <p:nvPr/>
          </p:nvSpPr>
          <p:spPr bwMode="auto">
            <a:xfrm>
              <a:off x="1020" y="1480"/>
              <a:ext cx="1089" cy="590"/>
            </a:xfrm>
            <a:prstGeom prst="cloudCallout">
              <a:avLst>
                <a:gd name="adj1" fmla="val 80028"/>
                <a:gd name="adj2" fmla="val 57796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zh-CN" altLang="zh-CN" sz="2600">
                <a:latin typeface="Calibri" pitchFamily="34" charset="0"/>
              </a:endParaRP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1156" y="1570"/>
              <a:ext cx="99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  <p:txBody>
            <a:bodyPr>
              <a:spAutoFit/>
            </a:bodyPr>
            <a:lstStyle/>
            <a:p>
              <a:pPr defTabSz="1080089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3152" b="1" dirty="0">
                  <a:solidFill>
                    <a:srgbClr val="0000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思考：</a:t>
              </a:r>
            </a:p>
          </p:txBody>
        </p:sp>
      </p:grp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281238" y="287338"/>
            <a:ext cx="6378575" cy="236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下列三个命题间有什么关系？</a:t>
            </a:r>
          </a:p>
          <a:p>
            <a:pPr defTabSz="1080089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(1)12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能被</a:t>
            </a: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整除；</a:t>
            </a:r>
          </a:p>
          <a:p>
            <a:pPr defTabSz="1080089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(2)12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能被</a:t>
            </a: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整除；</a:t>
            </a:r>
          </a:p>
          <a:p>
            <a:pPr defTabSz="1080089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(3)12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能被</a:t>
            </a: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整除且能被</a:t>
            </a: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整除</a:t>
            </a: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.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98438" y="2768600"/>
            <a:ext cx="9021762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   </a:t>
            </a: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命题</a:t>
            </a:r>
            <a:r>
              <a:rPr lang="en-US" altLang="zh-CN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(3)</a:t>
            </a: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是由命题</a:t>
            </a:r>
            <a:r>
              <a:rPr lang="en-US" altLang="zh-CN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(1)(2)</a:t>
            </a: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使用联结词“</a:t>
            </a: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且</a:t>
            </a: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”联结得到的新命题</a:t>
            </a:r>
            <a:r>
              <a:rPr lang="en-US" altLang="zh-CN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.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1728788" y="3832225"/>
            <a:ext cx="6224587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什么是由</a:t>
            </a: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“且”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构成的复合命题</a:t>
            </a: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?</a:t>
            </a:r>
            <a:endParaRPr lang="zh-CN" altLang="en-US" sz="3152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203" name="Text Box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82451" y="4497958"/>
            <a:ext cx="8552109" cy="1541142"/>
          </a:xfrm>
          <a:prstGeom prst="rect">
            <a:avLst/>
          </a:prstGeom>
          <a:blipFill rotWithShape="0">
            <a:blip r:embed="rId2"/>
            <a:stretch>
              <a:fillRect l="-1853" t="-4743" r="-6486" b="-12648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168275" y="3890963"/>
            <a:ext cx="1362075" cy="45402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itchFamily="2" charset="-122"/>
                <a:ea typeface="华文新魏" pitchFamily="2" charset="-122"/>
              </a:rPr>
              <a:t>问题</a:t>
            </a:r>
            <a:r>
              <a:rPr lang="en-US" altLang="zh-CN" sz="3152" b="1" dirty="0">
                <a:latin typeface="华文新魏" pitchFamily="2" charset="-122"/>
                <a:ea typeface="华文新魏" pitchFamily="2" charset="-122"/>
              </a:rPr>
              <a:t>2</a:t>
            </a:r>
            <a:endParaRPr lang="zh-CN" altLang="en-US" sz="3152" b="1" dirty="0"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201" grpId="0"/>
      <p:bldP spid="8202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079500" y="1033463"/>
            <a:ext cx="5602288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一般地，我们规定</a:t>
            </a: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</a:p>
        </p:txBody>
      </p:sp>
      <p:sp>
        <p:nvSpPr>
          <p:cNvPr id="32771" name="Text 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51957" y="1644896"/>
            <a:ext cx="8777259" cy="1541142"/>
          </a:xfrm>
          <a:prstGeom prst="rect">
            <a:avLst/>
          </a:prstGeom>
          <a:blipFill rotWithShape="0">
            <a:blip r:embed="rId2"/>
            <a:stretch>
              <a:fillRect l="-1806" t="-4743" r="-1806" b="-12253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293688" y="3624263"/>
            <a:ext cx="5307012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rgbClr val="00B050"/>
                </a:solidFill>
                <a:latin typeface="隶书" pitchFamily="49" charset="-122"/>
                <a:ea typeface="隶书" pitchFamily="49" charset="-122"/>
              </a:rPr>
              <a:t>全真为真</a:t>
            </a:r>
            <a:r>
              <a:rPr lang="en-US" altLang="zh-CN" sz="4400" b="1" dirty="0">
                <a:solidFill>
                  <a:srgbClr val="00B050"/>
                </a:solidFill>
                <a:latin typeface="隶书" pitchFamily="49" charset="-122"/>
                <a:ea typeface="隶书" pitchFamily="49" charset="-122"/>
              </a:rPr>
              <a:t>,</a:t>
            </a:r>
            <a:r>
              <a:rPr lang="zh-CN" altLang="en-US" sz="4400" b="1" dirty="0">
                <a:solidFill>
                  <a:srgbClr val="00B050"/>
                </a:solidFill>
                <a:latin typeface="隶书" pitchFamily="49" charset="-122"/>
                <a:ea typeface="隶书" pitchFamily="49" charset="-122"/>
              </a:rPr>
              <a:t>有假即假</a:t>
            </a:r>
            <a:r>
              <a:rPr lang="en-US" altLang="zh-CN" sz="4727" b="1" dirty="0">
                <a:solidFill>
                  <a:srgbClr val="92D050"/>
                </a:solidFill>
                <a:latin typeface="隶书" pitchFamily="49" charset="-122"/>
                <a:ea typeface="隶书" pitchFamily="49" charset="-122"/>
              </a:rPr>
              <a:t>.</a:t>
            </a:r>
          </a:p>
        </p:txBody>
      </p:sp>
      <p:grpSp>
        <p:nvGrpSpPr>
          <p:cNvPr id="32790" name="Group 22"/>
          <p:cNvGrpSpPr>
            <a:grpSpLocks/>
          </p:cNvGrpSpPr>
          <p:nvPr/>
        </p:nvGrpSpPr>
        <p:grpSpPr bwMode="auto">
          <a:xfrm>
            <a:off x="5638800" y="3170238"/>
            <a:ext cx="3022600" cy="2905125"/>
            <a:chOff x="3469" y="3022"/>
            <a:chExt cx="1860" cy="1225"/>
          </a:xfrm>
        </p:grpSpPr>
        <p:sp>
          <p:nvSpPr>
            <p:cNvPr id="32775" name="Line 7"/>
            <p:cNvSpPr>
              <a:spLocks noChangeShapeType="1"/>
            </p:cNvSpPr>
            <p:nvPr/>
          </p:nvSpPr>
          <p:spPr bwMode="auto">
            <a:xfrm>
              <a:off x="3560" y="4247"/>
              <a:ext cx="1723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76" name="Line 8"/>
            <p:cNvSpPr>
              <a:spLocks noChangeShapeType="1"/>
            </p:cNvSpPr>
            <p:nvPr/>
          </p:nvSpPr>
          <p:spPr bwMode="auto">
            <a:xfrm flipV="1">
              <a:off x="3560" y="3975"/>
              <a:ext cx="0" cy="272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77" name="Line 9"/>
            <p:cNvSpPr>
              <a:spLocks noChangeShapeType="1"/>
            </p:cNvSpPr>
            <p:nvPr/>
          </p:nvSpPr>
          <p:spPr bwMode="auto">
            <a:xfrm>
              <a:off x="3514" y="3975"/>
              <a:ext cx="91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78" name="Line 10"/>
            <p:cNvSpPr>
              <a:spLocks noChangeShapeType="1"/>
            </p:cNvSpPr>
            <p:nvPr/>
          </p:nvSpPr>
          <p:spPr bwMode="auto">
            <a:xfrm>
              <a:off x="3469" y="3884"/>
              <a:ext cx="181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79" name="Line 11"/>
            <p:cNvSpPr>
              <a:spLocks noChangeShapeType="1"/>
            </p:cNvSpPr>
            <p:nvPr/>
          </p:nvSpPr>
          <p:spPr bwMode="auto">
            <a:xfrm flipV="1">
              <a:off x="3560" y="3385"/>
              <a:ext cx="0" cy="499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80" name="Line 12"/>
            <p:cNvSpPr>
              <a:spLocks noChangeShapeType="1"/>
            </p:cNvSpPr>
            <p:nvPr/>
          </p:nvSpPr>
          <p:spPr bwMode="auto">
            <a:xfrm>
              <a:off x="3560" y="3385"/>
              <a:ext cx="362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81" name="Line 13"/>
            <p:cNvSpPr>
              <a:spLocks noChangeShapeType="1"/>
            </p:cNvSpPr>
            <p:nvPr/>
          </p:nvSpPr>
          <p:spPr bwMode="auto">
            <a:xfrm flipV="1">
              <a:off x="3877" y="3249"/>
              <a:ext cx="182" cy="13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82" name="Line 14"/>
            <p:cNvSpPr>
              <a:spLocks noChangeShapeType="1"/>
            </p:cNvSpPr>
            <p:nvPr/>
          </p:nvSpPr>
          <p:spPr bwMode="auto">
            <a:xfrm>
              <a:off x="4104" y="3385"/>
              <a:ext cx="272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83" name="Line 15"/>
            <p:cNvSpPr>
              <a:spLocks noChangeShapeType="1"/>
            </p:cNvSpPr>
            <p:nvPr/>
          </p:nvSpPr>
          <p:spPr bwMode="auto">
            <a:xfrm flipV="1">
              <a:off x="4376" y="3249"/>
              <a:ext cx="137" cy="13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84" name="Line 16"/>
            <p:cNvSpPr>
              <a:spLocks noChangeShapeType="1"/>
            </p:cNvSpPr>
            <p:nvPr/>
          </p:nvSpPr>
          <p:spPr bwMode="auto">
            <a:xfrm>
              <a:off x="4694" y="3385"/>
              <a:ext cx="544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85" name="Oval 17"/>
            <p:cNvSpPr>
              <a:spLocks noChangeArrowheads="1"/>
            </p:cNvSpPr>
            <p:nvPr/>
          </p:nvSpPr>
          <p:spPr bwMode="auto">
            <a:xfrm>
              <a:off x="5147" y="3793"/>
              <a:ext cx="182" cy="91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86" name="Line 18"/>
            <p:cNvSpPr>
              <a:spLocks noChangeShapeType="1"/>
            </p:cNvSpPr>
            <p:nvPr/>
          </p:nvSpPr>
          <p:spPr bwMode="auto">
            <a:xfrm>
              <a:off x="5238" y="3385"/>
              <a:ext cx="0" cy="40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87" name="Line 19"/>
            <p:cNvSpPr>
              <a:spLocks noChangeShapeType="1"/>
            </p:cNvSpPr>
            <p:nvPr/>
          </p:nvSpPr>
          <p:spPr bwMode="auto">
            <a:xfrm>
              <a:off x="5238" y="3884"/>
              <a:ext cx="0" cy="363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3922" y="3022"/>
              <a:ext cx="317" cy="2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>
              <a:spAutoFit/>
            </a:bodyPr>
            <a:lstStyle/>
            <a:p>
              <a:pPr defTabSz="1080089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782" b="1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p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4376" y="3022"/>
              <a:ext cx="318" cy="28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>
              <a:spAutoFit/>
            </a:bodyPr>
            <a:lstStyle/>
            <a:p>
              <a:pPr defTabSz="1080089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782" b="1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q</a:t>
              </a:r>
            </a:p>
          </p:txBody>
        </p:sp>
      </p:grpSp>
      <p:sp>
        <p:nvSpPr>
          <p:cNvPr id="32792" name="Line 24"/>
          <p:cNvSpPr>
            <a:spLocks noChangeShapeType="1"/>
          </p:cNvSpPr>
          <p:nvPr/>
        </p:nvSpPr>
        <p:spPr bwMode="auto">
          <a:xfrm flipV="1">
            <a:off x="8424863" y="5043488"/>
            <a:ext cx="149225" cy="11588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>
            <a:off x="8437563" y="5043488"/>
            <a:ext cx="149225" cy="11588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47638" y="174625"/>
            <a:ext cx="1362075" cy="4524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itchFamily="2" charset="-122"/>
                <a:ea typeface="华文新魏" pitchFamily="2" charset="-122"/>
              </a:rPr>
              <a:t>问题</a:t>
            </a:r>
            <a:r>
              <a:rPr lang="en-US" altLang="zh-CN" sz="3152" b="1" dirty="0">
                <a:latin typeface="华文新魏" pitchFamily="2" charset="-122"/>
                <a:ea typeface="华文新魏" pitchFamily="2" charset="-122"/>
              </a:rPr>
              <a:t>3</a:t>
            </a:r>
            <a:endParaRPr lang="zh-CN" altLang="en-US" sz="3152" b="1" dirty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24" name="Text Box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511288" y="228335"/>
            <a:ext cx="6783828" cy="571004"/>
          </a:xfrm>
          <a:prstGeom prst="rect">
            <a:avLst/>
          </a:prstGeom>
          <a:blipFill rotWithShape="0">
            <a:blip r:embed="rId3"/>
            <a:stretch>
              <a:fillRect t="-12766" b="-35106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4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44240" y="774452"/>
            <a:ext cx="8846281" cy="4219182"/>
          </a:xfrm>
          <a:prstGeom prst="rect">
            <a:avLst/>
          </a:prstGeom>
          <a:blipFill rotWithShape="0">
            <a:blip r:embed="rId2"/>
            <a:stretch>
              <a:fillRect l="-1861" r="-46244" b="-3035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2" name="椭圆 1"/>
          <p:cNvSpPr/>
          <p:nvPr/>
        </p:nvSpPr>
        <p:spPr>
          <a:xfrm>
            <a:off x="19050" y="244475"/>
            <a:ext cx="1228725" cy="509588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例</a:t>
            </a:r>
            <a:r>
              <a:rPr lang="en-US" altLang="zh-CN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46050" y="249238"/>
            <a:ext cx="765175" cy="511175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解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矩形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43826" y="759715"/>
            <a:ext cx="6241239" cy="769441"/>
          </a:xfrm>
          <a:prstGeom prst="rect">
            <a:avLst/>
          </a:prstGeom>
          <a:blipFill rotWithShape="0">
            <a:blip r:embed="rId2"/>
            <a:stretch>
              <a:fillRect l="-1953" b="-26190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4" name="矩形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8759" y="1581646"/>
            <a:ext cx="7707385" cy="723660"/>
          </a:xfrm>
          <a:prstGeom prst="rect">
            <a:avLst/>
          </a:prstGeom>
          <a:blipFill rotWithShape="0">
            <a:blip r:embed="rId3"/>
            <a:stretch>
              <a:fillRect b="-26891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5" name="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8759" y="2432724"/>
            <a:ext cx="6876883" cy="595932"/>
          </a:xfrm>
          <a:prstGeom prst="rect">
            <a:avLst/>
          </a:prstGeom>
          <a:blipFill rotWithShape="0">
            <a:blip r:embed="rId4"/>
            <a:stretch>
              <a:fillRect t="-10204" r="-1241" b="-33673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6" name="矩形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6009" y="3113587"/>
            <a:ext cx="7209025" cy="721031"/>
          </a:xfrm>
          <a:prstGeom prst="rect">
            <a:avLst/>
          </a:prstGeom>
          <a:blipFill rotWithShape="0">
            <a:blip r:embed="rId5"/>
            <a:stretch>
              <a:fillRect r="-1437" b="-27966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8" name="矩形 7"/>
          <p:cNvSpPr/>
          <p:nvPr/>
        </p:nvSpPr>
        <p:spPr>
          <a:xfrm>
            <a:off x="7405688" y="871538"/>
            <a:ext cx="1520825" cy="625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67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真命题</a:t>
            </a:r>
          </a:p>
        </p:txBody>
      </p:sp>
      <p:sp>
        <p:nvSpPr>
          <p:cNvPr id="9" name="矩形 8"/>
          <p:cNvSpPr/>
          <p:nvPr/>
        </p:nvSpPr>
        <p:spPr>
          <a:xfrm>
            <a:off x="7453313" y="1687513"/>
            <a:ext cx="1520825" cy="625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67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真命题</a:t>
            </a:r>
          </a:p>
        </p:txBody>
      </p:sp>
      <p:sp>
        <p:nvSpPr>
          <p:cNvPr id="10" name="矩形 9"/>
          <p:cNvSpPr/>
          <p:nvPr/>
        </p:nvSpPr>
        <p:spPr>
          <a:xfrm>
            <a:off x="7494588" y="2457450"/>
            <a:ext cx="1522412" cy="627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67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假命题</a:t>
            </a:r>
          </a:p>
        </p:txBody>
      </p:sp>
      <p:sp>
        <p:nvSpPr>
          <p:cNvPr id="11" name="矩形 10"/>
          <p:cNvSpPr/>
          <p:nvPr/>
        </p:nvSpPr>
        <p:spPr>
          <a:xfrm>
            <a:off x="7715250" y="3228975"/>
            <a:ext cx="1520825" cy="625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67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假命题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138960" y="84898"/>
            <a:ext cx="8222528" cy="3474683"/>
          </a:xfrm>
          <a:prstGeom prst="rect">
            <a:avLst/>
          </a:prstGeom>
          <a:blipFill rotWithShape="0">
            <a:blip r:embed="rId2"/>
            <a:stretch>
              <a:fillRect l="-2150" b="-4561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3" name="椭圆 2"/>
          <p:cNvSpPr/>
          <p:nvPr/>
        </p:nvSpPr>
        <p:spPr>
          <a:xfrm>
            <a:off x="19050" y="96838"/>
            <a:ext cx="1228725" cy="511175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例</a:t>
            </a:r>
            <a:r>
              <a:rPr lang="en-US" altLang="zh-CN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95263" y="3275013"/>
            <a:ext cx="766762" cy="511175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解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" name="矩形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38960" y="3485435"/>
            <a:ext cx="7857664" cy="613694"/>
          </a:xfrm>
          <a:prstGeom prst="rect">
            <a:avLst/>
          </a:prstGeom>
          <a:blipFill rotWithShape="0">
            <a:blip r:embed="rId3"/>
            <a:stretch>
              <a:fillRect l="-1939" t="-13000" r="-1474" b="-36000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5" name="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1294" y="4439391"/>
            <a:ext cx="6699270" cy="613694"/>
          </a:xfrm>
          <a:prstGeom prst="rect">
            <a:avLst/>
          </a:prstGeom>
          <a:blipFill rotWithShape="0">
            <a:blip r:embed="rId4"/>
            <a:stretch>
              <a:fillRect l="-2275" t="-12871" r="-1820" b="-35644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7635875" y="3967163"/>
            <a:ext cx="1520825" cy="625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真命题</a:t>
            </a:r>
          </a:p>
        </p:txBody>
      </p:sp>
      <p:sp>
        <p:nvSpPr>
          <p:cNvPr id="8" name="矩形 7"/>
          <p:cNvSpPr/>
          <p:nvPr/>
        </p:nvSpPr>
        <p:spPr>
          <a:xfrm>
            <a:off x="7504113" y="4511675"/>
            <a:ext cx="1522412" cy="625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假命题</a:t>
            </a:r>
          </a:p>
        </p:txBody>
      </p:sp>
      <p:sp>
        <p:nvSpPr>
          <p:cNvPr id="6" name="矩形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14795" y="5319201"/>
            <a:ext cx="5319085" cy="613694"/>
          </a:xfrm>
          <a:prstGeom prst="rect">
            <a:avLst/>
          </a:prstGeom>
          <a:blipFill rotWithShape="0">
            <a:blip r:embed="rId5"/>
            <a:stretch>
              <a:fillRect l="-2867" t="-14000" r="-2752" b="-36000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10" name="矩形 9"/>
          <p:cNvSpPr/>
          <p:nvPr/>
        </p:nvSpPr>
        <p:spPr>
          <a:xfrm>
            <a:off x="7200900" y="5319713"/>
            <a:ext cx="1522413" cy="6254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67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真命题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0" y="0"/>
            <a:ext cx="9276565" cy="7021513"/>
          </a:xfrm>
          <a:prstGeom prst="rect">
            <a:avLst/>
          </a:prstGeom>
        </p:spPr>
      </p:pic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19945" y="1710556"/>
            <a:ext cx="8928992" cy="2215991"/>
          </a:xfrm>
          <a:prstGeom prst="rect">
            <a:avLst/>
          </a:prstGeom>
          <a:blipFill rotWithShape="1">
            <a:blip r:embed="rId3"/>
            <a:stretch>
              <a:fillRect t="-21488" b="-45455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773113" y="1128713"/>
            <a:ext cx="4276725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endParaRPr lang="zh-CN" altLang="zh-CN" sz="1655">
              <a:latin typeface="+mn-lt"/>
              <a:ea typeface="+mn-ea"/>
            </a:endParaRPr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73025" y="90488"/>
            <a:ext cx="1841500" cy="755650"/>
            <a:chOff x="1020" y="1480"/>
            <a:chExt cx="1134" cy="590"/>
          </a:xfrm>
        </p:grpSpPr>
        <p:sp>
          <p:nvSpPr>
            <p:cNvPr id="7173" name="AutoShape 5"/>
            <p:cNvSpPr>
              <a:spLocks noChangeArrowheads="1"/>
            </p:cNvSpPr>
            <p:nvPr/>
          </p:nvSpPr>
          <p:spPr bwMode="auto">
            <a:xfrm>
              <a:off x="1020" y="1480"/>
              <a:ext cx="1089" cy="590"/>
            </a:xfrm>
            <a:prstGeom prst="cloudCallout">
              <a:avLst>
                <a:gd name="adj1" fmla="val 80028"/>
                <a:gd name="adj2" fmla="val 57796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algn="ctr"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655">
                <a:latin typeface="+mn-lt"/>
                <a:ea typeface="+mn-ea"/>
              </a:endParaRPr>
            </a:p>
          </p:txBody>
        </p:sp>
        <p:sp>
          <p:nvSpPr>
            <p:cNvPr id="7174" name="Text Box 6"/>
            <p:cNvSpPr txBox="1">
              <a:spLocks noChangeArrowheads="1"/>
            </p:cNvSpPr>
            <p:nvPr/>
          </p:nvSpPr>
          <p:spPr bwMode="auto">
            <a:xfrm>
              <a:off x="1156" y="1570"/>
              <a:ext cx="998" cy="4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  <p:txBody>
            <a:bodyPr>
              <a:spAutoFit/>
            </a:bodyPr>
            <a:lstStyle/>
            <a:p>
              <a:pPr defTabSz="1080089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3388" b="1" dirty="0">
                  <a:solidFill>
                    <a:srgbClr val="0000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思考：</a:t>
              </a:r>
            </a:p>
          </p:txBody>
        </p:sp>
      </p:grpSp>
      <p:sp>
        <p:nvSpPr>
          <p:cNvPr id="7175" name="Text Box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456233" y="630436"/>
            <a:ext cx="7186892" cy="2536478"/>
          </a:xfrm>
          <a:prstGeom prst="rect">
            <a:avLst/>
          </a:prstGeom>
          <a:blipFill rotWithShape="0">
            <a:blip r:embed="rId2"/>
            <a:stretch>
              <a:fillRect l="-2460" t="-6715" b="-8153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7177" name="Text Box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221984" y="3578997"/>
            <a:ext cx="9104697" cy="1128656"/>
          </a:xfrm>
          <a:prstGeom prst="rect">
            <a:avLst/>
          </a:prstGeom>
          <a:blipFill rotWithShape="0">
            <a:blip r:embed="rId3"/>
            <a:stretch>
              <a:fillRect l="-1941" t="-7568" b="-18919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671638" y="196850"/>
            <a:ext cx="74453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什么是由“</a:t>
            </a: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或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”构成的复合命题</a:t>
            </a: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?</a:t>
            </a:r>
            <a:endParaRPr lang="zh-CN" altLang="en-US" sz="3152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8920" name="Text Box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252739" y="1115972"/>
            <a:ext cx="8292068" cy="1541142"/>
          </a:xfrm>
          <a:prstGeom prst="rect">
            <a:avLst/>
          </a:prstGeom>
          <a:blipFill rotWithShape="0">
            <a:blip r:embed="rId2"/>
            <a:stretch>
              <a:fillRect l="-1910" t="-4743" r="-6686" b="-12648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38922" name="Text Box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672344" y="2965929"/>
            <a:ext cx="5136156" cy="571004"/>
          </a:xfrm>
          <a:prstGeom prst="rect">
            <a:avLst/>
          </a:prstGeom>
          <a:blipFill rotWithShape="0">
            <a:blip r:embed="rId3"/>
            <a:stretch>
              <a:fillRect l="-3084" t="-13978" r="-10795" b="-36559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5" name="圆角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23769" y="255932"/>
            <a:ext cx="1361725" cy="453908"/>
          </a:xfrm>
          <a:prstGeom prst="roundRect">
            <a:avLst/>
          </a:prstGeom>
          <a:blipFill rotWithShape="0">
            <a:blip r:embed="rId4"/>
            <a:stretch>
              <a:fillRect l="-5702" t="-24359" b="-53846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6" name="圆角矩形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49046" y="2975154"/>
            <a:ext cx="1361725" cy="453908"/>
          </a:xfrm>
          <a:prstGeom prst="roundRect">
            <a:avLst/>
          </a:prstGeom>
          <a:blipFill rotWithShape="0">
            <a:blip r:embed="rId5"/>
            <a:stretch>
              <a:fillRect l="-5702" t="-24051" b="-51899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804863" y="3646488"/>
            <a:ext cx="5602287" cy="60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388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一般地，我们规定</a:t>
            </a:r>
            <a:r>
              <a:rPr lang="en-US" altLang="zh-CN" sz="3388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</a:p>
        </p:txBody>
      </p:sp>
      <p:sp>
        <p:nvSpPr>
          <p:cNvPr id="8" name="Text 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7281" y="4386771"/>
            <a:ext cx="11554952" cy="2094222"/>
          </a:xfrm>
          <a:prstGeom prst="rect">
            <a:avLst/>
          </a:prstGeom>
          <a:blipFill rotWithShape="1">
            <a:blip r:embed="rId6"/>
            <a:stretch>
              <a:fillRect t="-5539" r="-6698" b="-12536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5" name="Text Box 2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08796" y="523932"/>
            <a:ext cx="4468561" cy="2050832"/>
          </a:xfrm>
          <a:prstGeom prst="rect">
            <a:avLst/>
          </a:prstGeom>
          <a:blipFill rotWithShape="0">
            <a:blip r:embed="rId2"/>
            <a:stretch>
              <a:fillRect l="-3547" t="-3571" r="-2729" b="-9226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grpSp>
        <p:nvGrpSpPr>
          <p:cNvPr id="33818" name="Group 26"/>
          <p:cNvGrpSpPr>
            <a:grpSpLocks/>
          </p:cNvGrpSpPr>
          <p:nvPr/>
        </p:nvGrpSpPr>
        <p:grpSpPr bwMode="auto">
          <a:xfrm>
            <a:off x="4903788" y="1484313"/>
            <a:ext cx="3905250" cy="2805112"/>
            <a:chOff x="2427" y="1648"/>
            <a:chExt cx="2403" cy="2190"/>
          </a:xfrm>
        </p:grpSpPr>
        <p:sp>
          <p:nvSpPr>
            <p:cNvPr id="33798" name="Line 6"/>
            <p:cNvSpPr>
              <a:spLocks noChangeShapeType="1"/>
            </p:cNvSpPr>
            <p:nvPr/>
          </p:nvSpPr>
          <p:spPr bwMode="auto">
            <a:xfrm>
              <a:off x="2563" y="3838"/>
              <a:ext cx="2177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799" name="Line 7"/>
            <p:cNvSpPr>
              <a:spLocks noChangeShapeType="1"/>
            </p:cNvSpPr>
            <p:nvPr/>
          </p:nvSpPr>
          <p:spPr bwMode="auto">
            <a:xfrm flipV="1">
              <a:off x="2563" y="3158"/>
              <a:ext cx="0" cy="68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>
              <a:off x="2517" y="3158"/>
              <a:ext cx="91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1" name="Line 9"/>
            <p:cNvSpPr>
              <a:spLocks noChangeShapeType="1"/>
            </p:cNvSpPr>
            <p:nvPr/>
          </p:nvSpPr>
          <p:spPr bwMode="auto">
            <a:xfrm>
              <a:off x="2427" y="3067"/>
              <a:ext cx="272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 flipV="1">
              <a:off x="2563" y="2250"/>
              <a:ext cx="0" cy="81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3" name="Line 11"/>
            <p:cNvSpPr>
              <a:spLocks noChangeShapeType="1"/>
            </p:cNvSpPr>
            <p:nvPr/>
          </p:nvSpPr>
          <p:spPr bwMode="auto">
            <a:xfrm>
              <a:off x="2563" y="2250"/>
              <a:ext cx="772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V="1">
              <a:off x="3334" y="2069"/>
              <a:ext cx="90" cy="18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5" name="Line 13"/>
            <p:cNvSpPr>
              <a:spLocks noChangeShapeType="1"/>
            </p:cNvSpPr>
            <p:nvPr/>
          </p:nvSpPr>
          <p:spPr bwMode="auto">
            <a:xfrm>
              <a:off x="3561" y="2250"/>
              <a:ext cx="1179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6" name="Line 14"/>
            <p:cNvSpPr>
              <a:spLocks noChangeShapeType="1"/>
            </p:cNvSpPr>
            <p:nvPr/>
          </p:nvSpPr>
          <p:spPr bwMode="auto">
            <a:xfrm flipV="1">
              <a:off x="4740" y="2250"/>
              <a:ext cx="0" cy="158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7" name="Line 15"/>
            <p:cNvSpPr>
              <a:spLocks noChangeShapeType="1"/>
            </p:cNvSpPr>
            <p:nvPr/>
          </p:nvSpPr>
          <p:spPr bwMode="auto">
            <a:xfrm>
              <a:off x="2563" y="2613"/>
              <a:ext cx="772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288" y="2385"/>
              <a:ext cx="137" cy="22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09" name="Line 17"/>
            <p:cNvSpPr>
              <a:spLocks noChangeShapeType="1"/>
            </p:cNvSpPr>
            <p:nvPr/>
          </p:nvSpPr>
          <p:spPr bwMode="auto">
            <a:xfrm>
              <a:off x="3651" y="2613"/>
              <a:ext cx="1089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10" name="Oval 18"/>
            <p:cNvSpPr>
              <a:spLocks noChangeArrowheads="1"/>
            </p:cNvSpPr>
            <p:nvPr/>
          </p:nvSpPr>
          <p:spPr bwMode="auto">
            <a:xfrm>
              <a:off x="4649" y="3112"/>
              <a:ext cx="181" cy="1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11" name="Line 19"/>
            <p:cNvSpPr>
              <a:spLocks noChangeShapeType="1"/>
            </p:cNvSpPr>
            <p:nvPr/>
          </p:nvSpPr>
          <p:spPr bwMode="auto">
            <a:xfrm flipV="1">
              <a:off x="4695" y="3158"/>
              <a:ext cx="90" cy="90"/>
            </a:xfrm>
            <a:prstGeom prst="line">
              <a:avLst/>
            </a:prstGeom>
            <a:noFill/>
            <a:ln w="57150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 flipH="1" flipV="1">
              <a:off x="4649" y="3158"/>
              <a:ext cx="136" cy="90"/>
            </a:xfrm>
            <a:prstGeom prst="line">
              <a:avLst/>
            </a:prstGeom>
            <a:noFill/>
            <a:ln w="57150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55">
                <a:latin typeface="+mn-lt"/>
                <a:ea typeface="+mn-ea"/>
              </a:endParaRPr>
            </a:p>
          </p:txBody>
        </p:sp>
        <p:sp>
          <p:nvSpPr>
            <p:cNvPr id="33813" name="Text Box 21"/>
            <p:cNvSpPr txBox="1">
              <a:spLocks noChangeArrowheads="1"/>
            </p:cNvSpPr>
            <p:nvPr/>
          </p:nvSpPr>
          <p:spPr bwMode="auto">
            <a:xfrm>
              <a:off x="3155" y="1648"/>
              <a:ext cx="408" cy="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  <p:txBody>
            <a:bodyPr>
              <a:spAutoFit/>
            </a:bodyPr>
            <a:lstStyle/>
            <a:p>
              <a:pPr defTabSz="1080089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782" b="1" dirty="0">
                  <a:solidFill>
                    <a:srgbClr val="0000FF"/>
                  </a:solidFill>
                  <a:latin typeface="+mn-lt"/>
                  <a:ea typeface="+mn-ea"/>
                </a:rPr>
                <a:t>p</a:t>
              </a:r>
            </a:p>
          </p:txBody>
        </p:sp>
        <p:sp>
          <p:nvSpPr>
            <p:cNvPr id="33814" name="Text Box 22"/>
            <p:cNvSpPr txBox="1">
              <a:spLocks noChangeArrowheads="1"/>
            </p:cNvSpPr>
            <p:nvPr/>
          </p:nvSpPr>
          <p:spPr bwMode="auto">
            <a:xfrm>
              <a:off x="3242" y="2553"/>
              <a:ext cx="183" cy="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  <p:txBody>
            <a:bodyPr>
              <a:spAutoFit/>
            </a:bodyPr>
            <a:lstStyle/>
            <a:p>
              <a:pPr defTabSz="1080089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782" b="1" dirty="0">
                  <a:solidFill>
                    <a:srgbClr val="0000FF"/>
                  </a:solidFill>
                  <a:latin typeface="+mn-lt"/>
                  <a:ea typeface="+mn-ea"/>
                </a:rPr>
                <a:t>q</a:t>
              </a:r>
            </a:p>
          </p:txBody>
        </p:sp>
      </p:grp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317500" y="4475163"/>
            <a:ext cx="5984875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4727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有真即真</a:t>
            </a:r>
            <a:r>
              <a:rPr lang="en-US" altLang="zh-CN" sz="4727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, </a:t>
            </a:r>
            <a:r>
              <a:rPr lang="zh-CN" altLang="en-US" sz="4727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全假为假</a:t>
            </a:r>
            <a:r>
              <a:rPr lang="en-US" altLang="zh-CN" sz="4727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33419" y="76365"/>
            <a:ext cx="8956798" cy="2455045"/>
          </a:xfrm>
          <a:prstGeom prst="rect">
            <a:avLst/>
          </a:prstGeom>
          <a:blipFill rotWithShape="0">
            <a:blip r:embed="rId2"/>
            <a:stretch>
              <a:fillRect l="-1838" r="-885" b="-8209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4" name="椭圆 3"/>
          <p:cNvSpPr/>
          <p:nvPr/>
        </p:nvSpPr>
        <p:spPr>
          <a:xfrm>
            <a:off x="41275" y="195263"/>
            <a:ext cx="1228725" cy="509587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例</a:t>
            </a:r>
            <a:r>
              <a:rPr lang="en-US" altLang="zh-CN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73050" y="2641600"/>
            <a:ext cx="765175" cy="511175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解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" name="矩形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278227" y="2695828"/>
            <a:ext cx="5177315" cy="1062470"/>
          </a:xfrm>
          <a:prstGeom prst="rect">
            <a:avLst/>
          </a:prstGeom>
          <a:blipFill rotWithShape="0">
            <a:blip r:embed="rId3"/>
            <a:stretch>
              <a:fillRect l="-2945" t="-7429" r="-2473" b="-18286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3" name="矩形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61674" y="3922716"/>
            <a:ext cx="7700287" cy="1062470"/>
          </a:xfrm>
          <a:prstGeom prst="rect">
            <a:avLst/>
          </a:prstGeom>
          <a:blipFill rotWithShape="0">
            <a:blip r:embed="rId4"/>
            <a:stretch>
              <a:fillRect l="-1979" t="-6286" b="-18286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6" name="矩形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241991" y="5149604"/>
            <a:ext cx="7948808" cy="1547540"/>
          </a:xfrm>
          <a:prstGeom prst="rect">
            <a:avLst/>
          </a:prstGeom>
          <a:blipFill rotWithShape="0">
            <a:blip r:embed="rId5"/>
            <a:stretch>
              <a:fillRect l="-1917" t="-4724" b="-12205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89918" y="356626"/>
            <a:ext cx="8921042" cy="2123224"/>
          </a:xfrm>
          <a:prstGeom prst="rect">
            <a:avLst/>
          </a:prstGeom>
          <a:blipFill rotWithShape="0">
            <a:blip r:embed="rId2"/>
            <a:stretch>
              <a:fillRect l="-1777" r="-547" b="-6322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68275" y="257175"/>
            <a:ext cx="1843088" cy="755650"/>
            <a:chOff x="1020" y="1480"/>
            <a:chExt cx="1134" cy="590"/>
          </a:xfrm>
        </p:grpSpPr>
        <p:sp>
          <p:nvSpPr>
            <p:cNvPr id="27652" name="AutoShape 4"/>
            <p:cNvSpPr>
              <a:spLocks noChangeArrowheads="1"/>
            </p:cNvSpPr>
            <p:nvPr/>
          </p:nvSpPr>
          <p:spPr bwMode="auto">
            <a:xfrm>
              <a:off x="1020" y="1480"/>
              <a:ext cx="1089" cy="590"/>
            </a:xfrm>
            <a:prstGeom prst="cloudCallout">
              <a:avLst>
                <a:gd name="adj1" fmla="val 80028"/>
                <a:gd name="adj2" fmla="val 57796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zh-CN" altLang="zh-CN" sz="2600">
                <a:latin typeface="Calibri" pitchFamily="34" charset="0"/>
              </a:endParaRPr>
            </a:p>
          </p:txBody>
        </p:sp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1156" y="1570"/>
              <a:ext cx="998" cy="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  <p:txBody>
            <a:bodyPr>
              <a:spAutoFit/>
            </a:bodyPr>
            <a:lstStyle/>
            <a:p>
              <a:pPr defTabSz="1080089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3152" b="1" dirty="0">
                  <a:solidFill>
                    <a:srgbClr val="0000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思考：</a:t>
              </a:r>
            </a:p>
          </p:txBody>
        </p:sp>
      </p:grpSp>
      <p:sp>
        <p:nvSpPr>
          <p:cNvPr id="3" name="矩形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5384" y="2613589"/>
            <a:ext cx="11765466" cy="1938992"/>
          </a:xfrm>
          <a:prstGeom prst="rect">
            <a:avLst/>
          </a:prstGeom>
          <a:blipFill rotWithShape="1">
            <a:blip r:embed="rId3"/>
            <a:stretch>
              <a:fillRect l="-1865" t="-5346" r="-570" b="-12893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19945" y="1710556"/>
            <a:ext cx="8928992" cy="2215991"/>
          </a:xfrm>
          <a:prstGeom prst="rect">
            <a:avLst/>
          </a:prstGeom>
          <a:blipFill rotWithShape="1">
            <a:blip r:embed="rId2"/>
            <a:stretch>
              <a:fillRect t="-21488" r="-7650" b="-45455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773113" y="1128713"/>
            <a:ext cx="4276725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endParaRPr lang="zh-CN" altLang="zh-CN" sz="1655">
              <a:latin typeface="+mn-lt"/>
              <a:ea typeface="+mn-ea"/>
            </a:endParaRPr>
          </a:p>
        </p:txBody>
      </p:sp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155575" y="192088"/>
            <a:ext cx="1843088" cy="755650"/>
            <a:chOff x="1020" y="1480"/>
            <a:chExt cx="1134" cy="590"/>
          </a:xfrm>
        </p:grpSpPr>
        <p:sp>
          <p:nvSpPr>
            <p:cNvPr id="6148" name="AutoShape 4"/>
            <p:cNvSpPr>
              <a:spLocks noChangeArrowheads="1"/>
            </p:cNvSpPr>
            <p:nvPr/>
          </p:nvSpPr>
          <p:spPr bwMode="auto">
            <a:xfrm>
              <a:off x="1020" y="1480"/>
              <a:ext cx="1089" cy="590"/>
            </a:xfrm>
            <a:prstGeom prst="cloudCallout">
              <a:avLst>
                <a:gd name="adj1" fmla="val 80028"/>
                <a:gd name="adj2" fmla="val 57796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algn="ctr" defTabSz="10800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655">
                <a:latin typeface="+mn-lt"/>
                <a:ea typeface="+mn-ea"/>
              </a:endParaRPr>
            </a:p>
          </p:txBody>
        </p:sp>
        <p:sp>
          <p:nvSpPr>
            <p:cNvPr id="6149" name="Text Box 5"/>
            <p:cNvSpPr txBox="1">
              <a:spLocks noChangeArrowheads="1"/>
            </p:cNvSpPr>
            <p:nvPr/>
          </p:nvSpPr>
          <p:spPr bwMode="auto">
            <a:xfrm>
              <a:off x="1156" y="1570"/>
              <a:ext cx="998" cy="4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  <p:txBody>
            <a:bodyPr>
              <a:spAutoFit/>
            </a:bodyPr>
            <a:lstStyle/>
            <a:p>
              <a:pPr defTabSz="1080089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3388" b="1" dirty="0">
                  <a:solidFill>
                    <a:srgbClr val="0000FF"/>
                  </a:solidFill>
                  <a:latin typeface="+mn-lt"/>
                  <a:ea typeface="+mn-ea"/>
                </a:rPr>
                <a:t>思考：</a:t>
              </a:r>
            </a:p>
          </p:txBody>
        </p:sp>
      </p:grpSp>
      <p:sp>
        <p:nvSpPr>
          <p:cNvPr id="6151" name="Text Box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925328" y="475682"/>
            <a:ext cx="6561168" cy="1725230"/>
          </a:xfrm>
          <a:prstGeom prst="rect">
            <a:avLst/>
          </a:prstGeom>
          <a:blipFill rotWithShape="0">
            <a:blip r:embed="rId2"/>
            <a:stretch>
              <a:fillRect l="-2416" t="-9187" b="-12014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276350" y="2571750"/>
            <a:ext cx="4865688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2600" b="1" dirty="0">
                <a:latin typeface="+mn-lt"/>
                <a:ea typeface="+mn-ea"/>
              </a:rPr>
              <a:t>      </a:t>
            </a: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命题</a:t>
            </a:r>
            <a:r>
              <a:rPr lang="en-US" altLang="zh-CN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(2)</a:t>
            </a: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是命题</a:t>
            </a:r>
            <a:r>
              <a:rPr lang="en-US" altLang="zh-CN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(1)</a:t>
            </a: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</a:t>
            </a: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否定</a:t>
            </a:r>
            <a:r>
              <a:rPr lang="en-US" altLang="zh-CN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.</a:t>
            </a:r>
          </a:p>
        </p:txBody>
      </p:sp>
      <p:sp>
        <p:nvSpPr>
          <p:cNvPr id="6153" name="Text Box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24007" y="3438748"/>
            <a:ext cx="10760832" cy="1955722"/>
          </a:xfrm>
          <a:prstGeom prst="rect">
            <a:avLst/>
          </a:prstGeom>
          <a:blipFill rotWithShape="1">
            <a:blip r:embed="rId3"/>
            <a:stretch>
              <a:fillRect l="-1870" t="-4984" b="-12150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811213" y="895350"/>
            <a:ext cx="5602287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一般地，我们有</a:t>
            </a:r>
            <a:r>
              <a:rPr lang="en-US" altLang="zh-CN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</a:p>
        </p:txBody>
      </p:sp>
      <p:sp>
        <p:nvSpPr>
          <p:cNvPr id="34821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219410" y="1540181"/>
            <a:ext cx="9142078" cy="906673"/>
          </a:xfrm>
          <a:prstGeom prst="rect">
            <a:avLst/>
          </a:prstGeom>
          <a:blipFill rotWithShape="0">
            <a:blip r:embed="rId2"/>
            <a:stretch>
              <a:fillRect l="-1733" t="-16216" b="-23649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34822" name="Text Box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2939" y="2768438"/>
            <a:ext cx="8737734" cy="3048285"/>
          </a:xfrm>
          <a:prstGeom prst="rect">
            <a:avLst/>
          </a:prstGeom>
          <a:blipFill rotWithShape="0">
            <a:blip r:embed="rId3"/>
            <a:stretch>
              <a:fillRect l="-1813" t="-3200" b="-4600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5" name="圆角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44240" y="145456"/>
            <a:ext cx="1361725" cy="453908"/>
          </a:xfrm>
          <a:prstGeom prst="roundRect">
            <a:avLst/>
          </a:prstGeom>
          <a:blipFill rotWithShape="0">
            <a:blip r:embed="rId4"/>
            <a:stretch>
              <a:fillRect l="-6167" t="-25641" b="-53846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2" name="矩形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58728" y="21962"/>
            <a:ext cx="4621778" cy="577402"/>
          </a:xfrm>
          <a:prstGeom prst="rect">
            <a:avLst/>
          </a:prstGeom>
          <a:blipFill rotWithShape="0">
            <a:blip r:embed="rId5"/>
            <a:stretch>
              <a:fillRect t="-12766" r="-2770" b="-35106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10" name="椭圆 9"/>
          <p:cNvSpPr/>
          <p:nvPr/>
        </p:nvSpPr>
        <p:spPr>
          <a:xfrm>
            <a:off x="0" y="2719388"/>
            <a:ext cx="1228725" cy="509587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例</a:t>
            </a:r>
            <a:r>
              <a:rPr lang="en-US" altLang="zh-CN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矩形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452128" y="3120274"/>
            <a:ext cx="6570260" cy="707886"/>
          </a:xfrm>
          <a:prstGeom prst="rect">
            <a:avLst/>
          </a:prstGeom>
          <a:blipFill rotWithShape="1">
            <a:blip r:embed="rId6"/>
            <a:stretch>
              <a:fillRect t="-14655" r="-2597" b="-37069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4" name="矩形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012429" y="3666860"/>
            <a:ext cx="2616550" cy="707886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6" name="矩形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662566" y="4346670"/>
            <a:ext cx="6114174" cy="707886"/>
          </a:xfrm>
          <a:prstGeom prst="rect">
            <a:avLst/>
          </a:prstGeom>
          <a:blipFill rotWithShape="1">
            <a:blip r:embed="rId8"/>
            <a:stretch>
              <a:fillRect t="-14655" r="-2792" b="-37069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11" name="矩形 10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90862" y="5049377"/>
            <a:ext cx="4411400" cy="707886"/>
          </a:xfrm>
          <a:prstGeom prst="rect">
            <a:avLst/>
          </a:prstGeom>
          <a:blipFill rotWithShape="1">
            <a:blip r:embed="rId9"/>
            <a:stretch>
              <a:fillRect t="-14655" r="-4288" b="-37069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13" name="矩形 1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19911" y="5768624"/>
            <a:ext cx="3851247" cy="682238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14" name="椭圆 13"/>
          <p:cNvSpPr/>
          <p:nvPr/>
        </p:nvSpPr>
        <p:spPr>
          <a:xfrm>
            <a:off x="6799263" y="3619500"/>
            <a:ext cx="587375" cy="587375"/>
          </a:xfrm>
          <a:prstGeom prst="ellipse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  <a:endParaRPr lang="zh-CN" altLang="en-US" sz="1655" dirty="0"/>
          </a:p>
        </p:txBody>
      </p:sp>
      <p:sp>
        <p:nvSpPr>
          <p:cNvPr id="18" name="椭圆 17"/>
          <p:cNvSpPr/>
          <p:nvPr/>
        </p:nvSpPr>
        <p:spPr>
          <a:xfrm>
            <a:off x="8691563" y="3046413"/>
            <a:ext cx="587375" cy="587375"/>
          </a:xfrm>
          <a:prstGeom prst="ellipse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  <a:endParaRPr lang="zh-CN" altLang="en-US" sz="1655" dirty="0"/>
          </a:p>
        </p:txBody>
      </p:sp>
      <p:sp>
        <p:nvSpPr>
          <p:cNvPr id="19" name="椭圆 18"/>
          <p:cNvSpPr/>
          <p:nvPr/>
        </p:nvSpPr>
        <p:spPr>
          <a:xfrm>
            <a:off x="8518525" y="3998913"/>
            <a:ext cx="587375" cy="587375"/>
          </a:xfrm>
          <a:prstGeom prst="ellipse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  <a:endParaRPr lang="zh-CN" altLang="en-US" sz="1655" dirty="0"/>
          </a:p>
        </p:txBody>
      </p:sp>
      <p:sp>
        <p:nvSpPr>
          <p:cNvPr id="20" name="椭圆 19"/>
          <p:cNvSpPr/>
          <p:nvPr/>
        </p:nvSpPr>
        <p:spPr>
          <a:xfrm>
            <a:off x="8224838" y="4718050"/>
            <a:ext cx="587375" cy="587375"/>
          </a:xfrm>
          <a:prstGeom prst="ellipse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  <a:endParaRPr lang="zh-CN" altLang="en-US" sz="1655" dirty="0"/>
          </a:p>
        </p:txBody>
      </p:sp>
      <p:sp>
        <p:nvSpPr>
          <p:cNvPr id="21" name="椭圆 20"/>
          <p:cNvSpPr/>
          <p:nvPr/>
        </p:nvSpPr>
        <p:spPr>
          <a:xfrm>
            <a:off x="8151813" y="5308600"/>
            <a:ext cx="587375" cy="587375"/>
          </a:xfrm>
          <a:prstGeom prst="ellipse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  <a:endParaRPr lang="zh-CN" altLang="en-US" sz="1655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10" grpId="0" animBg="1"/>
      <p:bldP spid="14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8925" y="1096963"/>
            <a:ext cx="8845550" cy="522287"/>
          </a:xfrm>
        </p:spPr>
        <p:txBody>
          <a:bodyPr>
            <a:normAutofit fontScale="92500" lnSpcReduction="10000"/>
          </a:bodyPr>
          <a:lstStyle/>
          <a:p>
            <a:pPr marL="319126" indent="-319126" defTabSz="851002" fontAlgn="auto">
              <a:spcAft>
                <a:spcPts val="0"/>
              </a:spcAft>
              <a:buFontTx/>
              <a:buNone/>
              <a:defRPr/>
            </a:pPr>
            <a:r>
              <a:rPr lang="en-US" altLang="zh-CN" sz="2600" b="1" dirty="0">
                <a:latin typeface="华文中宋" pitchFamily="2" charset="-122"/>
                <a:ea typeface="华文中宋" pitchFamily="2" charset="-122"/>
              </a:rPr>
              <a:t>  </a:t>
            </a: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这里的“或”、“且”、“非”称为逻辑联结词。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600450" y="41275"/>
            <a:ext cx="1466850" cy="86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85105" tIns="42552" rIns="85105" bIns="42552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043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小结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61963" y="1812925"/>
            <a:ext cx="7299325" cy="5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复合命题的真假可用如下真值表来表示：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6981825" y="5494338"/>
            <a:ext cx="16065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5376863" y="5494338"/>
            <a:ext cx="1604962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3770313" y="5494338"/>
            <a:ext cx="16065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2165350" y="5494338"/>
            <a:ext cx="1604963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558800" y="5494338"/>
            <a:ext cx="16065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6981825" y="4838700"/>
            <a:ext cx="1606550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5376863" y="4838700"/>
            <a:ext cx="1604962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3770313" y="4838700"/>
            <a:ext cx="1606550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2165350" y="4838700"/>
            <a:ext cx="1604963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18" name="Rectangle 14"/>
          <p:cNvSpPr>
            <a:spLocks noChangeArrowheads="1"/>
          </p:cNvSpPr>
          <p:nvPr/>
        </p:nvSpPr>
        <p:spPr bwMode="auto">
          <a:xfrm>
            <a:off x="558800" y="4838700"/>
            <a:ext cx="1606550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6981825" y="4183063"/>
            <a:ext cx="16065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20" name="Rectangle 16"/>
          <p:cNvSpPr>
            <a:spLocks noChangeArrowheads="1"/>
          </p:cNvSpPr>
          <p:nvPr/>
        </p:nvSpPr>
        <p:spPr bwMode="auto">
          <a:xfrm>
            <a:off x="5376863" y="4183063"/>
            <a:ext cx="1604962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3770313" y="4183063"/>
            <a:ext cx="16065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22" name="Rectangle 18"/>
          <p:cNvSpPr>
            <a:spLocks noChangeArrowheads="1"/>
          </p:cNvSpPr>
          <p:nvPr/>
        </p:nvSpPr>
        <p:spPr bwMode="auto">
          <a:xfrm>
            <a:off x="2165350" y="4183063"/>
            <a:ext cx="1604963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558800" y="4183063"/>
            <a:ext cx="16065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24" name="Rectangle 20"/>
          <p:cNvSpPr>
            <a:spLocks noChangeArrowheads="1"/>
          </p:cNvSpPr>
          <p:nvPr/>
        </p:nvSpPr>
        <p:spPr bwMode="auto">
          <a:xfrm>
            <a:off x="6981825" y="3527425"/>
            <a:ext cx="1606550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5376863" y="3527425"/>
            <a:ext cx="1604962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26" name="Rectangle 22"/>
          <p:cNvSpPr>
            <a:spLocks noChangeArrowheads="1"/>
          </p:cNvSpPr>
          <p:nvPr/>
        </p:nvSpPr>
        <p:spPr bwMode="auto">
          <a:xfrm>
            <a:off x="3770313" y="3527425"/>
            <a:ext cx="1606550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2165350" y="3527425"/>
            <a:ext cx="1604963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28" name="Rectangle 24"/>
          <p:cNvSpPr>
            <a:spLocks noChangeArrowheads="1"/>
          </p:cNvSpPr>
          <p:nvPr/>
        </p:nvSpPr>
        <p:spPr bwMode="auto">
          <a:xfrm>
            <a:off x="558800" y="3527425"/>
            <a:ext cx="1606550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</a:p>
        </p:txBody>
      </p:sp>
      <p:sp>
        <p:nvSpPr>
          <p:cNvPr id="47129" name="Rectangle 25"/>
          <p:cNvSpPr>
            <a:spLocks noChangeArrowheads="1"/>
          </p:cNvSpPr>
          <p:nvPr/>
        </p:nvSpPr>
        <p:spPr bwMode="auto">
          <a:xfrm>
            <a:off x="6981825" y="2871788"/>
            <a:ext cx="16065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en-US" altLang="zh-CN" sz="3152" b="1" dirty="0"/>
              <a:t>¬p</a:t>
            </a:r>
          </a:p>
        </p:txBody>
      </p:sp>
      <p:sp>
        <p:nvSpPr>
          <p:cNvPr id="47130" name="Rectangle 26"/>
          <p:cNvSpPr>
            <a:spLocks noChangeArrowheads="1"/>
          </p:cNvSpPr>
          <p:nvPr/>
        </p:nvSpPr>
        <p:spPr bwMode="auto">
          <a:xfrm>
            <a:off x="5376863" y="2871788"/>
            <a:ext cx="1604962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en-US" altLang="zh-CN" sz="3152" b="1" dirty="0"/>
              <a:t>p ∨q</a:t>
            </a:r>
          </a:p>
        </p:txBody>
      </p:sp>
      <p:sp>
        <p:nvSpPr>
          <p:cNvPr id="47131" name="Rectangle 27"/>
          <p:cNvSpPr>
            <a:spLocks noChangeArrowheads="1"/>
          </p:cNvSpPr>
          <p:nvPr/>
        </p:nvSpPr>
        <p:spPr bwMode="auto">
          <a:xfrm>
            <a:off x="3770313" y="2871788"/>
            <a:ext cx="16065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en-US" altLang="zh-CN" sz="3152" b="1" dirty="0" err="1"/>
              <a:t>p∧q</a:t>
            </a:r>
            <a:endParaRPr lang="en-US" altLang="zh-CN" sz="3152" b="1" dirty="0"/>
          </a:p>
        </p:txBody>
      </p:sp>
      <p:sp>
        <p:nvSpPr>
          <p:cNvPr id="47132" name="Rectangle 28"/>
          <p:cNvSpPr>
            <a:spLocks noChangeArrowheads="1"/>
          </p:cNvSpPr>
          <p:nvPr/>
        </p:nvSpPr>
        <p:spPr bwMode="auto">
          <a:xfrm>
            <a:off x="2165350" y="2871788"/>
            <a:ext cx="1604963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en-US" altLang="zh-CN" sz="3152" b="1" dirty="0"/>
              <a:t>q</a:t>
            </a:r>
          </a:p>
        </p:txBody>
      </p:sp>
      <p:sp>
        <p:nvSpPr>
          <p:cNvPr id="47133" name="Rectangle 29"/>
          <p:cNvSpPr>
            <a:spLocks noChangeArrowheads="1"/>
          </p:cNvSpPr>
          <p:nvPr/>
        </p:nvSpPr>
        <p:spPr bwMode="auto">
          <a:xfrm>
            <a:off x="558800" y="2871788"/>
            <a:ext cx="16065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3765" tIns="43558" rIns="83765" bIns="43558" anchor="ctr" anchorCtr="1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defTabSz="1080089" fontAlgn="auto">
              <a:spcAft>
                <a:spcPts val="0"/>
              </a:spcAft>
              <a:buFontTx/>
              <a:buNone/>
              <a:defRPr/>
            </a:pPr>
            <a:r>
              <a:rPr lang="en-US" altLang="zh-CN" sz="3152" b="1" dirty="0"/>
              <a:t>p</a:t>
            </a:r>
          </a:p>
        </p:txBody>
      </p:sp>
      <p:sp>
        <p:nvSpPr>
          <p:cNvPr id="47134" name="Line 30"/>
          <p:cNvSpPr>
            <a:spLocks noChangeShapeType="1"/>
          </p:cNvSpPr>
          <p:nvPr/>
        </p:nvSpPr>
        <p:spPr bwMode="auto">
          <a:xfrm>
            <a:off x="558800" y="3527425"/>
            <a:ext cx="8029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35" name="Line 31"/>
          <p:cNvSpPr>
            <a:spLocks noChangeShapeType="1"/>
          </p:cNvSpPr>
          <p:nvPr/>
        </p:nvSpPr>
        <p:spPr bwMode="auto">
          <a:xfrm>
            <a:off x="558800" y="4183063"/>
            <a:ext cx="8029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36" name="Line 32"/>
          <p:cNvSpPr>
            <a:spLocks noChangeShapeType="1"/>
          </p:cNvSpPr>
          <p:nvPr/>
        </p:nvSpPr>
        <p:spPr bwMode="auto">
          <a:xfrm>
            <a:off x="558800" y="4838700"/>
            <a:ext cx="8029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37" name="Line 33"/>
          <p:cNvSpPr>
            <a:spLocks noChangeShapeType="1"/>
          </p:cNvSpPr>
          <p:nvPr/>
        </p:nvSpPr>
        <p:spPr bwMode="auto">
          <a:xfrm>
            <a:off x="558800" y="5494338"/>
            <a:ext cx="8029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38" name="Line 34"/>
          <p:cNvSpPr>
            <a:spLocks noChangeShapeType="1"/>
          </p:cNvSpPr>
          <p:nvPr/>
        </p:nvSpPr>
        <p:spPr bwMode="auto">
          <a:xfrm>
            <a:off x="2165350" y="2871788"/>
            <a:ext cx="0" cy="3278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39" name="Line 35"/>
          <p:cNvSpPr>
            <a:spLocks noChangeShapeType="1"/>
          </p:cNvSpPr>
          <p:nvPr/>
        </p:nvSpPr>
        <p:spPr bwMode="auto">
          <a:xfrm>
            <a:off x="3770313" y="2871788"/>
            <a:ext cx="0" cy="3278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40" name="Line 36"/>
          <p:cNvSpPr>
            <a:spLocks noChangeShapeType="1"/>
          </p:cNvSpPr>
          <p:nvPr/>
        </p:nvSpPr>
        <p:spPr bwMode="auto">
          <a:xfrm>
            <a:off x="5376863" y="2871788"/>
            <a:ext cx="0" cy="3278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41" name="Line 37"/>
          <p:cNvSpPr>
            <a:spLocks noChangeShapeType="1"/>
          </p:cNvSpPr>
          <p:nvPr/>
        </p:nvSpPr>
        <p:spPr bwMode="auto">
          <a:xfrm>
            <a:off x="6981825" y="2871788"/>
            <a:ext cx="0" cy="3278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42" name="Line 38"/>
          <p:cNvSpPr>
            <a:spLocks noChangeShapeType="1"/>
          </p:cNvSpPr>
          <p:nvPr/>
        </p:nvSpPr>
        <p:spPr bwMode="auto">
          <a:xfrm>
            <a:off x="558800" y="2871788"/>
            <a:ext cx="8029575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43" name="Line 39"/>
          <p:cNvSpPr>
            <a:spLocks noChangeShapeType="1"/>
          </p:cNvSpPr>
          <p:nvPr/>
        </p:nvSpPr>
        <p:spPr bwMode="auto">
          <a:xfrm>
            <a:off x="558800" y="2871788"/>
            <a:ext cx="0" cy="3278187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44" name="Line 40"/>
          <p:cNvSpPr>
            <a:spLocks noChangeShapeType="1"/>
          </p:cNvSpPr>
          <p:nvPr/>
        </p:nvSpPr>
        <p:spPr bwMode="auto">
          <a:xfrm>
            <a:off x="8588375" y="2871788"/>
            <a:ext cx="0" cy="3278187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  <p:sp>
        <p:nvSpPr>
          <p:cNvPr id="47145" name="Line 41"/>
          <p:cNvSpPr>
            <a:spLocks noChangeShapeType="1"/>
          </p:cNvSpPr>
          <p:nvPr/>
        </p:nvSpPr>
        <p:spPr bwMode="auto">
          <a:xfrm>
            <a:off x="558800" y="6149975"/>
            <a:ext cx="8029575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85105" tIns="42552" rIns="85105" bIns="42552"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55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7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7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7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7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7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7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七角星 1"/>
          <p:cNvSpPr/>
          <p:nvPr/>
        </p:nvSpPr>
        <p:spPr>
          <a:xfrm>
            <a:off x="2157413" y="744538"/>
            <a:ext cx="5105400" cy="1304925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200" b="1" dirty="0">
                <a:solidFill>
                  <a:srgbClr val="7030A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课堂练习 </a:t>
            </a:r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268017" y="1917866"/>
            <a:ext cx="8208912" cy="923330"/>
          </a:xfrm>
          <a:prstGeom prst="rect">
            <a:avLst/>
          </a:prstGeom>
          <a:blipFill rotWithShape="1">
            <a:blip r:embed="rId2"/>
            <a:stretch>
              <a:fillRect l="-3935" t="-17881" b="-40397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4" name="七角星 3"/>
          <p:cNvSpPr/>
          <p:nvPr/>
        </p:nvSpPr>
        <p:spPr>
          <a:xfrm>
            <a:off x="2184400" y="3113088"/>
            <a:ext cx="5106988" cy="1304925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200" b="1">
                <a:solidFill>
                  <a:srgbClr val="7030A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作业</a:t>
            </a:r>
            <a:endParaRPr lang="zh-CN" altLang="en-US" sz="5200" b="1" dirty="0">
              <a:solidFill>
                <a:srgbClr val="7030A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122946" y="4950916"/>
            <a:ext cx="5835252" cy="1754326"/>
          </a:xfrm>
          <a:prstGeom prst="rect">
            <a:avLst/>
          </a:prstGeom>
          <a:blipFill rotWithShape="1">
            <a:blip r:embed="rId3"/>
            <a:stretch>
              <a:fillRect l="-5010" t="-9375" b="-20486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1376363" y="168275"/>
            <a:ext cx="7983537" cy="105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85105" tIns="42552" rIns="85105" bIns="42552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“命题的否定”与“原命题的否命题”是同一概念吗？</a:t>
            </a:r>
          </a:p>
        </p:txBody>
      </p:sp>
      <p:sp>
        <p:nvSpPr>
          <p:cNvPr id="3" name="圆角矩形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29064" y="111958"/>
            <a:ext cx="1361725" cy="453908"/>
          </a:xfrm>
          <a:prstGeom prst="roundRect">
            <a:avLst/>
          </a:prstGeom>
          <a:blipFill rotWithShape="0">
            <a:blip r:embed="rId2"/>
            <a:stretch>
              <a:fillRect l="-5702" t="-24051" b="-51899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4" name="矩形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8942" y="1332166"/>
            <a:ext cx="8737734" cy="1547540"/>
          </a:xfrm>
          <a:prstGeom prst="rect">
            <a:avLst/>
          </a:prstGeom>
          <a:blipFill rotWithShape="0">
            <a:blip r:embed="rId3"/>
            <a:stretch>
              <a:fillRect l="-1743" t="-4743" r="-1255" b="-12253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5" name="圆角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29063" y="3006750"/>
            <a:ext cx="1361725" cy="453908"/>
          </a:xfrm>
          <a:prstGeom prst="roundRect">
            <a:avLst/>
          </a:prstGeom>
          <a:blipFill rotWithShape="0">
            <a:blip r:embed="rId4"/>
            <a:stretch>
              <a:fillRect l="-5702" t="-24051" b="-51899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1490663" y="2928938"/>
            <a:ext cx="7456487" cy="10636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prstClr val="black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从你所学及练习中你发现命题中关键词的</a:t>
            </a:r>
            <a:endParaRPr lang="en-US" altLang="zh-CN" sz="3152" b="1" dirty="0">
              <a:solidFill>
                <a:prstClr val="black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prstClr val="black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否定有哪些呢</a:t>
            </a:r>
            <a:r>
              <a:rPr lang="en-US" altLang="zh-CN" sz="3152" b="1" dirty="0">
                <a:solidFill>
                  <a:prstClr val="black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?</a:t>
            </a:r>
            <a:endParaRPr lang="zh-CN" altLang="en-US" sz="1655" dirty="0">
              <a:latin typeface="+mn-lt"/>
              <a:ea typeface="+mn-ea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04775" y="4249738"/>
          <a:ext cx="9255125" cy="202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381"/>
                <a:gridCol w="1248248"/>
                <a:gridCol w="851078"/>
                <a:gridCol w="794339"/>
                <a:gridCol w="1304986"/>
                <a:gridCol w="1531940"/>
                <a:gridCol w="1248248"/>
                <a:gridCol w="1333170"/>
              </a:tblGrid>
              <a:tr h="93664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关键词</a:t>
                      </a:r>
                      <a:endParaRPr lang="zh-CN" altLang="en-US" sz="2800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大</a:t>
                      </a:r>
                      <a:r>
                        <a:rPr lang="en-US" altLang="zh-CN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(</a:t>
                      </a:r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小</a:t>
                      </a:r>
                      <a:r>
                        <a:rPr lang="en-US" altLang="zh-CN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)</a:t>
                      </a:r>
                    </a:p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于</a:t>
                      </a:r>
                      <a:endParaRPr lang="zh-CN" altLang="en-US" sz="2800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是</a:t>
                      </a:r>
                      <a:endParaRPr lang="zh-CN" altLang="en-US" sz="2800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有</a:t>
                      </a:r>
                      <a:endParaRPr lang="zh-CN" altLang="en-US" sz="2800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全部，</a:t>
                      </a:r>
                      <a:endParaRPr lang="en-US" altLang="zh-CN" sz="2800" dirty="0" smtClean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都</a:t>
                      </a:r>
                      <a:endParaRPr lang="zh-CN" altLang="en-US" sz="2800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任何</a:t>
                      </a:r>
                      <a:r>
                        <a:rPr lang="en-US" altLang="zh-CN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,</a:t>
                      </a:r>
                    </a:p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所有的</a:t>
                      </a:r>
                      <a:endParaRPr lang="zh-CN" altLang="en-US" sz="2800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至少</a:t>
                      </a:r>
                      <a:endParaRPr lang="en-US" altLang="zh-CN" sz="2800" dirty="0" smtClean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有一个</a:t>
                      </a:r>
                      <a:endParaRPr lang="zh-CN" altLang="en-US" sz="2800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至多</a:t>
                      </a:r>
                      <a:endParaRPr lang="en-US" altLang="zh-CN" sz="2800" dirty="0" smtClean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  <a:p>
                      <a:pPr algn="ctr"/>
                      <a:r>
                        <a:rPr lang="zh-CN" altLang="en-US" sz="2800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有一个</a:t>
                      </a:r>
                      <a:endParaRPr lang="zh-CN" altLang="en-US" sz="2800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</a:tr>
              <a:tr h="10909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>
                          <a:solidFill>
                            <a:srgbClr val="0070C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否定</a:t>
                      </a:r>
                      <a:endParaRPr lang="zh-CN" altLang="en-US" sz="2800" b="1" dirty="0">
                        <a:solidFill>
                          <a:srgbClr val="0070C0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0070C0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 marL="72050" marR="72050" marT="36025" marB="36025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06488" y="5156200"/>
            <a:ext cx="1276350" cy="965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不大</a:t>
            </a:r>
            <a:endParaRPr lang="en-US" altLang="zh-CN" sz="2836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</a:t>
            </a: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小</a:t>
            </a:r>
            <a:r>
              <a:rPr lang="en-US" altLang="zh-CN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)</a:t>
            </a: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84400" y="5373688"/>
            <a:ext cx="974725" cy="53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62313" y="5373688"/>
            <a:ext cx="566737" cy="53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0500" y="5156200"/>
            <a:ext cx="963613" cy="965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不全</a:t>
            </a:r>
            <a:r>
              <a:rPr lang="en-US" altLang="zh-CN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,</a:t>
            </a:r>
          </a:p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86388" y="5153025"/>
            <a:ext cx="1304925" cy="965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某些</a:t>
            </a:r>
            <a:r>
              <a:rPr lang="en-US" altLang="zh-CN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,</a:t>
            </a:r>
          </a:p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有几个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85138" y="5156200"/>
            <a:ext cx="1276350" cy="965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至少有两个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08788" y="5156200"/>
            <a:ext cx="1276350" cy="965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36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一个也没有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0" y="146050"/>
            <a:ext cx="1228725" cy="511175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例</a:t>
            </a:r>
            <a:r>
              <a:rPr lang="en-US" altLang="zh-CN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5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06216" y="281645"/>
            <a:ext cx="8028317" cy="1062470"/>
          </a:xfrm>
          <a:prstGeom prst="rect">
            <a:avLst/>
          </a:prstGeom>
          <a:blipFill rotWithShape="0">
            <a:blip r:embed="rId2"/>
            <a:stretch>
              <a:fillRect l="-1898" t="-6897" r="-6834" b="-18391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5" name="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06216" y="1576489"/>
            <a:ext cx="6751887" cy="1062470"/>
          </a:xfrm>
          <a:prstGeom prst="rect">
            <a:avLst/>
          </a:prstGeom>
          <a:blipFill rotWithShape="0">
            <a:blip r:embed="rId3"/>
            <a:stretch>
              <a:fillRect t="-6897" r="-271" b="-18391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8" name="椭圆 7"/>
          <p:cNvSpPr/>
          <p:nvPr/>
        </p:nvSpPr>
        <p:spPr>
          <a:xfrm>
            <a:off x="0" y="2822575"/>
            <a:ext cx="1228725" cy="511175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例</a:t>
            </a:r>
            <a:r>
              <a:rPr lang="en-US" altLang="zh-CN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6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" name="矩形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06216" y="2841868"/>
            <a:ext cx="8097794" cy="1073243"/>
          </a:xfrm>
          <a:prstGeom prst="rect">
            <a:avLst/>
          </a:prstGeom>
          <a:blipFill rotWithShape="0">
            <a:blip r:embed="rId4"/>
            <a:stretch>
              <a:fillRect l="-1881" t="-5682" r="-1129" b="-18182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3" name="矩形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4765" y="4118020"/>
            <a:ext cx="8822656" cy="1579856"/>
          </a:xfrm>
          <a:prstGeom prst="rect">
            <a:avLst/>
          </a:prstGeom>
          <a:blipFill rotWithShape="0">
            <a:blip r:embed="rId5"/>
            <a:stretch>
              <a:fillRect l="-1728" t="-3861" b="-11969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0" y="146050"/>
            <a:ext cx="1228725" cy="511175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例</a:t>
            </a:r>
            <a:r>
              <a:rPr lang="en-US" altLang="zh-CN" sz="3152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6</a:t>
            </a:r>
            <a:endParaRPr lang="zh-CN" altLang="en-US" sz="2836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Rectangle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14285" y="375314"/>
            <a:ext cx="8222528" cy="3474683"/>
          </a:xfrm>
          <a:prstGeom prst="rect">
            <a:avLst/>
          </a:prstGeom>
          <a:blipFill rotWithShape="0">
            <a:blip r:embed="rId3"/>
            <a:stretch>
              <a:fillRect l="-2150" b="-4386"/>
            </a:stretch>
          </a:blip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4" name="矩形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4610" y="3849997"/>
            <a:ext cx="7162477" cy="613694"/>
          </a:xfrm>
          <a:prstGeom prst="rect">
            <a:avLst/>
          </a:prstGeom>
          <a:blipFill rotWithShape="0">
            <a:blip r:embed="rId4"/>
            <a:stretch>
              <a:fillRect l="-2383" t="-14000" b="-36000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5" name="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4285" y="4662884"/>
            <a:ext cx="5794652" cy="613694"/>
          </a:xfrm>
          <a:prstGeom prst="rect">
            <a:avLst/>
          </a:prstGeom>
          <a:blipFill rotWithShape="0">
            <a:blip r:embed="rId5"/>
            <a:stretch>
              <a:fillRect l="-2947" t="-12871" r="-421" b="-34653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6" name="矩形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96548" y="5475771"/>
            <a:ext cx="4299575" cy="613694"/>
          </a:xfrm>
          <a:prstGeom prst="rect">
            <a:avLst/>
          </a:prstGeom>
          <a:blipFill rotWithShape="0">
            <a:blip r:embed="rId6"/>
            <a:stretch>
              <a:fillRect l="-3972" t="-12871" r="-3404" b="-35644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7662863" y="3849688"/>
            <a:ext cx="619125" cy="614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3388" b="1" dirty="0">
                <a:solidFill>
                  <a:srgbClr val="0070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  <a:endParaRPr lang="zh-CN" altLang="en-US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83500" y="5276850"/>
            <a:ext cx="619125" cy="612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3388" b="1" dirty="0">
                <a:solidFill>
                  <a:srgbClr val="0070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</a:t>
            </a:r>
            <a:endParaRPr lang="zh-CN" altLang="en-US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62863" y="4659313"/>
            <a:ext cx="619125" cy="614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3388" b="1" dirty="0">
                <a:solidFill>
                  <a:srgbClr val="0070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假</a:t>
            </a:r>
            <a:endParaRPr lang="zh-CN" altLang="en-US" dirty="0">
              <a:solidFill>
                <a:srgbClr val="0070C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七角星 3"/>
          <p:cNvSpPr/>
          <p:nvPr/>
        </p:nvSpPr>
        <p:spPr>
          <a:xfrm>
            <a:off x="1655763" y="265113"/>
            <a:ext cx="5106987" cy="1304925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200" b="1" dirty="0">
                <a:solidFill>
                  <a:srgbClr val="7030A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作业</a:t>
            </a:r>
          </a:p>
        </p:txBody>
      </p:sp>
      <p:sp>
        <p:nvSpPr>
          <p:cNvPr id="5" name="矩形 4"/>
          <p:cNvSpPr/>
          <p:nvPr/>
        </p:nvSpPr>
        <p:spPr>
          <a:xfrm>
            <a:off x="1941513" y="1908175"/>
            <a:ext cx="5121275" cy="14017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55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点金训练</a:t>
            </a:r>
            <a:r>
              <a:rPr lang="en-US" altLang="zh-CN" sz="4255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P13-14</a:t>
            </a:r>
            <a:r>
              <a:rPr lang="zh-CN" altLang="en-US" sz="4255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习题 </a:t>
            </a:r>
            <a:endParaRPr lang="en-US" altLang="zh-CN" sz="4255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55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</a:t>
            </a:r>
            <a:r>
              <a:rPr lang="zh-CN" altLang="en-US" sz="4255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答案写在书上</a:t>
            </a:r>
            <a:r>
              <a:rPr lang="en-US" altLang="zh-CN" sz="4255" b="1" dirty="0">
                <a:solidFill>
                  <a:srgbClr val="00B05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)</a:t>
            </a:r>
            <a:endParaRPr lang="zh-CN" altLang="en-US" sz="1655" dirty="0">
              <a:solidFill>
                <a:srgbClr val="00B050"/>
              </a:solidFill>
              <a:latin typeface="+mn-lt"/>
              <a:ea typeface="+mn-ea"/>
            </a:endParaRPr>
          </a:p>
        </p:txBody>
      </p:sp>
      <p:sp>
        <p:nvSpPr>
          <p:cNvPr id="6" name="矩形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19893" y="3683168"/>
            <a:ext cx="9187130" cy="2585323"/>
          </a:xfrm>
          <a:prstGeom prst="rect">
            <a:avLst/>
          </a:prstGeom>
          <a:blipFill rotWithShape="1">
            <a:blip r:embed="rId2"/>
            <a:stretch>
              <a:fillRect l="-3251" t="-6368" r="-3119" b="-13679"/>
            </a:stretch>
          </a:blipFill>
        </p:spPr>
        <p:txBody>
          <a:bodyPr/>
          <a:lstStyle/>
          <a:p>
            <a:pPr defTabSz="10800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475</Words>
  <Application>Microsoft Office PowerPoint</Application>
  <PresentationFormat>自定义</PresentationFormat>
  <Paragraphs>113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Calibri</vt:lpstr>
      <vt:lpstr>宋体</vt:lpstr>
      <vt:lpstr>Arial</vt:lpstr>
      <vt:lpstr>华文新魏</vt:lpstr>
      <vt:lpstr>隶书</vt:lpstr>
      <vt:lpstr>华文中宋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lxp</dc:creator>
  <cp:lastModifiedBy>PC</cp:lastModifiedBy>
  <cp:revision>45</cp:revision>
  <dcterms:created xsi:type="dcterms:W3CDTF">2013-09-23T12:47:01Z</dcterms:created>
  <dcterms:modified xsi:type="dcterms:W3CDTF">2019-12-26T11:25:24Z</dcterms:modified>
</cp:coreProperties>
</file>