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 bookmarkIdSeed="2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65" r:id="rId6"/>
    <p:sldId id="258" r:id="rId7"/>
    <p:sldId id="275" r:id="rId8"/>
    <p:sldId id="298" r:id="rId9"/>
    <p:sldId id="300" r:id="rId10"/>
    <p:sldId id="277" r:id="rId11"/>
    <p:sldId id="297" r:id="rId12"/>
    <p:sldId id="264" r:id="rId13"/>
    <p:sldId id="276" r:id="rId14"/>
    <p:sldId id="274" r:id="rId15"/>
    <p:sldId id="259" r:id="rId16"/>
    <p:sldId id="293" r:id="rId17"/>
    <p:sldId id="262" r:id="rId18"/>
    <p:sldId id="260" r:id="rId19"/>
    <p:sldId id="261" r:id="rId20"/>
    <p:sldId id="299" r:id="rId21"/>
    <p:sldId id="273" r:id="rId22"/>
    <p:sldId id="296" r:id="rId23"/>
    <p:sldId id="294" r:id="rId24"/>
    <p:sldId id="278" r:id="rId25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6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>
                <a:latin typeface="Arial" panose="020b0604020202020204" pitchFamily="34" charset="0"/>
              </a:rPr>
              <a:t>2020/11/6</a:t>
            </a:fld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40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2020/11/6</a:t>
            </a:fld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anose="020b0604020202020204" pitchFamily="34" charset="0"/>
              <a:buNone/>
              <a:defRPr sz="140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ts val="95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ts val="95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ts val="95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ts val="95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ts val="95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ts val="95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ts val="95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ts val="95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ts val="95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fld id="{BB962C8B-B14F-4D97-AF65-F5344CB8AC3E}" type="datetime1">
              <a:rPr lang="zh-CN" altLang="en-US">
                <a:latin typeface="Arial" panose="020b0604020202020204" pitchFamily="34" charset="0"/>
              </a:rPr>
              <a:t>2020/11/6</a:t>
            </a:fld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22.xml" TargetMode="Interna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slide" Target="slide21.xml" TargetMode="Interna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11.jpeg" /><Relationship Id="rId3" Type="http://schemas.openxmlformats.org/officeDocument/2006/relationships/slide" Target="slide8.xml" TargetMode="Interna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hyperlink" Target="https://baike.so.com/doc/5920678.html" TargetMode="External" /><Relationship Id="rId11" Type="http://schemas.openxmlformats.org/officeDocument/2006/relationships/hyperlink" Target="https://baike.so.com/doc/5639595.html" TargetMode="External" /><Relationship Id="rId12" Type="http://schemas.openxmlformats.org/officeDocument/2006/relationships/image" Target="../media/image13.png" /><Relationship Id="rId2" Type="http://schemas.openxmlformats.org/officeDocument/2006/relationships/image" Target="../media/image12.png" /><Relationship Id="rId3" Type="http://schemas.openxmlformats.org/officeDocument/2006/relationships/slide" Target="slide3.xml" TargetMode="Internal" /><Relationship Id="rId4" Type="http://schemas.openxmlformats.org/officeDocument/2006/relationships/hyperlink" Target="https://baike.so.com/doc/5338128.html" TargetMode="External" /><Relationship Id="rId5" Type="http://schemas.openxmlformats.org/officeDocument/2006/relationships/hyperlink" Target="https://baike.so.com/doc/6517331.html" TargetMode="External" /><Relationship Id="rId6" Type="http://schemas.openxmlformats.org/officeDocument/2006/relationships/hyperlink" Target="https://baike.so.com/doc/5346943.html" TargetMode="External" /><Relationship Id="rId7" Type="http://schemas.openxmlformats.org/officeDocument/2006/relationships/hyperlink" Target="https://baike.so.com/doc/829341.html" TargetMode="External" /><Relationship Id="rId8" Type="http://schemas.openxmlformats.org/officeDocument/2006/relationships/hyperlink" Target="https://baike.so.com/doc/537512.html" TargetMode="External" /><Relationship Id="rId9" Type="http://schemas.openxmlformats.org/officeDocument/2006/relationships/hyperlink" Target="https://baike.so.com/doc/2182056.html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Picture 2" descr="http://www.51wendang.com/pic/78584b41851fc66beae46b7edd84b0f9a286c40a/1-810-jpg_6-1080-0-0-10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8" t="32724" r="3735" b="5403"/>
          <a:stretch>
            <a:fillRect/>
          </a:stretch>
        </p:blipFill>
        <p:spPr bwMode="auto">
          <a:xfrm>
            <a:off x="212984" y="625287"/>
            <a:ext cx="11979016" cy="614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57518" y="201706"/>
            <a:ext cx="9144000" cy="1089492"/>
          </a:xfrm>
        </p:spPr>
        <p:txBody>
          <a:bodyPr/>
          <a:lstStyle/>
          <a:p>
            <a:r>
              <a:rPr lang="zh-CN" altLang="en-US" smtClean="0"/>
              <a:t>第</a:t>
            </a:r>
            <a:r>
              <a:rPr lang="en-US" altLang="zh-CN" smtClean="0"/>
              <a:t>11</a:t>
            </a:r>
            <a:r>
              <a:rPr lang="zh-CN" altLang="en-US" smtClean="0"/>
              <a:t>课   太平天国运动</a:t>
            </a:r>
            <a:endParaRPr lang="zh-CN" altLang="en-US"/>
          </a:p>
        </p:txBody>
      </p:sp>
      <p:sp>
        <p:nvSpPr>
          <p:cNvPr id="4" name="Text Box 3"/>
          <p:cNvSpPr txBox="1">
            <a:spLocks noGrp="1"/>
          </p:cNvSpPr>
          <p:nvPr>
            <p:ph type="subTitle" idx="1"/>
          </p:nvPr>
        </p:nvSpPr>
        <p:spPr>
          <a:xfrm>
            <a:off x="1416423" y="1369825"/>
            <a:ext cx="9166411" cy="25747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学习</a:t>
            </a:r>
            <a:r>
              <a:rPr lang="zh-CN" altLang="en-US" sz="2800" b="1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目标</a:t>
            </a:r>
            <a:endParaRPr lang="en-US" altLang="zh-CN" sz="28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ctr">
              <a:lnSpc>
                <a:spcPct val="125000"/>
              </a:lnSpc>
            </a:pPr>
            <a:r>
              <a:rPr lang="en-US" altLang="zh-CN" sz="2800" b="1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、了解太平天国运动兴起的原因与过程；</a:t>
            </a:r>
            <a:endParaRPr lang="zh-CN" altLang="en-US" sz="28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2800" b="1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2</a:t>
            </a:r>
            <a:r>
              <a:rPr lang="zh-CN" altLang="en-US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、理解和评价</a:t>
            </a:r>
            <a:r>
              <a:rPr lang="en-US" altLang="zh-CN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</a:t>
            </a:r>
            <a:r>
              <a:rPr lang="zh-CN" altLang="en-US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天朝田亩制度</a:t>
            </a:r>
            <a:r>
              <a:rPr lang="en-US" altLang="zh-CN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》《</a:t>
            </a:r>
            <a:r>
              <a:rPr lang="zh-CN" altLang="en-US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资政新篇</a:t>
            </a:r>
            <a:r>
              <a:rPr lang="en-US" altLang="zh-CN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</a:t>
            </a:r>
            <a:r>
              <a:rPr lang="zh-CN" altLang="en-US" sz="2800" b="1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；</a:t>
            </a:r>
            <a:endParaRPr lang="en-US" altLang="zh-CN" sz="2800" b="1" smtClean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25000"/>
              </a:lnSpc>
            </a:pPr>
            <a:r>
              <a:rPr lang="en-US" altLang="zh-CN" sz="2800" b="1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、认识太平天国运动的</a:t>
            </a:r>
            <a:r>
              <a:rPr lang="zh-CN" altLang="en-US" sz="2800" b="1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历史</a:t>
            </a:r>
            <a:r>
              <a:rPr lang="zh-CN" altLang="en-US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意义</a:t>
            </a:r>
            <a:r>
              <a:rPr lang="zh-CN" altLang="en-US" sz="2800" b="1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和</a:t>
            </a:r>
            <a:r>
              <a:rPr lang="zh-CN" altLang="en-US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失败原因。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一、太平天国运动兴起之因</a:t>
            </a:r>
            <a:endParaRPr lang="zh-CN" altLang="en-US"/>
          </a:p>
        </p:txBody>
      </p:sp>
      <p:sp>
        <p:nvSpPr>
          <p:cNvPr id="4" name="文本占位符 6145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 w="9525">
            <a:noFill/>
          </a:ln>
        </p:spPr>
        <p:txBody>
          <a:bodyPr>
            <a:normAutofit fontScale="92500" lnSpcReduction="20000"/>
          </a:bodyPr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altLang="en-US" sz="3600" b="1"/>
              <a:t>材料一  鸦片战争后，英、法、美等国加剧了对中国的侵略。鸦片和棉纺织品输入大量增加，白银大量外流，平均每年外流白银3500万两，约合清政府全年财政收入的二分之一，银价持续上涨。清政府为了支付战争赔款和弥补军费开支，极力进行搜刮，不断加捐加税。各州县连连下令催交捐税，急如星火，老百姓苦不堪言。</a:t>
            </a:r>
          </a:p>
          <a:p>
            <a:pPr>
              <a:buNone/>
            </a:pPr>
            <a:r>
              <a:rPr lang="zh-CN" altLang="en-US" sz="3600" b="1"/>
              <a:t>材料二 昔日卖米三斗，输一亩之课有余；今日卖米六斗，输一亩之课而不足。</a:t>
            </a:r>
          </a:p>
          <a:p>
            <a:pPr>
              <a:buNone/>
            </a:pPr>
            <a:r>
              <a:rPr lang="zh-CN" altLang="en-US" sz="3600" b="1"/>
              <a:t>   根据材料分析太平天国运动兴起的原因是什么？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7169"/>
          <p:cNvSpPr txBox="1">
            <a:spLocks noGrp="1"/>
          </p:cNvSpPr>
          <p:nvPr>
            <p:ph idx="1"/>
          </p:nvPr>
        </p:nvSpPr>
        <p:spPr>
          <a:xfrm>
            <a:off x="732155" y="1810385"/>
            <a:ext cx="10515600" cy="39693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1" charset="-122"/>
                <a:ea typeface="黑体" panose="02010609060101010101" pitchFamily="1" charset="-122"/>
              </a:rPr>
              <a:t>（</a:t>
            </a:r>
            <a:r>
              <a:rPr lang="en-US" altLang="zh-CN" sz="3600" b="1">
                <a:latin typeface="黑体" panose="02010609060101010101" pitchFamily="1" charset="-122"/>
                <a:ea typeface="黑体" panose="02010609060101010101" pitchFamily="1" charset="-122"/>
              </a:rPr>
              <a:t>1</a:t>
            </a:r>
            <a:r>
              <a:rPr lang="zh-CN" altLang="en-US" sz="3600" b="1">
                <a:latin typeface="黑体" panose="02010609060101010101" pitchFamily="1" charset="-122"/>
                <a:ea typeface="黑体" panose="02010609060101010101" pitchFamily="1" charset="-122"/>
              </a:rPr>
              <a:t>）鸦片战争后，鸦片走私加剧，白银大量外流</a:t>
            </a:r>
          </a:p>
          <a:p>
            <a:pPr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1" charset="-122"/>
                <a:ea typeface="黑体" panose="02010609060101010101" pitchFamily="1" charset="-122"/>
              </a:rPr>
              <a:t>（</a:t>
            </a:r>
            <a:r>
              <a:rPr lang="en-US" altLang="zh-CN" sz="3600" b="1">
                <a:latin typeface="黑体" panose="02010609060101010101" pitchFamily="1" charset="-122"/>
                <a:ea typeface="黑体" panose="02010609060101010101" pitchFamily="1" charset="-122"/>
              </a:rPr>
              <a:t>2</a:t>
            </a:r>
            <a:r>
              <a:rPr lang="zh-CN" altLang="en-US" sz="3600" b="1">
                <a:latin typeface="黑体" panose="02010609060101010101" pitchFamily="1" charset="-122"/>
                <a:ea typeface="黑体" panose="02010609060101010101" pitchFamily="1" charset="-122"/>
              </a:rPr>
              <a:t>）洋货涌入，手工业者大量破产</a:t>
            </a:r>
          </a:p>
          <a:p>
            <a:pPr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1" charset="-122"/>
                <a:ea typeface="黑体" panose="02010609060101010101" pitchFamily="1" charset="-122"/>
              </a:rPr>
              <a:t>（</a:t>
            </a:r>
            <a:r>
              <a:rPr lang="en-US" altLang="zh-CN" sz="3600" b="1">
                <a:latin typeface="黑体" panose="02010609060101010101" pitchFamily="1" charset="-122"/>
                <a:ea typeface="黑体" panose="02010609060101010101" pitchFamily="1" charset="-122"/>
              </a:rPr>
              <a:t>3</a:t>
            </a:r>
            <a:r>
              <a:rPr lang="zh-CN" altLang="en-US" sz="3600" b="1">
                <a:latin typeface="黑体" panose="02010609060101010101" pitchFamily="1" charset="-122"/>
                <a:ea typeface="黑体" panose="02010609060101010101" pitchFamily="1" charset="-122"/>
              </a:rPr>
              <a:t>）为了战争赔款 ，各级官吏加剧搜刮百姓                     </a:t>
            </a:r>
          </a:p>
          <a:p>
            <a:pPr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1" charset="-122"/>
                <a:ea typeface="黑体" panose="02010609060101010101" pitchFamily="1" charset="-122"/>
              </a:rPr>
              <a:t>（</a:t>
            </a:r>
            <a:r>
              <a:rPr lang="en-US" altLang="zh-CN" sz="3600" b="1">
                <a:latin typeface="黑体" panose="02010609060101010101" pitchFamily="1" charset="-122"/>
                <a:ea typeface="黑体" panose="02010609060101010101" pitchFamily="1" charset="-122"/>
              </a:rPr>
              <a:t>4</a:t>
            </a:r>
            <a:r>
              <a:rPr lang="zh-CN" altLang="en-US" sz="3600" b="1">
                <a:latin typeface="黑体" panose="02010609060101010101" pitchFamily="1" charset="-122"/>
                <a:ea typeface="黑体" panose="02010609060101010101" pitchFamily="1" charset="-122"/>
              </a:rPr>
              <a:t>）广西地瘠民穷，自然灾害严重</a:t>
            </a:r>
          </a:p>
          <a:p>
            <a:pPr>
              <a:spcBef>
                <a:spcPct val="50000"/>
              </a:spcBef>
            </a:pPr>
            <a:endParaRPr lang="zh-CN" altLang="en-US" sz="3600" b="1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6" name="3"/>
          <p:cNvSpPr txBox="1"/>
          <p:nvPr/>
        </p:nvSpPr>
        <p:spPr>
          <a:xfrm>
            <a:off x="732740" y="5112942"/>
            <a:ext cx="900006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zh-CN" altLang="en-US" sz="3600" b="1" smtClean="0">
                <a:latin typeface="黑体" pitchFamily="49" charset="-122"/>
                <a:ea typeface="黑体" pitchFamily="49" charset="-122"/>
              </a:rPr>
              <a:t>（</a:t>
            </a:r>
            <a:r>
              <a:rPr lang="en-US" altLang="zh-CN" sz="3600" b="1" smtClean="0">
                <a:latin typeface="黑体" pitchFamily="49" charset="-122"/>
                <a:ea typeface="黑体" pitchFamily="49" charset="-122"/>
              </a:rPr>
              <a:t>5</a:t>
            </a:r>
            <a:r>
              <a:rPr lang="zh-CN" altLang="en-US" sz="3600" b="1" smtClean="0">
                <a:latin typeface="黑体" pitchFamily="49" charset="-122"/>
                <a:ea typeface="黑体" pitchFamily="49" charset="-122"/>
              </a:rPr>
              <a:t>）理论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创建：</a:t>
            </a:r>
            <a:r>
              <a:rPr lang="zh-CN" altLang="en-US" sz="3600" b="1">
                <a:latin typeface="黑体" pitchFamily="49" charset="-122"/>
                <a:ea typeface="黑体" pitchFamily="49" charset="-122"/>
                <a:hlinkClick r:id="rId2" action="ppaction://hlinksldjump"/>
              </a:rPr>
              <a:t>洪秀全创立拜上帝教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一、太平天国运动兴起之因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二、太平天国运动兴起及发展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473960"/>
            <a:ext cx="3801035" cy="3703320"/>
          </a:xfrm>
        </p:spPr>
        <p:txBody>
          <a:bodyPr/>
          <a:lstStyle/>
          <a:p>
            <a:pPr marL="0" indent="0">
              <a:buNone/>
            </a:pPr>
            <a:r>
              <a:rPr lang="en-US" altLang="zh-CN"/>
              <a:t>1.</a:t>
            </a:r>
            <a:r>
              <a:rPr lang="zh-CN" altLang="en-US" smtClean="0"/>
              <a:t>金田起义</a:t>
            </a:r>
            <a:endParaRPr lang="en-US" altLang="zh-CN" smtClean="0"/>
          </a:p>
          <a:p>
            <a:pPr marL="0" indent="0">
              <a:buNone/>
            </a:pPr>
            <a:r>
              <a:rPr lang="en-US" altLang="zh-CN" smtClean="0"/>
              <a:t>1851</a:t>
            </a:r>
            <a:r>
              <a:rPr lang="zh-CN" altLang="en-US" smtClean="0"/>
              <a:t>年</a:t>
            </a:r>
            <a:r>
              <a:rPr lang="en-US" altLang="zh-CN" smtClean="0"/>
              <a:t>1</a:t>
            </a:r>
            <a:r>
              <a:rPr lang="zh-CN" altLang="en-US" smtClean="0"/>
              <a:t>月，洪秀全在广西桂平金田村率一万三千余人起义，建号太平天国，起义军为太平军。</a:t>
            </a:r>
            <a:endParaRPr lang="en-US" altLang="zh-CN"/>
          </a:p>
        </p:txBody>
      </p:sp>
      <p:sp>
        <p:nvSpPr>
          <p:cNvPr id="9221" name="矩形 9220"/>
          <p:cNvSpPr/>
          <p:nvPr/>
        </p:nvSpPr>
        <p:spPr>
          <a:xfrm>
            <a:off x="838200" y="1448435"/>
            <a:ext cx="8229600" cy="70675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zh-CN" altLang="en-US" sz="4000" b="1">
                <a:latin typeface="宋体" panose="02010600030101010101" pitchFamily="2" charset="-122"/>
                <a:ea typeface="黑体" panose="02010609060101010101" pitchFamily="1" charset="-122"/>
              </a:rPr>
              <a:t>（一）从金田起义到定都天京</a:t>
            </a:r>
          </a:p>
        </p:txBody>
      </p:sp>
      <p:pic>
        <p:nvPicPr>
          <p:cNvPr id="5" name="内容占位符 3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535" y="2568164"/>
            <a:ext cx="4643120" cy="31470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90955" y="57340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4000"/>
              <a:t>2.</a:t>
            </a:r>
            <a:r>
              <a:rPr lang="zh-CN" altLang="en-US" sz="4000"/>
              <a:t>永安建制</a:t>
            </a:r>
          </a:p>
        </p:txBody>
      </p:sp>
      <p:pic>
        <p:nvPicPr>
          <p:cNvPr id="13314" name="图片 13313" descr="永安建制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50" y="1371600"/>
            <a:ext cx="7162800" cy="5486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524436" y="266937"/>
            <a:ext cx="3106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mtClean="0"/>
              <a:t>3.</a:t>
            </a:r>
            <a:r>
              <a:rPr lang="zh-CN" altLang="en-US" sz="3600" b="1" smtClean="0"/>
              <a:t>定都天京</a:t>
            </a:r>
            <a:endParaRPr lang="zh-CN" altLang="en-US" sz="3600" b="1"/>
          </a:p>
        </p:txBody>
      </p:sp>
      <p:sp>
        <p:nvSpPr>
          <p:cNvPr id="3" name="TextBox 2"/>
          <p:cNvSpPr txBox="1"/>
          <p:nvPr/>
        </p:nvSpPr>
        <p:spPr>
          <a:xfrm>
            <a:off x="389965" y="1314220"/>
            <a:ext cx="391309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/>
              <a:t>1852</a:t>
            </a:r>
            <a:r>
              <a:rPr lang="zh-CN" altLang="en-US" sz="2800" smtClean="0"/>
              <a:t>年，自永安突围北上，进入湖南、湖北，克武昌三镇，人数发展至十万。</a:t>
            </a:r>
            <a:endParaRPr lang="en-US" altLang="zh-CN" sz="2800" smtClean="0"/>
          </a:p>
          <a:p>
            <a:r>
              <a:rPr lang="en-US" altLang="zh-CN" sz="2800" smtClean="0"/>
              <a:t>1853</a:t>
            </a:r>
            <a:r>
              <a:rPr lang="zh-CN" altLang="en-US" sz="2800" smtClean="0"/>
              <a:t>年，太平军顺江而下，攻破江宁（今南京），以其为根据，分兵夺取江苏地区。</a:t>
            </a:r>
            <a:r>
              <a:rPr lang="en-US" altLang="zh-CN" sz="2800" smtClean="0"/>
              <a:t>3</a:t>
            </a:r>
            <a:r>
              <a:rPr lang="zh-CN" altLang="en-US" sz="2800" smtClean="0"/>
              <a:t>月底，定都南京，改为天京。</a:t>
            </a:r>
            <a:endParaRPr lang="zh-CN" altLang="en-US" sz="2800"/>
          </a:p>
        </p:txBody>
      </p:sp>
      <p:pic>
        <p:nvPicPr>
          <p:cNvPr id="3076" name="Picture 4" descr="http://p5.img.360kuai.com/t019521dad7050dc672.jpg?size=781x6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72081" y="279512"/>
            <a:ext cx="7439025" cy="625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577486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3" descr="太平天国天王宝座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73" y="1673542"/>
            <a:ext cx="5070448" cy="446765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 descr="天王府全景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653" y="2603815"/>
            <a:ext cx="5215087" cy="328387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21"/>
          <p:cNvSpPr txBox="1"/>
          <p:nvPr/>
        </p:nvSpPr>
        <p:spPr>
          <a:xfrm>
            <a:off x="6345205" y="1872988"/>
            <a:ext cx="3596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洪秀全的天王府模型</a:t>
            </a:r>
          </a:p>
        </p:txBody>
      </p:sp>
      <p:sp>
        <p:nvSpPr>
          <p:cNvPr id="5" name="文本框 22"/>
          <p:cNvSpPr txBox="1"/>
          <p:nvPr/>
        </p:nvSpPr>
        <p:spPr>
          <a:xfrm>
            <a:off x="2006997" y="957728"/>
            <a:ext cx="287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洪秀全的金宝座</a:t>
            </a:r>
          </a:p>
        </p:txBody>
      </p:sp>
    </p:spTree>
    <p:extLst>
      <p:ext uri="{BB962C8B-B14F-4D97-AF65-F5344CB8AC3E}">
        <p14:creationId xmlns:p14="http://schemas.microsoft.com/office/powerpoint/2010/main" val="3260183942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4338" name="表格 14337"/>
          <p:cNvGraphicFramePr>
            <a:graphicFrameLocks noGrp="1"/>
          </p:cNvGraphicFramePr>
          <p:nvPr/>
        </p:nvGraphicFramePr>
        <p:xfrm>
          <a:off x="1631950" y="1011238"/>
          <a:ext cx="8883650" cy="5681345"/>
        </p:xfrm>
        <a:graphic>
          <a:graphicData uri="http://schemas.openxmlformats.org/drawingml/2006/table">
            <a:tbl>
              <a:tblPr/>
              <a:tblGrid>
                <a:gridCol w="1187450"/>
                <a:gridCol w="2819400"/>
                <a:gridCol w="4876800"/>
              </a:tblGrid>
              <a:tr h="692150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r>
                        <a:rPr lang="zh-CN" altLang="en-US" sz="3200" b="1">
                          <a:solidFill>
                            <a:srgbClr val="336600"/>
                          </a:solidFill>
                          <a:latin typeface="黑体" panose="02010609060101010101" pitchFamily="1" charset="-122"/>
                          <a:ea typeface="黑体" panose="02010609060101010101" pitchFamily="1" charset="-122"/>
                        </a:rPr>
                        <a:t>项目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sz="3200" b="1">
                          <a:solidFill>
                            <a:srgbClr val="336600"/>
                          </a:solidFill>
                          <a:latin typeface="黑体" panose="02010609060101010101" pitchFamily="1" charset="-122"/>
                          <a:ea typeface="黑体" panose="02010609060101010101" pitchFamily="1" charset="-122"/>
                        </a:rPr>
                        <a:t>北  伐                    </a:t>
                      </a: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sz="3200" b="1">
                          <a:solidFill>
                            <a:srgbClr val="336600"/>
                          </a:solidFill>
                          <a:latin typeface="黑体" panose="02010609060101010101" pitchFamily="1" charset="-122"/>
                          <a:ea typeface="黑体" panose="02010609060101010101" pitchFamily="1" charset="-122"/>
                        </a:rPr>
                        <a:t>西  征</a:t>
                      </a: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781050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r>
                        <a:rPr lang="zh-CN" altLang="en-US" sz="3200" b="1">
                          <a:solidFill>
                            <a:srgbClr val="FF3300"/>
                          </a:solidFill>
                          <a:latin typeface="黑体" panose="02010609060101010101" pitchFamily="1" charset="-122"/>
                          <a:ea typeface="黑体" panose="02010609060101010101" pitchFamily="1" charset="-122"/>
                        </a:rPr>
                        <a:t>时间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 i="1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868680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r>
                        <a:rPr lang="zh-CN" altLang="en-US" sz="3200" b="1">
                          <a:solidFill>
                            <a:srgbClr val="FF3300"/>
                          </a:solidFill>
                          <a:latin typeface="黑体" panose="02010609060101010101" pitchFamily="1" charset="-122"/>
                          <a:ea typeface="黑体" panose="02010609060101010101" pitchFamily="1" charset="-122"/>
                        </a:rPr>
                        <a:t>目的 </a:t>
                      </a: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1466215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3200" b="1">
                          <a:solidFill>
                            <a:srgbClr val="FF3300"/>
                          </a:solidFill>
                          <a:latin typeface="黑体" panose="02010609060101010101" pitchFamily="1" charset="-122"/>
                          <a:ea typeface="黑体" panose="02010609060101010101" pitchFamily="1" charset="-122"/>
                        </a:rPr>
                        <a:t>经过</a:t>
                      </a: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b="1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fontAlgn="ctr">
                        <a:buNone/>
                      </a:pPr>
                      <a:endParaRPr lang="zh-CN" altLang="en-US" b="1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1873250"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3200" b="1">
                          <a:solidFill>
                            <a:srgbClr val="FF3300"/>
                          </a:solidFill>
                          <a:latin typeface="黑体" panose="02010609060101010101" pitchFamily="1" charset="-122"/>
                          <a:ea typeface="黑体" panose="02010609060101010101" pitchFamily="1" charset="-122"/>
                        </a:rPr>
                        <a:t>意义</a:t>
                      </a: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b="1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 </a:t>
                      </a:r>
                    </a:p>
                    <a:p>
                      <a:pPr marL="0" lvl="0" indent="0">
                        <a:buNone/>
                      </a:pPr>
                      <a:endParaRPr lang="en-US" altLang="zh-CN" b="1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  <a:p>
                      <a:pPr marL="0" lvl="0" indent="0">
                        <a:buNone/>
                      </a:pPr>
                      <a:endParaRPr lang="zh-CN" altLang="en-US" b="1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b="1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  <a:p>
                      <a:pPr marL="0" lvl="0" indent="0">
                        <a:buNone/>
                      </a:pPr>
                      <a:endParaRPr lang="en-US" altLang="zh-CN" b="1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  <a:p>
                      <a:pPr marL="0" lvl="0" indent="0">
                        <a:buNone/>
                      </a:pPr>
                      <a:endParaRPr lang="en-US" altLang="zh-CN" b="1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  <a:p>
                      <a:pPr marL="0" lvl="0" indent="0">
                        <a:buNone/>
                      </a:pPr>
                      <a:r>
                        <a:rPr lang="en-US" altLang="zh-CN" sz="1800" b="1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  </a:t>
                      </a:r>
                      <a:r>
                        <a:rPr lang="en-US" altLang="zh-CN" sz="900" b="1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 </a:t>
                      </a:r>
                      <a:endParaRPr lang="zh-CN" altLang="en-US" sz="900" b="1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364" name="文本框 14363"/>
          <p:cNvSpPr txBox="1"/>
          <p:nvPr/>
        </p:nvSpPr>
        <p:spPr>
          <a:xfrm>
            <a:off x="2927350" y="1828800"/>
            <a:ext cx="2905125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1853--1855</a:t>
            </a:r>
            <a:r>
              <a:rPr lang="zh-CN" altLang="en-US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年</a:t>
            </a:r>
          </a:p>
        </p:txBody>
      </p:sp>
      <p:sp>
        <p:nvSpPr>
          <p:cNvPr id="14365" name="文本框 14364"/>
          <p:cNvSpPr txBox="1"/>
          <p:nvPr/>
        </p:nvSpPr>
        <p:spPr>
          <a:xfrm>
            <a:off x="2895600" y="4953000"/>
            <a:ext cx="2819400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深入清朝腹地</a:t>
            </a:r>
            <a:r>
              <a:rPr lang="en-US" altLang="zh-CN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,</a:t>
            </a:r>
            <a:r>
              <a:rPr lang="zh-CN" altLang="en-US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牵制清军，为西征创造条件</a:t>
            </a:r>
          </a:p>
        </p:txBody>
      </p:sp>
      <p:sp>
        <p:nvSpPr>
          <p:cNvPr id="14366" name="文本框 14365"/>
          <p:cNvSpPr txBox="1"/>
          <p:nvPr/>
        </p:nvSpPr>
        <p:spPr>
          <a:xfrm>
            <a:off x="2895600" y="2590800"/>
            <a:ext cx="26273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推翻清朝统治</a:t>
            </a:r>
          </a:p>
        </p:txBody>
      </p:sp>
      <p:sp>
        <p:nvSpPr>
          <p:cNvPr id="14367" name="文本框 14366"/>
          <p:cNvSpPr txBox="1"/>
          <p:nvPr/>
        </p:nvSpPr>
        <p:spPr>
          <a:xfrm>
            <a:off x="6477000" y="1865313"/>
            <a:ext cx="3962400" cy="13468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ctr">
              <a:spcBef>
                <a:spcPct val="55000"/>
              </a:spcBef>
            </a:pPr>
            <a:r>
              <a:rPr lang="en-US" altLang="zh-CN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    1853-1856</a:t>
            </a:r>
            <a:r>
              <a:rPr lang="zh-CN" altLang="en-US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年</a:t>
            </a:r>
          </a:p>
          <a:p>
            <a:pPr fontAlgn="ctr">
              <a:spcBef>
                <a:spcPct val="55000"/>
              </a:spcBef>
            </a:pPr>
            <a:r>
              <a:rPr lang="zh-CN" altLang="en-US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巩固天京大本营</a:t>
            </a:r>
          </a:p>
        </p:txBody>
      </p:sp>
      <p:sp>
        <p:nvSpPr>
          <p:cNvPr id="14368" name="文本框 14367"/>
          <p:cNvSpPr txBox="1"/>
          <p:nvPr/>
        </p:nvSpPr>
        <p:spPr>
          <a:xfrm>
            <a:off x="5867400" y="3505200"/>
            <a:ext cx="5257800" cy="1174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ctr">
              <a:spcBef>
                <a:spcPct val="20000"/>
              </a:spcBef>
            </a:pPr>
            <a:r>
              <a:rPr lang="zh-CN" altLang="en-US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挺进安徽、湖北、湖南</a:t>
            </a:r>
          </a:p>
          <a:p>
            <a:pPr fontAlgn="ctr">
              <a:spcBef>
                <a:spcPct val="20000"/>
              </a:spcBef>
            </a:pPr>
            <a:r>
              <a:rPr lang="zh-CN" altLang="en-US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石达开在</a:t>
            </a:r>
            <a:r>
              <a:rPr lang="zh-CN" altLang="en-US" sz="3200" b="1">
                <a:solidFill>
                  <a:srgbClr val="00B0F0"/>
                </a:solidFill>
                <a:latin typeface="华文新魏" panose="02010800040101010101" pitchFamily="2" charset="-122"/>
                <a:ea typeface="华文新魏" panose="02010800040101010101" pitchFamily="2" charset="-122"/>
                <a:hlinkClick r:id="rId2" action="ppaction://hlinksldjump"/>
              </a:rPr>
              <a:t>鄱阳湖大败湘军</a:t>
            </a:r>
            <a:endParaRPr lang="zh-CN" altLang="en-US" sz="3200" b="1">
              <a:solidFill>
                <a:srgbClr val="00B0F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4369" name="文本框 14368"/>
          <p:cNvSpPr txBox="1"/>
          <p:nvPr/>
        </p:nvSpPr>
        <p:spPr>
          <a:xfrm>
            <a:off x="5867400" y="5105400"/>
            <a:ext cx="5638800" cy="1174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巩固了天京大本营</a:t>
            </a:r>
          </a:p>
          <a:p>
            <a:pPr>
              <a:spcBef>
                <a:spcPct val="20000"/>
              </a:spcBef>
            </a:pPr>
            <a:r>
              <a:rPr lang="zh-CN" altLang="en-US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太平天国进入全盛时期</a:t>
            </a:r>
          </a:p>
        </p:txBody>
      </p:sp>
      <p:sp>
        <p:nvSpPr>
          <p:cNvPr id="14370" name="文本框 14369"/>
          <p:cNvSpPr txBox="1"/>
          <p:nvPr/>
        </p:nvSpPr>
        <p:spPr>
          <a:xfrm>
            <a:off x="2819400" y="3276600"/>
            <a:ext cx="2667000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打到天津郊区</a:t>
            </a:r>
          </a:p>
          <a:p>
            <a:r>
              <a:rPr lang="zh-CN" altLang="en-US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因孤军深入而失败</a:t>
            </a:r>
          </a:p>
        </p:txBody>
      </p:sp>
      <p:sp>
        <p:nvSpPr>
          <p:cNvPr id="14371" name="文本框 14370"/>
          <p:cNvSpPr txBox="1"/>
          <p:nvPr/>
        </p:nvSpPr>
        <p:spPr>
          <a:xfrm>
            <a:off x="2209800" y="152400"/>
            <a:ext cx="76962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4000" b="1" smtClean="0">
                <a:latin typeface="黑体" panose="02010609060101010101" pitchFamily="1" charset="-122"/>
                <a:ea typeface="黑体" panose="02010609060101010101" pitchFamily="1" charset="-122"/>
              </a:rPr>
              <a:t>4.</a:t>
            </a:r>
            <a:r>
              <a:rPr lang="zh-CN" altLang="en-US" sz="4000" b="1">
                <a:latin typeface="黑体" panose="02010609060101010101" pitchFamily="1" charset="-122"/>
                <a:ea typeface="黑体" panose="02010609060101010101" pitchFamily="1" charset="-122"/>
              </a:rPr>
              <a:t>太平天国的北伐和西征</a:t>
            </a: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3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3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64" grpId="0" build="p"/>
      <p:bldP spid="14365" grpId="0"/>
      <p:bldP spid="14366" grpId="0"/>
      <p:bldP spid="14367" grpId="0" uiExpand="1" build="p"/>
      <p:bldP spid="14368" grpId="0" uiExpand="1" build="p"/>
      <p:bldP spid="14369" grpId="0"/>
      <p:bldP spid="14370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Box 26"/>
          <p:cNvSpPr txBox="1"/>
          <p:nvPr/>
        </p:nvSpPr>
        <p:spPr>
          <a:xfrm>
            <a:off x="899007" y="4270737"/>
            <a:ext cx="10006557" cy="250530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FontTx/>
            </a:pP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sz="2800" b="1" smtClean="0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</a:rPr>
              <a:t>）影响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</a:endParaRPr>
          </a:p>
          <a:p>
            <a:pPr>
              <a:lnSpc>
                <a:spcPct val="140000"/>
              </a:lnSpc>
              <a:buFontTx/>
            </a:pPr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</a:rPr>
              <a:t>造成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天国朝中无人、国中无将的危险局面。</a:t>
            </a:r>
            <a:endParaRPr lang="en-US" altLang="zh-CN" sz="2800" b="1">
              <a:solidFill>
                <a:schemeClr val="tx1"/>
              </a:solidFill>
              <a:latin typeface="宋体" panose="02010600030101010101" pitchFamily="2" charset="-122"/>
            </a:endParaRPr>
          </a:p>
          <a:p>
            <a:pPr>
              <a:lnSpc>
                <a:spcPct val="140000"/>
              </a:lnSpc>
              <a:buFontTx/>
            </a:pPr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</a:rPr>
              <a:t>清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军重建江南、江北大营，再次围困天京。</a:t>
            </a:r>
          </a:p>
          <a:p>
            <a:pPr>
              <a:lnSpc>
                <a:spcPct val="140000"/>
              </a:lnSpc>
              <a:buFontTx/>
            </a:pP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</a:rPr>
              <a:t>是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太平天国由盛转衰的</a:t>
            </a: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</a:rPr>
              <a:t>转折点，由战略进攻转向战略防御。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899008" y="1039084"/>
            <a:ext cx="9765708" cy="32316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</a:pPr>
            <a:r>
              <a:rPr lang="en-US" altLang="zh-CN" sz="3600" b="1" smtClean="0">
                <a:solidFill>
                  <a:srgbClr val="FF0000"/>
                </a:solidFill>
                <a:latin typeface="宋体" panose="02010600030101010101" pitchFamily="2" charset="-122"/>
              </a:rPr>
              <a:t>5.</a:t>
            </a:r>
            <a:r>
              <a:rPr lang="zh-CN" altLang="en-US" sz="3600" b="1" smtClean="0">
                <a:solidFill>
                  <a:srgbClr val="FF0000"/>
                </a:solidFill>
                <a:latin typeface="宋体" panose="02010600030101010101" pitchFamily="2" charset="-122"/>
              </a:rPr>
              <a:t>天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</a:rPr>
              <a:t>京变乱</a:t>
            </a:r>
          </a:p>
          <a:p>
            <a:pPr>
              <a:spcBef>
                <a:spcPct val="50000"/>
              </a:spcBef>
              <a:buFontTx/>
            </a:pP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sz="2800" b="1" smtClean="0">
                <a:solidFill>
                  <a:srgbClr val="FF0000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800" b="1" smtClean="0">
                <a:solidFill>
                  <a:srgbClr val="FF0000"/>
                </a:solidFill>
                <a:latin typeface="宋体" panose="02010600030101010101" pitchFamily="2" charset="-122"/>
              </a:rPr>
              <a:t>）概况</a:t>
            </a:r>
            <a:endParaRPr lang="en-US" altLang="zh-CN" sz="2800" b="1" smtClean="0">
              <a:solidFill>
                <a:srgbClr val="FF0000"/>
              </a:solidFill>
              <a:latin typeface="宋体" panose="02010600030101010101" pitchFamily="2" charset="-122"/>
            </a:endParaRPr>
          </a:p>
          <a:p>
            <a:pPr>
              <a:spcBef>
                <a:spcPct val="50000"/>
              </a:spcBef>
              <a:buFontTx/>
            </a:pPr>
            <a:r>
              <a:rPr lang="en-US" altLang="zh-CN" sz="2800" b="1" smtClean="0">
                <a:latin typeface="宋体" panose="02010600030101010101" pitchFamily="2" charset="-122"/>
              </a:rPr>
              <a:t>1856</a:t>
            </a:r>
            <a:r>
              <a:rPr lang="zh-CN" altLang="en-US" sz="2800" b="1" smtClean="0">
                <a:latin typeface="宋体" panose="02010600030101010101" pitchFamily="2" charset="-122"/>
              </a:rPr>
              <a:t>年，东王杨</a:t>
            </a:r>
            <a:r>
              <a:rPr lang="zh-CN" altLang="en-US" sz="2800" b="1">
                <a:latin typeface="宋体" panose="02010600030101010101" pitchFamily="2" charset="-122"/>
              </a:rPr>
              <a:t>秀</a:t>
            </a:r>
            <a:r>
              <a:rPr lang="zh-CN" altLang="en-US" sz="2800" b="1" smtClean="0">
                <a:latin typeface="宋体" panose="02010600030101010101" pitchFamily="2" charset="-122"/>
              </a:rPr>
              <a:t>清欲称万岁，洪秀全密召韦昌辉和石达开带兵回京，韦昌辉诛杀了杨秀清及部下，后韦昌辉被洪秀全擒杀。石达开对洪秀全任用亲属牵制自己不满，</a:t>
            </a:r>
            <a:r>
              <a:rPr lang="en-US" altLang="zh-CN" sz="2800" b="1" smtClean="0">
                <a:latin typeface="宋体" panose="02010600030101010101" pitchFamily="2" charset="-122"/>
              </a:rPr>
              <a:t>1857</a:t>
            </a:r>
            <a:r>
              <a:rPr lang="zh-CN" altLang="en-US" sz="2800" b="1" smtClean="0">
                <a:latin typeface="宋体" panose="02010600030101010101" pitchFamily="2" charset="-122"/>
              </a:rPr>
              <a:t>年率十多万军队负气出走。</a:t>
            </a:r>
            <a:endParaRPr lang="en-US" altLang="zh-CN" sz="2800" b="1" smtClean="0"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062" y="332329"/>
            <a:ext cx="8229600" cy="70675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zh-CN" altLang="en-US" sz="4000" b="1" smtClean="0">
                <a:latin typeface="宋体" panose="02010600030101010101" pitchFamily="2" charset="-122"/>
                <a:ea typeface="黑体" panose="02010609060101010101" pitchFamily="1" charset="-122"/>
              </a:rPr>
              <a:t>（二）从</a:t>
            </a:r>
            <a:r>
              <a:rPr lang="zh-CN" altLang="en-US" sz="4000" b="1">
                <a:latin typeface="宋体" panose="02010600030101010101" pitchFamily="2" charset="-122"/>
                <a:ea typeface="黑体" panose="02010609060101010101" pitchFamily="1" charset="-122"/>
              </a:rPr>
              <a:t>动乱</a:t>
            </a:r>
            <a:r>
              <a:rPr lang="zh-CN" altLang="en-US" sz="4000" b="1" smtClean="0">
                <a:latin typeface="宋体" panose="02010600030101010101" pitchFamily="2" charset="-122"/>
                <a:ea typeface="黑体" panose="02010609060101010101" pitchFamily="1" charset="-122"/>
              </a:rPr>
              <a:t>到失败</a:t>
            </a:r>
            <a:endParaRPr lang="zh-CN" altLang="en-US" sz="4000" b="1">
              <a:latin typeface="宋体" panose="02010600030101010101" pitchFamily="2" charset="-122"/>
              <a:ea typeface="黑体" panose="02010609060101010101" pitchFamily="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1572892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2"/>
          <p:cNvSpPr txBox="1">
            <a:spLocks noGrp="1"/>
          </p:cNvSpPr>
          <p:nvPr>
            <p:ph idx="1"/>
          </p:nvPr>
        </p:nvSpPr>
        <p:spPr>
          <a:xfrm>
            <a:off x="717176" y="1529790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665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定都天京前，洪秀全颁布“太平礼制”，规定了</a:t>
            </a:r>
            <a:r>
              <a:rPr lang="zh-CN" altLang="en-US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一整套严格尊卑等级制度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。定都天京后，深居简出，只有诸王能见到洪秀全；天王服上的金纽扣和皇冠加起来有</a:t>
            </a:r>
            <a:r>
              <a:rPr lang="en-US" altLang="zh-CN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斤重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。还没推翻大清，就躲进深宫，嫔妃</a:t>
            </a:r>
            <a:r>
              <a:rPr lang="zh-CN" altLang="en-US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千名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以上。幼天王说他的母后就有</a:t>
            </a:r>
            <a:r>
              <a:rPr lang="en-US" altLang="zh-CN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88</a:t>
            </a:r>
            <a:r>
              <a:rPr lang="zh-CN" altLang="en-US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，天王轿用轿夫</a:t>
            </a:r>
            <a:r>
              <a:rPr lang="en-US" altLang="zh-CN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64</a:t>
            </a:r>
            <a:r>
              <a:rPr lang="zh-CN" altLang="en-US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，臣下见天王要</a:t>
            </a:r>
            <a:r>
              <a:rPr lang="zh-CN" altLang="en-US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三呼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万岁，天王府建东花园、西花园等。穿靴子也有规定，天王靴，每只绣</a:t>
            </a:r>
            <a:r>
              <a:rPr lang="en-US" altLang="zh-CN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en-US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条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龙，东王靴，每只</a:t>
            </a:r>
            <a:r>
              <a:rPr lang="en-US" altLang="zh-CN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条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龙，北王每只</a:t>
            </a:r>
            <a:r>
              <a:rPr lang="en-US" altLang="zh-CN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条，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。东王出行时役使达</a:t>
            </a:r>
            <a:r>
              <a:rPr lang="en-US" altLang="zh-CN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1700</a:t>
            </a:r>
            <a:r>
              <a:rPr lang="zh-CN" altLang="en-US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人，官员民众不回避或者不跪倒者，立即斩首。</a:t>
            </a:r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851647" y="176866"/>
            <a:ext cx="10515600" cy="1325563"/>
          </a:xfrm>
        </p:spPr>
        <p:txBody>
          <a:bodyPr/>
          <a:lstStyle/>
          <a:p>
            <a:r>
              <a:rPr lang="zh-CN" altLang="en-US" noProof="0">
                <a:ln>
                  <a:noFill/>
                </a:ln>
                <a:solidFill>
                  <a:srgbClr val="5724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华文新魏" panose="02010800040101010101" pitchFamily="2" charset="-122"/>
                <a:sym typeface="+mn-ea"/>
              </a:rPr>
              <a:t>请思考：通过以上材料你认为天京变乱的原因是什么？</a:t>
            </a:r>
          </a:p>
        </p:txBody>
      </p:sp>
      <p:sp>
        <p:nvSpPr>
          <p:cNvPr id="3" name="矩形 2"/>
          <p:cNvSpPr/>
          <p:nvPr/>
        </p:nvSpPr>
        <p:spPr>
          <a:xfrm>
            <a:off x="645460" y="4908176"/>
            <a:ext cx="102197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①领导者被胜利冲昏头脑，革命进取心逐渐减退；封建特权思想膨胀，相互猜忌和争权夺利。</a:t>
            </a:r>
          </a:p>
          <a:p>
            <a:r>
              <a:rPr lang="zh-CN" altLang="en-US" sz="2800">
                <a:solidFill>
                  <a:srgbClr val="FF0000"/>
                </a:solidFill>
              </a:rPr>
              <a:t>②根本原因在于农民阶级的局限性（自私性、分散性、落后性）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9" name="左大括号 24578"/>
          <p:cNvSpPr/>
          <p:nvPr/>
        </p:nvSpPr>
        <p:spPr>
          <a:xfrm>
            <a:off x="654423" y="1941119"/>
            <a:ext cx="152400" cy="3962400"/>
          </a:xfrm>
          <a:prstGeom prst="leftBrace">
            <a:avLst>
              <a:gd name="adj1" fmla="val 216666"/>
              <a:gd name="adj2" fmla="val 50000"/>
            </a:avLst>
          </a:prstGeom>
          <a:noFill/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/>
            <a:endParaRPr sz="1600" b="1">
              <a:latin typeface="Arial" panose="020b0604020202020204" pitchFamily="34" charset="0"/>
            </a:endParaRPr>
          </a:p>
        </p:txBody>
      </p:sp>
      <p:sp>
        <p:nvSpPr>
          <p:cNvPr id="24580" name="文本框 24579"/>
          <p:cNvSpPr txBox="1"/>
          <p:nvPr/>
        </p:nvSpPr>
        <p:spPr>
          <a:xfrm>
            <a:off x="5394325" y="946150"/>
            <a:ext cx="3098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endParaRPr>
              <a:latin typeface="Arial" panose="020b0604020202020204" pitchFamily="34" charset="0"/>
            </a:endParaRPr>
          </a:p>
        </p:txBody>
      </p:sp>
      <p:sp>
        <p:nvSpPr>
          <p:cNvPr id="24581" name="文本框 24580"/>
          <p:cNvSpPr txBox="1"/>
          <p:nvPr/>
        </p:nvSpPr>
        <p:spPr>
          <a:xfrm>
            <a:off x="654423" y="1143467"/>
            <a:ext cx="746760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000" b="1">
                <a:latin typeface="华文新魏" panose="02010800040101010101" pitchFamily="2" charset="-122"/>
                <a:ea typeface="华文新魏" panose="02010800040101010101" pitchFamily="2" charset="-122"/>
              </a:rPr>
              <a:t>1858</a:t>
            </a:r>
            <a:r>
              <a:rPr lang="zh-CN" altLang="en-US" sz="4000" b="1">
                <a:latin typeface="华文新魏" panose="02010800040101010101" pitchFamily="2" charset="-122"/>
                <a:ea typeface="华文新魏" panose="02010800040101010101" pitchFamily="2" charset="-122"/>
              </a:rPr>
              <a:t>年，</a:t>
            </a:r>
            <a:r>
              <a:rPr lang="zh-CN" altLang="en-US" sz="4000">
                <a:latin typeface="华文新魏" panose="02010800040101010101" pitchFamily="2" charset="-122"/>
                <a:ea typeface="华文新魏" panose="02010800040101010101" pitchFamily="2" charset="-122"/>
              </a:rPr>
              <a:t>破江北大营</a:t>
            </a:r>
          </a:p>
          <a:p>
            <a:r>
              <a:rPr lang="zh-CN" altLang="en-US" sz="4000">
                <a:latin typeface="华文新魏" panose="02010800040101010101" pitchFamily="2" charset="-122"/>
                <a:ea typeface="华文新魏" panose="02010800040101010101" pitchFamily="2" charset="-122"/>
              </a:rPr>
              <a:t>        </a:t>
            </a:r>
            <a:r>
              <a:rPr lang="zh-CN" altLang="en-US" sz="400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取得</a:t>
            </a:r>
            <a:r>
              <a:rPr lang="zh-CN" altLang="en-US" sz="4000">
                <a:latin typeface="华文新魏" panose="02010800040101010101" pitchFamily="2" charset="-122"/>
                <a:ea typeface="华文新魏" panose="02010800040101010101" pitchFamily="2" charset="-122"/>
                <a:hlinkClick/>
              </a:rPr>
              <a:t>三河镇大捷</a:t>
            </a:r>
            <a:endParaRPr lang="zh-CN" altLang="en-US" sz="400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4582" name="文本框 24581"/>
          <p:cNvSpPr txBox="1"/>
          <p:nvPr/>
        </p:nvSpPr>
        <p:spPr>
          <a:xfrm>
            <a:off x="654423" y="2540485"/>
            <a:ext cx="927735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000" b="1">
                <a:latin typeface="华文新魏" panose="02010800040101010101" pitchFamily="2" charset="-122"/>
                <a:ea typeface="华文新魏" panose="02010800040101010101" pitchFamily="2" charset="-122"/>
              </a:rPr>
              <a:t>1860</a:t>
            </a:r>
            <a:r>
              <a:rPr lang="zh-CN" altLang="en-US" sz="4000" b="1">
                <a:latin typeface="华文新魏" panose="02010800040101010101" pitchFamily="2" charset="-122"/>
                <a:ea typeface="华文新魏" panose="02010800040101010101" pitchFamily="2" charset="-122"/>
              </a:rPr>
              <a:t>年，破江南大营</a:t>
            </a:r>
          </a:p>
          <a:p>
            <a:r>
              <a:rPr lang="zh-CN" altLang="en-US" sz="4000" b="1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zh-CN" altLang="en-US" sz="4000" b="1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李</a:t>
            </a:r>
            <a:r>
              <a:rPr lang="zh-CN" altLang="en-US" sz="4000" b="1">
                <a:latin typeface="华文新魏" panose="02010800040101010101" pitchFamily="2" charset="-122"/>
                <a:ea typeface="华文新魏" panose="02010800040101010101" pitchFamily="2" charset="-122"/>
              </a:rPr>
              <a:t>秀成</a:t>
            </a:r>
            <a:r>
              <a:rPr lang="zh-CN" altLang="en-US" sz="4000" b="1">
                <a:latin typeface="华文新魏" panose="02010800040101010101" pitchFamily="2" charset="-122"/>
                <a:ea typeface="华文新魏" panose="02010800040101010101" pitchFamily="2" charset="-122"/>
                <a:hlinkClick/>
              </a:rPr>
              <a:t>进军上海附近</a:t>
            </a:r>
            <a:endParaRPr lang="zh-CN" altLang="en-US" sz="4000" b="1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4583" name="文本框 24582"/>
          <p:cNvSpPr txBox="1"/>
          <p:nvPr/>
        </p:nvSpPr>
        <p:spPr>
          <a:xfrm>
            <a:off x="379600" y="4971282"/>
            <a:ext cx="8748713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/>
            <a:r>
              <a:rPr lang="en-US" altLang="zh-CN" sz="4000" b="1">
                <a:latin typeface="华文新魏" panose="02010800040101010101" pitchFamily="2" charset="-122"/>
                <a:ea typeface="华文新魏" panose="02010800040101010101" pitchFamily="2" charset="-122"/>
              </a:rPr>
              <a:t>1861-1862</a:t>
            </a:r>
            <a:r>
              <a:rPr lang="zh-CN" altLang="en-US" sz="4000" b="1">
                <a:latin typeface="华文新魏" panose="02010800040101010101" pitchFamily="2" charset="-122"/>
                <a:ea typeface="华文新魏" panose="02010800040101010101" pitchFamily="2" charset="-122"/>
              </a:rPr>
              <a:t>年，</a:t>
            </a:r>
            <a:r>
              <a:rPr lang="zh-CN" altLang="en-US" sz="4000" b="1">
                <a:latin typeface="华文新魏" panose="02010800040101010101" pitchFamily="2" charset="-122"/>
                <a:ea typeface="华文新魏" panose="02010800040101010101" pitchFamily="2" charset="-122"/>
                <a:hlinkClick/>
              </a:rPr>
              <a:t>安庆之战</a:t>
            </a:r>
            <a:r>
              <a:rPr lang="en-US" altLang="zh-CN" sz="4000" b="1">
                <a:latin typeface="华文新魏" panose="02010800040101010101" pitchFamily="2" charset="-122"/>
                <a:ea typeface="华文新魏" panose="02010800040101010101" pitchFamily="2" charset="-122"/>
              </a:rPr>
              <a:t>; </a:t>
            </a:r>
            <a:r>
              <a:rPr lang="zh-CN" altLang="en-US" sz="4000" b="1">
                <a:latin typeface="华文新魏" panose="02010800040101010101" pitchFamily="2" charset="-122"/>
                <a:ea typeface="华文新魏" panose="02010800040101010101" pitchFamily="2" charset="-122"/>
              </a:rPr>
              <a:t>陈玉成牺牲</a:t>
            </a:r>
          </a:p>
        </p:txBody>
      </p:sp>
      <p:sp>
        <p:nvSpPr>
          <p:cNvPr id="24584" name="文本框 24583"/>
          <p:cNvSpPr txBox="1"/>
          <p:nvPr/>
        </p:nvSpPr>
        <p:spPr>
          <a:xfrm>
            <a:off x="1905000" y="381000"/>
            <a:ext cx="742791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latin typeface="黑体" panose="02010609060101010101" pitchFamily="1" charset="-122"/>
                <a:ea typeface="黑体" panose="02010609060101010101" pitchFamily="1" charset="-122"/>
              </a:rPr>
              <a:t>6</a:t>
            </a:r>
            <a:r>
              <a:rPr lang="zh-CN" altLang="en-US" sz="3600" b="1" smtClean="0">
                <a:latin typeface="黑体" panose="02010609060101010101" pitchFamily="1" charset="-122"/>
                <a:ea typeface="黑体" panose="02010609060101010101" pitchFamily="1" charset="-122"/>
              </a:rPr>
              <a:t>、</a:t>
            </a:r>
            <a:r>
              <a:rPr lang="zh-CN" altLang="en-US" sz="3600" b="1">
                <a:latin typeface="黑体" panose="02010609060101010101" pitchFamily="1" charset="-122"/>
                <a:ea typeface="黑体" panose="02010609060101010101" pitchFamily="1" charset="-122"/>
              </a:rPr>
              <a:t>太平天国后期的</a:t>
            </a:r>
            <a:r>
              <a:rPr lang="zh-CN" altLang="en-US" sz="3600" b="1" smtClean="0">
                <a:latin typeface="黑体" panose="02010609060101010101" pitchFamily="1" charset="-122"/>
                <a:ea typeface="黑体" panose="02010609060101010101" pitchFamily="1" charset="-122"/>
              </a:rPr>
              <a:t>防御与失败</a:t>
            </a:r>
            <a:endParaRPr lang="zh-CN" altLang="en-US" sz="3600" b="1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24585" name="文本框 24584"/>
          <p:cNvSpPr txBox="1"/>
          <p:nvPr/>
        </p:nvSpPr>
        <p:spPr>
          <a:xfrm>
            <a:off x="642331" y="5886577"/>
            <a:ext cx="822325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/>
            <a:r>
              <a:rPr lang="en-US" altLang="zh-CN" sz="4000" b="1">
                <a:latin typeface="华文新魏" panose="02010800040101010101" pitchFamily="2" charset="-122"/>
                <a:ea typeface="华文新魏" panose="02010800040101010101" pitchFamily="2" charset="-122"/>
              </a:rPr>
              <a:t>1864</a:t>
            </a:r>
            <a:r>
              <a:rPr lang="zh-CN" altLang="en-US" sz="4000" b="1">
                <a:latin typeface="华文新魏" panose="02010800040101010101" pitchFamily="2" charset="-122"/>
                <a:ea typeface="华文新魏" panose="02010800040101010101" pitchFamily="2" charset="-122"/>
              </a:rPr>
              <a:t>年，</a:t>
            </a:r>
            <a:r>
              <a:rPr lang="zh-CN" altLang="en-US" sz="4000" b="1">
                <a:latin typeface="华文新魏" panose="02010800040101010101" pitchFamily="2" charset="-122"/>
                <a:ea typeface="华文新魏" panose="02010800040101010101" pitchFamily="2" charset="-122"/>
                <a:hlinkClick/>
              </a:rPr>
              <a:t>天京陷落</a:t>
            </a:r>
            <a:r>
              <a:rPr lang="zh-CN" altLang="en-US" sz="4000" b="1">
                <a:latin typeface="华文新魏" panose="02010800040101010101" pitchFamily="2" charset="-122"/>
                <a:ea typeface="华文新魏" panose="02010800040101010101" pitchFamily="2" charset="-122"/>
              </a:rPr>
              <a:t>，太平天国失败 </a:t>
            </a:r>
          </a:p>
        </p:txBody>
      </p:sp>
      <p:pic>
        <p:nvPicPr>
          <p:cNvPr id="2050" name="Picture 2" descr="http://pic.guoxuedashi.com/lishipic/4/1726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9265" y="956235"/>
            <a:ext cx="6642736" cy="4117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2229" name="2"/>
          <p:cNvSpPr/>
          <p:nvPr/>
        </p:nvSpPr>
        <p:spPr>
          <a:xfrm>
            <a:off x="974937" y="1863005"/>
            <a:ext cx="9000066" cy="43999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algn="just" fontAlgn="auto"/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①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凡天下田，天下人同耕。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……凡分田，照人口，不论男妇，算其家人口多寡，人多则多分，人寡则寡分。……此处不足，则迁彼处，彼处不足，则迁此处。……</a:t>
            </a:r>
          </a:p>
          <a:p>
            <a:pPr indent="457200" algn="just" fontAlgn="auto"/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②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人人不受私，物物归上主。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……凡收成者，(除留足口粮外)余则归圣库。所有婚娶弥月喜事，俱用圣库。</a:t>
            </a:r>
          </a:p>
          <a:p>
            <a:pPr indent="457200" algn="just" fontAlgn="auto"/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③务使天下共享天父上主皇上帝大福，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有田同耕，有饭同食，有衣同穿，有钱同使，无处不均匀，无人不饱暖也。</a:t>
            </a:r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 indent="0" algn="r" fontAlgn="auto"/>
            <a:r>
              <a:rPr lang="zh-CN" altLang="en-US" sz="2800">
                <a:solidFill>
                  <a:schemeClr val="tx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──《天朝田亩制度》</a:t>
            </a: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三、太平天国的治国纲领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7894" y="0"/>
            <a:ext cx="10515600" cy="1325563"/>
          </a:xfrm>
        </p:spPr>
        <p:txBody>
          <a:bodyPr/>
          <a:lstStyle/>
          <a:p>
            <a:r>
              <a:rPr lang="zh-CN" altLang="en-US" smtClean="0"/>
              <a:t>三、太平天国的治国纲领</a:t>
            </a:r>
            <a:endParaRPr lang="zh-CN" altLang="en-US"/>
          </a:p>
        </p:txBody>
      </p:sp>
      <p:sp>
        <p:nvSpPr>
          <p:cNvPr id="6" name="3"/>
          <p:cNvSpPr>
            <a:spLocks noGrp="1"/>
          </p:cNvSpPr>
          <p:nvPr>
            <p:ph idx="1"/>
          </p:nvPr>
        </p:nvSpPr>
        <p:spPr>
          <a:xfrm>
            <a:off x="112060" y="1556684"/>
            <a:ext cx="6584575" cy="448020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buNone/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（一）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天朝田亩制度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内容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just" fontAlgn="auto">
              <a:buNone/>
            </a:pP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土地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分配：</a:t>
            </a:r>
          </a:p>
          <a:p>
            <a:pPr indent="0" algn="just" fontAlgn="auto"/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原则：“凡天下田,天下人同耕”和“无处不均匀”</a:t>
            </a:r>
          </a:p>
          <a:p>
            <a:pPr indent="0" algn="just" fontAlgn="auto"/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方法：按人口和年龄平均分配土地</a:t>
            </a:r>
          </a:p>
          <a:p>
            <a:pPr indent="0" algn="just" fontAlgn="auto">
              <a:buNone/>
            </a:pP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产品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分配：</a:t>
            </a:r>
          </a:p>
          <a:p>
            <a:pPr indent="0" algn="just" fontAlgn="auto"/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原则：人人不受私，物物归上主</a:t>
            </a:r>
          </a:p>
          <a:p>
            <a:pPr indent="0" algn="just" fontAlgn="auto"/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方法：每户留足口粮，其余归圣库</a:t>
            </a:r>
          </a:p>
          <a:p>
            <a:pPr indent="0" algn="just" fontAlgn="auto"/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5122" name="Picture 2" descr="http://p3.img.360kuai.com/t014ea27f910a5355a8.jpg?size=533x6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7740" y="471674"/>
            <a:ext cx="5076825" cy="604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（一）</a:t>
            </a: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天朝田亩制度</a:t>
            </a: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内容：</a:t>
            </a:r>
            <a:b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 fontAlgn="auto">
              <a:buNone/>
            </a:pPr>
            <a:r>
              <a:rPr lang="en-US" altLang="zh-CN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3.</a:t>
            </a:r>
            <a:r>
              <a:rPr lang="zh-CN" altLang="en-US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目的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</a:t>
            </a:r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just" fontAlgn="auto">
              <a:buNone/>
            </a:pP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建立 “四有二无”的理想社会</a:t>
            </a:r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just" fontAlgn="auto">
              <a:buNone/>
            </a:pPr>
            <a:r>
              <a:rPr lang="en-US" altLang="zh-CN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4.</a:t>
            </a:r>
            <a:r>
              <a:rPr lang="zh-CN" altLang="en-US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评价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</a:t>
            </a:r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just" fontAlgn="auto">
              <a:buNone/>
            </a:pPr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</a:t>
            </a:r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）太平天国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的建国纲领（</a:t>
            </a:r>
            <a:r>
              <a: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地位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just" fontAlgn="auto">
              <a:buNone/>
            </a:pPr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</a:t>
            </a:r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）农民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反封建斗争的思想结晶（</a:t>
            </a:r>
            <a:r>
              <a: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革命性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just" fontAlgn="auto">
              <a:buNone/>
            </a:pPr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3</a:t>
            </a:r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）绝对平均主义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，严重脱离实际（</a:t>
            </a:r>
            <a:r>
              <a: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空想性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just" fontAlgn="auto">
              <a:buNone/>
            </a:pPr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4</a:t>
            </a:r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）追求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小农经济的目标（</a:t>
            </a:r>
            <a:r>
              <a: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落后性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（二）</a:t>
            </a:r>
            <a:r>
              <a:rPr lang="en-US" altLang="zh-CN" smtClean="0"/>
              <a:t>《</a:t>
            </a:r>
            <a:r>
              <a:rPr lang="zh-CN" altLang="en-US" smtClean="0"/>
              <a:t>资政新篇</a:t>
            </a:r>
            <a:r>
              <a:rPr lang="en-US" altLang="zh-CN" smtClean="0"/>
              <a:t>》</a:t>
            </a:r>
            <a:endParaRPr lang="zh-CN" altLang="en-US"/>
          </a:p>
        </p:txBody>
      </p:sp>
      <p:sp>
        <p:nvSpPr>
          <p:cNvPr id="52229" name="2"/>
          <p:cNvSpPr/>
          <p:nvPr/>
        </p:nvSpPr>
        <p:spPr>
          <a:xfrm>
            <a:off x="556323" y="1595021"/>
            <a:ext cx="4997313" cy="526297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 algn="just" fontAlgn="auto"/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①所谓</a:t>
            </a:r>
            <a:r>
              <a:rPr lang="en-US" altLang="zh-CN" sz="2800">
                <a:latin typeface="黑体" panose="02010609060101010101" pitchFamily="1" charset="-122"/>
                <a:ea typeface="黑体" panose="02010609060101010101" pitchFamily="1" charset="-122"/>
              </a:rPr>
              <a:t>“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以法法之</a:t>
            </a:r>
            <a:r>
              <a:rPr lang="en-US" altLang="zh-CN" sz="2800">
                <a:latin typeface="黑体" panose="02010609060101010101" pitchFamily="1" charset="-122"/>
                <a:ea typeface="黑体" panose="02010609060101010101" pitchFamily="1" charset="-122"/>
              </a:rPr>
              <a:t>”</a:t>
            </a:r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者，……如纲常伦纪、教养大典，则宜立法以为准焉。……</a:t>
            </a:r>
          </a:p>
          <a:p>
            <a:pPr indent="457200" algn="just" fontAlgn="auto"/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②凡外邦人技艺精巧，邦法宏深，宜先许其通商……许牧司等并教技艺之人入内，教导我民……</a:t>
            </a:r>
          </a:p>
          <a:p>
            <a:pPr indent="457200" algn="just" fontAlgn="auto"/>
            <a:r>
              <a:rPr lang="zh-CN" altLang="en-US" sz="2800">
                <a:latin typeface="黑体" panose="02010609060101010101" pitchFamily="1" charset="-122"/>
                <a:ea typeface="黑体" panose="02010609060101010101" pitchFamily="1" charset="-122"/>
              </a:rPr>
              <a:t>③……兴车马之利……兴舟楫之利……兴银行……兴器皿技艺……兴邮亭……兴医院……</a:t>
            </a:r>
          </a:p>
          <a:p>
            <a:pPr indent="0" algn="r" fontAlgn="auto"/>
            <a:r>
              <a:rPr lang="zh-CN" altLang="en-US" sz="2800">
                <a:solidFill>
                  <a:schemeClr val="tx1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──《资政新篇》</a:t>
            </a:r>
          </a:p>
        </p:txBody>
      </p:sp>
      <p:pic>
        <p:nvPicPr>
          <p:cNvPr id="6146" name="Picture 2" descr="http://dingyue.ws.126.net/2019/08/26/02dc7129cc0640e79d8b14bdfdd1c3a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0575" y="1402135"/>
            <a:ext cx="6094866" cy="511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/>
      <p:bldP spid="5222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3"/>
          <p:cNvSpPr>
            <a:spLocks noGrp="1"/>
          </p:cNvSpPr>
          <p:nvPr>
            <p:ph idx="1"/>
          </p:nvPr>
        </p:nvSpPr>
        <p:spPr>
          <a:xfrm>
            <a:off x="623047" y="1610472"/>
            <a:ext cx="10515600" cy="49962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）内容：发展资本主义</a:t>
            </a:r>
          </a:p>
          <a:p>
            <a:pPr indent="0" algn="just" fontAlgn="auto">
              <a:buNone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①政治：提倡建立资本主义的政治制度</a:t>
            </a:r>
          </a:p>
          <a:p>
            <a:pPr indent="0" algn="just" fontAlgn="auto">
              <a:buNone/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②经济：发展资本主义经济</a:t>
            </a:r>
          </a:p>
          <a:p>
            <a:pPr indent="0" algn="just" fontAlgn="auto">
              <a:buNone/>
            </a:pPr>
            <a:r>
              <a:rPr lang="zh-CN" altLang="en-US" sz="2800">
                <a:solidFill>
                  <a:schemeClr val="tx1"/>
                </a:solidFill>
                <a:latin typeface="Calibri"/>
                <a:ea typeface="楷体" panose="02010609060101010101" pitchFamily="49" charset="-122"/>
                <a:cs typeface="楷体" panose="02010609060101010101" pitchFamily="49" charset="-122"/>
              </a:rPr>
              <a:t>③文教：学习近代教育和先进</a:t>
            </a:r>
            <a:r>
              <a:rPr lang="zh-CN" altLang="en-US" sz="2800" smtClean="0">
                <a:solidFill>
                  <a:schemeClr val="tx1"/>
                </a:solidFill>
                <a:latin typeface="Calibri"/>
                <a:ea typeface="楷体" panose="02010609060101010101" pitchFamily="49" charset="-122"/>
                <a:cs typeface="楷体" panose="02010609060101010101" pitchFamily="49" charset="-122"/>
              </a:rPr>
              <a:t>技术</a:t>
            </a:r>
          </a:p>
          <a:p>
            <a:pPr indent="0" algn="just" fontAlgn="auto">
              <a:buNone/>
            </a:pPr>
            <a:r>
              <a:rPr lang="zh-CN" altLang="en-US" sz="280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④</a:t>
            </a:r>
            <a:r>
              <a:rPr lang="zh-CN" altLang="en-US" sz="2800" smtClean="0">
                <a:solidFill>
                  <a:schemeClr val="tx1"/>
                </a:solidFill>
                <a:latin typeface="Calibri"/>
                <a:ea typeface="楷体" panose="02010609060101010101" pitchFamily="49" charset="-122"/>
                <a:cs typeface="楷体" panose="02010609060101010101" pitchFamily="49" charset="-122"/>
              </a:rPr>
              <a:t>外交：坚持独立自主的外交</a:t>
            </a:r>
            <a:endParaRPr lang="zh-CN" altLang="en-US" sz="280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just" fontAlgn="auto">
              <a:buNone/>
            </a:pPr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）评价：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just" fontAlgn="auto">
              <a:buNone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①先进的中国人首次提出在中国发展资本主义的设想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just" fontAlgn="auto">
              <a:buNone/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②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未能反映农民最迫切的愿望和要求，得不到太平天国广大将士的拥护，它更多的是洪仁玕个人经历的产物，并非农民起义的产物</a:t>
            </a:r>
          </a:p>
          <a:p>
            <a:pPr indent="0" algn="just" fontAlgn="auto">
              <a:buNone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③迫于当时形势，未能实行</a:t>
            </a:r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（二）</a:t>
            </a:r>
            <a:r>
              <a:rPr lang="en-US" altLang="zh-CN" smtClean="0"/>
              <a:t>《</a:t>
            </a:r>
            <a:r>
              <a:rPr lang="zh-CN" altLang="en-US" smtClean="0"/>
              <a:t>资政新篇</a:t>
            </a:r>
            <a:r>
              <a:rPr lang="en-US" altLang="zh-CN" smtClean="0"/>
              <a:t>》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6"/>
          <p:cNvSpPr txBox="1">
            <a:spLocks noGrp="1"/>
          </p:cNvSpPr>
          <p:nvPr>
            <p:ph idx="1"/>
          </p:nvPr>
        </p:nvSpPr>
        <p:spPr>
          <a:xfrm>
            <a:off x="381000" y="1247401"/>
            <a:ext cx="11156576" cy="459407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CN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</a:t>
            </a:r>
            <a:r>
              <a:rPr lang="zh-CN" alt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失败</a:t>
            </a:r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原因：阶级局限性</a:t>
            </a:r>
            <a:r>
              <a:rPr lang="en-US" altLang="zh-CN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+</a:t>
            </a:r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时代局限性</a:t>
            </a:r>
          </a:p>
          <a:p>
            <a:pPr algn="just"/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(1)主观方面：</a:t>
            </a:r>
          </a:p>
          <a:p>
            <a:pPr algn="just"/>
            <a:r>
              <a:rPr lang="zh-CN" altLang="en-US" sz="3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①</a:t>
            </a:r>
            <a:r>
              <a:rPr lang="zh-CN" altLang="en-US" sz="36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农民阶级的局限性</a:t>
            </a:r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：缺乏科学的理论指导（广大将士参加革命的目的并不明确）；提不出切实可行的纲领（提不出切合实际的革命纲领）；难以形成统一坚强的领导核心（定都天京后，领导者特权思想膨胀）。</a:t>
            </a:r>
          </a:p>
          <a:p>
            <a:pPr algn="just"/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②</a:t>
            </a:r>
            <a:r>
              <a:rPr lang="zh-CN" altLang="en-US" sz="36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战略上的失误</a:t>
            </a:r>
            <a:r>
              <a:rPr lang="zh-CN" alt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en-US" altLang="zh-CN" sz="36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just"/>
            <a:r>
              <a:rPr lang="zh-CN" alt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③</a:t>
            </a:r>
            <a:r>
              <a:rPr lang="zh-CN" altLang="en-US" sz="36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上层统治者的腐朽和奢靡。</a:t>
            </a:r>
            <a:endParaRPr lang="zh-CN" altLang="en-US" sz="36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3341" y="309282"/>
            <a:ext cx="68848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mtClean="0"/>
              <a:t>四、运动失败的原因</a:t>
            </a:r>
            <a:endParaRPr lang="zh-CN" altLang="en-US" sz="4000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6494" y="959401"/>
            <a:ext cx="10515600" cy="4351338"/>
          </a:xfrm>
        </p:spPr>
        <p:txBody>
          <a:bodyPr/>
          <a:lstStyle/>
          <a:p>
            <a:pPr algn="just"/>
            <a:r>
              <a: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(2)客观方面：</a:t>
            </a:r>
          </a:p>
          <a:p>
            <a:pPr algn="just"/>
            <a:r>
              <a:rPr lang="zh-CN" altLang="en-US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中外反动势力的联合绞杀</a:t>
            </a:r>
            <a:r>
              <a:rPr lang="zh-CN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en-US" altLang="zh-CN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just"/>
            <a:r>
              <a:rPr lang="zh-CN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湘军、淮军等军事集团围剿，洋枪队阻止太平军夺取上海。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标题 3"/>
          <p:cNvSpPr txBox="1">
            <a:spLocks noGrp="1"/>
          </p:cNvSpPr>
          <p:nvPr>
            <p:ph type="title"/>
          </p:nvPr>
        </p:nvSpPr>
        <p:spPr>
          <a:xfrm>
            <a:off x="636494" y="0"/>
            <a:ext cx="10515600" cy="1325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mtClean="0"/>
              <a:t>四、运动失败的原因</a:t>
            </a:r>
            <a:endParaRPr lang="zh-CN" altLang="en-US" sz="4000"/>
          </a:p>
        </p:txBody>
      </p:sp>
      <p:pic>
        <p:nvPicPr>
          <p:cNvPr id="7170" name="Picture 2" descr="http://p8.img.360kuai.com/t0102783f60bd8c18ca.jpg?size=1000x6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28329" y="2610635"/>
            <a:ext cx="6541060" cy="392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522824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7" name="TextBox 8"/>
          <p:cNvSpPr txBox="1"/>
          <p:nvPr/>
        </p:nvSpPr>
        <p:spPr>
          <a:xfrm>
            <a:off x="779930" y="1371787"/>
            <a:ext cx="11066930" cy="25545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buFontTx/>
            </a:pP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沉重打击了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封建统治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，根本上动摇了清政府的统治基础。</a:t>
            </a:r>
            <a:endParaRPr lang="en-US" altLang="zh-CN" sz="3200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0" hangingPunct="0">
              <a:buFontTx/>
            </a:pP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导致了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清朝传统政治和权力结构的变化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。起义直接促使地方督抚权力的扩大，客观上湘军等汉族官僚军事集团的崛起，影响了晚清政治走向。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0" hangingPunct="0">
              <a:buFontTx/>
            </a:pP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68" name="TextBox 9"/>
          <p:cNvSpPr txBox="1"/>
          <p:nvPr/>
        </p:nvSpPr>
        <p:spPr>
          <a:xfrm>
            <a:off x="779930" y="3318570"/>
            <a:ext cx="9749119" cy="35394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buFont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封建农民战争的最高峰。提出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近代中国第一个具有资本主义性质的社会改革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方案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显示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反封建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特点和进步作用。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0" hangingPunct="0">
              <a:buFont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打击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了外来侵略势力，冲击了西方殖民者在中国的统治。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0" hangingPunct="0">
              <a:buFontTx/>
            </a:pP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有力的推动了其他反清起义的发展，鼓舞了后来革命者。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518" name="Text Box 14"/>
          <p:cNvSpPr txBox="1"/>
          <p:nvPr/>
        </p:nvSpPr>
        <p:spPr>
          <a:xfrm>
            <a:off x="8912860" y="2544763"/>
            <a:ext cx="459740" cy="1189037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pPr>
              <a:buFontTx/>
            </a:pPr>
            <a:endParaRPr lang="zh-CN" altLang="zh-CN">
              <a:latin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五、历史意义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/>
      <p:bldP spid="1536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544605" y="430306"/>
            <a:ext cx="4047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mtClean="0"/>
              <a:t>总结</a:t>
            </a:r>
            <a:endParaRPr lang="zh-CN" altLang="en-US" sz="4000"/>
          </a:p>
        </p:txBody>
      </p:sp>
      <p:sp>
        <p:nvSpPr>
          <p:cNvPr id="3" name="TextBox 2"/>
          <p:cNvSpPr txBox="1"/>
          <p:nvPr/>
        </p:nvSpPr>
        <p:spPr>
          <a:xfrm>
            <a:off x="1291842" y="1922929"/>
            <a:ext cx="738664" cy="338865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smtClean="0"/>
              <a:t>太平天国运动</a:t>
            </a:r>
            <a:endParaRPr lang="zh-CN" altLang="en-US" sz="3600"/>
          </a:p>
        </p:txBody>
      </p:sp>
      <p:sp>
        <p:nvSpPr>
          <p:cNvPr id="4" name="TextBox 3"/>
          <p:cNvSpPr txBox="1"/>
          <p:nvPr/>
        </p:nvSpPr>
        <p:spPr>
          <a:xfrm>
            <a:off x="2666999" y="1248343"/>
            <a:ext cx="4020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/>
              <a:t>兴起之因</a:t>
            </a:r>
            <a:endParaRPr lang="zh-CN" altLang="en-US" sz="2400"/>
          </a:p>
        </p:txBody>
      </p:sp>
      <p:sp>
        <p:nvSpPr>
          <p:cNvPr id="5" name="TextBox 4"/>
          <p:cNvSpPr txBox="1"/>
          <p:nvPr/>
        </p:nvSpPr>
        <p:spPr>
          <a:xfrm>
            <a:off x="2568387" y="2306178"/>
            <a:ext cx="4020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/>
              <a:t>兴起和发展</a:t>
            </a:r>
            <a:endParaRPr lang="zh-CN" altLang="en-US" sz="2400"/>
          </a:p>
        </p:txBody>
      </p:sp>
      <p:sp>
        <p:nvSpPr>
          <p:cNvPr id="6" name="TextBox 5"/>
          <p:cNvSpPr txBox="1"/>
          <p:nvPr/>
        </p:nvSpPr>
        <p:spPr>
          <a:xfrm>
            <a:off x="2572869" y="3478305"/>
            <a:ext cx="4020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/>
              <a:t>转折与失败</a:t>
            </a:r>
            <a:endParaRPr lang="zh-CN" altLang="en-US" sz="2400"/>
          </a:p>
        </p:txBody>
      </p:sp>
      <p:sp>
        <p:nvSpPr>
          <p:cNvPr id="7" name="TextBox 6"/>
          <p:cNvSpPr txBox="1"/>
          <p:nvPr/>
        </p:nvSpPr>
        <p:spPr>
          <a:xfrm>
            <a:off x="2761129" y="4515957"/>
            <a:ext cx="4020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/>
              <a:t>失败原因</a:t>
            </a:r>
            <a:endParaRPr lang="zh-CN" altLang="en-US" sz="2400"/>
          </a:p>
        </p:txBody>
      </p:sp>
      <p:sp>
        <p:nvSpPr>
          <p:cNvPr id="8" name="TextBox 7"/>
          <p:cNvSpPr txBox="1"/>
          <p:nvPr/>
        </p:nvSpPr>
        <p:spPr>
          <a:xfrm>
            <a:off x="2761129" y="5553634"/>
            <a:ext cx="4020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历史意义</a:t>
            </a:r>
          </a:p>
        </p:txBody>
      </p:sp>
      <p:sp>
        <p:nvSpPr>
          <p:cNvPr id="9" name="左大括号 8"/>
          <p:cNvSpPr/>
          <p:nvPr/>
        </p:nvSpPr>
        <p:spPr bwMode="auto">
          <a:xfrm>
            <a:off x="2030506" y="1479176"/>
            <a:ext cx="537882" cy="4424083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71464" y="1939557"/>
            <a:ext cx="2678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/>
              <a:t>金田起义</a:t>
            </a:r>
            <a:endParaRPr lang="en-US" altLang="zh-CN" sz="2400" smtClean="0"/>
          </a:p>
          <a:p>
            <a:r>
              <a:rPr lang="zh-CN" altLang="en-US" sz="2400"/>
              <a:t>永安</a:t>
            </a:r>
            <a:r>
              <a:rPr lang="zh-CN" altLang="en-US" sz="2400" smtClean="0"/>
              <a:t>建制</a:t>
            </a:r>
            <a:endParaRPr lang="en-US" altLang="zh-CN" sz="2400" smtClean="0"/>
          </a:p>
          <a:p>
            <a:r>
              <a:rPr lang="zh-CN" altLang="en-US" sz="2400"/>
              <a:t>定都天京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7334" y="3139886"/>
            <a:ext cx="1916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/>
              <a:t>天京变乱</a:t>
            </a:r>
            <a:endParaRPr lang="en-US" altLang="zh-CN" sz="2400" smtClean="0"/>
          </a:p>
          <a:p>
            <a:r>
              <a:rPr lang="zh-CN" altLang="en-US" sz="2400" smtClean="0"/>
              <a:t>防御战</a:t>
            </a:r>
            <a:endParaRPr lang="en-US" altLang="zh-CN" sz="2400" smtClean="0"/>
          </a:p>
          <a:p>
            <a:r>
              <a:rPr lang="zh-CN" altLang="en-US" sz="2400" smtClean="0"/>
              <a:t>天京保卫战</a:t>
            </a:r>
            <a:endParaRPr lang="zh-CN" altLang="en-US" sz="2400"/>
          </a:p>
        </p:txBody>
      </p:sp>
      <p:sp>
        <p:nvSpPr>
          <p:cNvPr id="12" name="TextBox 11"/>
          <p:cNvSpPr txBox="1"/>
          <p:nvPr/>
        </p:nvSpPr>
        <p:spPr>
          <a:xfrm>
            <a:off x="4677334" y="4337960"/>
            <a:ext cx="4641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/>
              <a:t>局限性</a:t>
            </a:r>
            <a:endParaRPr lang="en-US" altLang="zh-CN" sz="2400" smtClean="0"/>
          </a:p>
          <a:p>
            <a:r>
              <a:rPr lang="zh-CN" altLang="en-US" sz="2400"/>
              <a:t>军事</a:t>
            </a:r>
            <a:r>
              <a:rPr lang="zh-CN" altLang="en-US" sz="2400" smtClean="0"/>
              <a:t>失误</a:t>
            </a:r>
            <a:endParaRPr lang="en-US" altLang="zh-CN" sz="2400" smtClean="0"/>
          </a:p>
          <a:p>
            <a:r>
              <a:rPr lang="zh-CN" altLang="en-US" sz="2400"/>
              <a:t>中外</a:t>
            </a:r>
            <a:r>
              <a:rPr lang="zh-CN" altLang="en-US" sz="2400" smtClean="0"/>
              <a:t>势力勾结</a:t>
            </a:r>
            <a:endParaRPr lang="zh-CN" altLang="en-US" sz="2400"/>
          </a:p>
        </p:txBody>
      </p:sp>
      <p:sp>
        <p:nvSpPr>
          <p:cNvPr id="13" name="TextBox 12"/>
          <p:cNvSpPr txBox="1"/>
          <p:nvPr/>
        </p:nvSpPr>
        <p:spPr>
          <a:xfrm>
            <a:off x="4663883" y="1091932"/>
            <a:ext cx="2785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/>
              <a:t>社会矛盾</a:t>
            </a:r>
            <a:endParaRPr lang="en-US" altLang="zh-CN" sz="2400" smtClean="0"/>
          </a:p>
          <a:p>
            <a:r>
              <a:rPr lang="zh-CN" altLang="en-US" sz="2400" smtClean="0"/>
              <a:t>创立拜上帝教</a:t>
            </a:r>
            <a:endParaRPr lang="zh-CN" altLang="en-US" sz="2400"/>
          </a:p>
        </p:txBody>
      </p:sp>
      <p:sp>
        <p:nvSpPr>
          <p:cNvPr id="14" name="TextBox 13"/>
          <p:cNvSpPr txBox="1"/>
          <p:nvPr/>
        </p:nvSpPr>
        <p:spPr>
          <a:xfrm>
            <a:off x="4579279" y="5567081"/>
            <a:ext cx="4028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/>
              <a:t>打击中外势力</a:t>
            </a:r>
            <a:endParaRPr lang="en-US" altLang="zh-CN" sz="2400" smtClean="0"/>
          </a:p>
          <a:p>
            <a:r>
              <a:rPr lang="zh-CN" altLang="en-US" sz="2400"/>
              <a:t>客观</a:t>
            </a:r>
            <a:r>
              <a:rPr lang="zh-CN" altLang="en-US" sz="2400" smtClean="0"/>
              <a:t>上促使政局的变化</a:t>
            </a:r>
            <a:endParaRPr lang="en-US" altLang="zh-CN" sz="2400" smtClean="0"/>
          </a:p>
          <a:p>
            <a:r>
              <a:rPr lang="zh-CN" altLang="en-US" sz="2400" smtClean="0"/>
              <a:t>推动起义的发展</a:t>
            </a:r>
            <a:endParaRPr lang="zh-CN" altLang="en-US" sz="2400"/>
          </a:p>
        </p:txBody>
      </p:sp>
      <p:sp>
        <p:nvSpPr>
          <p:cNvPr id="15" name="左中括号 14"/>
          <p:cNvSpPr/>
          <p:nvPr/>
        </p:nvSpPr>
        <p:spPr bwMode="auto">
          <a:xfrm>
            <a:off x="4383741" y="1248343"/>
            <a:ext cx="208429" cy="674586"/>
          </a:xfrm>
          <a:prstGeom prst="leftBracke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左中括号 15"/>
          <p:cNvSpPr/>
          <p:nvPr/>
        </p:nvSpPr>
        <p:spPr bwMode="auto">
          <a:xfrm>
            <a:off x="4487955" y="2199717"/>
            <a:ext cx="208429" cy="674586"/>
          </a:xfrm>
          <a:prstGeom prst="leftBracke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左中括号 16"/>
          <p:cNvSpPr/>
          <p:nvPr/>
        </p:nvSpPr>
        <p:spPr bwMode="auto">
          <a:xfrm>
            <a:off x="4489074" y="3371844"/>
            <a:ext cx="208429" cy="674586"/>
          </a:xfrm>
          <a:prstGeom prst="leftBracke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左中括号 17"/>
          <p:cNvSpPr/>
          <p:nvPr/>
        </p:nvSpPr>
        <p:spPr bwMode="auto">
          <a:xfrm>
            <a:off x="4403352" y="4490156"/>
            <a:ext cx="260531" cy="821431"/>
          </a:xfrm>
          <a:prstGeom prst="leftBracke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左中括号 18"/>
          <p:cNvSpPr/>
          <p:nvPr/>
        </p:nvSpPr>
        <p:spPr bwMode="auto">
          <a:xfrm>
            <a:off x="4318748" y="5567081"/>
            <a:ext cx="169208" cy="1089213"/>
          </a:xfrm>
          <a:prstGeom prst="leftBracke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6964837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1246093" y="1662731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800"/>
              <a:t>1853</a:t>
            </a:r>
            <a:r>
              <a:rPr lang="zh-CN" altLang="en-US" sz="2800"/>
              <a:t>年（咸丰三年），借着清政府急于寻求力量镇压太平天国的时机，他因势在其家乡湖南一带，依靠师徒、亲戚、好友等复杂的人际关系，建立了一支地方团练，称为湘</a:t>
            </a:r>
            <a:r>
              <a:rPr lang="zh-CN" altLang="en-US" sz="2800" smtClean="0"/>
              <a:t>勇或湘军。</a:t>
            </a:r>
            <a:endParaRPr lang="en-US" altLang="zh-CN" sz="2800" smtClean="0"/>
          </a:p>
          <a:p>
            <a:r>
              <a:rPr lang="zh-CN" altLang="en-US" sz="2800" smtClean="0"/>
              <a:t>以程朱理学为思想武装，以官爵和财富激励官兵作战。这支军队成为清朝镇压太平军的主力。</a:t>
            </a:r>
            <a:endParaRPr lang="zh-CN" altLang="en-US" sz="2800"/>
          </a:p>
        </p:txBody>
      </p:sp>
      <p:pic>
        <p:nvPicPr>
          <p:cNvPr id="3" name="图片 2" descr="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2760" t="10625" r="61823" b="12187"/>
          <a:stretch>
            <a:fillRect/>
          </a:stretch>
        </p:blipFill>
        <p:spPr>
          <a:xfrm>
            <a:off x="8001000" y="708853"/>
            <a:ext cx="3106831" cy="5447186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3499139997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9635" y="1314637"/>
            <a:ext cx="10515600" cy="4351338"/>
          </a:xfrm>
        </p:spPr>
        <p:txBody>
          <a:bodyPr/>
          <a:lstStyle/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en-US" altLang="zh-CN" smtClean="0"/>
          </a:p>
          <a:p>
            <a:pPr marL="0" indent="0">
              <a:buNone/>
            </a:pPr>
            <a:r>
              <a:rPr lang="zh-CN" altLang="en-US" smtClean="0"/>
              <a:t>洪秀全（</a:t>
            </a:r>
            <a:r>
              <a:rPr lang="en-US" altLang="zh-CN" smtClean="0"/>
              <a:t>1814-1864</a:t>
            </a:r>
            <a:r>
              <a:rPr lang="zh-CN" altLang="en-US" smtClean="0"/>
              <a:t>）</a:t>
            </a:r>
            <a:endParaRPr lang="zh-CN" altLang="en-US"/>
          </a:p>
        </p:txBody>
      </p:sp>
      <p:pic>
        <p:nvPicPr>
          <p:cNvPr id="4" name="图片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46" y="1786442"/>
            <a:ext cx="2762250" cy="2733675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385297" y="557527"/>
            <a:ext cx="8831356" cy="562971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6788" tIns="44436" rIns="44436" bIns="44436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175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0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洪秀全</a:t>
            </a:r>
            <a:r>
              <a:rPr lang="zh-CN" altLang="en-US" sz="2000" smtClean="0"/>
              <a:t>广东</a:t>
            </a:r>
            <a:r>
              <a:rPr lang="zh-CN" altLang="en-US" sz="2000"/>
              <a:t>花县（今广州市花都区）人</a:t>
            </a:r>
            <a:r>
              <a:rPr lang="zh-CN" altLang="en-US" sz="2000" smtClean="0"/>
              <a:t>，</a:t>
            </a:r>
            <a:r>
              <a:rPr lang="zh-CN" altLang="en-US" sz="2000" u="sng" smtClean="0">
                <a:hlinkClick r:id="rId4"/>
              </a:rPr>
              <a:t>客家人</a:t>
            </a:r>
            <a:r>
              <a:rPr lang="zh-CN" altLang="en-US" sz="2000" u="sng" smtClean="0"/>
              <a:t>。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生于耕读世家，可是三次都在童生试中的广州院试失败落选，洪秀全并不甘心于考试的失败，在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6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年后的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1843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年（道光二十三年）春天，再次参加了广州院试，结果还是以落选告终。</a:t>
            </a:r>
            <a:endParaRPr kumimoji="0" lang="zh-CN" sz="2000" b="0" i="0" u="none" strike="noStrike" cap="none" normalizeH="0" baseline="0" smtClean="0">
              <a:ln>
                <a:noFill/>
              </a:ln>
              <a:effectLst/>
              <a:latin typeface="Arial" panose="020b0604020202020204" pitchFamily="34" charset="0"/>
              <a:ea typeface="microsoft yahei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1836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年（道光十六年），洪秀全翻阅以前在广州应试时收到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hlinkClick r:id="rId5"/>
              </a:rPr>
              <a:t>《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hlinkClick r:id="rId5"/>
              </a:rPr>
              <a:t>劝世良言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hlinkClick r:id="rId5"/>
              </a:rPr>
              <a:t>》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一书，萌发了信奉上帝、追求人人平等的观念。把书中内容与自己以前大病时的幻觉对比，认为，自己受上帝之命下凡诛妖，一气抛开了孔孟之书，不再做一名儒生而改信了基督教的教义，索性把家里的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hlinkClick r:id="rId6"/>
              </a:rPr>
              <a:t>孔子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牌位换成了上帝的牌位。虽然未曾读过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hlinkClick r:id="rId7"/>
              </a:rPr>
              <a:t>《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hlinkClick r:id="rId7"/>
              </a:rPr>
              <a:t>圣经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hlinkClick r:id="rId7"/>
              </a:rPr>
              <a:t>》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，洪秀全却开始逢人便宣传他所理解的基督教教义，称之为“拜上帝教”。自称是上帝的二儿子，耶稣的弟弟。</a:t>
            </a:r>
          </a:p>
          <a:p>
            <a:pPr marL="0" marR="0" lvl="0" indent="317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洪秀全最初在广州附近传教，但未取得很大成功。</a:t>
            </a:r>
            <a:endParaRPr kumimoji="0" lang="en-US" altLang="zh-CN" sz="2000" b="0" i="0" u="none" strike="noStrike" cap="none" normalizeH="0" baseline="0" smtClean="0">
              <a:ln>
                <a:noFill/>
              </a:ln>
              <a:effectLst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0" marR="0" lvl="0" indent="317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1844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年（道光二十四年），洪秀全和冯云山转至广西一带传教。洪不久便返回广东，冯留下发展，在当地的信徒日增。</a:t>
            </a:r>
          </a:p>
          <a:p>
            <a:pPr marL="0" marR="0" lvl="0" indent="317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1847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年（道光二十七年）初，洪其后再到广西会合冯云山，在冯云山的协助下，于当年内在广西桂平建立了“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hlinkClick r:id="rId8"/>
              </a:rPr>
              <a:t>拜上帝会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”，吸收了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hlinkClick r:id="rId9"/>
              </a:rPr>
              <a:t>杨秀清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hlinkClick r:id="rId10"/>
              </a:rPr>
              <a:t>萧朝贵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hlinkClick r:id="rId11"/>
              </a:rPr>
              <a:t>韦昌辉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等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2000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人为会员。并陆续制订拜上帝会的规条及仪式。</a:t>
            </a:r>
          </a:p>
          <a:p>
            <a:pPr marL="0" marR="0" lvl="0" indent="317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洪秀全的拜上帝会与地方政府的矛盾日渐加深，洪秀全等人在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1850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年（道光三十年）决定反清，加紧准备。会众在下半年间陆续前来金田团营</a:t>
            </a:r>
            <a:r>
              <a:rPr kumimoji="0" lang="zh-CN" altLang="en-US" sz="2000" b="0" i="0" u="none" strike="noStrike" cap="none" normalizeH="0" baseline="0" smtClean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。</a:t>
            </a:r>
            <a:endParaRPr kumimoji="0" lang="zh-CN" sz="2000" b="0" i="0" u="none" strike="noStrike" cap="none" normalizeH="0" baseline="0" smtClean="0">
              <a:ln>
                <a:noFill/>
              </a:ln>
              <a:effectLst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5" name="New picture"/>
          <p:cNvPicPr/>
          <p:nvPr/>
        </p:nvPicPr>
        <p:blipFill>
          <a:blip r:embed="rId12"/>
          <a:stretch>
            <a:fillRect/>
          </a:stretch>
        </p:blipFill>
        <p:spPr>
          <a:xfrm>
            <a:off x="12192000" y="10934700"/>
            <a:ext cx="355600" cy="266700"/>
          </a:xfrm>
          <a:prstGeom prst="cube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 主题">
  <a:themeElements>
    <a:clrScheme name="Office 主题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主题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0000"/>
      </a:hlink>
      <a:folHlink>
        <a:srgbClr val="8000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0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138</Paragraphs>
  <Slides>22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1">
      <vt:lpstr>Arial</vt:lpstr>
      <vt:lpstr>Calibri</vt:lpstr>
      <vt:lpstr>宋体</vt:lpstr>
      <vt:lpstr>楷体</vt:lpstr>
      <vt:lpstr>黑体</vt:lpstr>
      <vt:lpstr>华文新魏</vt:lpstr>
      <vt:lpstr>Times New Roman</vt:lpstr>
      <vt:lpstr>microsoft yahei</vt:lpstr>
      <vt:lpstr>Office 主题</vt:lpstr>
      <vt:lpstr>第11课   太平天国运动</vt:lpstr>
      <vt:lpstr>一、太平天国运动兴起之因</vt:lpstr>
      <vt:lpstr>一、太平天国运动兴起之因</vt:lpstr>
      <vt:lpstr>二、太平天国运动兴起及发展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请思考：通过以上材料你认为天京变乱的原因是什么？</vt:lpstr>
      <vt:lpstr>PowerPoint Presentation</vt:lpstr>
      <vt:lpstr>三、太平天国的治国纲领</vt:lpstr>
      <vt:lpstr>三、太平天国的治国纲领</vt:lpstr>
      <vt:lpstr>（一）《天朝田亩制度》内容：</vt:lpstr>
      <vt:lpstr>（二）《资政新篇》</vt:lpstr>
      <vt:lpstr>（二）《资政新篇》</vt:lpstr>
      <vt:lpstr>PowerPoint Presentation</vt:lpstr>
      <vt:lpstr>四、运动失败的原因</vt:lpstr>
      <vt:lpstr>五、历史意义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2021-01-05T18:09:40.687</cp:lastPrinted>
  <dcterms:created xsi:type="dcterms:W3CDTF">2021-01-05T18:09:40Z</dcterms:created>
  <dcterms:modified xsi:type="dcterms:W3CDTF">2021-01-05T10:09:42Z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