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Default Extension="gif" ContentType="image/gif"/>
  <Default Extension="wav" ContentType="audio/x-wav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Java 17.6--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4053" r:id="rId1"/>
    <p:sldMasterId id="2147484065" r:id="rId2"/>
  </p:sldMasterIdLst>
  <p:notesMasterIdLst>
    <p:notesMasterId r:id="rId3"/>
  </p:notesMasterIdLst>
  <p:sldIdLst>
    <p:sldId id="289" r:id="rId4"/>
    <p:sldId id="271" r:id="rId5"/>
    <p:sldId id="272" r:id="rId6"/>
    <p:sldId id="326" r:id="rId7"/>
    <p:sldId id="324" r:id="rId8"/>
    <p:sldId id="323" r:id="rId9"/>
    <p:sldId id="327" r:id="rId10"/>
    <p:sldId id="273" r:id="rId11"/>
    <p:sldId id="275" r:id="rId12"/>
    <p:sldId id="276" r:id="rId13"/>
    <p:sldId id="316" r:id="rId14"/>
    <p:sldId id="317" r:id="rId15"/>
    <p:sldId id="305" r:id="rId16"/>
    <p:sldId id="328" r:id="rId17"/>
    <p:sldId id="329" r:id="rId18"/>
    <p:sldId id="292" r:id="rId19"/>
    <p:sldId id="302" r:id="rId20"/>
    <p:sldId id="283" r:id="rId21"/>
    <p:sldId id="284" r:id="rId22"/>
    <p:sldId id="285" r:id="rId23"/>
    <p:sldId id="286" r:id="rId24"/>
    <p:sldId id="287" r:id="rId25"/>
    <p:sldId id="288" r:id="rId26"/>
    <p:sldId id="321" r:id="rId27"/>
    <p:sldId id="300" r:id="rId28"/>
    <p:sldId id="304" r:id="rId29"/>
  </p:sldIdLst>
  <p:sldSz cx="12192000" cy="6858000"/>
  <p:notesSz cx="6858000" cy="9144000"/>
  <p:custDataLst>
    <p:tags r:id="rId3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53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slide" Target="slides/slide20.xml" /><Relationship Id="rId24" Type="http://schemas.openxmlformats.org/officeDocument/2006/relationships/slide" Target="slides/slide21.xml" /><Relationship Id="rId25" Type="http://schemas.openxmlformats.org/officeDocument/2006/relationships/slide" Target="slides/slide22.xml" /><Relationship Id="rId26" Type="http://schemas.openxmlformats.org/officeDocument/2006/relationships/slide" Target="slides/slide23.xml" /><Relationship Id="rId27" Type="http://schemas.openxmlformats.org/officeDocument/2006/relationships/slide" Target="slides/slide24.xml" /><Relationship Id="rId28" Type="http://schemas.openxmlformats.org/officeDocument/2006/relationships/slide" Target="slides/slide25.xml" /><Relationship Id="rId29" Type="http://schemas.openxmlformats.org/officeDocument/2006/relationships/slide" Target="slides/slide26.xml" /><Relationship Id="rId3" Type="http://schemas.openxmlformats.org/officeDocument/2006/relationships/notesMaster" Target="notesMasters/notesMaster1.xml" /><Relationship Id="rId30" Type="http://schemas.openxmlformats.org/officeDocument/2006/relationships/tags" Target="tags/tag2.xml" /><Relationship Id="rId31" Type="http://schemas.openxmlformats.org/officeDocument/2006/relationships/presProps" Target="presProps.xml" /><Relationship Id="rId32" Type="http://schemas.openxmlformats.org/officeDocument/2006/relationships/viewProps" Target="viewProps.xml" /><Relationship Id="rId33" Type="http://schemas.openxmlformats.org/officeDocument/2006/relationships/theme" Target="theme/theme1.xml" /><Relationship Id="rId34" Type="http://schemas.openxmlformats.org/officeDocument/2006/relationships/tableStyles" Target="tableStyles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drawings/_rels/vmlDrawing1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4.wmf" /></Relationships>
</file>

<file path=ppt/drawings/_rels/vmlDrawing2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9.wmf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A2BC07-A876-4845-9EDA-64D0454CFDC3}" type="datetimeFigureOut">
              <a:rPr lang="zh-CN" altLang="en-US" smtClean="0"/>
              <a:t>2014/12/3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BC1CAA-166D-4C4B-B376-E709D1DA4A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24492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9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0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11944084-BF1E-4CAB-8F0A-1B065D91BD67}" type="slidenum">
              <a:rPr lang="en-US" altLang="zh-CN">
                <a:solidFill>
                  <a:srgbClr val="000000"/>
                </a:solidFill>
              </a:rPr>
              <a:t>19</a:t>
            </a:fld>
          </a:p>
        </p:txBody>
      </p:sp>
      <p:sp>
        <p:nvSpPr>
          <p:cNvPr id="72706" name="Rectangle 2"/>
          <p:cNvSpPr>
            <a:spLocks noGrp="1" noRot="1" noChangeAspect="1" noTextEdit="1"/>
          </p:cNvSpPr>
          <p:nvPr>
            <p:ph type="sldImg"/>
          </p:nvPr>
        </p:nvSpPr>
        <p:spPr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sp>
      <p:sp>
        <p:nvSpPr>
          <p:cNvPr id="72707" name="Rectangle 3"/>
          <p:cNvSpPr>
            <a:spLocks noGrp="1"/>
          </p:cNvSpPr>
          <p:nvPr>
            <p:ph type="body" idx="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385095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FF783C72-14C2-4840-8691-C55CFE02B3BD}" type="slidenum">
              <a:rPr lang="en-US" altLang="zh-CN">
                <a:solidFill>
                  <a:srgbClr val="000000"/>
                </a:solidFill>
              </a:rPr>
              <a:t>20</a:t>
            </a:fld>
          </a:p>
        </p:txBody>
      </p:sp>
      <p:sp>
        <p:nvSpPr>
          <p:cNvPr id="74754" name="Rectangle 2"/>
          <p:cNvSpPr>
            <a:spLocks noGrp="1" noRot="1" noChangeAspect="1" noTextEdit="1"/>
          </p:cNvSpPr>
          <p:nvPr>
            <p:ph type="sldImg"/>
          </p:nvPr>
        </p:nvSpPr>
        <p:spPr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sp>
      <p:sp>
        <p:nvSpPr>
          <p:cNvPr id="74755" name="Rectangle 3"/>
          <p:cNvSpPr>
            <a:spLocks noGrp="1"/>
          </p:cNvSpPr>
          <p:nvPr>
            <p:ph type="body" idx="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40520409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A0F37CF1-C4A4-4378-BB0A-DB24DD83830C}" type="slidenum">
              <a:rPr lang="en-US" altLang="zh-CN">
                <a:solidFill>
                  <a:srgbClr val="000000"/>
                </a:solidFill>
              </a:rPr>
              <a:t>21</a:t>
            </a:fld>
          </a:p>
        </p:txBody>
      </p:sp>
      <p:sp>
        <p:nvSpPr>
          <p:cNvPr id="76802" name="Rectangle 2"/>
          <p:cNvSpPr>
            <a:spLocks noGrp="1" noRot="1" noChangeAspect="1" noTextEdit="1"/>
          </p:cNvSpPr>
          <p:nvPr>
            <p:ph type="sldImg"/>
          </p:nvPr>
        </p:nvSpPr>
        <p:spPr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sp>
      <p:sp>
        <p:nvSpPr>
          <p:cNvPr id="76803" name="Rectangle 3"/>
          <p:cNvSpPr>
            <a:spLocks noGrp="1"/>
          </p:cNvSpPr>
          <p:nvPr>
            <p:ph type="body" idx="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2795414840"/>
      </p:ext>
    </p:extLst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30" t="2743" r="659" b="10152"/>
          <a:stretch>
            <a:fillRect/>
          </a:stretch>
        </p:blipFill>
        <p:spPr>
          <a:xfrm>
            <a:off x="0" y="-43031"/>
            <a:ext cx="12203613" cy="6901032"/>
          </a:xfrm>
          <a:prstGeom prst="rect">
            <a:avLst/>
          </a:prstGeom>
        </p:spPr>
      </p:pic>
      <p:sp>
        <p:nvSpPr>
          <p:cNvPr id="4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5C52B-1C31-4640-AEFF-1DC4C9C488B2}" type="datetimeFigureOut">
              <a:rPr lang="zh-CN" altLang="en-US" smtClean="0"/>
              <a:t>2014/12/3</a:t>
            </a:fld>
            <a:endParaRPr lang="zh-CN" altLang="en-US"/>
          </a:p>
        </p:txBody>
      </p:sp>
      <p:sp>
        <p:nvSpPr>
          <p:cNvPr id="5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EE1C0-A7F4-4036-A0DF-B2E2761791D0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3" name="KSO_CT2"/>
          <p:cNvSpPr>
            <a:spLocks noGrp="1"/>
          </p:cNvSpPr>
          <p:nvPr>
            <p:ph type="subTitle" idx="1" hasCustomPrompt="1"/>
          </p:nvPr>
        </p:nvSpPr>
        <p:spPr>
          <a:xfrm>
            <a:off x="5100033" y="5766367"/>
            <a:ext cx="6859855" cy="467211"/>
          </a:xfrm>
          <a:noFill/>
        </p:spPr>
        <p:txBody>
          <a:bodyPr>
            <a:noAutofit/>
          </a:bodyPr>
          <a:lstStyle>
            <a:lvl1pPr marL="0" indent="0" algn="ctr">
              <a:buNone/>
              <a:defRPr sz="1800">
                <a:solidFill>
                  <a:schemeClr val="accent2">
                    <a:lumMod val="75000"/>
                  </a:schemeClr>
                </a:solidFill>
                <a:effectLst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zh-CN" altLang="en-US" smtClean="0"/>
              <a:t>单击此处添加您的副标题</a:t>
            </a:r>
          </a:p>
        </p:txBody>
      </p:sp>
      <p:sp>
        <p:nvSpPr>
          <p:cNvPr id="7" name="KSO_CT1"/>
          <p:cNvSpPr>
            <a:spLocks noGrp="1"/>
          </p:cNvSpPr>
          <p:nvPr>
            <p:ph type="title" hasCustomPrompt="1"/>
          </p:nvPr>
        </p:nvSpPr>
        <p:spPr>
          <a:xfrm>
            <a:off x="5100033" y="4018728"/>
            <a:ext cx="6859855" cy="1720077"/>
          </a:xfrm>
        </p:spPr>
        <p:txBody>
          <a:bodyPr>
            <a:noAutofit/>
          </a:bodyPr>
          <a:lstStyle>
            <a:lvl1pPr algn="ctr">
              <a:defRPr sz="4000" baseline="0">
                <a:solidFill>
                  <a:schemeClr val="accent1">
                    <a:lumMod val="50000"/>
                  </a:schemeClr>
                </a:solidFill>
                <a:effectLst/>
                <a:latin typeface="+mj-lt"/>
              </a:defRPr>
            </a:lvl1pPr>
          </a:lstStyle>
          <a:p>
            <a:r>
              <a:rPr lang="zh-CN" altLang="en-US" smtClean="0"/>
              <a:t>单击此处添加您的标题文字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5345312"/>
      </p:ext>
    </p:extLst>
  </p:cSld>
  <p:clrMapOvr>
    <a:masterClrMapping/>
  </p:clrMapOvr>
  <p:transition/>
  <p:timing/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1620">
          <p15:clr>
            <a:srgbClr val="FBAE40"/>
          </p15:clr>
        </p15:guide>
        <p15:guide id="3" pos="496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KSO_BC1"/>
          <p:cNvSpPr>
            <a:spLocks noGrp="1"/>
          </p:cNvSpPr>
          <p:nvPr>
            <p:ph idx="1"/>
          </p:nvPr>
        </p:nvSpPr>
        <p:spPr>
          <a:xfrm>
            <a:off x="558801" y="1314664"/>
            <a:ext cx="11056060" cy="53493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4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5C52B-1C31-4640-AEFF-1DC4C9C488B2}" type="datetimeFigureOut">
              <a:rPr lang="zh-CN" altLang="en-US" smtClean="0"/>
              <a:t>2014/12/3</a:t>
            </a:fld>
            <a:endParaRPr lang="zh-CN" altLang="en-US"/>
          </a:p>
        </p:txBody>
      </p:sp>
      <p:sp>
        <p:nvSpPr>
          <p:cNvPr id="5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EE1C0-A7F4-4036-A0DF-B2E2761791D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7745444"/>
      </p:ext>
    </p:extLst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KSO_ST1"/>
          <p:cNvSpPr>
            <a:spLocks noGrp="1"/>
          </p:cNvSpPr>
          <p:nvPr>
            <p:ph type="title" hasCustomPrompt="1"/>
          </p:nvPr>
        </p:nvSpPr>
        <p:spPr>
          <a:xfrm>
            <a:off x="2098675" y="2169163"/>
            <a:ext cx="7994651" cy="1235075"/>
          </a:xfrm>
        </p:spPr>
        <p:txBody>
          <a:bodyPr anchor="b">
            <a:normAutofit/>
          </a:bodyPr>
          <a:lstStyle>
            <a:lvl1pPr algn="ctr">
              <a:defRPr sz="3600">
                <a:solidFill>
                  <a:schemeClr val="tx2">
                    <a:lumMod val="75000"/>
                  </a:schemeClr>
                </a:solidFill>
                <a:effectLst/>
              </a:defRPr>
            </a:lvl1pPr>
          </a:lstStyle>
          <a:p>
            <a:r>
              <a:rPr lang="zh-CN" altLang="en-US" smtClean="0"/>
              <a:t>此处添加您的标题</a:t>
            </a:r>
            <a:endParaRPr lang="en-US"/>
          </a:p>
        </p:txBody>
      </p:sp>
      <p:sp>
        <p:nvSpPr>
          <p:cNvPr id="3" name="KSO_ST2"/>
          <p:cNvSpPr>
            <a:spLocks noGrp="1"/>
          </p:cNvSpPr>
          <p:nvPr>
            <p:ph type="body" idx="1" hasCustomPrompt="1"/>
          </p:nvPr>
        </p:nvSpPr>
        <p:spPr>
          <a:xfrm>
            <a:off x="2098677" y="3461387"/>
            <a:ext cx="7994649" cy="468000"/>
          </a:xfrm>
          <a:prstGeom prst="rect">
            <a:avLst/>
          </a:prstGeom>
          <a:blipFill dpi="0" rotWithShape="1">
            <a:blip r:embed="rId1"/>
            <a:stretch>
              <a:fillRect t="-3000" b="0"/>
            </a:stretch>
          </a:blipFill>
        </p:spPr>
        <p:txBody>
          <a:bodyPr anchor="ctr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单击此处添加您的副标题</a:t>
            </a:r>
            <a:endParaRPr lang="en-US" altLang="zh-CN"/>
          </a:p>
        </p:txBody>
      </p:sp>
      <p:sp>
        <p:nvSpPr>
          <p:cNvPr id="4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5C52B-1C31-4640-AEFF-1DC4C9C488B2}" type="datetimeFigureOut">
              <a:rPr lang="zh-CN" altLang="en-US" smtClean="0"/>
              <a:t>2014/12/3</a:t>
            </a:fld>
            <a:endParaRPr lang="zh-CN" altLang="en-US"/>
          </a:p>
        </p:txBody>
      </p:sp>
      <p:sp>
        <p:nvSpPr>
          <p:cNvPr id="5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EE1C0-A7F4-4036-A0DF-B2E2761791D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2284048"/>
      </p:ext>
    </p:extLst>
  </p:cSld>
  <p:clrMapOvr>
    <a:masterClrMapping/>
  </p:clrMapOvr>
  <p:transition/>
  <p:timing/>
  <p:extLst mod="1"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KSO_BC1"/>
          <p:cNvSpPr>
            <a:spLocks noGrp="1"/>
          </p:cNvSpPr>
          <p:nvPr>
            <p:ph sz="half" idx="1"/>
          </p:nvPr>
        </p:nvSpPr>
        <p:spPr>
          <a:xfrm>
            <a:off x="1399823" y="1244601"/>
            <a:ext cx="5080000" cy="49323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4" name="KSO_BC2"/>
          <p:cNvSpPr>
            <a:spLocks noGrp="1"/>
          </p:cNvSpPr>
          <p:nvPr>
            <p:ph sz="half" idx="2"/>
          </p:nvPr>
        </p:nvSpPr>
        <p:spPr>
          <a:xfrm>
            <a:off x="6519334" y="1244601"/>
            <a:ext cx="5094116" cy="49323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5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5C52B-1C31-4640-AEFF-1DC4C9C488B2}" type="datetimeFigureOut">
              <a:rPr lang="zh-CN" altLang="en-US" smtClean="0"/>
              <a:t>2014/12/3</a:t>
            </a:fld>
            <a:endParaRPr lang="zh-CN" altLang="en-US"/>
          </a:p>
        </p:txBody>
      </p:sp>
      <p:sp>
        <p:nvSpPr>
          <p:cNvPr id="6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EE1C0-A7F4-4036-A0DF-B2E2761791D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4364612"/>
      </p:ext>
    </p:extLst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>
          <a:xfrm>
            <a:off x="2302932" y="118532"/>
            <a:ext cx="9312101" cy="71702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9435" y="1376363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KSO_BC1"/>
          <p:cNvSpPr>
            <a:spLocks noGrp="1"/>
          </p:cNvSpPr>
          <p:nvPr>
            <p:ph sz="half" idx="2"/>
          </p:nvPr>
        </p:nvSpPr>
        <p:spPr>
          <a:xfrm>
            <a:off x="1099435" y="22002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31847" y="1376363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KSO_BC2"/>
          <p:cNvSpPr>
            <a:spLocks noGrp="1"/>
          </p:cNvSpPr>
          <p:nvPr>
            <p:ph sz="quarter" idx="4"/>
          </p:nvPr>
        </p:nvSpPr>
        <p:spPr>
          <a:xfrm>
            <a:off x="6431847" y="22002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7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5C52B-1C31-4640-AEFF-1DC4C9C488B2}" type="datetimeFigureOut">
              <a:rPr lang="zh-CN" altLang="en-US" smtClean="0"/>
              <a:t>2014/12/3</a:t>
            </a:fld>
            <a:endParaRPr lang="zh-CN" altLang="en-US"/>
          </a:p>
        </p:txBody>
      </p:sp>
      <p:sp>
        <p:nvSpPr>
          <p:cNvPr id="8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EE1C0-A7F4-4036-A0DF-B2E2761791D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9981238"/>
      </p:ext>
    </p:extLst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>
          <a:xfrm>
            <a:off x="3042195" y="206101"/>
            <a:ext cx="8572663" cy="699595"/>
          </a:xfrm>
        </p:spPr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5C52B-1C31-4640-AEFF-1DC4C9C488B2}" type="datetimeFigureOut">
              <a:rPr lang="zh-CN" altLang="en-US" smtClean="0"/>
              <a:t>2014/12/3</a:t>
            </a:fld>
            <a:endParaRPr lang="zh-CN" altLang="en-US"/>
          </a:p>
        </p:txBody>
      </p:sp>
      <p:sp>
        <p:nvSpPr>
          <p:cNvPr id="4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EE1C0-A7F4-4036-A0DF-B2E2761791D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2195626"/>
      </p:ext>
    </p:extLst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5C52B-1C31-4640-AEFF-1DC4C9C488B2}" type="datetimeFigureOut">
              <a:rPr lang="zh-CN" altLang="en-US" smtClean="0"/>
              <a:t>2014/12/3</a:t>
            </a:fld>
            <a:endParaRPr lang="zh-CN" altLang="en-US"/>
          </a:p>
        </p:txBody>
      </p:sp>
      <p:sp>
        <p:nvSpPr>
          <p:cNvPr id="3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EE1C0-A7F4-4036-A0DF-B2E2761791D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4506430"/>
      </p:ext>
    </p:extLst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>
          <a:xfrm>
            <a:off x="1144590" y="533403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KSO_BC1"/>
          <p:cNvSpPr>
            <a:spLocks noGrp="1"/>
          </p:cNvSpPr>
          <p:nvPr>
            <p:ph idx="1"/>
          </p:nvPr>
        </p:nvSpPr>
        <p:spPr>
          <a:xfrm>
            <a:off x="5487989" y="1063629"/>
            <a:ext cx="6172200" cy="487362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4" name="KSO_BC2"/>
          <p:cNvSpPr>
            <a:spLocks noGrp="1"/>
          </p:cNvSpPr>
          <p:nvPr>
            <p:ph type="body" sz="half" idx="2"/>
          </p:nvPr>
        </p:nvSpPr>
        <p:spPr>
          <a:xfrm>
            <a:off x="1144590" y="2133603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5C52B-1C31-4640-AEFF-1DC4C9C488B2}" type="datetimeFigureOut">
              <a:rPr lang="zh-CN" altLang="en-US" smtClean="0"/>
              <a:t>2014/12/3</a:t>
            </a:fld>
            <a:endParaRPr lang="zh-CN" altLang="en-US"/>
          </a:p>
        </p:txBody>
      </p:sp>
      <p:sp>
        <p:nvSpPr>
          <p:cNvPr id="6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EE1C0-A7F4-4036-A0DF-B2E2761791D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5976811"/>
      </p:ext>
    </p:extLst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>
          <a:xfrm>
            <a:off x="1246192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KSO_BC1"/>
          <p:cNvSpPr>
            <a:spLocks noGrp="1" noChangeAspect="1"/>
          </p:cNvSpPr>
          <p:nvPr>
            <p:ph type="pic" idx="1"/>
          </p:nvPr>
        </p:nvSpPr>
        <p:spPr>
          <a:xfrm>
            <a:off x="5442833" y="987428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/>
          </a:p>
        </p:txBody>
      </p:sp>
      <p:sp>
        <p:nvSpPr>
          <p:cNvPr id="4" name="KSO_BC2"/>
          <p:cNvSpPr>
            <a:spLocks noGrp="1"/>
          </p:cNvSpPr>
          <p:nvPr>
            <p:ph type="body" sz="half" idx="2"/>
          </p:nvPr>
        </p:nvSpPr>
        <p:spPr>
          <a:xfrm>
            <a:off x="1246192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5C52B-1C31-4640-AEFF-1DC4C9C488B2}" type="datetimeFigureOut">
              <a:rPr lang="zh-CN" altLang="en-US" smtClean="0"/>
              <a:t>2014/12/3</a:t>
            </a:fld>
            <a:endParaRPr lang="zh-CN" altLang="en-US"/>
          </a:p>
        </p:txBody>
      </p:sp>
      <p:sp>
        <p:nvSpPr>
          <p:cNvPr id="6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EE1C0-A7F4-4036-A0DF-B2E2761791D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6646352"/>
      </p:ext>
    </p:extLst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KSO_BC1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4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5C52B-1C31-4640-AEFF-1DC4C9C488B2}" type="datetimeFigureOut">
              <a:rPr lang="zh-CN" altLang="en-US" smtClean="0"/>
              <a:t>2014/12/3</a:t>
            </a:fld>
            <a:endParaRPr lang="zh-CN" altLang="en-US"/>
          </a:p>
        </p:txBody>
      </p:sp>
      <p:sp>
        <p:nvSpPr>
          <p:cNvPr id="5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EE1C0-A7F4-4036-A0DF-B2E2761791D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3056587"/>
      </p:ext>
    </p:extLst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KSO_BT1"/>
          <p:cNvSpPr>
            <a:spLocks noGrp="1"/>
          </p:cNvSpPr>
          <p:nvPr>
            <p:ph type="title" orient="vert"/>
          </p:nvPr>
        </p:nvSpPr>
        <p:spPr>
          <a:xfrm>
            <a:off x="10171290" y="365126"/>
            <a:ext cx="1182511" cy="5811839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KSO_BC1"/>
          <p:cNvSpPr>
            <a:spLocks noGrp="1"/>
          </p:cNvSpPr>
          <p:nvPr>
            <p:ph type="body" orient="vert" idx="1"/>
          </p:nvPr>
        </p:nvSpPr>
        <p:spPr>
          <a:xfrm>
            <a:off x="2113842" y="365126"/>
            <a:ext cx="7933269" cy="5811839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4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5C52B-1C31-4640-AEFF-1DC4C9C488B2}" type="datetimeFigureOut">
              <a:rPr lang="zh-CN" altLang="en-US" smtClean="0"/>
              <a:t>2014/12/3</a:t>
            </a:fld>
            <a:endParaRPr lang="zh-CN" altLang="en-US"/>
          </a:p>
        </p:txBody>
      </p:sp>
      <p:sp>
        <p:nvSpPr>
          <p:cNvPr id="5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EE1C0-A7F4-4036-A0DF-B2E2761791D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3287971"/>
      </p:ext>
    </p:extLst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5058" name="Rectangle 2"/>
          <p:cNvSpPr>
            <a:spLocks noGrp="1" noRot="1" noChangeArrowheads="1"/>
          </p:cNvSpPr>
          <p:nvPr>
            <p:ph type="ctrTitle"/>
          </p:nvPr>
        </p:nvSpPr>
        <p:spPr>
          <a:xfrm>
            <a:off x="914400" y="2286000"/>
            <a:ext cx="103632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en-US" noProof="0" smtClean="0"/>
              <a:t>单击此处编辑母版标题样式</a:t>
            </a:r>
          </a:p>
        </p:txBody>
      </p:sp>
      <p:sp>
        <p:nvSpPr>
          <p:cNvPr id="45059" name="Rectangle 3"/>
          <p:cNvSpPr>
            <a:spLocks noGrp="1" noRot="1" noChangeArrowheads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zh-CN" altLang="en-US" noProof="0" smtClean="0"/>
              <a:t>单击此处编辑母版副标题样式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 kumimoji="1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 kumimoji="1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kumimoji="1">
                <a:latin typeface="Times New Roman" pitchFamily="18" charset="0"/>
              </a:defRPr>
            </a:lvl1pPr>
          </a:lstStyle>
          <a:p>
            <a:pPr>
              <a:defRPr/>
            </a:pPr>
            <a:fld id="{5719DDC6-B79D-4A4E-A484-66968FA27C48}" type="slidenum">
              <a:rPr lang="en-US" altLang="zh-CN"/>
              <a:pPr>
                <a:defRPr/>
              </a:p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3130077275"/>
      </p:ext>
    </p:extLst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 kumimoji="1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 kumimoji="1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kumimoji="1">
                <a:latin typeface="Times New Roman" pitchFamily="18" charset="0"/>
              </a:defRPr>
            </a:lvl1pPr>
          </a:lstStyle>
          <a:p>
            <a:pPr>
              <a:defRPr/>
            </a:pPr>
            <a:fld id="{3A50C04C-D168-48EE-B102-F53CC915F1CC}" type="slidenum">
              <a:rPr lang="en-US" altLang="zh-CN"/>
              <a:pPr>
                <a:defRPr/>
              </a:p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1426496198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 kumimoji="1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 kumimoji="1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kumimoji="1">
                <a:latin typeface="Times New Roman" pitchFamily="18" charset="0"/>
              </a:defRPr>
            </a:lvl1pPr>
          </a:lstStyle>
          <a:p>
            <a:pPr>
              <a:defRPr/>
            </a:pPr>
            <a:fld id="{AC3154D0-14E1-4277-872D-C7EC39725F8A}" type="slidenum">
              <a:rPr lang="en-US" altLang="zh-CN"/>
              <a:pPr>
                <a:defRPr/>
              </a:p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424042129"/>
      </p:ext>
    </p:extLst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02168" y="1905001"/>
            <a:ext cx="5592233" cy="4194175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1" y="1905001"/>
            <a:ext cx="5592233" cy="4194175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 kumimoji="1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 kumimoji="1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kumimoji="1">
                <a:latin typeface="Times New Roman" pitchFamily="18" charset="0"/>
              </a:defRPr>
            </a:lvl1pPr>
          </a:lstStyle>
          <a:p>
            <a:pPr>
              <a:defRPr/>
            </a:pPr>
            <a:fld id="{FF6FDF75-D750-4736-9D23-CF52457AA287}" type="slidenum">
              <a:rPr lang="en-US" altLang="zh-CN"/>
              <a:pPr>
                <a:defRPr/>
              </a:p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1741156631"/>
      </p:ext>
    </p:extLst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 kumimoji="1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 kumimoji="1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kumimoji="1">
                <a:latin typeface="Times New Roman" pitchFamily="18" charset="0"/>
              </a:defRPr>
            </a:lvl1pPr>
          </a:lstStyle>
          <a:p>
            <a:pPr>
              <a:defRPr/>
            </a:pPr>
            <a:fld id="{981369F1-6602-4DFF-8F56-67E1F58DC474}" type="slidenum">
              <a:rPr lang="en-US" altLang="zh-CN"/>
              <a:pPr>
                <a:defRPr/>
              </a:p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1680322984"/>
      </p:ext>
    </p:extLst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 kumimoji="1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 kumimoji="1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kumimoji="1">
                <a:latin typeface="Times New Roman" pitchFamily="18" charset="0"/>
              </a:defRPr>
            </a:lvl1pPr>
          </a:lstStyle>
          <a:p>
            <a:pPr>
              <a:defRPr/>
            </a:pPr>
            <a:fld id="{78E946FD-3DDF-4BEB-A999-EBDC4BC7D751}" type="slidenum">
              <a:rPr lang="en-US" altLang="zh-CN"/>
              <a:pPr>
                <a:defRPr/>
              </a:p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4060744470"/>
      </p:ext>
    </p:extLst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 kumimoji="1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 kumimoji="1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kumimoji="1">
                <a:latin typeface="Times New Roman" pitchFamily="18" charset="0"/>
              </a:defRPr>
            </a:lvl1pPr>
          </a:lstStyle>
          <a:p>
            <a:pPr>
              <a:defRPr/>
            </a:pPr>
            <a:fld id="{CF96A068-A916-4E0E-8B96-AF6E5B63D34B}" type="slidenum">
              <a:rPr lang="en-US" altLang="zh-CN"/>
              <a:pPr>
                <a:defRPr/>
              </a:p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1444896612"/>
      </p:ext>
    </p:extLst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 kumimoji="1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 kumimoji="1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kumimoji="1">
                <a:latin typeface="Times New Roman" pitchFamily="18" charset="0"/>
              </a:defRPr>
            </a:lvl1pPr>
          </a:lstStyle>
          <a:p>
            <a:pPr>
              <a:defRPr/>
            </a:pPr>
            <a:fld id="{7C64A458-47EA-4D3C-BFB5-B85DB42EC3C1}" type="slidenum">
              <a:rPr lang="en-US" altLang="zh-CN"/>
              <a:pPr>
                <a:defRPr/>
              </a:p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2904126937"/>
      </p:ext>
    </p:extLst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 kumimoji="1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 kumimoji="1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kumimoji="1">
                <a:latin typeface="Times New Roman" pitchFamily="18" charset="0"/>
              </a:defRPr>
            </a:lvl1pPr>
          </a:lstStyle>
          <a:p>
            <a:pPr>
              <a:defRPr/>
            </a:pPr>
            <a:fld id="{1A6D303C-3112-4AE6-8954-4CD3EE6170A8}" type="slidenum">
              <a:rPr lang="en-US" altLang="zh-CN"/>
              <a:pPr>
                <a:defRPr/>
              </a:p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1977731072"/>
      </p:ext>
    </p:extLst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 kumimoji="1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 kumimoji="1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kumimoji="1">
                <a:latin typeface="Times New Roman" pitchFamily="18" charset="0"/>
              </a:defRPr>
            </a:lvl1pPr>
          </a:lstStyle>
          <a:p>
            <a:pPr>
              <a:defRPr/>
            </a:pPr>
            <a:fld id="{F280A09D-E23D-4F10-A629-42467172B453}" type="slidenum">
              <a:rPr lang="en-US" altLang="zh-CN"/>
              <a:pPr>
                <a:defRPr/>
              </a:p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1483812234"/>
      </p:ext>
    </p:extLst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942918" y="609601"/>
            <a:ext cx="2846916" cy="548957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02167" y="609601"/>
            <a:ext cx="8337551" cy="548957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 kumimoji="1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 kumimoji="1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kumimoji="1">
                <a:latin typeface="Times New Roman" pitchFamily="18" charset="0"/>
              </a:defRPr>
            </a:lvl1pPr>
          </a:lstStyle>
          <a:p>
            <a:pPr>
              <a:defRPr/>
            </a:pPr>
            <a:fld id="{2F3A11B9-306E-46D3-B7F4-23261767F4FE}" type="slidenum">
              <a:rPr lang="en-US" altLang="zh-CN"/>
              <a:pPr>
                <a:defRPr/>
              </a:p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1955096321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image" Target="../media/image3.jpeg" /><Relationship Id="rId13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67"/>
          <a:stretch>
            <a:fillRect/>
          </a:stretch>
        </p:blipFill>
        <p:spPr>
          <a:xfrm flipH="1">
            <a:off x="0" y="-8716"/>
            <a:ext cx="12192000" cy="6121567"/>
          </a:xfrm>
          <a:prstGeom prst="rect">
            <a:avLst/>
          </a:prstGeom>
        </p:spPr>
      </p:pic>
      <p:sp>
        <p:nvSpPr>
          <p:cNvPr id="2" name="KSO_BT1"/>
          <p:cNvSpPr>
            <a:spLocks noGrp="1"/>
          </p:cNvSpPr>
          <p:nvPr>
            <p:ph type="title"/>
          </p:nvPr>
        </p:nvSpPr>
        <p:spPr>
          <a:xfrm>
            <a:off x="3042195" y="205200"/>
            <a:ext cx="8572663" cy="69959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4" name="KSO_FD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85C52B-1C31-4640-AEFF-1DC4C9C488B2}" type="datetimeFigureOut">
              <a:rPr lang="zh-CN" altLang="en-US" smtClean="0"/>
              <a:t>2014/12/3</a:t>
            </a:fld>
            <a:endParaRPr lang="zh-CN" altLang="en-US"/>
          </a:p>
        </p:txBody>
      </p:sp>
      <p:sp>
        <p:nvSpPr>
          <p:cNvPr id="5" name="KSO_FT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KSO_FN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5EE1C0-A7F4-4036-A0DF-B2E2761791D0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3" name="KSO_BC1"/>
          <p:cNvSpPr>
            <a:spLocks noGrp="1"/>
          </p:cNvSpPr>
          <p:nvPr>
            <p:ph type="body" idx="1"/>
          </p:nvPr>
        </p:nvSpPr>
        <p:spPr>
          <a:xfrm>
            <a:off x="558801" y="1271119"/>
            <a:ext cx="11056060" cy="53493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</p:spTree>
    <p:extLst>
      <p:ext uri="{BB962C8B-B14F-4D97-AF65-F5344CB8AC3E}">
        <p14:creationId xmlns:p14="http://schemas.microsoft.com/office/powerpoint/2010/main" val="42837962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4" r:id="rId1"/>
    <p:sldLayoutId id="2147484055" r:id="rId2"/>
    <p:sldLayoutId id="2147484056" r:id="rId3"/>
    <p:sldLayoutId id="2147484057" r:id="rId4"/>
    <p:sldLayoutId id="2147484058" r:id="rId5"/>
    <p:sldLayoutId id="2147484059" r:id="rId6"/>
    <p:sldLayoutId id="2147484060" r:id="rId7"/>
    <p:sldLayoutId id="2147484061" r:id="rId8"/>
    <p:sldLayoutId id="2147484062" r:id="rId9"/>
    <p:sldLayoutId id="2147484063" r:id="rId10"/>
    <p:sldLayoutId id="2147484064" r:id="rId11"/>
  </p:sldLayoutIdLst>
  <p:transition/>
  <p:timing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3200" b="1" i="0" kern="1200" baseline="0">
          <a:solidFill>
            <a:schemeClr val="tx2">
              <a:lumMod val="75000"/>
            </a:schemeClr>
          </a:solidFill>
          <a:effectLst>
            <a:outerShdw dist="38100" dir="5400000" algn="t" rotWithShape="0">
              <a:schemeClr val="bg1">
                <a:alpha val="36000"/>
              </a:schemeClr>
            </a:outerShdw>
          </a:effectLst>
          <a:latin typeface="Arial Black" panose="020b0a04020102020204" pitchFamily="34" charset="0"/>
          <a:ea typeface="微软雅黑" pitchFamily="34" charset="-122"/>
          <a:cs typeface="+mj-cs"/>
        </a:defRPr>
      </a:lvl1pPr>
    </p:titleStyle>
    <p:bodyStyle>
      <a:lvl1pPr marL="357179" indent="-357179" algn="just" defTabSz="914377" rtl="0" eaLnBrk="1" latinLnBrk="0" hangingPunct="1">
        <a:lnSpc>
          <a:spcPct val="110000"/>
        </a:lnSpc>
        <a:spcBef>
          <a:spcPts val="1800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"/>
        <a:defRPr sz="2000" kern="1200" baseline="0">
          <a:solidFill>
            <a:schemeClr val="accent1">
              <a:lumMod val="75000"/>
            </a:schemeClr>
          </a:solidFill>
          <a:latin typeface="Arial" pitchFamily="34" charset="0"/>
          <a:ea typeface="微软雅黑" pitchFamily="34" charset="-122"/>
          <a:cs typeface="+mn-cs"/>
        </a:defRPr>
      </a:lvl1pPr>
      <a:lvl2pPr marL="357179" indent="-357179" algn="just" defTabSz="914377" rtl="0" eaLnBrk="1" latinLnBrk="0" hangingPunct="1">
        <a:lnSpc>
          <a:spcPct val="130000"/>
        </a:lnSpc>
        <a:spcBef>
          <a:spcPct val="0"/>
        </a:spcBef>
        <a:spcAft>
          <a:spcPts val="600"/>
        </a:spcAft>
        <a:buClr>
          <a:schemeClr val="accent2">
            <a:lumMod val="60000"/>
            <a:lumOff val="40000"/>
          </a:schemeClr>
        </a:buClr>
        <a:buFont typeface="幼圆" panose="02010509060101010101" pitchFamily="49" charset="-122"/>
        <a:buChar char=" "/>
        <a:defRPr sz="1600" kern="1200" baseline="0">
          <a:solidFill>
            <a:srgbClr val="7D7D7D"/>
          </a:solidFill>
          <a:latin typeface="幼圆" panose="02010509060101010101" pitchFamily="49" charset="-122"/>
          <a:ea typeface="幼圆" panose="02010509060101010101" pitchFamily="49" charset="-122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gradFill rotWithShape="0">
          <a:gsLst>
            <a:gs pos="0">
              <a:srgbClr val="FFFF66"/>
            </a:gs>
            <a:gs pos="100000">
              <a:srgbClr val="66FF99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146" name="Rectangle 2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02167" y="609600"/>
            <a:ext cx="11387667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6147" name="Rectangle 3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402167" y="1905001"/>
            <a:ext cx="11387667" cy="419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440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02167" y="6245225"/>
            <a:ext cx="3052233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kumimoji="0" sz="1400">
                <a:solidFill>
                  <a:srgbClr val="007A77"/>
                </a:solidFill>
                <a:latin typeface="Arial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/>
          </a:p>
        </p:txBody>
      </p:sp>
      <p:sp>
        <p:nvSpPr>
          <p:cNvPr id="440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kumimoji="0" sz="1400">
                <a:solidFill>
                  <a:srgbClr val="007A77"/>
                </a:solidFill>
                <a:latin typeface="Arial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/>
          </a:p>
        </p:txBody>
      </p:sp>
      <p:sp>
        <p:nvSpPr>
          <p:cNvPr id="440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1" y="6245225"/>
            <a:ext cx="3052233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400">
                <a:solidFill>
                  <a:srgbClr val="007A77"/>
                </a:solidFill>
                <a:latin typeface="Arial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8B2F5F8-83A9-4EDE-A600-8CCFA4E7AE0D}" type="slidenum">
              <a:rPr lang="en-US" altLang="zh-CN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27908500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6" r:id="rId1"/>
    <p:sldLayoutId id="2147484067" r:id="rId2"/>
    <p:sldLayoutId id="2147484068" r:id="rId3"/>
    <p:sldLayoutId id="2147484069" r:id="rId4"/>
    <p:sldLayoutId id="2147484070" r:id="rId5"/>
    <p:sldLayoutId id="2147484071" r:id="rId6"/>
    <p:sldLayoutId id="2147484072" r:id="rId7"/>
    <p:sldLayoutId id="2147484073" r:id="rId8"/>
    <p:sldLayoutId id="2147484074" r:id="rId9"/>
    <p:sldLayoutId id="2147484075" r:id="rId10"/>
    <p:sldLayoutId id="2147484076" r:id="rId11"/>
  </p:sldLayoutIdLst>
  <p:transition/>
  <p:timing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5000"/>
        <a:buFont typeface="Wingdings" pitchFamily="2" charset="2"/>
        <a:buChar char="v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5000"/>
        <a:buFont typeface="Wingdings" pitchFamily="2" charset="2"/>
        <a:buChar char="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5000"/>
        <a:buFont typeface="Wingdings" pitchFamily="2" charset="2"/>
        <a:buChar char="v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Char char="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5000"/>
        <a:buFont typeface="Wingdings" pitchFamily="2" charset="2"/>
        <a:buChar char="v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4.jpeg" /><Relationship Id="rId3" Type="http://schemas.openxmlformats.org/officeDocument/2006/relationships/image" Target="../media/image5.png" /><Relationship Id="rId4" Type="http://schemas.openxmlformats.org/officeDocument/2006/relationships/image" Target="../media/image6.gif" /><Relationship Id="rId5" Type="http://schemas.openxmlformats.org/officeDocument/2006/relationships/image" Target="../media/image7.jpeg" /><Relationship Id="rId6" Type="http://schemas.openxmlformats.org/officeDocument/2006/relationships/image" Target="../media/image8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1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3.png" /><Relationship Id="rId3" Type="http://schemas.openxmlformats.org/officeDocument/2006/relationships/image" Target="../media/image14.png" /><Relationship Id="rId4" Type="http://schemas.openxmlformats.org/officeDocument/2006/relationships/image" Target="../media/image15.png" /><Relationship Id="rId5" Type="http://schemas.openxmlformats.org/officeDocument/2006/relationships/image" Target="../media/image16.png" /><Relationship Id="rId6" Type="http://schemas.openxmlformats.org/officeDocument/2006/relationships/image" Target="../media/image17.png" /><Relationship Id="rId7" Type="http://schemas.openxmlformats.org/officeDocument/2006/relationships/image" Target="../media/image18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9.png" /><Relationship Id="rId3" Type="http://schemas.openxmlformats.org/officeDocument/2006/relationships/image" Target="../media/image20.jpeg" /><Relationship Id="rId4" Type="http://schemas.openxmlformats.org/officeDocument/2006/relationships/image" Target="../media/image21.png" /><Relationship Id="rId5" Type="http://schemas.openxmlformats.org/officeDocument/2006/relationships/image" Target="../media/image22.png" /><Relationship Id="rId6" Type="http://schemas.openxmlformats.org/officeDocument/2006/relationships/image" Target="../media/image2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oleObject" Target="../embeddings/oleObject1.bin" TargetMode="Internal" /><Relationship Id="rId3" Type="http://schemas.openxmlformats.org/officeDocument/2006/relationships/image" Target="../media/image24.wmf" /><Relationship Id="rId4" Type="http://schemas.openxmlformats.org/officeDocument/2006/relationships/image" Target="../media/image25.png" /><Relationship Id="rId5" Type="http://schemas.openxmlformats.org/officeDocument/2006/relationships/vmlDrawing" Target="../drawings/vmlDrawing1.v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26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audio" Target="../media/media1.wav" /><Relationship Id="rId3" Type="http://schemas.openxmlformats.org/officeDocument/2006/relationships/audio" Target="../media/media2.wav" /><Relationship Id="rId4" Type="http://schemas.openxmlformats.org/officeDocument/2006/relationships/audio" Target="../media/media3.wav" /><Relationship Id="rId5" Type="http://schemas.openxmlformats.org/officeDocument/2006/relationships/image" Target="../media/image27.png" /><Relationship Id="rId6" Type="http://schemas.openxmlformats.org/officeDocument/2006/relationships/image" Target="../media/image2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10" Type="http://schemas.openxmlformats.org/officeDocument/2006/relationships/image" Target="../media/image33.jpeg" /><Relationship Id="rId11" Type="http://schemas.openxmlformats.org/officeDocument/2006/relationships/image" Target="../media/image34.png" /><Relationship Id="rId12" Type="http://schemas.openxmlformats.org/officeDocument/2006/relationships/vmlDrawing" Target="../drawings/vmlDrawing2.vml" /><Relationship Id="rId2" Type="http://schemas.openxmlformats.org/officeDocument/2006/relationships/audio" Target="../media/media1.wav" /><Relationship Id="rId3" Type="http://schemas.openxmlformats.org/officeDocument/2006/relationships/audio" Target="../media/media2.wav" /><Relationship Id="rId4" Type="http://schemas.openxmlformats.org/officeDocument/2006/relationships/image" Target="../media/image27.png" /><Relationship Id="rId5" Type="http://schemas.openxmlformats.org/officeDocument/2006/relationships/oleObject" Target="../embeddings/oleObject2.bin" TargetMode="Internal" /><Relationship Id="rId6" Type="http://schemas.openxmlformats.org/officeDocument/2006/relationships/image" Target="../media/image29.wmf" /><Relationship Id="rId7" Type="http://schemas.openxmlformats.org/officeDocument/2006/relationships/image" Target="../media/image30.png" /><Relationship Id="rId8" Type="http://schemas.openxmlformats.org/officeDocument/2006/relationships/image" Target="../media/image31.jpeg" /><Relationship Id="rId9" Type="http://schemas.openxmlformats.org/officeDocument/2006/relationships/image" Target="../media/image3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audio" Target="../media/media1.wav" /><Relationship Id="rId3" Type="http://schemas.openxmlformats.org/officeDocument/2006/relationships/image" Target="../media/image27.png" /><Relationship Id="rId4" Type="http://schemas.openxmlformats.org/officeDocument/2006/relationships/image" Target="../media/image35.gif" /><Relationship Id="rId5" Type="http://schemas.openxmlformats.org/officeDocument/2006/relationships/image" Target="../media/image36.jpeg" /><Relationship Id="rId6" Type="http://schemas.openxmlformats.org/officeDocument/2006/relationships/audio" Target="../media/media4.wav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27.png" /><Relationship Id="rId3" Type="http://schemas.openxmlformats.org/officeDocument/2006/relationships/image" Target="../media/image37.jpeg" /><Relationship Id="rId4" Type="http://schemas.openxmlformats.org/officeDocument/2006/relationships/image" Target="../media/image38.png" /><Relationship Id="rId5" Type="http://schemas.openxmlformats.org/officeDocument/2006/relationships/image" Target="../media/image39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28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0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41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2.jpeg" /><Relationship Id="rId3" Type="http://schemas.openxmlformats.org/officeDocument/2006/relationships/image" Target="../media/image43.jpeg" /><Relationship Id="rId4" Type="http://schemas.openxmlformats.org/officeDocument/2006/relationships/hyperlink" Target="http://www.52photoshop.cn/pic26170.html" TargetMode="External" /><Relationship Id="rId5" Type="http://schemas.openxmlformats.org/officeDocument/2006/relationships/image" Target="../media/image44.jpeg" /><Relationship Id="rId6" Type="http://schemas.openxmlformats.org/officeDocument/2006/relationships/image" Target="../media/image28.jpeg" /><Relationship Id="rId7" Type="http://schemas.openxmlformats.org/officeDocument/2006/relationships/tags" Target="../tags/tag1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1.xml" /><Relationship Id="rId3" Type="http://schemas.openxmlformats.org/officeDocument/2006/relationships/audio" Target="../media/media2.wav" /><Relationship Id="rId4" Type="http://schemas.openxmlformats.org/officeDocument/2006/relationships/audio" Target="../media/media5.wav" /><Relationship Id="rId5" Type="http://schemas.openxmlformats.org/officeDocument/2006/relationships/audio" Target="../media/media1.wav" /><Relationship Id="rId6" Type="http://schemas.openxmlformats.org/officeDocument/2006/relationships/image" Target="../media/image45.pn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2.xml" /><Relationship Id="rId3" Type="http://schemas.openxmlformats.org/officeDocument/2006/relationships/audio" Target="../media/media2.wav" /><Relationship Id="rId4" Type="http://schemas.openxmlformats.org/officeDocument/2006/relationships/image" Target="../media/image45.png" /><Relationship Id="rId5" Type="http://schemas.openxmlformats.org/officeDocument/2006/relationships/image" Target="../media/image35.gif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3.xml" /><Relationship Id="rId3" Type="http://schemas.openxmlformats.org/officeDocument/2006/relationships/audio" Target="../media/media3.wav" /><Relationship Id="rId4" Type="http://schemas.openxmlformats.org/officeDocument/2006/relationships/image" Target="../media/image45.png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7.png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37.jpeg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46.png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9272" y="3814533"/>
            <a:ext cx="5092861" cy="2920774"/>
          </a:xfrm>
          <a:prstGeom prst="rect">
            <a:avLst/>
          </a:prstGeom>
        </p:spPr>
      </p:pic>
      <p:pic>
        <p:nvPicPr>
          <p:cNvPr id="129026" name="图片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2097"/>
            <a:ext cx="12192000" cy="688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9027" name="文本框 6"/>
          <p:cNvSpPr txBox="1">
            <a:spLocks noChangeArrowheads="1"/>
          </p:cNvSpPr>
          <p:nvPr/>
        </p:nvSpPr>
        <p:spPr bwMode="auto">
          <a:xfrm>
            <a:off x="5227102" y="212965"/>
            <a:ext cx="22640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CN" altLang="en-US" sz="2400" b="1" u="sng" smtClean="0">
                <a:solidFill>
                  <a:srgbClr val="FFFF00"/>
                </a:solidFill>
              </a:rPr>
              <a:t>天高任鸟飞</a:t>
            </a:r>
            <a:r>
              <a:rPr lang="en-US" altLang="zh-CN" sz="2400" u="sng" smtClean="0">
                <a:solidFill>
                  <a:srgbClr val="FF0000"/>
                </a:solidFill>
              </a:rPr>
              <a:t> </a:t>
            </a:r>
            <a:endParaRPr lang="en-US" altLang="zh-CN" sz="2400" smtClean="0">
              <a:solidFill>
                <a:srgbClr val="FF0000"/>
              </a:solidFill>
            </a:endParaRPr>
          </a:p>
        </p:txBody>
      </p:sp>
      <p:pic>
        <p:nvPicPr>
          <p:cNvPr id="129028" name="Picture 7" descr="A3_062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94413" y="433389"/>
            <a:ext cx="1714500" cy="145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/>
          <p:cNvSpPr txBox="1"/>
          <p:nvPr/>
        </p:nvSpPr>
        <p:spPr>
          <a:xfrm>
            <a:off x="92597" y="0"/>
            <a:ext cx="3252487" cy="25001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/>
          </a:p>
        </p:txBody>
      </p:sp>
      <p:pic>
        <p:nvPicPr>
          <p:cNvPr id="9" name="Picture 3" descr="\\NT2\图片\035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6043"/>
            <a:ext cx="5092861" cy="3216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5"/>
          <p:cNvSpPr txBox="1"/>
          <p:nvPr/>
        </p:nvSpPr>
        <p:spPr>
          <a:xfrm>
            <a:off x="9386104" y="5751371"/>
            <a:ext cx="22686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u="sng">
                <a:solidFill>
                  <a:srgbClr val="FFFF00"/>
                </a:solidFill>
              </a:rPr>
              <a:t>海阔任鱼跃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-38582" y="3445508"/>
            <a:ext cx="7411655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zh-CN" altLang="zh-CN" sz="2800" b="1" kern="100">
                <a:solidFill>
                  <a:srgbClr val="FF0000"/>
                </a:solidFill>
                <a:latin typeface="Calibri" panose="020f0502020204030204" pitchFamily="34" charset="0"/>
                <a:ea typeface="宋体" pitchFamily="2" charset="-122"/>
                <a:cs typeface="Times New Roman" panose="02020603050405020304" pitchFamily="18" charset="0"/>
              </a:rPr>
              <a:t>学习目标：</a:t>
            </a:r>
          </a:p>
          <a:p>
            <a:pPr marL="342900" lvl="0" indent="-342900" algn="just">
              <a:buFont typeface="+mj-lt"/>
              <a:buAutoNum type="arabicPeriod"/>
            </a:pPr>
            <a:r>
              <a:rPr lang="zh-CN" altLang="zh-CN" sz="2800" b="1" kern="100">
                <a:solidFill>
                  <a:srgbClr val="FF0000"/>
                </a:solidFill>
                <a:latin typeface="Calibri" panose="020f0502020204030204" pitchFamily="34" charset="0"/>
                <a:ea typeface="宋体" pitchFamily="2" charset="-122"/>
                <a:cs typeface="Times New Roman" panose="02020603050405020304" pitchFamily="18" charset="0"/>
              </a:rPr>
              <a:t>了解</a:t>
            </a:r>
            <a:r>
              <a:rPr lang="zh-CN" altLang="en-US" sz="2800" b="1" kern="100">
                <a:solidFill>
                  <a:srgbClr val="FF0000"/>
                </a:solidFill>
                <a:latin typeface="Calibri" panose="020f0502020204030204" pitchFamily="34" charset="0"/>
                <a:ea typeface="宋体" pitchFamily="2" charset="-122"/>
                <a:cs typeface="Times New Roman" panose="02020603050405020304" pitchFamily="18" charset="0"/>
              </a:rPr>
              <a:t>低层</a:t>
            </a:r>
            <a:r>
              <a:rPr lang="zh-CN" altLang="zh-CN" sz="2800" b="1" kern="100">
                <a:solidFill>
                  <a:srgbClr val="FF0000"/>
                </a:solidFill>
                <a:latin typeface="Calibri" panose="020f0502020204030204" pitchFamily="34" charset="0"/>
                <a:ea typeface="宋体" pitchFamily="2" charset="-122"/>
                <a:cs typeface="Times New Roman" panose="02020603050405020304" pitchFamily="18" charset="0"/>
              </a:rPr>
              <a:t>大气的组成及其</a:t>
            </a:r>
            <a:r>
              <a:rPr lang="zh-CN" altLang="zh-CN" sz="2800" b="1" kern="100" smtClean="0">
                <a:solidFill>
                  <a:srgbClr val="FF0000"/>
                </a:solidFill>
                <a:latin typeface="Calibri" panose="020f0502020204030204" pitchFamily="34" charset="0"/>
                <a:ea typeface="宋体" pitchFamily="2" charset="-122"/>
                <a:cs typeface="Times New Roman" panose="02020603050405020304" pitchFamily="18" charset="0"/>
              </a:rPr>
              <a:t>作用</a:t>
            </a:r>
            <a:r>
              <a:rPr lang="en-US" altLang="zh-CN" sz="2800" b="1" kern="100" smtClean="0">
                <a:solidFill>
                  <a:srgbClr val="FF0000"/>
                </a:solidFill>
                <a:latin typeface="Calibri" panose="020f0502020204030204" pitchFamily="34" charset="0"/>
                <a:ea typeface="宋体" pitchFamily="2" charset="-122"/>
                <a:cs typeface="Times New Roman" panose="02020603050405020304" pitchFamily="18" charset="0"/>
              </a:rPr>
              <a:t>.</a:t>
            </a:r>
            <a:endParaRPr lang="zh-CN" altLang="zh-CN" sz="2800" b="1" kern="100">
              <a:solidFill>
                <a:srgbClr val="FF0000"/>
              </a:solidFill>
              <a:latin typeface="Calibri" panose="020f0502020204030204" pitchFamily="34" charset="0"/>
              <a:ea typeface="宋体" pitchFamily="2" charset="-122"/>
              <a:cs typeface="Times New Roman" panose="02020603050405020304" pitchFamily="18" charset="0"/>
            </a:endParaRPr>
          </a:p>
          <a:p>
            <a:pPr marL="342900" lvl="0" indent="-342900" algn="just">
              <a:buFont typeface="+mj-lt"/>
              <a:buAutoNum type="arabicPeriod"/>
            </a:pPr>
            <a:r>
              <a:rPr lang="zh-CN" altLang="zh-CN" sz="2800" b="1" kern="100" smtClean="0">
                <a:solidFill>
                  <a:srgbClr val="FF0000"/>
                </a:solidFill>
                <a:latin typeface="Calibri" panose="020f0502020204030204" pitchFamily="34" charset="0"/>
                <a:ea typeface="宋体" pitchFamily="2" charset="-122"/>
                <a:cs typeface="Times New Roman" panose="02020603050405020304" pitchFamily="18" charset="0"/>
              </a:rPr>
              <a:t>掌握</a:t>
            </a:r>
            <a:r>
              <a:rPr lang="zh-CN" altLang="en-US" sz="2800" b="1" kern="100" smtClean="0">
                <a:solidFill>
                  <a:srgbClr val="FF0000"/>
                </a:solidFill>
                <a:latin typeface="Calibri" panose="020f0502020204030204" pitchFamily="34" charset="0"/>
                <a:ea typeface="宋体" pitchFamily="2" charset="-122"/>
                <a:cs typeface="Times New Roman" panose="02020603050405020304" pitchFamily="18" charset="0"/>
              </a:rPr>
              <a:t>大气垂直分层及其</a:t>
            </a:r>
            <a:r>
              <a:rPr lang="zh-CN" altLang="zh-CN" sz="2800" b="1" kern="100" smtClean="0">
                <a:solidFill>
                  <a:srgbClr val="FF0000"/>
                </a:solidFill>
                <a:latin typeface="Calibri" panose="020f0502020204030204" pitchFamily="34" charset="0"/>
                <a:ea typeface="宋体" pitchFamily="2" charset="-122"/>
                <a:cs typeface="Times New Roman" panose="02020603050405020304" pitchFamily="18" charset="0"/>
              </a:rPr>
              <a:t>特点</a:t>
            </a:r>
            <a:r>
              <a:rPr lang="en-US" altLang="zh-CN" sz="2800" b="1" kern="100" smtClean="0">
                <a:solidFill>
                  <a:srgbClr val="FF0000"/>
                </a:solidFill>
                <a:latin typeface="Calibri" panose="020f0502020204030204" pitchFamily="34" charset="0"/>
                <a:ea typeface="宋体" pitchFamily="2" charset="-122"/>
                <a:cs typeface="Times New Roman" panose="02020603050405020304" pitchFamily="18" charset="0"/>
              </a:rPr>
              <a:t>.</a:t>
            </a:r>
            <a:endParaRPr lang="en-US" altLang="zh-CN" sz="2800" b="1" kern="100">
              <a:solidFill>
                <a:srgbClr val="FF0000"/>
              </a:solidFill>
              <a:latin typeface="Calibri" panose="020f0502020204030204" pitchFamily="34" charset="0"/>
              <a:ea typeface="宋体" pitchFamily="2" charset="-122"/>
              <a:cs typeface="Times New Roman" panose="02020603050405020304" pitchFamily="18" charset="0"/>
            </a:endParaRPr>
          </a:p>
          <a:p>
            <a:pPr marL="342900" lvl="0" indent="-342900" algn="just">
              <a:buFont typeface="+mj-lt"/>
              <a:buAutoNum type="arabicPeriod"/>
            </a:pPr>
            <a:r>
              <a:rPr lang="zh-CN" altLang="zh-CN" sz="2800" b="1" kern="100">
                <a:solidFill>
                  <a:srgbClr val="FF0000"/>
                </a:solidFill>
                <a:latin typeface="Calibri" panose="020f0502020204030204" pitchFamily="34" charset="0"/>
                <a:ea typeface="宋体" pitchFamily="2" charset="-122"/>
                <a:cs typeface="Times New Roman" panose="02020603050405020304" pitchFamily="18" charset="0"/>
              </a:rPr>
              <a:t>认识人类活动对大气成分的</a:t>
            </a:r>
            <a:r>
              <a:rPr lang="zh-CN" altLang="zh-CN" sz="2800" b="1" kern="100" smtClean="0">
                <a:solidFill>
                  <a:srgbClr val="FF0000"/>
                </a:solidFill>
                <a:latin typeface="Calibri" panose="020f0502020204030204" pitchFamily="34" charset="0"/>
                <a:ea typeface="宋体" pitchFamily="2" charset="-122"/>
                <a:cs typeface="Times New Roman" panose="02020603050405020304" pitchFamily="18" charset="0"/>
              </a:rPr>
              <a:t>影响</a:t>
            </a:r>
            <a:r>
              <a:rPr lang="en-US" altLang="zh-CN" sz="2800" b="1" kern="100" smtClean="0">
                <a:solidFill>
                  <a:srgbClr val="FF0000"/>
                </a:solidFill>
                <a:latin typeface="Calibri" panose="020f0502020204030204" pitchFamily="34" charset="0"/>
                <a:ea typeface="宋体" pitchFamily="2" charset="-122"/>
                <a:cs typeface="Times New Roman" panose="02020603050405020304" pitchFamily="18" charset="0"/>
              </a:rPr>
              <a:t>,</a:t>
            </a:r>
          </a:p>
          <a:p>
            <a:pPr lvl="0" algn="just"/>
            <a:r>
              <a:rPr lang="en-US" altLang="zh-CN" sz="2800" b="1" kern="100">
                <a:solidFill>
                  <a:srgbClr val="FF0000"/>
                </a:solidFill>
                <a:latin typeface="Calibri" panose="020f0502020204030204" pitchFamily="34" charset="0"/>
                <a:ea typeface="宋体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800" b="1" kern="100" smtClean="0">
                <a:solidFill>
                  <a:srgbClr val="FF0000"/>
                </a:solidFill>
                <a:latin typeface="Calibri" panose="020f0502020204030204" pitchFamily="34" charset="0"/>
                <a:ea typeface="宋体" pitchFamily="2" charset="-122"/>
                <a:cs typeface="Times New Roman" panose="02020603050405020304" pitchFamily="18" charset="0"/>
              </a:rPr>
              <a:t>   </a:t>
            </a:r>
            <a:r>
              <a:rPr lang="zh-CN" altLang="en-US" sz="2800" b="1" kern="100" smtClean="0">
                <a:solidFill>
                  <a:srgbClr val="FF0000"/>
                </a:solidFill>
                <a:latin typeface="Calibri" panose="020f0502020204030204" pitchFamily="34" charset="0"/>
                <a:ea typeface="宋体" pitchFamily="2" charset="-122"/>
                <a:cs typeface="Times New Roman" panose="02020603050405020304" pitchFamily="18" charset="0"/>
              </a:rPr>
              <a:t>培养保护大气环境</a:t>
            </a:r>
            <a:r>
              <a:rPr lang="zh-CN" altLang="en-US" sz="2800" b="1" kern="100">
                <a:solidFill>
                  <a:srgbClr val="FF0000"/>
                </a:solidFill>
                <a:latin typeface="Calibri" panose="020f0502020204030204" pitchFamily="34" charset="0"/>
                <a:ea typeface="宋体" pitchFamily="2" charset="-122"/>
                <a:cs typeface="Times New Roman" panose="02020603050405020304" pitchFamily="18" charset="0"/>
              </a:rPr>
              <a:t>的</a:t>
            </a:r>
            <a:r>
              <a:rPr lang="zh-CN" altLang="zh-CN" sz="2800" b="1" kern="100">
                <a:solidFill>
                  <a:srgbClr val="FF0000"/>
                </a:solidFill>
                <a:latin typeface="Calibri" panose="020f0502020204030204" pitchFamily="34" charset="0"/>
                <a:ea typeface="宋体" pitchFamily="2" charset="-122"/>
                <a:cs typeface="Times New Roman" panose="02020603050405020304" pitchFamily="18" charset="0"/>
              </a:rPr>
              <a:t>观念和</a:t>
            </a:r>
            <a:r>
              <a:rPr lang="zh-CN" altLang="zh-CN" sz="2800" b="1" kern="100" smtClean="0">
                <a:solidFill>
                  <a:srgbClr val="FF0000"/>
                </a:solidFill>
                <a:latin typeface="Calibri" panose="020f0502020204030204" pitchFamily="34" charset="0"/>
                <a:ea typeface="宋体" pitchFamily="2" charset="-122"/>
                <a:cs typeface="Times New Roman" panose="02020603050405020304" pitchFamily="18" charset="0"/>
              </a:rPr>
              <a:t>意识</a:t>
            </a:r>
            <a:r>
              <a:rPr lang="en-US" altLang="zh-CN" sz="2800" b="1" kern="100" smtClean="0">
                <a:solidFill>
                  <a:srgbClr val="FF0000"/>
                </a:solidFill>
                <a:latin typeface="Calibri" panose="020f0502020204030204" pitchFamily="34" charset="0"/>
                <a:ea typeface="宋体" pitchFamily="2" charset="-122"/>
                <a:cs typeface="Times New Roman" panose="02020603050405020304" pitchFamily="18" charset="0"/>
              </a:rPr>
              <a:t>.</a:t>
            </a:r>
            <a:endParaRPr lang="en-US" altLang="zh-CN" sz="2800" b="1" kern="100">
              <a:solidFill>
                <a:srgbClr val="FF0000"/>
              </a:solidFill>
              <a:latin typeface="Calibri" panose="020f0502020204030204" pitchFamily="34" charset="0"/>
              <a:ea typeface="宋体" pitchFamily="2" charset="-122"/>
              <a:cs typeface="Times New Roman" panose="02020603050405020304" pitchFamily="18" charset="0"/>
            </a:endParaRPr>
          </a:p>
          <a:p>
            <a:pPr lvl="0" algn="just"/>
            <a:r>
              <a:rPr lang="en-US" altLang="zh-CN" sz="2800" b="1" kern="100" smtClean="0">
                <a:solidFill>
                  <a:srgbClr val="FF0000"/>
                </a:solidFill>
                <a:latin typeface="Calibri" panose="020f0502020204030204" pitchFamily="34" charset="0"/>
                <a:ea typeface="宋体" pitchFamily="2" charset="-122"/>
                <a:cs typeface="Times New Roman" panose="02020603050405020304" pitchFamily="18" charset="0"/>
              </a:rPr>
              <a:t>4.</a:t>
            </a:r>
            <a:r>
              <a:rPr lang="zh-CN" altLang="zh-CN" sz="2800" b="1" kern="100" smtClean="0">
                <a:solidFill>
                  <a:srgbClr val="FF0000"/>
                </a:solidFill>
                <a:latin typeface="Calibri" panose="020f0502020204030204" pitchFamily="34" charset="0"/>
                <a:ea typeface="宋体" pitchFamily="2" charset="-122"/>
                <a:cs typeface="Times New Roman" panose="02020603050405020304" pitchFamily="18" charset="0"/>
              </a:rPr>
              <a:t>培养</a:t>
            </a:r>
            <a:r>
              <a:rPr lang="zh-CN" altLang="zh-CN" sz="2800" b="1" kern="100">
                <a:solidFill>
                  <a:srgbClr val="FF0000"/>
                </a:solidFill>
                <a:latin typeface="Calibri" panose="020f0502020204030204" pitchFamily="34" charset="0"/>
                <a:ea typeface="宋体" pitchFamily="2" charset="-122"/>
                <a:cs typeface="Times New Roman" panose="02020603050405020304" pitchFamily="18" charset="0"/>
              </a:rPr>
              <a:t>读</a:t>
            </a:r>
            <a:r>
              <a:rPr lang="zh-CN" altLang="zh-CN" sz="2800" b="1" kern="100" smtClean="0">
                <a:solidFill>
                  <a:srgbClr val="FF0000"/>
                </a:solidFill>
                <a:latin typeface="Calibri" panose="020f0502020204030204" pitchFamily="34" charset="0"/>
                <a:ea typeface="宋体" pitchFamily="2" charset="-122"/>
                <a:cs typeface="Times New Roman" panose="02020603050405020304" pitchFamily="18" charset="0"/>
              </a:rPr>
              <a:t>图的能力</a:t>
            </a:r>
            <a:r>
              <a:rPr lang="en-US" altLang="zh-CN" sz="2800" b="1" kern="100" smtClean="0">
                <a:solidFill>
                  <a:srgbClr val="FF0000"/>
                </a:solidFill>
                <a:latin typeface="Calibri" panose="020f0502020204030204" pitchFamily="34" charset="0"/>
                <a:ea typeface="宋体" pitchFamily="2" charset="-122"/>
                <a:cs typeface="Times New Roman" panose="02020603050405020304" pitchFamily="18" charset="0"/>
              </a:rPr>
              <a:t>.</a:t>
            </a:r>
          </a:p>
          <a:p>
            <a:pPr lvl="0" algn="just"/>
            <a:r>
              <a:rPr lang="zh-CN" altLang="en-US" sz="2800" b="1" kern="100" smtClean="0">
                <a:solidFill>
                  <a:srgbClr val="FF0000"/>
                </a:solidFill>
                <a:latin typeface="Calibri" panose="020f0502020204030204" pitchFamily="34" charset="0"/>
                <a:ea typeface="宋体" pitchFamily="2" charset="-122"/>
                <a:cs typeface="Times New Roman" panose="02020603050405020304" pitchFamily="18" charset="0"/>
              </a:rPr>
              <a:t>重点：大气的组成及作用，大气各层的特点。</a:t>
            </a:r>
            <a:endParaRPr lang="en-US" altLang="zh-CN" sz="2800" b="1" kern="100" smtClean="0">
              <a:solidFill>
                <a:srgbClr val="FF0000"/>
              </a:solidFill>
              <a:latin typeface="Calibri" panose="020f0502020204030204" pitchFamily="34" charset="0"/>
              <a:ea typeface="宋体" pitchFamily="2" charset="-122"/>
              <a:cs typeface="Times New Roman" panose="02020603050405020304" pitchFamily="18" charset="0"/>
            </a:endParaRPr>
          </a:p>
          <a:p>
            <a:pPr lvl="0" algn="just"/>
            <a:r>
              <a:rPr lang="zh-CN" altLang="en-US" sz="2800" b="1" kern="100" smtClean="0">
                <a:solidFill>
                  <a:srgbClr val="FF0000"/>
                </a:solidFill>
                <a:latin typeface="Calibri" panose="020f0502020204030204" pitchFamily="34" charset="0"/>
                <a:ea typeface="宋体" pitchFamily="2" charset="-122"/>
                <a:cs typeface="Times New Roman" panose="02020603050405020304" pitchFamily="18" charset="0"/>
              </a:rPr>
              <a:t>难点</a:t>
            </a:r>
            <a:r>
              <a:rPr lang="zh-CN" altLang="en-US" sz="2800" b="1" kern="100">
                <a:solidFill>
                  <a:srgbClr val="FF0000"/>
                </a:solidFill>
                <a:latin typeface="Calibri" panose="020f0502020204030204" pitchFamily="34" charset="0"/>
                <a:ea typeface="宋体" pitchFamily="2" charset="-122"/>
                <a:cs typeface="Times New Roman" panose="02020603050405020304" pitchFamily="18" charset="0"/>
              </a:rPr>
              <a:t>：</a:t>
            </a:r>
            <a:r>
              <a:rPr lang="zh-CN" altLang="en-US" sz="2800" b="1" kern="100" smtClean="0">
                <a:solidFill>
                  <a:srgbClr val="FF0000"/>
                </a:solidFill>
                <a:latin typeface="Calibri" panose="020f0502020204030204" pitchFamily="34" charset="0"/>
                <a:ea typeface="宋体" pitchFamily="2" charset="-122"/>
                <a:cs typeface="Times New Roman" panose="02020603050405020304" pitchFamily="18" charset="0"/>
              </a:rPr>
              <a:t>大气层气温垂直变化的特点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9209591" y="4393870"/>
            <a:ext cx="1953214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000" smtClean="0">
                <a:solidFill>
                  <a:srgbClr val="FF0000"/>
                </a:solidFill>
                <a:latin typeface="Arial" pitchFamily="34" charset="0"/>
                <a:ea typeface="微软雅黑" pitchFamily="34" charset="-122"/>
              </a:rPr>
              <a:t>制作者：</a:t>
            </a:r>
            <a:r>
              <a:rPr lang="zh-CN" altLang="en-US" sz="2800" smtClean="0">
                <a:solidFill>
                  <a:srgbClr val="FF0000"/>
                </a:solidFill>
                <a:latin typeface="Arial" pitchFamily="34" charset="0"/>
                <a:ea typeface="微软雅黑" pitchFamily="34" charset="-122"/>
              </a:rPr>
              <a:t>屈羡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4760025" y="1581911"/>
            <a:ext cx="5417063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50000"/>
              </a:spcBef>
              <a:spcAft>
                <a:spcPct val="0"/>
              </a:spcAft>
            </a:pPr>
            <a:r>
              <a:rPr lang="zh-CN" altLang="en-US" sz="5400" b="1" smtClean="0">
                <a:solidFill>
                  <a:srgbClr val="FF0000"/>
                </a:solidFill>
                <a:ea typeface="方正综艺简体" pitchFamily="2" charset="-122"/>
              </a:rPr>
              <a:t>大气</a:t>
            </a:r>
            <a:r>
              <a:rPr lang="zh-CN" altLang="en-US" sz="5400" b="1">
                <a:solidFill>
                  <a:srgbClr val="FF0000"/>
                </a:solidFill>
                <a:ea typeface="方正综艺简体" pitchFamily="2" charset="-122"/>
              </a:rPr>
              <a:t>的</a:t>
            </a:r>
            <a:r>
              <a:rPr lang="zh-CN" altLang="en-US" sz="5400" b="1" smtClean="0">
                <a:solidFill>
                  <a:srgbClr val="FF0000"/>
                </a:solidFill>
                <a:ea typeface="方正综艺简体" pitchFamily="2" charset="-122"/>
              </a:rPr>
              <a:t>组成</a:t>
            </a:r>
            <a:endParaRPr lang="en-US" altLang="zh-CN" sz="5400" b="1" smtClean="0">
              <a:solidFill>
                <a:srgbClr val="FF0000"/>
              </a:solidFill>
              <a:ea typeface="方正综艺简体" pitchFamily="2" charset="-122"/>
            </a:endParaRPr>
          </a:p>
          <a:p>
            <a:pPr lvl="0"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5400" b="1">
                <a:solidFill>
                  <a:srgbClr val="FF0000"/>
                </a:solidFill>
                <a:ea typeface="方正综艺简体" pitchFamily="2" charset="-122"/>
              </a:rPr>
              <a:t> </a:t>
            </a:r>
            <a:r>
              <a:rPr lang="en-US" altLang="zh-CN" sz="5400" b="1" smtClean="0">
                <a:solidFill>
                  <a:srgbClr val="FF0000"/>
                </a:solidFill>
                <a:ea typeface="方正综艺简体" pitchFamily="2" charset="-122"/>
              </a:rPr>
              <a:t>  </a:t>
            </a:r>
            <a:r>
              <a:rPr lang="zh-CN" altLang="en-US" sz="5400" b="1" smtClean="0">
                <a:solidFill>
                  <a:srgbClr val="FF0000"/>
                </a:solidFill>
                <a:ea typeface="方正综艺简体" pitchFamily="2" charset="-122"/>
              </a:rPr>
              <a:t>和</a:t>
            </a:r>
            <a:r>
              <a:rPr lang="zh-CN" altLang="en-US" sz="5400" b="1">
                <a:solidFill>
                  <a:srgbClr val="FF0000"/>
                </a:solidFill>
                <a:ea typeface="方正综艺简体" pitchFamily="2" charset="-122"/>
              </a:rPr>
              <a:t>垂直分层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1769423" y="2500132"/>
            <a:ext cx="3323438" cy="10268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endParaRPr lang="zh-CN" altLang="en-US" sz="1400" smtClean="0">
              <a:latin typeface="Arial" pitchFamily="34" charset="0"/>
              <a:ea typeface="微软雅黑" pitchFamily="34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2324" y="2161241"/>
            <a:ext cx="3525519" cy="1415969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9862239" y="0"/>
            <a:ext cx="2422358" cy="34169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endParaRPr lang="zh-CN" altLang="en-US" sz="1400" smtClean="0">
              <a:latin typeface="Arial" pitchFamily="34" charset="0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46493953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3554" name="Group 2"/>
          <p:cNvGrpSpPr/>
          <p:nvPr/>
        </p:nvGrpSpPr>
        <p:grpSpPr>
          <a:xfrm>
            <a:off x="6345239" y="1"/>
            <a:ext cx="4359275" cy="4295775"/>
            <a:chOff x="3014" y="1429"/>
            <a:chExt cx="2746" cy="2706"/>
          </a:xfrm>
        </p:grpSpPr>
        <p:pic>
          <p:nvPicPr>
            <p:cNvPr id="23555" name="Picture 3" descr="地球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294" y="1979"/>
              <a:ext cx="2132" cy="15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556" name="AutoShape 4"/>
            <p:cNvSpPr>
              <a:spLocks noChangeArrowheads="1"/>
            </p:cNvSpPr>
            <p:nvPr/>
          </p:nvSpPr>
          <p:spPr bwMode="auto">
            <a:xfrm rot="16200000">
              <a:off x="3047" y="1422"/>
              <a:ext cx="2704" cy="2722"/>
            </a:xfrm>
            <a:custGeom>
              <a:gdLst>
                <a:gd name="G0" fmla="+- 5067 0 0"/>
                <a:gd name="G1" fmla="+- 11555491 0 0"/>
                <a:gd name="G2" fmla="+- 0 0 11555491"/>
                <a:gd name="T0" fmla="*/ 0 256 1"/>
                <a:gd name="T1" fmla="*/ 180 256 1"/>
                <a:gd name="G3" fmla="+- 11555491 T0 T1"/>
                <a:gd name="T2" fmla="*/ 0 256 1"/>
                <a:gd name="T3" fmla="*/ 90 256 1"/>
                <a:gd name="G4" fmla="+- 11555491 T2 T3"/>
                <a:gd name="G5" fmla="*/ G4 2 1"/>
                <a:gd name="T4" fmla="*/ 90 256 1"/>
                <a:gd name="T5" fmla="*/ 0 256 1"/>
                <a:gd name="G6" fmla="+- 11555491 T4 T5"/>
                <a:gd name="G7" fmla="*/ G6 2 1"/>
                <a:gd name="G8" fmla="abs 11555491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5067"/>
                <a:gd name="G18" fmla="*/ 5067 1 2"/>
                <a:gd name="G19" fmla="+- G18 5400 0"/>
                <a:gd name="G20" fmla="cos G19 11555491"/>
                <a:gd name="G21" fmla="sin G19 11555491"/>
                <a:gd name="G22" fmla="+- G20 10800 0"/>
                <a:gd name="G23" fmla="+- G21 10800 0"/>
                <a:gd name="G24" fmla="+- 10800 0 G20"/>
                <a:gd name="G25" fmla="+- 5067 10800 0"/>
                <a:gd name="G26" fmla="?: G9 G17 G25"/>
                <a:gd name="G27" fmla="?: G9 0 21600"/>
                <a:gd name="G28" fmla="cos 10800 11555491"/>
                <a:gd name="G29" fmla="sin 10800 11555491"/>
                <a:gd name="G30" fmla="sin 5067 11555491"/>
                <a:gd name="G31" fmla="+- G28 10800 0"/>
                <a:gd name="G32" fmla="+- G29 10800 0"/>
                <a:gd name="G33" fmla="+- G30 10800 0"/>
                <a:gd name="G34" fmla="?: G4 0 G31"/>
                <a:gd name="G35" fmla="?: 11555491 G34 0"/>
                <a:gd name="G36" fmla="?: G6 G35 G31"/>
                <a:gd name="G37" fmla="+- 21600 0 G36"/>
                <a:gd name="G38" fmla="?: G4 0 G33"/>
                <a:gd name="G39" fmla="?: 11555491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2882 w 21600"/>
                <a:gd name="T15" fmla="*/ 11308 h 21600"/>
                <a:gd name="T16" fmla="*/ 10800 w 21600"/>
                <a:gd name="T17" fmla="*/ 5733 h 21600"/>
                <a:gd name="T18" fmla="*/ 18718 w 21600"/>
                <a:gd name="T19" fmla="*/ 11308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5743" y="11124"/>
                  </a:moveTo>
                  <a:cubicBezTo>
                    <a:pt x="5736" y="11016"/>
                    <a:pt x="5733" y="10908"/>
                    <a:pt x="5733" y="10800"/>
                  </a:cubicBezTo>
                  <a:cubicBezTo>
                    <a:pt x="5733" y="8001"/>
                    <a:pt x="8001" y="5733"/>
                    <a:pt x="10800" y="5733"/>
                  </a:cubicBezTo>
                  <a:cubicBezTo>
                    <a:pt x="13598" y="5733"/>
                    <a:pt x="15867" y="8001"/>
                    <a:pt x="15867" y="10800"/>
                  </a:cubicBezTo>
                  <a:cubicBezTo>
                    <a:pt x="15867" y="10908"/>
                    <a:pt x="15863" y="11016"/>
                    <a:pt x="15856" y="11124"/>
                  </a:cubicBezTo>
                  <a:lnTo>
                    <a:pt x="21577" y="11492"/>
                  </a:lnTo>
                  <a:cubicBezTo>
                    <a:pt x="21592" y="11262"/>
                    <a:pt x="21600" y="11031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0" y="11031"/>
                    <a:pt x="7" y="11262"/>
                    <a:pt x="22" y="11492"/>
                  </a:cubicBezTo>
                  <a:close/>
                </a:path>
              </a:pathLst>
            </a:custGeom>
            <a:gradFill rotWithShape="1">
              <a:gsLst>
                <a:gs pos="0">
                  <a:srgbClr val="00FFFF"/>
                </a:gs>
                <a:gs pos="100000">
                  <a:schemeClr val="accent2"/>
                </a:gs>
              </a:gsLst>
              <a:path path="rect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23557" name="AutoShape 5"/>
            <p:cNvSpPr>
              <a:spLocks noChangeArrowheads="1"/>
            </p:cNvSpPr>
            <p:nvPr/>
          </p:nvSpPr>
          <p:spPr bwMode="auto">
            <a:xfrm rot="5400000" flipH="1">
              <a:off x="3023" y="1420"/>
              <a:ext cx="2704" cy="2722"/>
            </a:xfrm>
            <a:custGeom>
              <a:gdLst>
                <a:gd name="G0" fmla="+- 5067 0 0"/>
                <a:gd name="G1" fmla="+- 11555491 0 0"/>
                <a:gd name="G2" fmla="+- 0 0 11555491"/>
                <a:gd name="T0" fmla="*/ 0 256 1"/>
                <a:gd name="T1" fmla="*/ 180 256 1"/>
                <a:gd name="G3" fmla="+- 11555491 T0 T1"/>
                <a:gd name="T2" fmla="*/ 0 256 1"/>
                <a:gd name="T3" fmla="*/ 90 256 1"/>
                <a:gd name="G4" fmla="+- 11555491 T2 T3"/>
                <a:gd name="G5" fmla="*/ G4 2 1"/>
                <a:gd name="T4" fmla="*/ 90 256 1"/>
                <a:gd name="T5" fmla="*/ 0 256 1"/>
                <a:gd name="G6" fmla="+- 11555491 T4 T5"/>
                <a:gd name="G7" fmla="*/ G6 2 1"/>
                <a:gd name="G8" fmla="abs 11555491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5067"/>
                <a:gd name="G18" fmla="*/ 5067 1 2"/>
                <a:gd name="G19" fmla="+- G18 5400 0"/>
                <a:gd name="G20" fmla="cos G19 11555491"/>
                <a:gd name="G21" fmla="sin G19 11555491"/>
                <a:gd name="G22" fmla="+- G20 10800 0"/>
                <a:gd name="G23" fmla="+- G21 10800 0"/>
                <a:gd name="G24" fmla="+- 10800 0 G20"/>
                <a:gd name="G25" fmla="+- 5067 10800 0"/>
                <a:gd name="G26" fmla="?: G9 G17 G25"/>
                <a:gd name="G27" fmla="?: G9 0 21600"/>
                <a:gd name="G28" fmla="cos 10800 11555491"/>
                <a:gd name="G29" fmla="sin 10800 11555491"/>
                <a:gd name="G30" fmla="sin 5067 11555491"/>
                <a:gd name="G31" fmla="+- G28 10800 0"/>
                <a:gd name="G32" fmla="+- G29 10800 0"/>
                <a:gd name="G33" fmla="+- G30 10800 0"/>
                <a:gd name="G34" fmla="?: G4 0 G31"/>
                <a:gd name="G35" fmla="?: 11555491 G34 0"/>
                <a:gd name="G36" fmla="?: G6 G35 G31"/>
                <a:gd name="G37" fmla="+- 21600 0 G36"/>
                <a:gd name="G38" fmla="?: G4 0 G33"/>
                <a:gd name="G39" fmla="?: 11555491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2882 w 21600"/>
                <a:gd name="T15" fmla="*/ 11308 h 21600"/>
                <a:gd name="T16" fmla="*/ 10800 w 21600"/>
                <a:gd name="T17" fmla="*/ 5733 h 21600"/>
                <a:gd name="T18" fmla="*/ 18718 w 21600"/>
                <a:gd name="T19" fmla="*/ 11308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5743" y="11124"/>
                  </a:moveTo>
                  <a:cubicBezTo>
                    <a:pt x="5736" y="11016"/>
                    <a:pt x="5733" y="10908"/>
                    <a:pt x="5733" y="10800"/>
                  </a:cubicBezTo>
                  <a:cubicBezTo>
                    <a:pt x="5733" y="8001"/>
                    <a:pt x="8001" y="5733"/>
                    <a:pt x="10800" y="5733"/>
                  </a:cubicBezTo>
                  <a:cubicBezTo>
                    <a:pt x="13598" y="5733"/>
                    <a:pt x="15867" y="8001"/>
                    <a:pt x="15867" y="10800"/>
                  </a:cubicBezTo>
                  <a:cubicBezTo>
                    <a:pt x="15867" y="10908"/>
                    <a:pt x="15863" y="11016"/>
                    <a:pt x="15856" y="11124"/>
                  </a:cubicBezTo>
                  <a:lnTo>
                    <a:pt x="21577" y="11492"/>
                  </a:lnTo>
                  <a:cubicBezTo>
                    <a:pt x="21592" y="11262"/>
                    <a:pt x="21600" y="11031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0" y="11031"/>
                    <a:pt x="7" y="11262"/>
                    <a:pt x="22" y="11492"/>
                  </a:cubicBezTo>
                  <a:close/>
                </a:path>
              </a:pathLst>
            </a:custGeom>
            <a:gradFill rotWithShape="1">
              <a:gsLst>
                <a:gs pos="0">
                  <a:srgbClr val="00FFFF"/>
                </a:gs>
                <a:gs pos="100000">
                  <a:schemeClr val="accent2"/>
                </a:gs>
              </a:gsLst>
              <a:path path="rect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</p:grpSp>
      <p:sp>
        <p:nvSpPr>
          <p:cNvPr id="23560" name="Text Box 8"/>
          <p:cNvSpPr txBox="1">
            <a:spLocks noChangeArrowheads="1"/>
          </p:cNvSpPr>
          <p:nvPr/>
        </p:nvSpPr>
        <p:spPr bwMode="auto">
          <a:xfrm>
            <a:off x="2063750" y="549276"/>
            <a:ext cx="2736850" cy="646331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50000">
                <a:srgbClr val="00FF00"/>
              </a:gs>
              <a:gs pos="100000">
                <a:schemeClr val="bg2"/>
              </a:gs>
            </a:gsLst>
            <a:lin ang="5400000" scaled="1"/>
          </a:gradFill>
          <a:ln w="38100">
            <a:solidFill>
              <a:schemeClr val="bg1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zh-CN" altLang="en-US" sz="3600" b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黑体" panose="02010609060101010101" pitchFamily="49" charset="-122"/>
              </a:rPr>
              <a:t>一、大气圈</a:t>
            </a:r>
          </a:p>
        </p:txBody>
      </p:sp>
      <p:sp>
        <p:nvSpPr>
          <p:cNvPr id="23561" name="Text Box 9"/>
          <p:cNvSpPr txBox="1">
            <a:spLocks noChangeArrowheads="1"/>
          </p:cNvSpPr>
          <p:nvPr/>
        </p:nvSpPr>
        <p:spPr bwMode="auto">
          <a:xfrm>
            <a:off x="1919289" y="1341438"/>
            <a:ext cx="37433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2400" b="1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1. </a:t>
            </a:r>
            <a:r>
              <a:rPr lang="zh-CN" altLang="en-US" sz="2400" b="1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低层大气的物质组成</a:t>
            </a:r>
          </a:p>
        </p:txBody>
      </p:sp>
      <p:sp>
        <p:nvSpPr>
          <p:cNvPr id="23562" name="Text Box 10"/>
          <p:cNvSpPr txBox="1">
            <a:spLocks noChangeArrowheads="1"/>
          </p:cNvSpPr>
          <p:nvPr/>
        </p:nvSpPr>
        <p:spPr bwMode="auto">
          <a:xfrm>
            <a:off x="6816726" y="4724401"/>
            <a:ext cx="3673475" cy="1128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zh-CN" altLang="en-US" sz="3600" b="1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华文彩云" panose="02010800040101010101" pitchFamily="2" charset="-122"/>
              </a:rPr>
              <a:t>问题：</a:t>
            </a:r>
            <a:r>
              <a:rPr lang="zh-CN" altLang="en-US" sz="3200" b="1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方正舒体" panose="02010601030101010101" pitchFamily="2" charset="-122"/>
              </a:rPr>
              <a:t>低层大气中各种成分的作用？</a:t>
            </a:r>
          </a:p>
        </p:txBody>
      </p:sp>
      <p:sp>
        <p:nvSpPr>
          <p:cNvPr id="23566" name="AutoShape 14"/>
          <p:cNvSpPr>
            <a:spLocks noChangeArrowheads="1"/>
          </p:cNvSpPr>
          <p:nvPr/>
        </p:nvSpPr>
        <p:spPr bwMode="auto">
          <a:xfrm>
            <a:off x="7366000" y="993775"/>
            <a:ext cx="2305050" cy="2305050"/>
          </a:xfrm>
          <a:custGeom>
            <a:gdLst>
              <a:gd name="G0" fmla="+- 1413 0 0"/>
              <a:gd name="G1" fmla="+- 21600 0 1413"/>
              <a:gd name="G2" fmla="+- 21600 0 1413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413" y="10800"/>
                </a:moveTo>
                <a:cubicBezTo>
                  <a:pt x="1413" y="15984"/>
                  <a:pt x="5616" y="20187"/>
                  <a:pt x="10800" y="20187"/>
                </a:cubicBezTo>
                <a:cubicBezTo>
                  <a:pt x="15984" y="20187"/>
                  <a:pt x="20187" y="15984"/>
                  <a:pt x="20187" y="10800"/>
                </a:cubicBezTo>
                <a:cubicBezTo>
                  <a:pt x="20187" y="5616"/>
                  <a:pt x="15984" y="1413"/>
                  <a:pt x="10800" y="1413"/>
                </a:cubicBezTo>
                <a:cubicBezTo>
                  <a:pt x="5616" y="1413"/>
                  <a:pt x="1413" y="5616"/>
                  <a:pt x="1413" y="10800"/>
                </a:cubicBezTo>
                <a:close/>
              </a:path>
            </a:pathLst>
          </a:custGeom>
          <a:solidFill>
            <a:srgbClr val="00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3567" name="Text Box 15"/>
          <p:cNvSpPr txBox="1">
            <a:spLocks noChangeArrowheads="1"/>
          </p:cNvSpPr>
          <p:nvPr/>
        </p:nvSpPr>
        <p:spPr bwMode="auto">
          <a:xfrm rot="2188740">
            <a:off x="8259763" y="766763"/>
            <a:ext cx="20891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zh-CN" altLang="en-US" sz="3600" b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黑体" panose="02010609060101010101" pitchFamily="49" charset="-122"/>
              </a:rPr>
              <a:t>干洁空气</a:t>
            </a:r>
          </a:p>
        </p:txBody>
      </p:sp>
      <p:sp>
        <p:nvSpPr>
          <p:cNvPr id="23568" name="Text Box 16"/>
          <p:cNvSpPr txBox="1">
            <a:spLocks noChangeArrowheads="1"/>
          </p:cNvSpPr>
          <p:nvPr/>
        </p:nvSpPr>
        <p:spPr bwMode="auto">
          <a:xfrm rot="-2617321">
            <a:off x="6669089" y="1343025"/>
            <a:ext cx="180022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zh-CN" altLang="en-US" sz="3600" b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黑体" panose="02010609060101010101" pitchFamily="49" charset="-122"/>
              </a:rPr>
              <a:t>水     汽</a:t>
            </a:r>
          </a:p>
        </p:txBody>
      </p:sp>
      <p:sp>
        <p:nvSpPr>
          <p:cNvPr id="23569" name="Text Box 17"/>
          <p:cNvSpPr txBox="1">
            <a:spLocks noChangeArrowheads="1"/>
          </p:cNvSpPr>
          <p:nvPr/>
        </p:nvSpPr>
        <p:spPr bwMode="auto">
          <a:xfrm rot="-1037245">
            <a:off x="7967663" y="2951163"/>
            <a:ext cx="20891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zh-CN" altLang="en-US" sz="3600" b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黑体" panose="02010609060101010101" pitchFamily="49" charset="-122"/>
              </a:rPr>
              <a:t>固体杂质</a:t>
            </a:r>
          </a:p>
        </p:txBody>
      </p:sp>
      <p:sp>
        <p:nvSpPr>
          <p:cNvPr id="23570" name="Text Box 18"/>
          <p:cNvSpPr txBox="1">
            <a:spLocks noChangeArrowheads="1"/>
          </p:cNvSpPr>
          <p:nvPr/>
        </p:nvSpPr>
        <p:spPr bwMode="auto">
          <a:xfrm>
            <a:off x="1774826" y="1916113"/>
            <a:ext cx="4716463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800" b="1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隶书" pitchFamily="49" charset="-122"/>
              </a:rPr>
              <a:t>想一想：在我们周围的大气中，都有些什么物质？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462987" y="2922914"/>
            <a:ext cx="28126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base">
              <a:spcBef>
                <a:spcPct val="50000"/>
              </a:spcBef>
              <a:spcAft>
                <a:spcPct val="0"/>
              </a:spcAft>
            </a:pPr>
            <a:r>
              <a:rPr lang="zh-CN" altLang="en-US" sz="2000" b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黑体" panose="02010609060101010101" pitchFamily="49" charset="-122"/>
              </a:rPr>
              <a:t>干洁</a:t>
            </a:r>
            <a:r>
              <a:rPr lang="zh-CN" altLang="en-US" sz="2000" b="1" smtClean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黑体" panose="02010609060101010101" pitchFamily="49" charset="-122"/>
              </a:rPr>
              <a:t>空气由哪些物质组成</a:t>
            </a:r>
            <a:r>
              <a:rPr lang="en-US" altLang="zh-CN" sz="2000" b="1" smtClean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黑体" panose="02010609060101010101" pitchFamily="49" charset="-122"/>
              </a:rPr>
              <a:t>?</a:t>
            </a:r>
            <a:endParaRPr lang="zh-CN" altLang="en-US" sz="2000" b="1">
              <a:solidFill>
                <a:srgbClr val="FF3300"/>
              </a:solidFill>
              <a:effectLst>
                <a:outerShdw blurRad="38100" dist="38100" dir="2700000" algn="tl">
                  <a:srgbClr val="000000"/>
                </a:outerShdw>
              </a:effectLst>
              <a:ea typeface="黑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 rot="659815">
            <a:off x="652082" y="3976911"/>
            <a:ext cx="2245489" cy="1494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22376">
            <a:off x="531986" y="3835072"/>
            <a:ext cx="2228850" cy="1960019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681" y="3888439"/>
            <a:ext cx="2320443" cy="2512362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313646" y="4560425"/>
            <a:ext cx="9318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mtClean="0"/>
              <a:t>氮</a:t>
            </a:r>
            <a:r>
              <a:rPr lang="en-US" altLang="zh-CN" smtClean="0"/>
              <a:t>78%</a:t>
            </a:r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891402" y="4062683"/>
            <a:ext cx="10048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mtClean="0"/>
              <a:t>氧</a:t>
            </a:r>
            <a:r>
              <a:rPr lang="en-US" altLang="zh-CN" smtClean="0"/>
              <a:t>21%</a:t>
            </a:r>
            <a:endParaRPr lang="zh-CN" altLang="en-US"/>
          </a:p>
        </p:txBody>
      </p:sp>
      <p:pic>
        <p:nvPicPr>
          <p:cNvPr id="23571" name="New picture"/>
          <p:cNvPicPr/>
          <p:nvPr/>
        </p:nvPicPr>
        <p:blipFill>
          <a:blip r:embed="rId5"/>
          <a:stretch>
            <a:fillRect/>
          </a:stretch>
        </p:blipFill>
        <p:spPr>
          <a:xfrm>
            <a:off x="10947400" y="11633200"/>
            <a:ext cx="304800" cy="215900"/>
          </a:xfrm>
          <a:prstGeom prst="cube">
            <a:avLst/>
          </a:prstGeom>
        </p:spPr>
      </p:pic>
    </p:spTree>
    <p:extLst>
      <p:ext uri="{BB962C8B-B14F-4D97-AF65-F5344CB8AC3E}">
        <p14:creationId xmlns:p14="http://schemas.microsoft.com/office/powerpoint/2010/main" val="222543282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</p:cTn>
                        </p:par>
                        <p:par>
                          <p:cTn id="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8" dur="500"/>
                                        <p:tgtEl>
                                          <p:spTgt spid="23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  <p:cond evt="onBegin" delay="0">
                          <p:tn val="8"/>
                        </p:cond>
                      </p:stCondLst>
                      <p:childTnLst>
                        <p:par>
                          <p:cTn id="1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5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35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17" presetID="35" presetClass="entr" presetSubtype="0" fill="hold" nodeType="afterEffect"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  <p:cond evt="onBegin" delay="0">
                          <p:tn val="22"/>
                        </p:cond>
                      </p:stCondLst>
                      <p:childTnLst>
                        <p:par>
                          <p:cTn id="24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35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35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3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withGroup">
                            <p:stCondLst>
                              <p:cond delay="1000"/>
                            </p:stCondLst>
                            <p:childTnLst>
                              <p:par>
                                <p:cTn id="32" presetID="10" presetClass="entr" presetSubtype="0" fill="hold" grpId="3" nodeType="afterEffect"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23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withGroup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" presetClass="entr" presetSubtype="4" fill="hold" grpId="6" nodeType="afterEffect"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35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35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withGroup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" presetClass="entr" presetSubtype="4" fill="hold" grpId="4" nodeType="afterEffect"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35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35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  <p:cond evt="onBegin" delay="0">
                          <p:tn val="44"/>
                        </p:cond>
                      </p:stCondLst>
                      <p:childTnLst>
                        <p:par>
                          <p:cTn id="46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53" presetID="2" presetClass="entr" presetSubtype="4" fill="hold" grpId="5" nodeType="afterEffect"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35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35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  <p:cond evt="onBegin" delay="0">
                          <p:tn val="56"/>
                        </p:cond>
                      </p:stCondLst>
                      <p:childTnLst>
                        <p:par>
                          <p:cTn id="5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  <p:cond evt="onBegin" delay="0">
                          <p:tn val="62"/>
                        </p:cond>
                      </p:stCondLst>
                      <p:childTnLst>
                        <p:par>
                          <p:cTn id="64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6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  <p:cond evt="onBegin" delay="0">
                          <p:tn val="68"/>
                        </p:cond>
                      </p:stCondLst>
                      <p:childTnLst>
                        <p:par>
                          <p:cTn id="7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7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4" fill="hold" grpId="9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  <p:cond evt="onBegin" delay="0">
                          <p:tn val="74"/>
                        </p:cond>
                      </p:stCondLst>
                      <p:childTnLst>
                        <p:par>
                          <p:cTn id="76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7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4" fill="hold" grpId="1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  <p:cond evt="onBegin" delay="0">
                          <p:tn val="80"/>
                        </p:cond>
                      </p:stCondLst>
                      <p:childTnLst>
                        <p:par>
                          <p:cTn id="8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8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4" presetID="26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35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35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35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356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35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356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35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356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35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356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356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60" grpId="0"/>
      <p:bldP spid="23561" grpId="1"/>
      <p:bldP spid="23562" grpId="2"/>
      <p:bldP spid="23566" grpId="3"/>
      <p:bldP spid="23567" grpId="4"/>
      <p:bldP spid="23568" grpId="5"/>
      <p:bldP spid="23569" grpId="6"/>
      <p:bldP spid="23570" grpId="7"/>
      <p:bldP spid="2" grpId="8"/>
      <p:bldP spid="5" grpId="9"/>
      <p:bldP spid="7" grpId="1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33835" name="Group 43"/>
          <p:cNvGraphicFramePr>
            <a:graphicFrameLocks noGrp="1"/>
          </p:cNvGraphicFramePr>
          <p:nvPr/>
        </p:nvGraphicFramePr>
        <p:xfrm>
          <a:off x="2270125" y="1089026"/>
          <a:ext cx="8191500" cy="5532503"/>
        </p:xfrm>
        <a:graphic>
          <a:graphicData uri="http://schemas.openxmlformats.org/drawingml/2006/table">
            <a:tbl>
              <a:tblPr/>
              <a:tblGrid>
                <a:gridCol w="1574800"/>
                <a:gridCol w="1171575"/>
                <a:gridCol w="5445125"/>
              </a:tblGrid>
              <a:tr h="358775">
                <a:tc gridSpan="2">
                  <a:txBody>
                    <a:bodyPr vert="horz" wrap="square"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组   成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 vert="horz" wrap="square"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 vert="horz" wrap="square"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作     用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2438">
                <a:tc rowSpan="4">
                  <a:txBody>
                    <a:bodyPr vert="horz" wrap="square"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气态（干洁空气）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08038">
                <a:tc vMerge="1">
                  <a:txBody>
                    <a:bodyPr vert="horz" wrap="square"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 vert="horz" wrap="square"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11213">
                <a:tc vMerge="1">
                  <a:txBody>
                    <a:bodyPr vert="horz" wrap="square"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 vert="horz" wrap="square"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09625">
                <a:tc vMerge="1">
                  <a:txBody>
                    <a:bodyPr vert="horz" wrap="square"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 vert="horz" wrap="square"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itchFamily="2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79463">
                <a:tc>
                  <a:txBody>
                    <a:bodyPr vert="horz" wrap="square"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液态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 vert="horz" wrap="square"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11213">
                <a:tc>
                  <a:txBody>
                    <a:bodyPr vert="horz" wrap="square"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固态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 vert="horz" wrap="square"/>
                    <a:lstStyle/>
                    <a:p>
                      <a:endParaRPr lang="zh-CN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3824" name="Text Box 32"/>
          <p:cNvSpPr txBox="1">
            <a:spLocks noChangeArrowheads="1"/>
          </p:cNvSpPr>
          <p:nvPr/>
        </p:nvSpPr>
        <p:spPr bwMode="auto">
          <a:xfrm>
            <a:off x="4116388" y="1584326"/>
            <a:ext cx="647934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>
                <a:solidFill>
                  <a:srgbClr val="0000FF"/>
                </a:solidFill>
              </a:rPr>
              <a:t>氮</a:t>
            </a:r>
          </a:p>
        </p:txBody>
      </p:sp>
      <p:sp>
        <p:nvSpPr>
          <p:cNvPr id="33825" name="Text Box 33"/>
          <p:cNvSpPr txBox="1">
            <a:spLocks noChangeArrowheads="1"/>
          </p:cNvSpPr>
          <p:nvPr/>
        </p:nvSpPr>
        <p:spPr bwMode="auto">
          <a:xfrm>
            <a:off x="5375276" y="1722438"/>
            <a:ext cx="4063933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>
                <a:solidFill>
                  <a:schemeClr val="tx1">
                    <a:lumMod val="95000"/>
                    <a:lumOff val="5000"/>
                  </a:schemeClr>
                </a:solidFill>
              </a:rPr>
              <a:t>地球</a:t>
            </a:r>
            <a:r>
              <a:rPr lang="zh-CN" altLang="en-US" sz="2800" b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上</a:t>
            </a:r>
            <a:r>
              <a:rPr lang="zh-CN" altLang="en-US" sz="2800" b="1" u="sng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    </a:t>
            </a:r>
            <a:r>
              <a:rPr lang="zh-CN" altLang="en-US" sz="2800" b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的</a:t>
            </a:r>
            <a:r>
              <a:rPr lang="zh-CN" altLang="en-US" sz="2800" b="1">
                <a:solidFill>
                  <a:schemeClr val="tx1">
                    <a:lumMod val="95000"/>
                    <a:lumOff val="5000"/>
                  </a:schemeClr>
                </a:solidFill>
              </a:rPr>
              <a:t>基本成分</a:t>
            </a:r>
          </a:p>
        </p:txBody>
      </p:sp>
      <p:sp>
        <p:nvSpPr>
          <p:cNvPr id="33826" name="Text Box 34"/>
          <p:cNvSpPr txBox="1">
            <a:spLocks noChangeArrowheads="1"/>
          </p:cNvSpPr>
          <p:nvPr/>
        </p:nvSpPr>
        <p:spPr bwMode="auto">
          <a:xfrm>
            <a:off x="4116388" y="2303464"/>
            <a:ext cx="647934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>
                <a:solidFill>
                  <a:srgbClr val="0000FF"/>
                </a:solidFill>
              </a:rPr>
              <a:t>氧</a:t>
            </a:r>
          </a:p>
        </p:txBody>
      </p:sp>
      <p:sp>
        <p:nvSpPr>
          <p:cNvPr id="33827" name="Text Box 35"/>
          <p:cNvSpPr txBox="1">
            <a:spLocks noChangeArrowheads="1"/>
          </p:cNvSpPr>
          <p:nvPr/>
        </p:nvSpPr>
        <p:spPr bwMode="auto">
          <a:xfrm>
            <a:off x="5151439" y="2395033"/>
            <a:ext cx="519271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维持    </a:t>
            </a:r>
            <a:r>
              <a:rPr lang="zh-CN" altLang="en-US" sz="2800" b="1" u="sng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              </a:t>
            </a:r>
            <a:r>
              <a:rPr lang="zh-CN" altLang="en-US" sz="2800" b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必需</a:t>
            </a:r>
            <a:r>
              <a:rPr lang="zh-CN" altLang="en-US" sz="2800" b="1">
                <a:solidFill>
                  <a:schemeClr val="tx1">
                    <a:lumMod val="95000"/>
                    <a:lumOff val="5000"/>
                  </a:schemeClr>
                </a:solidFill>
              </a:rPr>
              <a:t>的物质</a:t>
            </a:r>
          </a:p>
        </p:txBody>
      </p:sp>
      <p:sp>
        <p:nvSpPr>
          <p:cNvPr id="33828" name="Text Box 36"/>
          <p:cNvSpPr txBox="1">
            <a:spLocks noChangeArrowheads="1"/>
          </p:cNvSpPr>
          <p:nvPr/>
        </p:nvSpPr>
        <p:spPr bwMode="auto">
          <a:xfrm>
            <a:off x="3890964" y="3114675"/>
            <a:ext cx="110172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>
                <a:solidFill>
                  <a:srgbClr val="0000FF"/>
                </a:solidFill>
              </a:rPr>
              <a:t>臭氧</a:t>
            </a:r>
          </a:p>
        </p:txBody>
      </p:sp>
      <p:sp>
        <p:nvSpPr>
          <p:cNvPr id="33829" name="Text Box 37"/>
          <p:cNvSpPr txBox="1">
            <a:spLocks noChangeArrowheads="1"/>
          </p:cNvSpPr>
          <p:nvPr/>
        </p:nvSpPr>
        <p:spPr bwMode="auto">
          <a:xfrm>
            <a:off x="5014037" y="3057409"/>
            <a:ext cx="547457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吸收</a:t>
            </a:r>
            <a:r>
              <a:rPr lang="zh-CN" altLang="en-US" sz="2800" b="1" u="sng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      </a:t>
            </a:r>
            <a:r>
              <a:rPr lang="zh-CN" altLang="en-US" sz="2800" b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2800" b="1">
                <a:solidFill>
                  <a:schemeClr val="tx1">
                    <a:lumMod val="95000"/>
                    <a:lumOff val="5000"/>
                  </a:schemeClr>
                </a:solidFill>
              </a:rPr>
              <a:t>, “</a:t>
            </a:r>
            <a:r>
              <a:rPr lang="zh-CN" altLang="en-US" sz="2800" b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地球</a:t>
            </a:r>
            <a:r>
              <a:rPr lang="zh-CN" altLang="en-US" sz="2800" b="1">
                <a:solidFill>
                  <a:schemeClr val="tx1">
                    <a:lumMod val="95000"/>
                    <a:lumOff val="5000"/>
                  </a:schemeClr>
                </a:solidFill>
              </a:rPr>
              <a:t>生命的</a:t>
            </a:r>
            <a:r>
              <a:rPr lang="zh-CN" altLang="en-US" sz="2800" b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保护伞</a:t>
            </a:r>
            <a:r>
              <a:rPr lang="en-US" altLang="zh-CN" sz="2800" b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”</a:t>
            </a:r>
            <a:endParaRPr lang="zh-CN" altLang="en-US" sz="2800" b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3830" name="Text Box 38"/>
          <p:cNvSpPr txBox="1">
            <a:spLocks noChangeArrowheads="1"/>
          </p:cNvSpPr>
          <p:nvPr/>
        </p:nvSpPr>
        <p:spPr bwMode="auto">
          <a:xfrm>
            <a:off x="3846514" y="3789364"/>
            <a:ext cx="1304925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>
                <a:solidFill>
                  <a:srgbClr val="0000FF"/>
                </a:solidFill>
              </a:rPr>
              <a:t>二氧化碳</a:t>
            </a:r>
          </a:p>
        </p:txBody>
      </p:sp>
      <p:sp>
        <p:nvSpPr>
          <p:cNvPr id="33831" name="Text Box 39"/>
          <p:cNvSpPr txBox="1">
            <a:spLocks noChangeArrowheads="1"/>
          </p:cNvSpPr>
          <p:nvPr/>
        </p:nvSpPr>
        <p:spPr bwMode="auto">
          <a:xfrm>
            <a:off x="5037138" y="4157663"/>
            <a:ext cx="5451475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绿色植物</a:t>
            </a:r>
            <a:r>
              <a:rPr lang="zh-CN" altLang="en-US" sz="2800" b="1" u="sng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         </a:t>
            </a:r>
            <a:r>
              <a:rPr lang="zh-CN" altLang="en-US" sz="2800" b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原料</a:t>
            </a:r>
            <a:r>
              <a:rPr lang="en-US" altLang="zh-CN" sz="2800" b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</a:t>
            </a:r>
            <a:r>
              <a:rPr lang="zh-CN" altLang="en-US" sz="2800" b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对地面起保温作用</a:t>
            </a:r>
            <a:endParaRPr lang="zh-CN" altLang="en-US" sz="2800" b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3832" name="Text Box 40"/>
          <p:cNvSpPr txBox="1">
            <a:spLocks noChangeArrowheads="1"/>
          </p:cNvSpPr>
          <p:nvPr/>
        </p:nvSpPr>
        <p:spPr bwMode="auto">
          <a:xfrm>
            <a:off x="3890964" y="5094288"/>
            <a:ext cx="1111202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smtClean="0">
                <a:solidFill>
                  <a:srgbClr val="0000FF"/>
                </a:solidFill>
              </a:rPr>
              <a:t>水汽</a:t>
            </a:r>
            <a:endParaRPr lang="zh-CN" altLang="en-US" sz="3600" b="1">
              <a:solidFill>
                <a:srgbClr val="0000FF"/>
              </a:solidFill>
            </a:endParaRPr>
          </a:p>
        </p:txBody>
      </p:sp>
      <p:sp>
        <p:nvSpPr>
          <p:cNvPr id="33833" name="Text Box 41"/>
          <p:cNvSpPr txBox="1">
            <a:spLocks noChangeArrowheads="1"/>
          </p:cNvSpPr>
          <p:nvPr/>
        </p:nvSpPr>
        <p:spPr bwMode="auto">
          <a:xfrm>
            <a:off x="3935414" y="5859463"/>
            <a:ext cx="110172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>
                <a:solidFill>
                  <a:srgbClr val="0000FF"/>
                </a:solidFill>
              </a:rPr>
              <a:t>杂质</a:t>
            </a:r>
          </a:p>
        </p:txBody>
      </p:sp>
      <p:sp>
        <p:nvSpPr>
          <p:cNvPr id="33834" name="Text Box 42"/>
          <p:cNvSpPr txBox="1">
            <a:spLocks noChangeArrowheads="1"/>
          </p:cNvSpPr>
          <p:nvPr/>
        </p:nvSpPr>
        <p:spPr bwMode="auto">
          <a:xfrm>
            <a:off x="5037139" y="5013326"/>
            <a:ext cx="5451474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u="sng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         </a:t>
            </a:r>
            <a:r>
              <a:rPr lang="zh-CN" altLang="en-US" sz="2400" b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的</a:t>
            </a:r>
            <a:r>
              <a:rPr lang="zh-CN" altLang="en-US" sz="2400" b="1">
                <a:solidFill>
                  <a:schemeClr val="tx1">
                    <a:lumMod val="95000"/>
                    <a:lumOff val="5000"/>
                  </a:schemeClr>
                </a:solidFill>
              </a:rPr>
              <a:t>必要条件；对地面起保温作用</a:t>
            </a:r>
          </a:p>
        </p:txBody>
      </p:sp>
      <p:sp>
        <p:nvSpPr>
          <p:cNvPr id="33836" name="Line 44"/>
          <p:cNvSpPr>
            <a:spLocks noChangeShapeType="1"/>
          </p:cNvSpPr>
          <p:nvPr/>
        </p:nvSpPr>
        <p:spPr bwMode="auto">
          <a:xfrm>
            <a:off x="4224339" y="5805488"/>
            <a:ext cx="62642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33837" name="Text Box 45"/>
          <p:cNvSpPr txBox="1">
            <a:spLocks noChangeArrowheads="1"/>
          </p:cNvSpPr>
          <p:nvPr/>
        </p:nvSpPr>
        <p:spPr bwMode="auto">
          <a:xfrm>
            <a:off x="5159376" y="5805488"/>
            <a:ext cx="51847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作为</a:t>
            </a:r>
            <a:r>
              <a:rPr lang="zh-CN" altLang="en-US" sz="2400" b="1" u="sng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      </a:t>
            </a:r>
            <a:r>
              <a:rPr lang="zh-CN" altLang="en-US" sz="2400" b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，</a:t>
            </a:r>
            <a:r>
              <a:rPr lang="zh-CN" altLang="en-US" sz="2400" b="1">
                <a:solidFill>
                  <a:schemeClr val="tx1">
                    <a:lumMod val="95000"/>
                    <a:lumOff val="5000"/>
                  </a:schemeClr>
                </a:solidFill>
              </a:rPr>
              <a:t>是成云致雨的必要条件</a:t>
            </a:r>
          </a:p>
        </p:txBody>
      </p:sp>
      <p:sp>
        <p:nvSpPr>
          <p:cNvPr id="33838" name="Text Box 46"/>
          <p:cNvSpPr txBox="1">
            <a:spLocks noChangeArrowheads="1"/>
          </p:cNvSpPr>
          <p:nvPr/>
        </p:nvSpPr>
        <p:spPr bwMode="auto">
          <a:xfrm>
            <a:off x="2566988" y="260350"/>
            <a:ext cx="7345362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3200" b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MS UI Gothic" panose="020b0600070205080204" pitchFamily="34" charset="-128"/>
                <a:ea typeface="MS UI Gothic" panose="020b0600070205080204" pitchFamily="34" charset="-128"/>
              </a:rPr>
              <a:t>1. </a:t>
            </a:r>
            <a:r>
              <a:rPr lang="zh-CN" altLang="en-US" sz="3200" b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MS UI Gothic" panose="020b0600070205080204" pitchFamily="34" charset="-128"/>
                <a:ea typeface="MS UI Gothic" panose="020b0600070205080204" pitchFamily="34" charset="-128"/>
              </a:rPr>
              <a:t>低层大气的物质组成及各成分的作用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6504972" y="1713053"/>
            <a:ext cx="10069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>
                <a:solidFill>
                  <a:srgbClr val="FF0000"/>
                </a:solidFill>
              </a:rPr>
              <a:t>生物体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6041984" y="2453833"/>
            <a:ext cx="23679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</a:rPr>
              <a:t>生物</a:t>
            </a:r>
            <a:r>
              <a:rPr lang="zh-CN" altLang="en-US" sz="2800" b="1" smtClean="0">
                <a:solidFill>
                  <a:srgbClr val="FF0000"/>
                </a:solidFill>
              </a:rPr>
              <a:t>生命</a:t>
            </a:r>
            <a:r>
              <a:rPr lang="zh-CN" altLang="en-US" sz="2800" b="1">
                <a:solidFill>
                  <a:srgbClr val="FF0000"/>
                </a:solidFill>
              </a:rPr>
              <a:t>活动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845214" y="3211098"/>
            <a:ext cx="12963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</a:rPr>
              <a:t>紫外线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504972" y="4224759"/>
            <a:ext cx="16204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</a:rPr>
              <a:t>光合作用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037138" y="5094288"/>
            <a:ext cx="14678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rgbClr val="FF0000"/>
                </a:solidFill>
              </a:rPr>
              <a:t>成云致雨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845214" y="5958622"/>
            <a:ext cx="11574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rgbClr val="FF0000"/>
                </a:solidFill>
              </a:rPr>
              <a:t>凝结核</a:t>
            </a:r>
            <a:endParaRPr lang="zh-CN" alt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63537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6" presetClass="entr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1"/>
      <p:bldP spid="4" grpId="2"/>
      <p:bldP spid="5" grpId="3"/>
      <p:bldP spid="6" grpId="4"/>
      <p:bldP spid="7" grpId="5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300941" y="370390"/>
            <a:ext cx="10220445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447925"/>
            <a:r>
              <a:rPr lang="zh-CN" altLang="zh-CN" sz="5400" b="1" kern="100">
                <a:solidFill>
                  <a:srgbClr val="000000"/>
                </a:solidFill>
                <a:latin typeface="Calibri" panose="020f0502020204030204" pitchFamily="34" charset="0"/>
                <a:cs typeface="宋体" panose="02010600030101010101" pitchFamily="2" charset="-122"/>
              </a:rPr>
              <a:t>合作</a:t>
            </a:r>
            <a:r>
              <a:rPr lang="zh-CN" altLang="zh-CN" sz="5400" b="1" kern="100" smtClean="0">
                <a:solidFill>
                  <a:srgbClr val="000000"/>
                </a:solidFill>
                <a:latin typeface="Calibri" panose="020f0502020204030204" pitchFamily="34" charset="0"/>
                <a:cs typeface="宋体" panose="02010600030101010101" pitchFamily="2" charset="-122"/>
              </a:rPr>
              <a:t>探究</a:t>
            </a:r>
            <a:r>
              <a:rPr lang="zh-CN" altLang="en-US" sz="5400" b="1" kern="100">
                <a:solidFill>
                  <a:srgbClr val="000000"/>
                </a:solidFill>
                <a:latin typeface="Calibri" panose="020f0502020204030204" pitchFamily="34" charset="0"/>
                <a:cs typeface="宋体" panose="02010600030101010101" pitchFamily="2" charset="-122"/>
              </a:rPr>
              <a:t>一</a:t>
            </a:r>
            <a:endParaRPr lang="en-US" altLang="zh-CN" sz="5400" b="1" kern="100" smtClean="0">
              <a:solidFill>
                <a:srgbClr val="000000"/>
              </a:solidFill>
              <a:latin typeface="Calibri" panose="020f0502020204030204" pitchFamily="34" charset="0"/>
              <a:cs typeface="宋体" panose="02010600030101010101" pitchFamily="2" charset="-122"/>
            </a:endParaRPr>
          </a:p>
          <a:p>
            <a:r>
              <a:rPr lang="en-US" altLang="zh-CN" sz="4000" b="1" kern="100">
                <a:solidFill>
                  <a:srgbClr val="000000"/>
                </a:solidFill>
                <a:latin typeface="Calibri" panose="020f0502020204030204" pitchFamily="34" charset="0"/>
                <a:cs typeface="宋体" panose="02010600030101010101" pitchFamily="2" charset="-122"/>
              </a:rPr>
              <a:t>1</a:t>
            </a:r>
            <a:r>
              <a:rPr lang="en-US" altLang="zh-CN" sz="4000" b="1" kern="100" smtClean="0">
                <a:solidFill>
                  <a:srgbClr val="000000"/>
                </a:solidFill>
                <a:latin typeface="Calibri" panose="020f0502020204030204" pitchFamily="34" charset="0"/>
                <a:cs typeface="宋体" panose="02010600030101010101" pitchFamily="2" charset="-122"/>
              </a:rPr>
              <a:t>.</a:t>
            </a:r>
            <a:r>
              <a:rPr lang="zh-CN" altLang="zh-CN" sz="4000" b="1" kern="100" smtClean="0">
                <a:solidFill>
                  <a:srgbClr val="000000"/>
                </a:solidFill>
                <a:latin typeface="Calibri" panose="020f0502020204030204" pitchFamily="34" charset="0"/>
                <a:cs typeface="宋体" panose="02010600030101010101" pitchFamily="2" charset="-122"/>
              </a:rPr>
              <a:t>干</a:t>
            </a:r>
            <a:r>
              <a:rPr lang="zh-CN" altLang="zh-CN" sz="4000" b="1" kern="100">
                <a:solidFill>
                  <a:srgbClr val="000000"/>
                </a:solidFill>
                <a:latin typeface="Calibri" panose="020f0502020204030204" pitchFamily="34" charset="0"/>
                <a:cs typeface="宋体" panose="02010600030101010101" pitchFamily="2" charset="-122"/>
              </a:rPr>
              <a:t>洁空气，在自然状态下其组成成分变化很小，但由于人类活动的影响</a:t>
            </a:r>
            <a:r>
              <a:rPr lang="zh-CN" altLang="zh-CN" sz="4000" b="1" kern="100" smtClean="0">
                <a:solidFill>
                  <a:srgbClr val="000000"/>
                </a:solidFill>
                <a:latin typeface="Calibri" panose="020f0502020204030204" pitchFamily="34" charset="0"/>
                <a:cs typeface="宋体" panose="02010600030101010101" pitchFamily="2" charset="-122"/>
              </a:rPr>
              <a:t>，</a:t>
            </a:r>
            <a:r>
              <a:rPr lang="zh-CN" altLang="en-US" sz="4000" b="1" kern="100" smtClean="0">
                <a:solidFill>
                  <a:srgbClr val="000000"/>
                </a:solidFill>
                <a:latin typeface="Calibri" panose="020f0502020204030204" pitchFamily="34" charset="0"/>
                <a:cs typeface="宋体" panose="02010600030101010101" pitchFamily="2" charset="-122"/>
              </a:rPr>
              <a:t>使</a:t>
            </a:r>
            <a:r>
              <a:rPr lang="zh-CN" altLang="zh-CN" sz="4000" b="1" kern="100" smtClean="0">
                <a:solidFill>
                  <a:srgbClr val="000000"/>
                </a:solidFill>
                <a:latin typeface="Calibri" panose="020f0502020204030204" pitchFamily="34" charset="0"/>
                <a:cs typeface="宋体" panose="02010600030101010101" pitchFamily="2" charset="-122"/>
              </a:rPr>
              <a:t> </a:t>
            </a:r>
            <a:r>
              <a:rPr lang="zh-CN" altLang="zh-CN" sz="4000" b="1" kern="100">
                <a:solidFill>
                  <a:srgbClr val="000000"/>
                </a:solidFill>
                <a:latin typeface="Calibri" panose="020f0502020204030204" pitchFamily="34" charset="0"/>
                <a:cs typeface="宋体" panose="02010600030101010101" pitchFamily="2" charset="-122"/>
              </a:rPr>
              <a:t>其中某些组成成分发生了变化，你能举例说明吗？并谈谈这些变化的可能危害。</a:t>
            </a:r>
            <a:r>
              <a:rPr lang="zh-CN" altLang="zh-CN" b="1" kern="100">
                <a:solidFill>
                  <a:srgbClr val="000000"/>
                </a:solidFill>
                <a:latin typeface="Calibri" panose="020f0502020204030204" pitchFamily="34" charset="0"/>
                <a:cs typeface="宋体" panose="02010600030101010101" pitchFamily="2" charset="-122"/>
              </a:rPr>
              <a:t>（</a:t>
            </a:r>
            <a:r>
              <a:rPr lang="en-US" altLang="zh-CN" b="1" kern="100">
                <a:solidFill>
                  <a:srgbClr val="000000"/>
                </a:solidFill>
                <a:latin typeface="Calibri" panose="020f0502020204030204" pitchFamily="34" charset="0"/>
                <a:cs typeface="宋体" panose="02010600030101010101" pitchFamily="2" charset="-122"/>
              </a:rPr>
              <a:t>10</a:t>
            </a:r>
            <a:r>
              <a:rPr lang="zh-CN" altLang="zh-CN" b="1" kern="100">
                <a:solidFill>
                  <a:srgbClr val="000000"/>
                </a:solidFill>
                <a:latin typeface="Calibri" panose="020f0502020204030204" pitchFamily="34" charset="0"/>
                <a:cs typeface="宋体" panose="02010600030101010101" pitchFamily="2" charset="-122"/>
              </a:rPr>
              <a:t>分）</a:t>
            </a:r>
            <a:endParaRPr lang="zh-CN" altLang="zh-CN" sz="1400" kern="100">
              <a:solidFill>
                <a:srgbClr val="3F3F3F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417796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0" y="0"/>
            <a:ext cx="3004457" cy="2375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endParaRPr lang="zh-CN" altLang="en-US" sz="1400" smtClean="0">
              <a:latin typeface="Arial" pitchFamily="34" charset="0"/>
              <a:ea typeface="微软雅黑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07" y="0"/>
            <a:ext cx="4046070" cy="3871356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3004457" y="0"/>
            <a:ext cx="4156364" cy="18050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endParaRPr lang="zh-CN" altLang="en-US" sz="1400" smtClean="0">
              <a:latin typeface="Arial" pitchFamily="34" charset="0"/>
              <a:ea typeface="微软雅黑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3283" y="57119"/>
            <a:ext cx="4571347" cy="3814236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5676405" y="0"/>
            <a:ext cx="3752603" cy="1923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endParaRPr lang="zh-CN" altLang="en-US" sz="1400" smtClean="0">
              <a:latin typeface="Arial" pitchFamily="34" charset="0"/>
              <a:ea typeface="微软雅黑" pitchFamily="34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63942" y="57119"/>
            <a:ext cx="3112991" cy="3336656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496" y="3897455"/>
            <a:ext cx="2775863" cy="2830843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2375066" y="3990109"/>
            <a:ext cx="1093086" cy="427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endParaRPr lang="zh-CN" altLang="en-US" sz="1400" smtClean="0">
              <a:latin typeface="Arial" pitchFamily="34" charset="0"/>
              <a:ea typeface="微软雅黑" pitchFamily="34" charset="-122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68151" y="3990109"/>
            <a:ext cx="3692670" cy="2692174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20533" y="3450894"/>
            <a:ext cx="2132437" cy="3377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649938"/>
      </p:ext>
    </p:ext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框 3"/>
          <p:cNvSpPr txBox="1"/>
          <p:nvPr/>
        </p:nvSpPr>
        <p:spPr>
          <a:xfrm>
            <a:off x="0" y="0"/>
            <a:ext cx="1562582" cy="11574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263606" cy="2748986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38896" y="3032567"/>
            <a:ext cx="5185458" cy="3680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896" y="3206188"/>
            <a:ext cx="5795033" cy="3402956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1241159" y="2893670"/>
            <a:ext cx="26093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smtClean="0">
                <a:solidFill>
                  <a:srgbClr val="FF0000"/>
                </a:solidFill>
              </a:rPr>
              <a:t>全球变暖</a:t>
            </a:r>
            <a:endParaRPr lang="zh-CN" altLang="en-US" sz="3200" b="1">
              <a:solidFill>
                <a:srgbClr val="FF0000"/>
              </a:solidFill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3606" y="15916"/>
            <a:ext cx="6004593" cy="4228306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883143" y="5953344"/>
            <a:ext cx="29037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smtClean="0">
                <a:solidFill>
                  <a:srgbClr val="FF0000"/>
                </a:solidFill>
              </a:rPr>
              <a:t>臭氧层空洞</a:t>
            </a:r>
            <a:endParaRPr lang="zh-CN" altLang="en-US" sz="4000" b="1">
              <a:solidFill>
                <a:srgbClr val="FF0000"/>
              </a:solidFill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28234" y="4377405"/>
            <a:ext cx="2983484" cy="2469094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11640" y="4374058"/>
            <a:ext cx="2956559" cy="2469094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8334072" y="6077209"/>
            <a:ext cx="30325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smtClean="0">
                <a:solidFill>
                  <a:srgbClr val="FF0000"/>
                </a:solidFill>
              </a:rPr>
              <a:t>酸雨危害</a:t>
            </a:r>
            <a:endParaRPr lang="zh-CN" altLang="en-US" sz="3600" b="1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029113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6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6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7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8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7" grpId="1"/>
      <p:bldP spid="8" grpId="2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10043345"/>
              </p:ext>
            </p:extLst>
          </p:nvPr>
        </p:nvGraphicFramePr>
        <p:xfrm>
          <a:off x="842211" y="1043354"/>
          <a:ext cx="12018003" cy="56387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8" name="包装程序外壳对象" showAsIcon="1" r:id="rId2" progId="Package">
                  <p:embed/>
                </p:oleObj>
              </mc:Choice>
              <mc:Fallback>
                <p:oleObj name="包装程序外壳对象" showAsIcon="1" r:id="rId2" progId="Package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842211" y="1043354"/>
                        <a:ext cx="12018003" cy="56387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文本框 2"/>
          <p:cNvSpPr txBox="1"/>
          <p:nvPr/>
        </p:nvSpPr>
        <p:spPr>
          <a:xfrm>
            <a:off x="1648326" y="108284"/>
            <a:ext cx="8590548" cy="8856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4400">
                <a:solidFill>
                  <a:srgbClr val="FFFF00"/>
                </a:solidFill>
                <a:latin typeface="Arial" pitchFamily="34" charset="0"/>
                <a:ea typeface="微软雅黑" pitchFamily="34" charset="-122"/>
              </a:rPr>
              <a:t>雾</a:t>
            </a:r>
            <a:r>
              <a:rPr lang="zh-CN" altLang="en-US" sz="4400" smtClean="0">
                <a:solidFill>
                  <a:srgbClr val="FFFF00"/>
                </a:solidFill>
                <a:latin typeface="Arial" pitchFamily="34" charset="0"/>
                <a:ea typeface="微软雅黑" pitchFamily="34" charset="-122"/>
              </a:rPr>
              <a:t>霾及其危害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19754" y="2599872"/>
            <a:ext cx="8510954" cy="1658256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5533292" y="4132384"/>
            <a:ext cx="445477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>
                <a:solidFill>
                  <a:srgbClr val="FF0000"/>
                </a:solidFill>
              </a:rPr>
              <a:t>保护大气</a:t>
            </a:r>
            <a:r>
              <a:rPr lang="zh-CN" altLang="en-US" sz="4400" b="1" smtClean="0">
                <a:solidFill>
                  <a:srgbClr val="FF0000"/>
                </a:solidFill>
              </a:rPr>
              <a:t>，</a:t>
            </a:r>
            <a:endParaRPr lang="en-US" altLang="zh-CN" sz="4400" b="1" smtClean="0">
              <a:solidFill>
                <a:srgbClr val="FF0000"/>
              </a:solidFill>
            </a:endParaRPr>
          </a:p>
          <a:p>
            <a:r>
              <a:rPr lang="zh-CN" altLang="en-US" sz="4400" b="1" smtClean="0">
                <a:solidFill>
                  <a:srgbClr val="FF0000"/>
                </a:solidFill>
              </a:rPr>
              <a:t>善</a:t>
            </a:r>
            <a:r>
              <a:rPr lang="zh-CN" altLang="en-US" sz="4400" b="1">
                <a:solidFill>
                  <a:srgbClr val="FF0000"/>
                </a:solidFill>
              </a:rPr>
              <a:t>待地球！</a:t>
            </a:r>
          </a:p>
        </p:txBody>
      </p:sp>
    </p:spTree>
    <p:extLst>
      <p:ext uri="{BB962C8B-B14F-4D97-AF65-F5344CB8AC3E}">
        <p14:creationId xmlns:p14="http://schemas.microsoft.com/office/powerpoint/2010/main" val="29637859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562" name="Text Box 2"/>
          <p:cNvSpPr txBox="1">
            <a:spLocks noChangeArrowheads="1"/>
          </p:cNvSpPr>
          <p:nvPr/>
        </p:nvSpPr>
        <p:spPr bwMode="auto">
          <a:xfrm>
            <a:off x="2395959" y="6169306"/>
            <a:ext cx="6412375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kumimoji="1" lang="zh-CN" altLang="en-US" sz="5400" b="1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隶书" pitchFamily="49" charset="-122"/>
              </a:rPr>
              <a:t>二、大气的垂直分布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01" y="-83127"/>
            <a:ext cx="9535886" cy="10939841"/>
          </a:xfrm>
          <a:prstGeom prst="rect">
            <a:avLst/>
          </a:prstGeom>
        </p:spPr>
      </p:pic>
      <p:sp>
        <p:nvSpPr>
          <p:cNvPr id="66563" name="AutoShape 3"/>
          <p:cNvSpPr>
            <a:spLocks noChangeArrowheads="1"/>
          </p:cNvSpPr>
          <p:nvPr/>
        </p:nvSpPr>
        <p:spPr bwMode="auto">
          <a:xfrm>
            <a:off x="8943170" y="344385"/>
            <a:ext cx="3379809" cy="3229336"/>
          </a:xfrm>
          <a:prstGeom prst="cloudCallout">
            <a:avLst>
              <a:gd name="adj1" fmla="val -80556"/>
              <a:gd name="adj2" fmla="val 37833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4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想一想：位于非洲中部的乞力马扎罗山，被称为“赤道上的白雪公主”，即地处热带，山顶却终年积雪，这是什么原因？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3773510" y="167425"/>
            <a:ext cx="1751527" cy="1532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endParaRPr lang="zh-CN" altLang="en-US" sz="1400" smtClean="0">
              <a:latin typeface="Arial" pitchFamily="34" charset="0"/>
              <a:ea typeface="微软雅黑" pitchFamily="34" charset="-122"/>
            </a:endParaRPr>
          </a:p>
        </p:txBody>
      </p:sp>
      <p:sp>
        <p:nvSpPr>
          <p:cNvPr id="6" name="AutoShape 15"/>
          <p:cNvSpPr>
            <a:spLocks noChangeArrowheads="1"/>
          </p:cNvSpPr>
          <p:nvPr/>
        </p:nvSpPr>
        <p:spPr bwMode="auto">
          <a:xfrm>
            <a:off x="4826803" y="-83127"/>
            <a:ext cx="1386253" cy="1178243"/>
          </a:xfrm>
          <a:prstGeom prst="star16">
            <a:avLst>
              <a:gd name="adj" fmla="val 37500"/>
            </a:avLst>
          </a:prstGeom>
          <a:solidFill>
            <a:srgbClr val="FF3300"/>
          </a:solidFill>
          <a:ln w="9525">
            <a:solidFill>
              <a:srgbClr val="FFFF00"/>
            </a:solidFill>
            <a:miter lim="800000"/>
          </a:ln>
        </p:spPr>
        <p:txBody>
          <a:bodyPr wrap="none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9595246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6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66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62" grpId="0"/>
      <p:bldP spid="66563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7586" name="Picture 2"/>
          <p:cNvPicPr>
            <a:picLocks noChangeAspect="1" noChangeArrowheads="1"/>
          </p:cNvPicPr>
          <p:nvPr/>
        </p:nvPicPr>
        <p:blipFill>
          <a:blip r:embed="rId5">
            <a:lum contrast="3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11861" y="254643"/>
            <a:ext cx="5730875" cy="63906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7591" name="Text Box 7"/>
          <p:cNvSpPr txBox="1">
            <a:spLocks noChangeArrowheads="1"/>
          </p:cNvSpPr>
          <p:nvPr/>
        </p:nvSpPr>
        <p:spPr bwMode="auto">
          <a:xfrm>
            <a:off x="7269164" y="1"/>
            <a:ext cx="3398837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800" b="1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大气共分为哪几层？</a:t>
            </a:r>
          </a:p>
        </p:txBody>
      </p:sp>
      <p:sp>
        <p:nvSpPr>
          <p:cNvPr id="67596" name="WordArt 12"/>
          <p:cNvSpPr>
            <a:spLocks noChangeArrowheads="1" noChangeShapeType="1" noTextEdit="1"/>
          </p:cNvSpPr>
          <p:nvPr/>
        </p:nvSpPr>
        <p:spPr bwMode="auto">
          <a:xfrm rot="5400000">
            <a:off x="3519488" y="2189163"/>
            <a:ext cx="2298700" cy="457200"/>
          </a:xfrm>
          <a:prstGeom prst="rect">
            <a:avLst/>
          </a:prstGeom>
        </p:spPr>
        <p:txBody>
          <a:bodyPr vert="eaVert"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kern="10">
                <a:ln w="12700">
                  <a:solidFill>
                    <a:srgbClr val="FF00FF"/>
                  </a:solidFill>
                  <a:round/>
                </a:ln>
                <a:solidFill>
                  <a:srgbClr val="FF00FF"/>
                </a:soli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宋体" pitchFamily="2" charset="-122"/>
              </a:rPr>
              <a:t>高层大气</a:t>
            </a:r>
          </a:p>
        </p:txBody>
      </p:sp>
      <p:sp>
        <p:nvSpPr>
          <p:cNvPr id="67597" name="WordArt 13"/>
          <p:cNvSpPr>
            <a:spLocks noChangeArrowheads="1" noChangeShapeType="1" noTextEdit="1"/>
          </p:cNvSpPr>
          <p:nvPr/>
        </p:nvSpPr>
        <p:spPr bwMode="auto">
          <a:xfrm>
            <a:off x="3071813" y="4365626"/>
            <a:ext cx="1543050" cy="504825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4000" b="1" kern="10">
                <a:solidFill>
                  <a:srgbClr val="FF00FF"/>
                </a:soli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宋体" pitchFamily="2" charset="-122"/>
              </a:rPr>
              <a:t>平流层</a:t>
            </a:r>
          </a:p>
        </p:txBody>
      </p:sp>
      <p:sp>
        <p:nvSpPr>
          <p:cNvPr id="67598" name="WordArt 14"/>
          <p:cNvSpPr>
            <a:spLocks noChangeArrowheads="1" noChangeShapeType="1" noTextEdit="1"/>
          </p:cNvSpPr>
          <p:nvPr/>
        </p:nvSpPr>
        <p:spPr bwMode="auto">
          <a:xfrm>
            <a:off x="6858623" y="5295377"/>
            <a:ext cx="1835150" cy="649287"/>
          </a:xfrm>
          <a:prstGeom prst="rect">
            <a:avLst/>
          </a:prstGeom>
        </p:spPr>
        <p:txBody>
          <a:bodyPr wrap="none" fromWordArt="1">
            <a:prstTxWarp prst="textFadeUp">
              <a:avLst>
                <a:gd name="adj" fmla="val 9991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4000" b="1" kern="10">
                <a:ln w="12700">
                  <a:solidFill>
                    <a:srgbClr val="FF00FF"/>
                  </a:solidFill>
                  <a:round/>
                </a:ln>
                <a:solidFill>
                  <a:srgbClr val="FF0066"/>
                </a:solidFill>
                <a:effectLst>
                  <a:outerShdw dist="35921" dir="2700000" sy="50000" rotWithShape="0">
                    <a:srgbClr val="875B0D">
                      <a:alpha val="70000"/>
                    </a:srgbClr>
                  </a:outerShdw>
                </a:effectLst>
                <a:latin typeface="宋体" pitchFamily="2" charset="-122"/>
              </a:rPr>
              <a:t>对流层</a:t>
            </a:r>
          </a:p>
        </p:txBody>
      </p:sp>
      <p:sp>
        <p:nvSpPr>
          <p:cNvPr id="67600" name="Line 16"/>
          <p:cNvSpPr>
            <a:spLocks noChangeShapeType="1"/>
          </p:cNvSpPr>
          <p:nvPr/>
        </p:nvSpPr>
        <p:spPr bwMode="auto">
          <a:xfrm>
            <a:off x="2566988" y="3933825"/>
            <a:ext cx="5040312" cy="0"/>
          </a:xfrm>
          <a:prstGeom prst="line">
            <a:avLst/>
          </a:prstGeom>
          <a:noFill/>
          <a:ln w="50800">
            <a:solidFill>
              <a:srgbClr val="00FF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67601" name="Line 17"/>
          <p:cNvSpPr>
            <a:spLocks noChangeShapeType="1"/>
          </p:cNvSpPr>
          <p:nvPr/>
        </p:nvSpPr>
        <p:spPr bwMode="auto">
          <a:xfrm>
            <a:off x="2566988" y="2820002"/>
            <a:ext cx="5113337" cy="0"/>
          </a:xfrm>
          <a:prstGeom prst="line">
            <a:avLst/>
          </a:prstGeom>
          <a:noFill/>
          <a:ln w="50800">
            <a:solidFill>
              <a:srgbClr val="00FF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67602" name="Line 18"/>
          <p:cNvSpPr>
            <a:spLocks noChangeShapeType="1"/>
          </p:cNvSpPr>
          <p:nvPr/>
        </p:nvSpPr>
        <p:spPr bwMode="auto">
          <a:xfrm>
            <a:off x="2566988" y="5445125"/>
            <a:ext cx="5040312" cy="0"/>
          </a:xfrm>
          <a:prstGeom prst="line">
            <a:avLst/>
          </a:prstGeom>
          <a:noFill/>
          <a:ln w="50800">
            <a:solidFill>
              <a:srgbClr val="00FF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67603" name="Text Box 19"/>
          <p:cNvSpPr txBox="1">
            <a:spLocks noChangeArrowheads="1"/>
          </p:cNvSpPr>
          <p:nvPr/>
        </p:nvSpPr>
        <p:spPr bwMode="auto">
          <a:xfrm>
            <a:off x="2237652" y="5300663"/>
            <a:ext cx="40236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1400" b="1" smtClean="0">
                <a:solidFill>
                  <a:srgbClr val="0000FF"/>
                </a:solidFill>
              </a:rPr>
              <a:t>12</a:t>
            </a:r>
            <a:endParaRPr lang="en-US" altLang="zh-CN" sz="1400" b="1">
              <a:solidFill>
                <a:srgbClr val="0000FF"/>
              </a:solidFill>
            </a:endParaRPr>
          </a:p>
        </p:txBody>
      </p:sp>
      <p:sp>
        <p:nvSpPr>
          <p:cNvPr id="67605" name="Text Box 21"/>
          <p:cNvSpPr txBox="1">
            <a:spLocks noChangeArrowheads="1"/>
          </p:cNvSpPr>
          <p:nvPr/>
        </p:nvSpPr>
        <p:spPr bwMode="auto">
          <a:xfrm>
            <a:off x="1847851" y="3933825"/>
            <a:ext cx="79216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1400" b="1">
                <a:solidFill>
                  <a:srgbClr val="0000FF"/>
                </a:solidFill>
              </a:rPr>
              <a:t>50-55</a:t>
            </a:r>
          </a:p>
        </p:txBody>
      </p:sp>
      <p:sp>
        <p:nvSpPr>
          <p:cNvPr id="67609" name="Rectangle 25"/>
          <p:cNvSpPr>
            <a:spLocks noChangeArrowheads="1"/>
          </p:cNvSpPr>
          <p:nvPr/>
        </p:nvSpPr>
        <p:spPr bwMode="auto">
          <a:xfrm>
            <a:off x="1919289" y="0"/>
            <a:ext cx="5113337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zh-CN" altLang="en-US" sz="3200" b="1" smtClean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、</a:t>
            </a:r>
            <a:r>
              <a:rPr lang="zh-CN" altLang="en-US" sz="3200" b="1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大气的垂直分层</a:t>
            </a:r>
            <a:r>
              <a:rPr lang="zh-CN" altLang="en-US" sz="3200" b="1" smtClean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及各层大气的特点</a:t>
            </a:r>
            <a:endParaRPr lang="zh-CN" altLang="en-US" sz="3200" b="1">
              <a:solidFill>
                <a:srgbClr val="FF00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626590" y="5353792"/>
            <a:ext cx="6240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smtClean="0"/>
              <a:t>A</a:t>
            </a:r>
            <a:endParaRPr lang="zh-CN" altLang="en-US" sz="4000"/>
          </a:p>
        </p:txBody>
      </p:sp>
      <p:sp>
        <p:nvSpPr>
          <p:cNvPr id="4" name="文本框 3"/>
          <p:cNvSpPr txBox="1"/>
          <p:nvPr/>
        </p:nvSpPr>
        <p:spPr>
          <a:xfrm>
            <a:off x="2566988" y="4202539"/>
            <a:ext cx="3401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smtClean="0"/>
              <a:t>B</a:t>
            </a:r>
            <a:endParaRPr lang="zh-CN" altLang="en-US" sz="4800"/>
          </a:p>
        </p:txBody>
      </p:sp>
      <p:sp>
        <p:nvSpPr>
          <p:cNvPr id="5" name="文本框 4"/>
          <p:cNvSpPr txBox="1"/>
          <p:nvPr/>
        </p:nvSpPr>
        <p:spPr>
          <a:xfrm>
            <a:off x="2485030" y="2086957"/>
            <a:ext cx="41668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600" smtClean="0"/>
              <a:t>C</a:t>
            </a:r>
            <a:endParaRPr lang="zh-CN" altLang="en-US" sz="9600"/>
          </a:p>
        </p:txBody>
      </p:sp>
      <p:sp>
        <p:nvSpPr>
          <p:cNvPr id="8" name="文本框 7"/>
          <p:cNvSpPr txBox="1"/>
          <p:nvPr/>
        </p:nvSpPr>
        <p:spPr>
          <a:xfrm>
            <a:off x="0" y="396240"/>
            <a:ext cx="1722120" cy="62490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/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7465" y="1593552"/>
            <a:ext cx="3755433" cy="521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121500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67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75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75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9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1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1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76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76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8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76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676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6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8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676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676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66" presetID="2" presetClass="entr" presetSubtype="4" fill="hold" grpId="3" nodeType="afterEffect"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675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675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 nodeType="clickPar">
                      <p:stCondLst>
                        <p:cond delay="indefinite"/>
                      </p:stCondLst>
                      <p:childTnLst>
                        <p:par>
                          <p:cTn id="7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7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676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676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7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2" presetClass="entr" presetSubtype="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675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675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 nodeType="clickPar">
                      <p:stCondLst>
                        <p:cond delay="indefinite"/>
                      </p:stCondLst>
                      <p:childTnLst>
                        <p:par>
                          <p:cTn id="8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8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7" presetID="2" presetClass="entr" presetSubtype="4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676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676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 nodeType="clickPar">
                      <p:stCondLst>
                        <p:cond delay="indefinite"/>
                      </p:stCondLst>
                      <p:childTnLst>
                        <p:par>
                          <p:cTn id="9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" dur="500"/>
                                        <p:tgtEl>
                                          <p:spTgt spid="6759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91" grpId="0"/>
      <p:bldP spid="67596" grpId="1"/>
      <p:bldP spid="67597" grpId="2"/>
      <p:bldP spid="67598" grpId="3"/>
      <p:bldP spid="67600" grpId="4"/>
      <p:bldP spid="67601" grpId="5"/>
      <p:bldP spid="67602" grpId="6"/>
      <p:bldP spid="67603" grpId="7"/>
      <p:bldP spid="67605" grpId="8"/>
      <p:bldP spid="3" grpId="9"/>
      <p:bldP spid="4" grpId="10"/>
      <p:bldP spid="5" grpId="1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8610" name="Picture 2"/>
          <p:cNvPicPr>
            <a:picLocks noChangeAspect="1" noChangeArrowheads="1"/>
          </p:cNvPicPr>
          <p:nvPr/>
        </p:nvPicPr>
        <p:blipFill>
          <a:blip r:embed="rId4">
            <a:lum contrast="3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56983" y="286636"/>
            <a:ext cx="5730875" cy="6672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8611" name="Text Box 3"/>
          <p:cNvSpPr txBox="1">
            <a:spLocks noChangeArrowheads="1"/>
          </p:cNvSpPr>
          <p:nvPr/>
        </p:nvSpPr>
        <p:spPr bwMode="auto">
          <a:xfrm>
            <a:off x="3276600" y="1"/>
            <a:ext cx="3683000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3200">
                <a:solidFill>
                  <a:srgbClr val="FF0066"/>
                </a:solidFill>
                <a:latin typeface="Times New Roman" pitchFamily="18" charset="0"/>
                <a:ea typeface="黑体" panose="02010609060101010101" pitchFamily="49" charset="-122"/>
              </a:rPr>
              <a:t>大气垂直分层的特点</a:t>
            </a:r>
          </a:p>
        </p:txBody>
      </p:sp>
      <p:grpSp>
        <p:nvGrpSpPr>
          <p:cNvPr id="68614" name="Group 6"/>
          <p:cNvGrpSpPr/>
          <p:nvPr/>
        </p:nvGrpSpPr>
        <p:grpSpPr>
          <a:xfrm>
            <a:off x="4583113" y="5661025"/>
            <a:ext cx="304800" cy="304800"/>
            <a:chOff x="4176" y="3168"/>
            <a:chExt cx="192" cy="192"/>
          </a:xfrm>
        </p:grpSpPr>
        <p:sp>
          <p:nvSpPr>
            <p:cNvPr id="68615" name="Arc 7"/>
            <p:cNvSpPr/>
            <p:nvPr/>
          </p:nvSpPr>
          <p:spPr bwMode="auto">
            <a:xfrm rot="364632">
              <a:off x="4272" y="3168"/>
              <a:ext cx="96" cy="192"/>
            </a:xfrm>
            <a:custGeom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38100">
              <a:solidFill>
                <a:srgbClr val="FF3399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68616" name="Arc 8"/>
            <p:cNvSpPr/>
            <p:nvPr/>
          </p:nvSpPr>
          <p:spPr bwMode="auto">
            <a:xfrm rot="12758535">
              <a:off x="4176" y="3168"/>
              <a:ext cx="96" cy="192"/>
            </a:xfrm>
            <a:custGeom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38100">
              <a:solidFill>
                <a:srgbClr val="FF3399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</p:grpSp>
      <p:graphicFrame>
        <p:nvGraphicFramePr>
          <p:cNvPr id="68617" name="Object 9"/>
          <p:cNvGraphicFramePr>
            <a:graphicFrameLocks noChangeAspect="1"/>
          </p:cNvGraphicFramePr>
          <p:nvPr/>
        </p:nvGraphicFramePr>
        <p:xfrm>
          <a:off x="5519738" y="5589588"/>
          <a:ext cx="647700" cy="525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9" name="剪辑" r:id="rId5" progId="MS_ClipArt_Gallery.2">
                  <p:embed/>
                </p:oleObj>
              </mc:Choice>
              <mc:Fallback>
                <p:oleObj name="剪辑" r:id="rId5" progId="MS_ClipArt_Gallery.2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5519738" y="5589588"/>
                        <a:ext cx="647700" cy="5254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8618" name="Group 10"/>
          <p:cNvGrpSpPr/>
          <p:nvPr/>
        </p:nvGrpSpPr>
        <p:grpSpPr>
          <a:xfrm>
            <a:off x="2286000" y="4953000"/>
            <a:ext cx="3962400" cy="76200"/>
            <a:chOff x="432" y="3024"/>
            <a:chExt cx="2496" cy="48"/>
          </a:xfrm>
        </p:grpSpPr>
        <p:sp>
          <p:nvSpPr>
            <p:cNvPr id="68619" name="Line 11"/>
            <p:cNvSpPr>
              <a:spLocks noChangeShapeType="1"/>
            </p:cNvSpPr>
            <p:nvPr/>
          </p:nvSpPr>
          <p:spPr bwMode="auto">
            <a:xfrm>
              <a:off x="432" y="3024"/>
              <a:ext cx="2496" cy="0"/>
            </a:xfrm>
            <a:prstGeom prst="line">
              <a:avLst/>
            </a:prstGeom>
            <a:noFill/>
            <a:ln w="9525" cap="rnd">
              <a:solidFill>
                <a:schemeClr val="accent2"/>
              </a:solidFill>
              <a:prstDash val="sysDot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68620" name="Line 12"/>
            <p:cNvSpPr>
              <a:spLocks noChangeShapeType="1"/>
            </p:cNvSpPr>
            <p:nvPr/>
          </p:nvSpPr>
          <p:spPr bwMode="auto">
            <a:xfrm>
              <a:off x="432" y="3072"/>
              <a:ext cx="2496" cy="0"/>
            </a:xfrm>
            <a:prstGeom prst="line">
              <a:avLst/>
            </a:prstGeom>
            <a:noFill/>
            <a:ln w="9525" cap="rnd">
              <a:solidFill>
                <a:schemeClr val="accent2"/>
              </a:solidFill>
              <a:prstDash val="sysDot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68626" name="Group 18"/>
          <p:cNvGrpSpPr/>
          <p:nvPr/>
        </p:nvGrpSpPr>
        <p:grpSpPr>
          <a:xfrm>
            <a:off x="2213142" y="2942308"/>
            <a:ext cx="3886200" cy="76200"/>
            <a:chOff x="432" y="1728"/>
            <a:chExt cx="2448" cy="48"/>
          </a:xfrm>
        </p:grpSpPr>
        <p:sp>
          <p:nvSpPr>
            <p:cNvPr id="68627" name="Line 19"/>
            <p:cNvSpPr>
              <a:spLocks noChangeShapeType="1"/>
            </p:cNvSpPr>
            <p:nvPr/>
          </p:nvSpPr>
          <p:spPr bwMode="auto">
            <a:xfrm>
              <a:off x="432" y="1728"/>
              <a:ext cx="2448" cy="0"/>
            </a:xfrm>
            <a:prstGeom prst="line">
              <a:avLst/>
            </a:prstGeom>
            <a:noFill/>
            <a:ln w="9525" cap="rnd">
              <a:solidFill>
                <a:srgbClr val="CC3300"/>
              </a:solidFill>
              <a:prstDash val="sysDot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68628" name="Line 20"/>
            <p:cNvSpPr>
              <a:spLocks noChangeShapeType="1"/>
            </p:cNvSpPr>
            <p:nvPr/>
          </p:nvSpPr>
          <p:spPr bwMode="auto">
            <a:xfrm>
              <a:off x="432" y="1776"/>
              <a:ext cx="2448" cy="0"/>
            </a:xfrm>
            <a:prstGeom prst="line">
              <a:avLst/>
            </a:prstGeom>
            <a:noFill/>
            <a:ln w="9525" cap="rnd">
              <a:solidFill>
                <a:srgbClr val="CC3300"/>
              </a:solidFill>
              <a:prstDash val="sysDot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</p:grpSp>
      <p:sp>
        <p:nvSpPr>
          <p:cNvPr id="68639" name="AutoShape 31"/>
          <p:cNvSpPr>
            <a:spLocks noChangeArrowheads="1"/>
          </p:cNvSpPr>
          <p:nvPr/>
        </p:nvSpPr>
        <p:spPr bwMode="auto">
          <a:xfrm>
            <a:off x="2286000" y="2581205"/>
            <a:ext cx="3168650" cy="1800225"/>
          </a:xfrm>
          <a:prstGeom prst="wedgeRoundRectCallout">
            <a:avLst>
              <a:gd name="adj1" fmla="val 301"/>
              <a:gd name="adj2" fmla="val 132361"/>
              <a:gd name="adj3" fmla="val 16667"/>
            </a:avLst>
          </a:prstGeom>
          <a:gradFill rotWithShape="0">
            <a:gsLst>
              <a:gs pos="0">
                <a:srgbClr val="66FF33"/>
              </a:gs>
              <a:gs pos="50000">
                <a:srgbClr val="FFFF66"/>
              </a:gs>
              <a:gs pos="100000">
                <a:srgbClr val="66FF33"/>
              </a:gs>
            </a:gsLst>
            <a:lin ang="5400000" scaled="1"/>
          </a:gradFill>
          <a:ln>
            <a:noFill/>
          </a:ln>
          <a:effectLst>
            <a:outerShdw dist="107763" dir="8100000" algn="ctr" rotWithShape="0">
              <a:schemeClr val="bg2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en-US" altLang="zh-CN" sz="2400" b="1" smtClean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en-US" altLang="zh-CN" sz="2400" b="1" smtClean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en-US" altLang="zh-CN" sz="2400" b="1" smtClean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68642" name="Text Box 34"/>
          <p:cNvSpPr txBox="1">
            <a:spLocks noChangeArrowheads="1"/>
          </p:cNvSpPr>
          <p:nvPr/>
        </p:nvSpPr>
        <p:spPr bwMode="auto">
          <a:xfrm>
            <a:off x="1847851" y="5516563"/>
            <a:ext cx="46831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1400" b="1" smtClean="0">
                <a:solidFill>
                  <a:srgbClr val="0000FF"/>
                </a:solidFill>
              </a:rPr>
              <a:t>12</a:t>
            </a:r>
            <a:endParaRPr lang="en-US" altLang="zh-CN" sz="1400" b="1">
              <a:solidFill>
                <a:srgbClr val="0000FF"/>
              </a:solidFill>
            </a:endParaRPr>
          </a:p>
        </p:txBody>
      </p:sp>
      <p:sp>
        <p:nvSpPr>
          <p:cNvPr id="68644" name="Text Box 36"/>
          <p:cNvSpPr txBox="1">
            <a:spLocks noChangeArrowheads="1"/>
          </p:cNvSpPr>
          <p:nvPr/>
        </p:nvSpPr>
        <p:spPr bwMode="auto">
          <a:xfrm>
            <a:off x="4295775" y="6165851"/>
            <a:ext cx="6492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zh-CN" altLang="en-US" b="1">
                <a:solidFill>
                  <a:srgbClr val="FF0066"/>
                </a:solidFill>
              </a:rPr>
              <a:t>热</a:t>
            </a:r>
          </a:p>
        </p:txBody>
      </p:sp>
      <p:sp>
        <p:nvSpPr>
          <p:cNvPr id="68645" name="Text Box 37"/>
          <p:cNvSpPr txBox="1">
            <a:spLocks noChangeArrowheads="1"/>
          </p:cNvSpPr>
          <p:nvPr/>
        </p:nvSpPr>
        <p:spPr bwMode="auto">
          <a:xfrm>
            <a:off x="3432176" y="5445126"/>
            <a:ext cx="5048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zh-CN" altLang="en-US" b="1">
                <a:solidFill>
                  <a:srgbClr val="FF0066"/>
                </a:solidFill>
              </a:rPr>
              <a:t>冷</a:t>
            </a:r>
          </a:p>
        </p:txBody>
      </p:sp>
      <p:sp>
        <p:nvSpPr>
          <p:cNvPr id="68646" name="Text Box 38"/>
          <p:cNvSpPr txBox="1">
            <a:spLocks noChangeArrowheads="1"/>
          </p:cNvSpPr>
          <p:nvPr/>
        </p:nvSpPr>
        <p:spPr bwMode="auto">
          <a:xfrm>
            <a:off x="4008438" y="4941889"/>
            <a:ext cx="111440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CN" altLang="en-US" b="1">
                <a:solidFill>
                  <a:srgbClr val="6600CC"/>
                </a:solidFill>
                <a:latin typeface="Times New Roman" pitchFamily="18" charset="0"/>
                <a:ea typeface="隶书" pitchFamily="49" charset="-122"/>
              </a:rPr>
              <a:t>上冷下热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CN" altLang="en-US" b="1">
                <a:solidFill>
                  <a:srgbClr val="6600CC"/>
                </a:solidFill>
                <a:latin typeface="Times New Roman" pitchFamily="18" charset="0"/>
                <a:ea typeface="隶书" pitchFamily="49" charset="-122"/>
              </a:rPr>
              <a:t>对流运动</a:t>
            </a:r>
            <a:endParaRPr kumimoji="1" lang="zh-CN" altLang="en-US">
              <a:solidFill>
                <a:srgbClr val="6600CC"/>
              </a:solidFill>
              <a:latin typeface="Times New Roman" pitchFamily="18" charset="0"/>
              <a:ea typeface="隶书" pitchFamily="49" charset="-122"/>
            </a:endParaRPr>
          </a:p>
        </p:txBody>
      </p:sp>
      <p:sp>
        <p:nvSpPr>
          <p:cNvPr id="68649" name="WordArt 41"/>
          <p:cNvSpPr>
            <a:spLocks noChangeArrowheads="1" noChangeShapeType="1" noTextEdit="1"/>
          </p:cNvSpPr>
          <p:nvPr/>
        </p:nvSpPr>
        <p:spPr bwMode="auto">
          <a:xfrm>
            <a:off x="7258325" y="515060"/>
            <a:ext cx="3581400" cy="647700"/>
          </a:xfrm>
          <a:prstGeom prst="rect">
            <a:avLst/>
          </a:prstGeom>
        </p:spPr>
        <p:txBody>
          <a:bodyPr wrap="none" fromWordArt="1">
            <a:prstTxWarp prst="textFadeUp">
              <a:avLst>
                <a:gd name="adj" fmla="val 26797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kern="10">
                <a:ln w="12700">
                  <a:solidFill>
                    <a:srgbClr val="FF00FF"/>
                  </a:solidFill>
                  <a:round/>
                </a:ln>
                <a:solidFill>
                  <a:srgbClr val="FF00FF"/>
                </a:solidFill>
                <a:effectLst>
                  <a:outerShdw dist="35921" dir="2700000" sy="50000" rotWithShape="0">
                    <a:srgbClr val="875B0D">
                      <a:alpha val="70000"/>
                    </a:srgbClr>
                  </a:outerShdw>
                </a:effectLst>
                <a:latin typeface="宋体" pitchFamily="2" charset="-122"/>
              </a:rPr>
              <a:t>对流层有哪些特点？</a:t>
            </a:r>
          </a:p>
        </p:txBody>
      </p:sp>
      <p:sp>
        <p:nvSpPr>
          <p:cNvPr id="68651" name="Rectangle 43"/>
          <p:cNvSpPr>
            <a:spLocks noChangeArrowheads="1"/>
          </p:cNvSpPr>
          <p:nvPr/>
        </p:nvSpPr>
        <p:spPr bwMode="auto">
          <a:xfrm>
            <a:off x="513667" y="5742203"/>
            <a:ext cx="11959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400" b="1">
                <a:solidFill>
                  <a:srgbClr val="009900"/>
                </a:solidFill>
                <a:latin typeface="Times New Roman" pitchFamily="18" charset="0"/>
              </a:rPr>
              <a:t>对流层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1261641" y="23149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4295775" y="6148607"/>
            <a:ext cx="5762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/>
              <a:t>20</a:t>
            </a:r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7254876" y="1879600"/>
            <a:ext cx="4551301" cy="24030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10359342" y="1"/>
            <a:ext cx="1832658" cy="3588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2241846" y="2789535"/>
            <a:ext cx="33014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40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气温随高度增加而递减</a:t>
            </a:r>
            <a:r>
              <a:rPr kumimoji="1" lang="zh-CN" altLang="en-US" sz="24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；</a:t>
            </a:r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2319432" y="3291153"/>
            <a:ext cx="32156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4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空气对流运动剧烈；</a:t>
            </a:r>
            <a:endParaRPr lang="zh-CN" altLang="en-US"/>
          </a:p>
        </p:txBody>
      </p:sp>
      <p:sp>
        <p:nvSpPr>
          <p:cNvPr id="19" name="文本框 18"/>
          <p:cNvSpPr txBox="1"/>
          <p:nvPr/>
        </p:nvSpPr>
        <p:spPr>
          <a:xfrm>
            <a:off x="2316164" y="3710782"/>
            <a:ext cx="31007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4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天气现象复杂多变。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5087972" y="3131915"/>
            <a:ext cx="14952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smtClean="0">
                <a:solidFill>
                  <a:srgbClr val="FF0000"/>
                </a:solidFill>
              </a:rPr>
              <a:t>递减规律：</a:t>
            </a:r>
            <a:r>
              <a:rPr lang="en-US" altLang="zh-CN" b="1" smtClean="0">
                <a:solidFill>
                  <a:srgbClr val="FF0000"/>
                </a:solidFill>
              </a:rPr>
              <a:t>---0.6</a:t>
            </a:r>
            <a:r>
              <a:rPr lang="en-US" altLang="zh-CN" b="1" smtClean="0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℃/100m</a:t>
            </a:r>
            <a:endParaRPr lang="zh-CN" altLang="en-US" b="1">
              <a:solidFill>
                <a:srgbClr val="FF0000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0" y="118753"/>
            <a:ext cx="2054431" cy="27768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50914" y="4073524"/>
            <a:ext cx="5041086" cy="2867025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1821846" y="6056849"/>
            <a:ext cx="42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smtClean="0">
                <a:solidFill>
                  <a:srgbClr val="00B0F0"/>
                </a:solidFill>
              </a:rPr>
              <a:t>A</a:t>
            </a:r>
            <a:endParaRPr lang="zh-CN" altLang="en-US" sz="2800">
              <a:solidFill>
                <a:srgbClr val="00B0F0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156649" y="5751850"/>
            <a:ext cx="19995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/>
              <a:t>---------------------</a:t>
            </a:r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 rot="5400000">
            <a:off x="3669957" y="5913808"/>
            <a:ext cx="5126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/>
              <a:t>----</a:t>
            </a:r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3594103" y="6215764"/>
            <a:ext cx="5168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/>
              <a:t>-20</a:t>
            </a:r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 rot="5400000">
            <a:off x="3072434" y="5740362"/>
            <a:ext cx="6618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/>
              <a:t>------</a:t>
            </a:r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3634128" y="5938765"/>
            <a:ext cx="4924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mtClean="0">
                <a:solidFill>
                  <a:srgbClr val="00B0F0"/>
                </a:solidFill>
              </a:rPr>
              <a:t>B'</a:t>
            </a:r>
            <a:endParaRPr lang="zh-CN" altLang="en-US" sz="2400">
              <a:solidFill>
                <a:srgbClr val="00B0F0"/>
              </a:solidFill>
            </a:endParaRP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1" y="-11616"/>
            <a:ext cx="7251015" cy="2726656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7086" y="3941614"/>
            <a:ext cx="2036786" cy="2686050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338" y="21511"/>
            <a:ext cx="5935089" cy="4052013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1821846" y="5636561"/>
            <a:ext cx="580867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400" b="1" smtClean="0">
                <a:solidFill>
                  <a:srgbClr val="00B0F0"/>
                </a:solidFill>
                <a:latin typeface="Arial" pitchFamily="34" charset="0"/>
                <a:ea typeface="微软雅黑" pitchFamily="34" charset="-122"/>
              </a:rPr>
              <a:t>B-</a:t>
            </a:r>
            <a:endParaRPr lang="zh-CN" altLang="en-US" sz="2400" b="1" smtClean="0">
              <a:solidFill>
                <a:srgbClr val="00B0F0"/>
              </a:solidFill>
              <a:latin typeface="Arial" pitchFamily="34" charset="0"/>
              <a:ea typeface="微软雅黑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4314438" y="5887760"/>
            <a:ext cx="592569" cy="450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000" smtClean="0">
                <a:solidFill>
                  <a:srgbClr val="00B0F0"/>
                </a:solidFill>
                <a:latin typeface="Arial" pitchFamily="34" charset="0"/>
                <a:ea typeface="微软雅黑" pitchFamily="34" charset="-122"/>
              </a:rPr>
              <a:t>A'</a:t>
            </a:r>
            <a:endParaRPr lang="zh-CN" altLang="en-US" sz="2000" smtClean="0">
              <a:solidFill>
                <a:srgbClr val="00B0F0"/>
              </a:solidFill>
              <a:latin typeface="Arial" pitchFamily="34" charset="0"/>
              <a:ea typeface="微软雅黑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627880" y="5342720"/>
            <a:ext cx="268428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800" b="1" smtClean="0">
                <a:solidFill>
                  <a:srgbClr val="00B0F0"/>
                </a:solidFill>
                <a:latin typeface="Arial" pitchFamily="34" charset="0"/>
                <a:ea typeface="微软雅黑" pitchFamily="34" charset="-122"/>
              </a:rPr>
              <a:t>C</a:t>
            </a:r>
            <a:endParaRPr lang="zh-CN" altLang="en-US" sz="2800" b="1" smtClean="0">
              <a:solidFill>
                <a:srgbClr val="00B0F0"/>
              </a:solidFill>
              <a:latin typeface="Arial" pitchFamily="34" charset="0"/>
              <a:ea typeface="微软雅黑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114138" y="5793802"/>
            <a:ext cx="563505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800" b="1" smtClean="0">
                <a:solidFill>
                  <a:srgbClr val="00B0F0"/>
                </a:solidFill>
                <a:latin typeface="Arial" pitchFamily="34" charset="0"/>
                <a:ea typeface="微软雅黑" pitchFamily="34" charset="-122"/>
              </a:rPr>
              <a:t>C'</a:t>
            </a:r>
            <a:endParaRPr lang="zh-CN" altLang="en-US" sz="2800" b="1" smtClean="0">
              <a:solidFill>
                <a:srgbClr val="00B0F0"/>
              </a:solidFill>
              <a:latin typeface="Arial" pitchFamily="34" charset="0"/>
              <a:ea typeface="微软雅黑" pitchFamily="34" charset="-122"/>
            </a:endParaRPr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153061" y="4106651"/>
            <a:ext cx="5038939" cy="2795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97850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864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9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1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1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1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50" dur="500"/>
                                        <p:tgtEl>
                                          <p:spTgt spid="6863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6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6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7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8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4" presetID="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686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686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1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686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686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 nodeType="clickPar">
                      <p:stCondLst>
                        <p:cond delay="indefinite"/>
                      </p:stCondLst>
                      <p:childTnLst>
                        <p:par>
                          <p:cTn id="96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686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686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103" presetID="1" presetClass="entr" presetSubtype="0" fill="hold" nodeType="afterEffect"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 nodeType="clickPar">
                      <p:stCondLst>
                        <p:cond delay="indefinite"/>
                      </p:stCondLst>
                      <p:childTnLst>
                        <p:par>
                          <p:cTn id="106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8" presetID="2" presetClass="entr" presetSubtype="4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 nodeType="clickPar">
                      <p:stCondLst>
                        <p:cond delay="indefinite"/>
                      </p:stCondLst>
                      <p:childTnLst>
                        <p:par>
                          <p:cTn id="11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686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686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 nodeType="clickPar">
                      <p:stCondLst>
                        <p:cond delay="indefinite"/>
                      </p:stCondLst>
                      <p:childTnLst>
                        <p:par>
                          <p:cTn id="12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2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2" presetID="2" presetClass="entr" presetSubtype="4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 nodeType="clickPar">
                      <p:stCondLst>
                        <p:cond delay="indefinite"/>
                      </p:stCondLst>
                      <p:childTnLst>
                        <p:par>
                          <p:cTn id="1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39" grpId="0"/>
      <p:bldP spid="68644" grpId="1"/>
      <p:bldP spid="68645" grpId="2"/>
      <p:bldP spid="68649" grpId="3"/>
      <p:bldP spid="3" grpId="4"/>
      <p:bldP spid="16" grpId="5"/>
      <p:bldP spid="18" grpId="6"/>
      <p:bldP spid="19" grpId="7"/>
      <p:bldP spid="20" grpId="8"/>
      <p:bldP spid="9" grpId="9"/>
      <p:bldP spid="10" grpId="10"/>
      <p:bldP spid="11" grpId="11"/>
      <p:bldP spid="12" grpId="12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9634" name="Picture 2"/>
          <p:cNvPicPr>
            <a:picLocks noChangeAspect="1" noChangeArrowheads="1"/>
          </p:cNvPicPr>
          <p:nvPr/>
        </p:nvPicPr>
        <p:blipFill>
          <a:blip r:embed="rId3">
            <a:lum contrast="3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00201" y="533400"/>
            <a:ext cx="5730875" cy="609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9635" name="Text Box 3"/>
          <p:cNvSpPr txBox="1">
            <a:spLocks noChangeArrowheads="1"/>
          </p:cNvSpPr>
          <p:nvPr/>
        </p:nvSpPr>
        <p:spPr bwMode="auto">
          <a:xfrm>
            <a:off x="3276601" y="1"/>
            <a:ext cx="2872581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3200">
                <a:solidFill>
                  <a:srgbClr val="0000FF"/>
                </a:solidFill>
                <a:latin typeface="Times New Roman" pitchFamily="18" charset="0"/>
                <a:ea typeface="黑体" panose="02010609060101010101" pitchFamily="49" charset="-122"/>
              </a:rPr>
              <a:t>大气的垂直分层</a:t>
            </a:r>
          </a:p>
        </p:txBody>
      </p:sp>
      <p:sp>
        <p:nvSpPr>
          <p:cNvPr id="69637" name="Rectangle 5"/>
          <p:cNvSpPr>
            <a:spLocks noChangeArrowheads="1"/>
          </p:cNvSpPr>
          <p:nvPr/>
        </p:nvSpPr>
        <p:spPr bwMode="auto">
          <a:xfrm>
            <a:off x="2588420" y="4243421"/>
            <a:ext cx="1255712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800" b="1">
                <a:solidFill>
                  <a:srgbClr val="0000FF"/>
                </a:solidFill>
                <a:latin typeface="Times New Roman" pitchFamily="18" charset="0"/>
              </a:rPr>
              <a:t>平流层</a:t>
            </a:r>
          </a:p>
        </p:txBody>
      </p:sp>
      <p:grpSp>
        <p:nvGrpSpPr>
          <p:cNvPr id="69642" name="Group 10"/>
          <p:cNvGrpSpPr/>
          <p:nvPr/>
        </p:nvGrpSpPr>
        <p:grpSpPr>
          <a:xfrm>
            <a:off x="2286000" y="4953000"/>
            <a:ext cx="3962400" cy="76200"/>
            <a:chOff x="432" y="3024"/>
            <a:chExt cx="2496" cy="48"/>
          </a:xfrm>
        </p:grpSpPr>
        <p:sp>
          <p:nvSpPr>
            <p:cNvPr id="69643" name="Line 11"/>
            <p:cNvSpPr>
              <a:spLocks noChangeShapeType="1"/>
            </p:cNvSpPr>
            <p:nvPr/>
          </p:nvSpPr>
          <p:spPr bwMode="auto">
            <a:xfrm>
              <a:off x="432" y="3024"/>
              <a:ext cx="2496" cy="0"/>
            </a:xfrm>
            <a:prstGeom prst="line">
              <a:avLst/>
            </a:prstGeom>
            <a:noFill/>
            <a:ln w="9525" cap="rnd">
              <a:solidFill>
                <a:srgbClr val="FF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69644" name="Line 12"/>
            <p:cNvSpPr>
              <a:spLocks noChangeShapeType="1"/>
            </p:cNvSpPr>
            <p:nvPr/>
          </p:nvSpPr>
          <p:spPr bwMode="auto">
            <a:xfrm>
              <a:off x="432" y="3072"/>
              <a:ext cx="2496" cy="0"/>
            </a:xfrm>
            <a:prstGeom prst="line">
              <a:avLst/>
            </a:prstGeom>
            <a:noFill/>
            <a:ln w="9525" cap="rnd">
              <a:solidFill>
                <a:srgbClr val="FF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</p:grpSp>
      <p:sp>
        <p:nvSpPr>
          <p:cNvPr id="69645" name="Line 13"/>
          <p:cNvSpPr>
            <a:spLocks noChangeShapeType="1"/>
          </p:cNvSpPr>
          <p:nvPr/>
        </p:nvSpPr>
        <p:spPr bwMode="auto">
          <a:xfrm flipH="1">
            <a:off x="3588402" y="5301457"/>
            <a:ext cx="1620000" cy="0"/>
          </a:xfrm>
          <a:prstGeom prst="line">
            <a:avLst/>
          </a:prstGeom>
          <a:noFill/>
          <a:ln w="136525" cmpd="thinThick">
            <a:gradFill flip="none" rotWithShape="1">
              <a:gsLst>
                <a:gs pos="69000">
                  <a:schemeClr val="accent2">
                    <a:lumMod val="75000"/>
                  </a:schemeClr>
                </a:gs>
                <a:gs pos="97000">
                  <a:schemeClr val="accent2">
                    <a:lumMod val="70000"/>
                  </a:schemeClr>
                </a:gs>
              </a:gsLst>
              <a:path path="circle">
                <a:fillToRect l="50000" t="50000" r="50000" b="50000"/>
              </a:path>
            </a:gradFill>
            <a:prstDash val="solid"/>
            <a:miter lim="800000"/>
            <a:headEnd type="triangle" w="sm" len="med"/>
          </a:ln>
          <a:effectLst>
            <a:reflection blurRad="6350" stA="52000" endA="300" endPos="3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</a:endParaRPr>
          </a:p>
        </p:txBody>
      </p:sp>
      <p:grpSp>
        <p:nvGrpSpPr>
          <p:cNvPr id="69650" name="Group 18"/>
          <p:cNvGrpSpPr/>
          <p:nvPr/>
        </p:nvGrpSpPr>
        <p:grpSpPr>
          <a:xfrm>
            <a:off x="2286000" y="2895600"/>
            <a:ext cx="3886200" cy="76200"/>
            <a:chOff x="432" y="1728"/>
            <a:chExt cx="2448" cy="48"/>
          </a:xfrm>
        </p:grpSpPr>
        <p:sp>
          <p:nvSpPr>
            <p:cNvPr id="69651" name="Line 19"/>
            <p:cNvSpPr>
              <a:spLocks noChangeShapeType="1"/>
            </p:cNvSpPr>
            <p:nvPr/>
          </p:nvSpPr>
          <p:spPr bwMode="auto">
            <a:xfrm>
              <a:off x="432" y="1728"/>
              <a:ext cx="2448" cy="0"/>
            </a:xfrm>
            <a:prstGeom prst="line">
              <a:avLst/>
            </a:prstGeom>
            <a:noFill/>
            <a:ln w="9525" cap="rnd">
              <a:solidFill>
                <a:srgbClr val="CC3300"/>
              </a:solidFill>
              <a:prstDash val="sysDot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69652" name="Line 20"/>
            <p:cNvSpPr>
              <a:spLocks noChangeShapeType="1"/>
            </p:cNvSpPr>
            <p:nvPr/>
          </p:nvSpPr>
          <p:spPr bwMode="auto">
            <a:xfrm>
              <a:off x="432" y="1776"/>
              <a:ext cx="2448" cy="0"/>
            </a:xfrm>
            <a:prstGeom prst="line">
              <a:avLst/>
            </a:prstGeom>
            <a:noFill/>
            <a:ln w="9525" cap="rnd">
              <a:solidFill>
                <a:srgbClr val="CC3300"/>
              </a:solidFill>
              <a:prstDash val="sysDot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</p:grpSp>
      <p:pic>
        <p:nvPicPr>
          <p:cNvPr id="69658" name="Picture 26" descr="plane2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87713" y="4581525"/>
            <a:ext cx="1828800" cy="137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9665" name="WordArt 33"/>
          <p:cNvSpPr>
            <a:spLocks noChangeArrowheads="1" noChangeShapeType="1" noTextEdit="1"/>
          </p:cNvSpPr>
          <p:nvPr/>
        </p:nvSpPr>
        <p:spPr bwMode="auto">
          <a:xfrm>
            <a:off x="7086600" y="1557338"/>
            <a:ext cx="3581400" cy="647700"/>
          </a:xfrm>
          <a:prstGeom prst="rect">
            <a:avLst/>
          </a:prstGeom>
        </p:spPr>
        <p:txBody>
          <a:bodyPr wrap="none" fromWordArt="1">
            <a:prstTxWarp prst="textFadeUp">
              <a:avLst>
                <a:gd name="adj" fmla="val 9991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kern="10">
                <a:ln w="12700">
                  <a:solidFill>
                    <a:srgbClr val="FF00FF"/>
                  </a:solidFill>
                  <a:round/>
                </a:ln>
                <a:solidFill>
                  <a:srgbClr val="FF00FF"/>
                </a:solidFill>
                <a:effectLst>
                  <a:outerShdw dist="35921" dir="2700000" sy="50000" rotWithShape="0">
                    <a:srgbClr val="875B0D">
                      <a:alpha val="70000"/>
                    </a:srgbClr>
                  </a:outerShdw>
                </a:effectLst>
                <a:latin typeface="宋体" pitchFamily="2" charset="-122"/>
              </a:rPr>
              <a:t>平流层有哪些特点？</a:t>
            </a:r>
          </a:p>
        </p:txBody>
      </p:sp>
      <p:sp>
        <p:nvSpPr>
          <p:cNvPr id="69668" name="Text Box 36"/>
          <p:cNvSpPr txBox="1">
            <a:spLocks noChangeArrowheads="1"/>
          </p:cNvSpPr>
          <p:nvPr/>
        </p:nvSpPr>
        <p:spPr bwMode="auto">
          <a:xfrm>
            <a:off x="4224338" y="3644901"/>
            <a:ext cx="111440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CN" altLang="en-US" b="1">
                <a:solidFill>
                  <a:srgbClr val="009900"/>
                </a:solidFill>
                <a:latin typeface="Times New Roman" pitchFamily="18" charset="0"/>
                <a:ea typeface="隶书" pitchFamily="49" charset="-122"/>
              </a:rPr>
              <a:t>上热下冷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CN" altLang="en-US" b="1">
                <a:solidFill>
                  <a:srgbClr val="009900"/>
                </a:solidFill>
                <a:latin typeface="Times New Roman" pitchFamily="18" charset="0"/>
                <a:ea typeface="隶书" pitchFamily="49" charset="-122"/>
              </a:rPr>
              <a:t>平流运动</a:t>
            </a:r>
            <a:endParaRPr kumimoji="1" lang="zh-CN" altLang="en-US">
              <a:solidFill>
                <a:srgbClr val="009900"/>
              </a:solidFill>
              <a:latin typeface="Times New Roman" pitchFamily="18" charset="0"/>
              <a:ea typeface="隶书" pitchFamily="49" charset="-122"/>
            </a:endParaRPr>
          </a:p>
        </p:txBody>
      </p:sp>
      <p:sp>
        <p:nvSpPr>
          <p:cNvPr id="69669" name="Text Box 37"/>
          <p:cNvSpPr txBox="1">
            <a:spLocks noChangeArrowheads="1"/>
          </p:cNvSpPr>
          <p:nvPr/>
        </p:nvSpPr>
        <p:spPr bwMode="auto">
          <a:xfrm>
            <a:off x="3432176" y="5013326"/>
            <a:ext cx="5048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zh-CN" altLang="en-US" b="1">
                <a:solidFill>
                  <a:srgbClr val="FF0066"/>
                </a:solidFill>
              </a:rPr>
              <a:t>冷</a:t>
            </a:r>
          </a:p>
        </p:txBody>
      </p:sp>
      <p:sp>
        <p:nvSpPr>
          <p:cNvPr id="69670" name="Text Box 38"/>
          <p:cNvSpPr txBox="1">
            <a:spLocks noChangeArrowheads="1"/>
          </p:cNvSpPr>
          <p:nvPr/>
        </p:nvSpPr>
        <p:spPr bwMode="auto">
          <a:xfrm>
            <a:off x="3719514" y="4005263"/>
            <a:ext cx="5048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zh-CN" altLang="en-US" b="1">
                <a:solidFill>
                  <a:srgbClr val="FF0066"/>
                </a:solidFill>
              </a:rPr>
              <a:t>热</a:t>
            </a:r>
          </a:p>
        </p:txBody>
      </p:sp>
      <p:sp>
        <p:nvSpPr>
          <p:cNvPr id="69675" name="Text Box 43"/>
          <p:cNvSpPr txBox="1">
            <a:spLocks noChangeArrowheads="1"/>
          </p:cNvSpPr>
          <p:nvPr/>
        </p:nvSpPr>
        <p:spPr bwMode="auto">
          <a:xfrm>
            <a:off x="1524001" y="3860800"/>
            <a:ext cx="79216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1400" b="1">
                <a:solidFill>
                  <a:srgbClr val="0000FF"/>
                </a:solidFill>
              </a:rPr>
              <a:t>50-55</a:t>
            </a:r>
          </a:p>
        </p:txBody>
      </p:sp>
      <p:sp>
        <p:nvSpPr>
          <p:cNvPr id="69676" name="Text Box 44"/>
          <p:cNvSpPr txBox="1">
            <a:spLocks noChangeArrowheads="1"/>
          </p:cNvSpPr>
          <p:nvPr/>
        </p:nvSpPr>
        <p:spPr bwMode="auto">
          <a:xfrm>
            <a:off x="3648076" y="5229226"/>
            <a:ext cx="5048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zh-CN" altLang="en-US" b="1">
                <a:solidFill>
                  <a:srgbClr val="FF0066"/>
                </a:solidFill>
              </a:rPr>
              <a:t>冷</a:t>
            </a:r>
          </a:p>
        </p:txBody>
      </p:sp>
      <p:sp>
        <p:nvSpPr>
          <p:cNvPr id="69673" name="AutoShape 41"/>
          <p:cNvSpPr>
            <a:spLocks noChangeArrowheads="1"/>
          </p:cNvSpPr>
          <p:nvPr/>
        </p:nvSpPr>
        <p:spPr bwMode="auto">
          <a:xfrm>
            <a:off x="992185" y="1549516"/>
            <a:ext cx="3744912" cy="2119974"/>
          </a:xfrm>
          <a:prstGeom prst="wedgeRoundRectCallout">
            <a:avLst>
              <a:gd name="adj1" fmla="val 32833"/>
              <a:gd name="adj2" fmla="val 90181"/>
              <a:gd name="adj3" fmla="val 16667"/>
            </a:avLst>
          </a:prstGeom>
          <a:gradFill rotWithShape="0">
            <a:gsLst>
              <a:gs pos="0">
                <a:srgbClr val="66FF33"/>
              </a:gs>
              <a:gs pos="50000">
                <a:srgbClr val="FFFF66"/>
              </a:gs>
              <a:gs pos="100000">
                <a:srgbClr val="66FF33"/>
              </a:gs>
            </a:gsLst>
            <a:lin ang="5400000" scaled="1"/>
          </a:gradFill>
          <a:ln>
            <a:noFill/>
          </a:ln>
          <a:effectLst>
            <a:outerShdw dist="107763" dir="8100000" algn="ctr" rotWithShape="0">
              <a:schemeClr val="bg2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altLang="zh-CN" sz="2400" b="1" smtClean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altLang="zh-CN" sz="2400" b="1" smtClean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altLang="zh-CN" sz="2400" b="1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863717" y="5301457"/>
            <a:ext cx="5048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000000"/>
                </a:solidFill>
              </a:rPr>
              <a:t>12</a:t>
            </a:r>
            <a:endParaRPr lang="zh-CN" altLang="en-US">
              <a:solidFill>
                <a:srgbClr val="000000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8494" y="4701640"/>
            <a:ext cx="4045352" cy="388621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863717" y="4581525"/>
            <a:ext cx="344496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800" smtClean="0">
                <a:latin typeface="Arial" pitchFamily="34" charset="0"/>
                <a:ea typeface="微软雅黑" pitchFamily="34" charset="-122"/>
              </a:rPr>
              <a:t>A</a:t>
            </a:r>
            <a:endParaRPr lang="zh-CN" altLang="en-US" sz="2800" smtClean="0">
              <a:latin typeface="Arial" pitchFamily="34" charset="0"/>
              <a:ea typeface="微软雅黑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752756" y="4117504"/>
            <a:ext cx="255589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400" smtClean="0">
                <a:latin typeface="Arial" pitchFamily="34" charset="0"/>
                <a:ea typeface="微软雅黑" pitchFamily="34" charset="-122"/>
              </a:rPr>
              <a:t>B</a:t>
            </a:r>
            <a:endParaRPr lang="zh-CN" altLang="en-US" sz="2400" smtClean="0">
              <a:latin typeface="Arial" pitchFamily="34" charset="0"/>
              <a:ea typeface="微软雅黑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960005" y="3860800"/>
            <a:ext cx="676755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400" smtClean="0">
                <a:latin typeface="Arial" pitchFamily="34" charset="0"/>
                <a:ea typeface="微软雅黑" pitchFamily="34" charset="-122"/>
              </a:rPr>
              <a:t>C</a:t>
            </a:r>
            <a:endParaRPr lang="zh-CN" altLang="en-US" sz="2400" smtClean="0">
              <a:latin typeface="Arial" pitchFamily="34" charset="0"/>
              <a:ea typeface="微软雅黑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 rot="5400000">
            <a:off x="3071730" y="5314438"/>
            <a:ext cx="1186065" cy="372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400" smtClean="0">
                <a:latin typeface="Arial" pitchFamily="34" charset="0"/>
                <a:ea typeface="微软雅黑" pitchFamily="34" charset="-122"/>
              </a:rPr>
              <a:t>----------------</a:t>
            </a:r>
            <a:endParaRPr lang="zh-CN" altLang="en-US" sz="1400" smtClean="0">
              <a:latin typeface="Arial" pitchFamily="34" charset="0"/>
              <a:ea typeface="微软雅黑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273775" y="4245334"/>
            <a:ext cx="1908378" cy="372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400" smtClean="0">
                <a:latin typeface="Arial" pitchFamily="34" charset="0"/>
                <a:ea typeface="微软雅黑" pitchFamily="34" charset="-122"/>
              </a:rPr>
              <a:t>-----------------------------</a:t>
            </a:r>
            <a:endParaRPr lang="zh-CN" altLang="en-US" sz="1400" smtClean="0">
              <a:latin typeface="Arial" pitchFamily="34" charset="0"/>
              <a:ea typeface="微软雅黑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 rot="5400000">
            <a:off x="3291640" y="4808662"/>
            <a:ext cx="2151265" cy="372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400" smtClean="0">
                <a:latin typeface="Arial" pitchFamily="34" charset="0"/>
                <a:ea typeface="微软雅黑" pitchFamily="34" charset="-122"/>
              </a:rPr>
              <a:t>-------------------------------</a:t>
            </a:r>
            <a:endParaRPr lang="zh-CN" altLang="en-US" sz="1400" smtClean="0">
              <a:latin typeface="Arial" pitchFamily="34" charset="0"/>
              <a:ea typeface="微软雅黑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 rot="5400000">
            <a:off x="3228433" y="5121364"/>
            <a:ext cx="1833064" cy="372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400" smtClean="0">
                <a:latin typeface="Arial" pitchFamily="34" charset="0"/>
                <a:ea typeface="微软雅黑" pitchFamily="34" charset="-122"/>
              </a:rPr>
              <a:t>----------------------------</a:t>
            </a:r>
            <a:endParaRPr lang="zh-CN" altLang="en-US" sz="1400" smtClean="0">
              <a:latin typeface="Arial" pitchFamily="34" charset="0"/>
              <a:ea typeface="微软雅黑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3387229" y="5536488"/>
            <a:ext cx="594718" cy="45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mtClean="0">
                <a:latin typeface="Arial" pitchFamily="34" charset="0"/>
                <a:ea typeface="微软雅黑" pitchFamily="34" charset="-122"/>
              </a:rPr>
              <a:t>-45</a:t>
            </a:r>
            <a:endParaRPr lang="zh-CN" altLang="en-US" smtClean="0">
              <a:latin typeface="Arial" pitchFamily="34" charset="0"/>
              <a:ea typeface="微软雅黑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736447" y="5754166"/>
            <a:ext cx="661955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400" smtClean="0">
                <a:latin typeface="Arial" pitchFamily="34" charset="0"/>
                <a:ea typeface="微软雅黑" pitchFamily="34" charset="-122"/>
              </a:rPr>
              <a:t>-10</a:t>
            </a:r>
            <a:endParaRPr lang="zh-CN" altLang="en-US" sz="2400" smtClean="0">
              <a:latin typeface="Arial" pitchFamily="34" charset="0"/>
              <a:ea typeface="微软雅黑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042656" y="1790041"/>
            <a:ext cx="3691898" cy="5191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zh-CN" altLang="en-US" sz="24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气温随高度增加而递增；</a:t>
            </a:r>
            <a:endParaRPr lang="zh-CN" altLang="en-US" sz="1400" smtClean="0">
              <a:latin typeface="Arial" pitchFamily="34" charset="0"/>
              <a:ea typeface="微软雅黑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058050" y="2275691"/>
            <a:ext cx="3613182" cy="5191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zh-CN" altLang="en-US" sz="24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大气以水平运动为主；</a:t>
            </a:r>
            <a:endParaRPr lang="zh-CN" altLang="en-US" sz="1400" smtClean="0">
              <a:latin typeface="Arial" pitchFamily="34" charset="0"/>
              <a:ea typeface="微软雅黑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087117" y="2757766"/>
            <a:ext cx="3534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4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大气平稳，天气晴朗，利于高空飞行。</a:t>
            </a:r>
          </a:p>
        </p:txBody>
      </p:sp>
      <p:sp>
        <p:nvSpPr>
          <p:cNvPr id="36" name="AutoShape 15"/>
          <p:cNvSpPr>
            <a:spLocks noChangeArrowheads="1"/>
          </p:cNvSpPr>
          <p:nvPr/>
        </p:nvSpPr>
        <p:spPr bwMode="auto">
          <a:xfrm>
            <a:off x="8311662" y="1"/>
            <a:ext cx="1386253" cy="1178243"/>
          </a:xfrm>
          <a:prstGeom prst="star16">
            <a:avLst>
              <a:gd name="adj" fmla="val 37500"/>
            </a:avLst>
          </a:prstGeom>
          <a:solidFill>
            <a:srgbClr val="FF3300"/>
          </a:solidFill>
          <a:ln w="9525">
            <a:solidFill>
              <a:srgbClr val="FFFF00"/>
            </a:solidFill>
            <a:miter lim="800000"/>
          </a:ln>
        </p:spPr>
        <p:txBody>
          <a:bodyPr wrap="none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宋体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500731" y="4617744"/>
            <a:ext cx="549649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400" smtClean="0">
                <a:latin typeface="Arial" pitchFamily="34" charset="0"/>
                <a:ea typeface="微软雅黑" pitchFamily="34" charset="-122"/>
              </a:rPr>
              <a:t>27    22</a:t>
            </a:r>
            <a:endParaRPr lang="zh-CN" altLang="en-US" sz="1400" smtClean="0">
              <a:latin typeface="Arial" pitchFamily="34" charset="0"/>
              <a:ea typeface="微软雅黑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666892" y="3669490"/>
            <a:ext cx="1840523" cy="12381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endParaRPr lang="zh-CN" altLang="en-US" sz="1400" smtClean="0">
              <a:latin typeface="Arial" pitchFamily="34" charset="0"/>
              <a:ea typeface="微软雅黑" pitchFamily="34" charset="-122"/>
            </a:endParaRPr>
          </a:p>
        </p:txBody>
      </p:sp>
      <p:grpSp>
        <p:nvGrpSpPr>
          <p:cNvPr id="37" name="Group 7"/>
          <p:cNvGrpSpPr/>
          <p:nvPr/>
        </p:nvGrpSpPr>
        <p:grpSpPr>
          <a:xfrm>
            <a:off x="5196391" y="2139934"/>
            <a:ext cx="2667000" cy="2514600"/>
            <a:chOff x="2832" y="720"/>
            <a:chExt cx="1680" cy="1584"/>
          </a:xfrm>
        </p:grpSpPr>
        <p:sp>
          <p:nvSpPr>
            <p:cNvPr id="38" name="Line 8"/>
            <p:cNvSpPr>
              <a:spLocks noChangeShapeType="1"/>
            </p:cNvSpPr>
            <p:nvPr/>
          </p:nvSpPr>
          <p:spPr bwMode="auto">
            <a:xfrm flipH="1">
              <a:off x="3552" y="720"/>
              <a:ext cx="576" cy="576"/>
            </a:xfrm>
            <a:prstGeom prst="line">
              <a:avLst/>
            </a:prstGeom>
            <a:noFill/>
            <a:ln w="38100">
              <a:solidFill>
                <a:srgbClr val="FF0066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mtClean="0">
                <a:solidFill>
                  <a:srgbClr val="007A77"/>
                </a:solidFill>
                <a:ea typeface="宋体" pitchFamily="2" charset="-122"/>
              </a:endParaRPr>
            </a:p>
          </p:txBody>
        </p:sp>
        <p:sp>
          <p:nvSpPr>
            <p:cNvPr id="39" name="Line 9"/>
            <p:cNvSpPr>
              <a:spLocks noChangeShapeType="1"/>
            </p:cNvSpPr>
            <p:nvPr/>
          </p:nvSpPr>
          <p:spPr bwMode="auto">
            <a:xfrm flipH="1">
              <a:off x="2832" y="1488"/>
              <a:ext cx="576" cy="576"/>
            </a:xfrm>
            <a:prstGeom prst="line">
              <a:avLst/>
            </a:prstGeom>
            <a:noFill/>
            <a:ln w="38100">
              <a:solidFill>
                <a:srgbClr val="FF0066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mtClean="0">
                <a:solidFill>
                  <a:srgbClr val="007A77"/>
                </a:solidFill>
                <a:ea typeface="宋体" pitchFamily="2" charset="-122"/>
              </a:endParaRPr>
            </a:p>
          </p:txBody>
        </p:sp>
        <p:sp>
          <p:nvSpPr>
            <p:cNvPr id="40" name="Line 10"/>
            <p:cNvSpPr>
              <a:spLocks noChangeShapeType="1"/>
            </p:cNvSpPr>
            <p:nvPr/>
          </p:nvSpPr>
          <p:spPr bwMode="auto">
            <a:xfrm flipH="1">
              <a:off x="3936" y="1104"/>
              <a:ext cx="576" cy="576"/>
            </a:xfrm>
            <a:prstGeom prst="line">
              <a:avLst/>
            </a:prstGeom>
            <a:noFill/>
            <a:ln w="38100">
              <a:solidFill>
                <a:srgbClr val="FF0066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mtClean="0">
                <a:solidFill>
                  <a:srgbClr val="007A77"/>
                </a:solidFill>
                <a:ea typeface="宋体" pitchFamily="2" charset="-122"/>
              </a:endParaRPr>
            </a:p>
          </p:txBody>
        </p:sp>
        <p:sp>
          <p:nvSpPr>
            <p:cNvPr id="41" name="Line 11"/>
            <p:cNvSpPr>
              <a:spLocks noChangeShapeType="1"/>
            </p:cNvSpPr>
            <p:nvPr/>
          </p:nvSpPr>
          <p:spPr bwMode="auto">
            <a:xfrm flipH="1">
              <a:off x="3312" y="1728"/>
              <a:ext cx="576" cy="576"/>
            </a:xfrm>
            <a:prstGeom prst="line">
              <a:avLst/>
            </a:prstGeom>
            <a:noFill/>
            <a:ln w="38100">
              <a:solidFill>
                <a:srgbClr val="FF0066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mtClean="0">
                <a:solidFill>
                  <a:srgbClr val="007A77"/>
                </a:solidFill>
                <a:ea typeface="宋体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543249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prism isContent="1" isInverted="1"/>
        <p:sndAc>
          <p:stSnd>
            <p:snd r:embed="rId6" name="wind.wav"/>
          </p:stSnd>
        </p:sndAc>
      </p:transition>
    </mc:Choice>
    <mc:Fallback>
      <p:transition spd="slow">
        <p:fade/>
        <p:sndAc>
          <p:stSnd>
            <p:snd r:embed="rId6" name="wind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96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9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96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96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96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96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1" presetID="2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696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96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96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6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entr" presetSubtype="0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65" grpId="0"/>
      <p:bldP spid="69668" grpId="1"/>
      <p:bldP spid="69669" grpId="2"/>
      <p:bldP spid="69670" grpId="3"/>
      <p:bldP spid="69676" grpId="4"/>
      <p:bldP spid="69673" grpId="5"/>
      <p:bldP spid="17" grpId="6"/>
      <p:bldP spid="18" grpId="7"/>
      <p:bldP spid="19" grpId="8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0658" name="Picture 2"/>
          <p:cNvPicPr>
            <a:picLocks noChangeAspect="1" noChangeArrowheads="1"/>
          </p:cNvPicPr>
          <p:nvPr/>
        </p:nvPicPr>
        <p:blipFill>
          <a:blip r:embed="rId2">
            <a:lum contrast="3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08993" y="555081"/>
            <a:ext cx="5730875" cy="609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70659" name="Text Box 3"/>
          <p:cNvSpPr txBox="1">
            <a:spLocks noChangeArrowheads="1"/>
          </p:cNvSpPr>
          <p:nvPr/>
        </p:nvSpPr>
        <p:spPr bwMode="auto">
          <a:xfrm>
            <a:off x="3276601" y="1"/>
            <a:ext cx="2872581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3200">
                <a:solidFill>
                  <a:srgbClr val="0000FF"/>
                </a:solidFill>
                <a:latin typeface="Times New Roman" pitchFamily="18" charset="0"/>
                <a:ea typeface="黑体" panose="02010609060101010101" pitchFamily="49" charset="-122"/>
              </a:rPr>
              <a:t>大气的垂直分层</a:t>
            </a:r>
          </a:p>
        </p:txBody>
      </p:sp>
      <p:grpSp>
        <p:nvGrpSpPr>
          <p:cNvPr id="70674" name="Group 18"/>
          <p:cNvGrpSpPr/>
          <p:nvPr/>
        </p:nvGrpSpPr>
        <p:grpSpPr>
          <a:xfrm>
            <a:off x="2286000" y="2895600"/>
            <a:ext cx="3886200" cy="76200"/>
            <a:chOff x="432" y="1728"/>
            <a:chExt cx="2448" cy="48"/>
          </a:xfrm>
        </p:grpSpPr>
        <p:sp>
          <p:nvSpPr>
            <p:cNvPr id="70675" name="Line 19"/>
            <p:cNvSpPr>
              <a:spLocks noChangeShapeType="1"/>
            </p:cNvSpPr>
            <p:nvPr/>
          </p:nvSpPr>
          <p:spPr bwMode="auto">
            <a:xfrm>
              <a:off x="432" y="1728"/>
              <a:ext cx="2448" cy="0"/>
            </a:xfrm>
            <a:prstGeom prst="line">
              <a:avLst/>
            </a:prstGeom>
            <a:ex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70676" name="Line 20"/>
            <p:cNvSpPr>
              <a:spLocks noChangeShapeType="1"/>
            </p:cNvSpPr>
            <p:nvPr/>
          </p:nvSpPr>
          <p:spPr bwMode="auto">
            <a:xfrm>
              <a:off x="432" y="1776"/>
              <a:ext cx="2448" cy="0"/>
            </a:xfrm>
            <a:prstGeom prst="line">
              <a:avLst/>
            </a:prstGeom>
            <a:ex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70677" name="Group 21"/>
          <p:cNvGrpSpPr/>
          <p:nvPr/>
        </p:nvGrpSpPr>
        <p:grpSpPr>
          <a:xfrm>
            <a:off x="1524001" y="981075"/>
            <a:ext cx="493713" cy="2133600"/>
            <a:chOff x="-48" y="864"/>
            <a:chExt cx="311" cy="1344"/>
          </a:xfrm>
        </p:grpSpPr>
        <p:sp>
          <p:nvSpPr>
            <p:cNvPr id="70678" name="Line 22"/>
            <p:cNvSpPr>
              <a:spLocks noChangeShapeType="1"/>
            </p:cNvSpPr>
            <p:nvPr/>
          </p:nvSpPr>
          <p:spPr bwMode="auto">
            <a:xfrm flipH="1">
              <a:off x="0" y="2208"/>
              <a:ext cx="192" cy="0"/>
            </a:xfrm>
            <a:prstGeom prst="line">
              <a:avLst/>
            </a:prstGeom>
            <a:noFill/>
            <a:ln w="38100">
              <a:solidFill>
                <a:srgbClr val="CC33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70679" name="Line 23"/>
            <p:cNvSpPr>
              <a:spLocks noChangeShapeType="1"/>
            </p:cNvSpPr>
            <p:nvPr/>
          </p:nvSpPr>
          <p:spPr bwMode="auto">
            <a:xfrm flipH="1" flipV="1">
              <a:off x="96" y="1584"/>
              <a:ext cx="0" cy="624"/>
            </a:xfrm>
            <a:prstGeom prst="line">
              <a:avLst/>
            </a:prstGeom>
            <a:noFill/>
            <a:ln w="38100">
              <a:solidFill>
                <a:srgbClr val="CC330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70680" name="Text Box 24"/>
            <p:cNvSpPr txBox="1">
              <a:spLocks noChangeArrowheads="1"/>
            </p:cNvSpPr>
            <p:nvPr/>
          </p:nvSpPr>
          <p:spPr bwMode="auto">
            <a:xfrm>
              <a:off x="-48" y="864"/>
              <a:ext cx="311" cy="6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zh-CN" altLang="en-US" sz="2400" b="1">
                  <a:solidFill>
                    <a:srgbClr val="9900CC"/>
                  </a:solidFill>
                  <a:latin typeface="Times New Roman" pitchFamily="18" charset="0"/>
                  <a:ea typeface="隶书" pitchFamily="49" charset="-122"/>
                </a:rPr>
                <a:t>电</a:t>
              </a:r>
            </a:p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zh-CN" altLang="en-US" sz="2400" b="1">
                  <a:solidFill>
                    <a:srgbClr val="9900CC"/>
                  </a:solidFill>
                  <a:latin typeface="Times New Roman" pitchFamily="18" charset="0"/>
                  <a:ea typeface="隶书" pitchFamily="49" charset="-122"/>
                </a:rPr>
                <a:t>离</a:t>
              </a:r>
            </a:p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zh-CN" altLang="en-US" sz="2400" b="1">
                  <a:solidFill>
                    <a:srgbClr val="9900CC"/>
                  </a:solidFill>
                  <a:latin typeface="Times New Roman" pitchFamily="18" charset="0"/>
                  <a:ea typeface="隶书" pitchFamily="49" charset="-122"/>
                </a:rPr>
                <a:t>层</a:t>
              </a:r>
              <a:endParaRPr kumimoji="1" lang="zh-CN" altLang="en-US" sz="4000">
                <a:solidFill>
                  <a:srgbClr val="000000"/>
                </a:solidFill>
                <a:latin typeface="Times New Roman" pitchFamily="18" charset="0"/>
                <a:ea typeface="隶书" pitchFamily="49" charset="-122"/>
              </a:endParaRPr>
            </a:p>
          </p:txBody>
        </p:sp>
      </p:grpSp>
      <p:sp>
        <p:nvSpPr>
          <p:cNvPr id="70687" name="Text Box 31"/>
          <p:cNvSpPr txBox="1">
            <a:spLocks noChangeArrowheads="1"/>
          </p:cNvSpPr>
          <p:nvPr/>
        </p:nvSpPr>
        <p:spPr bwMode="auto">
          <a:xfrm>
            <a:off x="7850980" y="1417274"/>
            <a:ext cx="3770254" cy="267765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zh-CN" altLang="en-US" sz="2800" b="1">
                <a:solidFill>
                  <a:srgbClr val="FFFFFF"/>
                </a:solidFill>
              </a:rPr>
              <a:t>高层大气</a:t>
            </a:r>
            <a:r>
              <a:rPr lang="zh-CN" altLang="en-US" sz="2800" b="1" smtClean="0">
                <a:solidFill>
                  <a:srgbClr val="FFFFFF"/>
                </a:solidFill>
              </a:rPr>
              <a:t>的高度是从</a:t>
            </a:r>
            <a:r>
              <a:rPr lang="zh-CN" altLang="en-US" sz="2800" b="1">
                <a:solidFill>
                  <a:srgbClr val="FFFFFF"/>
                </a:solidFill>
              </a:rPr>
              <a:t>平流层顶以上的大气，到</a:t>
            </a:r>
            <a:r>
              <a:rPr lang="en-US" altLang="zh-CN" sz="2800" b="1">
                <a:solidFill>
                  <a:srgbClr val="FFFFFF"/>
                </a:solidFill>
              </a:rPr>
              <a:t>3000</a:t>
            </a:r>
            <a:r>
              <a:rPr lang="zh-CN" altLang="en-US" sz="2800" b="1">
                <a:solidFill>
                  <a:srgbClr val="FFFFFF"/>
                </a:solidFill>
              </a:rPr>
              <a:t>千米高空范围，大气密度小，与星际空间的密度非常接近，气压较低。</a:t>
            </a:r>
          </a:p>
        </p:txBody>
      </p:sp>
      <p:sp>
        <p:nvSpPr>
          <p:cNvPr id="70691" name="Text Box 35"/>
          <p:cNvSpPr txBox="1">
            <a:spLocks noChangeArrowheads="1"/>
          </p:cNvSpPr>
          <p:nvPr/>
        </p:nvSpPr>
        <p:spPr bwMode="auto">
          <a:xfrm>
            <a:off x="1703388" y="3860800"/>
            <a:ext cx="79216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1400" b="1">
                <a:solidFill>
                  <a:srgbClr val="0000FF"/>
                </a:solidFill>
              </a:rPr>
              <a:t>50-55</a:t>
            </a:r>
          </a:p>
        </p:txBody>
      </p:sp>
      <p:sp>
        <p:nvSpPr>
          <p:cNvPr id="70692" name="Text Box 36"/>
          <p:cNvSpPr txBox="1">
            <a:spLocks noChangeArrowheads="1"/>
          </p:cNvSpPr>
          <p:nvPr/>
        </p:nvSpPr>
        <p:spPr bwMode="auto">
          <a:xfrm>
            <a:off x="1595438" y="5399090"/>
            <a:ext cx="79216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1400" b="1">
                <a:solidFill>
                  <a:srgbClr val="0000FF"/>
                </a:solidFill>
              </a:rPr>
              <a:t>10-12</a:t>
            </a:r>
          </a:p>
        </p:txBody>
      </p:sp>
      <p:sp>
        <p:nvSpPr>
          <p:cNvPr id="70696" name="Line 40"/>
          <p:cNvSpPr>
            <a:spLocks noChangeShapeType="1"/>
          </p:cNvSpPr>
          <p:nvPr/>
        </p:nvSpPr>
        <p:spPr bwMode="auto">
          <a:xfrm>
            <a:off x="2279651" y="4076700"/>
            <a:ext cx="5040313" cy="0"/>
          </a:xfrm>
          <a:prstGeom prst="line">
            <a:avLst/>
          </a:prstGeom>
          <a:noFill/>
          <a:ln w="50800">
            <a:solidFill>
              <a:srgbClr val="00FF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70693" name="AutoShape 37"/>
          <p:cNvSpPr>
            <a:spLocks noChangeArrowheads="1"/>
          </p:cNvSpPr>
          <p:nvPr/>
        </p:nvSpPr>
        <p:spPr bwMode="auto">
          <a:xfrm>
            <a:off x="3360739" y="3615303"/>
            <a:ext cx="4535488" cy="1800225"/>
          </a:xfrm>
          <a:prstGeom prst="wedgeRoundRectCallout">
            <a:avLst>
              <a:gd name="adj1" fmla="val 17204"/>
              <a:gd name="adj2" fmla="val -156704"/>
              <a:gd name="adj3" fmla="val 16667"/>
            </a:avLst>
          </a:prstGeom>
          <a:solidFill>
            <a:srgbClr val="0000FF"/>
          </a:solidFill>
          <a:ln w="9525">
            <a:solidFill>
              <a:schemeClr val="tx1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CN" sz="24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70-500KM</a:t>
            </a:r>
            <a:r>
              <a:rPr kumimoji="1" lang="zh-CN" altLang="en-US" sz="24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处有若干电离层。该空间的大气处于电离状态，所以叫电离层。它能够反射无线电短波，</a:t>
            </a:r>
            <a:r>
              <a:rPr kumimoji="1" lang="zh-CN" altLang="en-US" sz="2400" b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利于</a:t>
            </a:r>
            <a:r>
              <a:rPr kumimoji="1" lang="zh-CN" altLang="en-US" sz="24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无线电</a:t>
            </a:r>
            <a:r>
              <a:rPr kumimoji="1" lang="zh-CN" altLang="en-US" sz="2400" b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通讯</a:t>
            </a:r>
            <a:r>
              <a:rPr kumimoji="1" lang="zh-CN" altLang="en-US" sz="24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。</a:t>
            </a:r>
            <a:endParaRPr lang="zh-CN" altLang="en-US" sz="2400">
              <a:solidFill>
                <a:srgbClr val="FFFFFF"/>
              </a:solidFill>
            </a:endParaRPr>
          </a:p>
        </p:txBody>
      </p:sp>
      <p:sp>
        <p:nvSpPr>
          <p:cNvPr id="70694" name="WordArt 38"/>
          <p:cNvSpPr>
            <a:spLocks noChangeArrowheads="1" noChangeShapeType="1" noTextEdit="1"/>
          </p:cNvSpPr>
          <p:nvPr/>
        </p:nvSpPr>
        <p:spPr bwMode="auto">
          <a:xfrm rot="5400000">
            <a:off x="1503363" y="2189163"/>
            <a:ext cx="2298700" cy="457200"/>
          </a:xfrm>
          <a:prstGeom prst="rect">
            <a:avLst/>
          </a:prstGeom>
        </p:spPr>
        <p:txBody>
          <a:bodyPr vert="eaVert"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kern="10">
                <a:ln w="12700">
                  <a:solidFill>
                    <a:srgbClr val="FF00FF"/>
                  </a:solidFill>
                  <a:round/>
                </a:ln>
                <a:solidFill>
                  <a:srgbClr val="FF00FF"/>
                </a:soli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宋体" pitchFamily="2" charset="-122"/>
              </a:rPr>
              <a:t>高层大气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7375183" y="1148174"/>
            <a:ext cx="4767251" cy="2158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/>
          </a:p>
        </p:txBody>
      </p:sp>
      <p:pic>
        <p:nvPicPr>
          <p:cNvPr id="30" name="Picture 4" descr="电离层无线电波的传播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43711" y="1367084"/>
            <a:ext cx="5288636" cy="2200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43711" y="2233387"/>
            <a:ext cx="543133" cy="128894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31322" y="2719754"/>
            <a:ext cx="511112" cy="830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01709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06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06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06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06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70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7068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0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70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7069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0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687" grpId="0"/>
      <p:bldP spid="70696" grpId="1"/>
      <p:bldP spid="70693" grpId="2"/>
      <p:bldP spid="70694" grpId="3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文本框 5"/>
          <p:cNvSpPr txBox="1"/>
          <p:nvPr/>
        </p:nvSpPr>
        <p:spPr>
          <a:xfrm>
            <a:off x="439387" y="261257"/>
            <a:ext cx="7920842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1333500"/>
            <a:r>
              <a:rPr lang="zh-CN" altLang="zh-CN" sz="4400" kern="100">
                <a:latin typeface="Calibri" panose="020f0502020204030204" pitchFamily="34" charset="0"/>
                <a:ea typeface="宋体" pitchFamily="2" charset="-122"/>
                <a:cs typeface="Times New Roman" panose="02020603050405020304" pitchFamily="18" charset="0"/>
              </a:rPr>
              <a:t>合作</a:t>
            </a:r>
            <a:r>
              <a:rPr lang="zh-CN" altLang="zh-CN" sz="4400" kern="100" smtClean="0">
                <a:latin typeface="Calibri" panose="020f0502020204030204" pitchFamily="34" charset="0"/>
                <a:ea typeface="宋体" pitchFamily="2" charset="-122"/>
                <a:cs typeface="Times New Roman" panose="02020603050405020304" pitchFamily="18" charset="0"/>
              </a:rPr>
              <a:t>探究</a:t>
            </a:r>
            <a:r>
              <a:rPr lang="zh-CN" altLang="en-US" sz="4400" kern="100" smtClean="0">
                <a:latin typeface="Calibri" panose="020f0502020204030204" pitchFamily="34" charset="0"/>
                <a:ea typeface="宋体" pitchFamily="2" charset="-122"/>
                <a:cs typeface="Times New Roman" panose="02020603050405020304" pitchFamily="18" charset="0"/>
              </a:rPr>
              <a:t>二</a:t>
            </a:r>
            <a:r>
              <a:rPr lang="zh-CN" altLang="zh-CN" sz="4400" kern="100" smtClean="0">
                <a:latin typeface="Calibri" panose="020f0502020204030204" pitchFamily="34" charset="0"/>
                <a:ea typeface="宋体" pitchFamily="2" charset="-122"/>
                <a:cs typeface="Times New Roman" panose="02020603050405020304" pitchFamily="18" charset="0"/>
              </a:rPr>
              <a:t>：</a:t>
            </a:r>
            <a:endParaRPr lang="zh-CN" altLang="zh-CN" sz="4400" kern="100">
              <a:latin typeface="Calibri" panose="020f0502020204030204" pitchFamily="34" charset="0"/>
              <a:ea typeface="宋体" pitchFamily="2" charset="-122"/>
              <a:cs typeface="Times New Roman" panose="02020603050405020304" pitchFamily="18" charset="0"/>
            </a:endParaRPr>
          </a:p>
          <a:p>
            <a:pPr indent="133350"/>
            <a:r>
              <a:rPr lang="zh-CN" altLang="zh-CN" sz="4400" kern="100">
                <a:latin typeface="Calibri" panose="020f0502020204030204" pitchFamily="34" charset="0"/>
                <a:ea typeface="宋体" pitchFamily="2" charset="-122"/>
                <a:cs typeface="Times New Roman" panose="02020603050405020304" pitchFamily="18" charset="0"/>
              </a:rPr>
              <a:t>读课本图</a:t>
            </a:r>
            <a:r>
              <a:rPr lang="en-US" altLang="zh-CN" sz="4400" kern="100">
                <a:latin typeface="Calibri" panose="020f0502020204030204" pitchFamily="34" charset="0"/>
                <a:ea typeface="宋体" pitchFamily="2" charset="-122"/>
                <a:cs typeface="Times New Roman" panose="02020603050405020304" pitchFamily="18" charset="0"/>
              </a:rPr>
              <a:t>1-4-5 </a:t>
            </a:r>
            <a:r>
              <a:rPr lang="zh-CN" altLang="zh-CN" sz="4400" kern="100">
                <a:latin typeface="Calibri" panose="020f0502020204030204" pitchFamily="34" charset="0"/>
                <a:ea typeface="宋体" pitchFamily="2" charset="-122"/>
                <a:cs typeface="Times New Roman" panose="02020603050405020304" pitchFamily="18" charset="0"/>
              </a:rPr>
              <a:t>大气的垂直分层示意图，分析并回答下列问题。</a:t>
            </a:r>
          </a:p>
          <a:p>
            <a:pPr marL="342900" lvl="0" indent="-342900">
              <a:buFont typeface="+mj-lt"/>
              <a:buAutoNum type="arabicPeriod"/>
              <a:tabLst>
                <a:tab pos="228600"/>
              </a:tabLst>
            </a:pPr>
            <a:r>
              <a:rPr lang="zh-CN" altLang="zh-CN" sz="4400" kern="100">
                <a:latin typeface="Calibri" panose="020f0502020204030204" pitchFamily="34" charset="0"/>
                <a:ea typeface="宋体" pitchFamily="2" charset="-122"/>
                <a:cs typeface="Times New Roman" panose="02020603050405020304" pitchFamily="18" charset="0"/>
              </a:rPr>
              <a:t>风云雨雪发生在大气的哪一层中？为什么</a:t>
            </a:r>
            <a:r>
              <a:rPr lang="zh-CN" altLang="zh-CN" sz="4400" kern="100" smtClean="0">
                <a:latin typeface="Calibri" panose="020f0502020204030204" pitchFamily="34" charset="0"/>
                <a:ea typeface="宋体" pitchFamily="2" charset="-122"/>
                <a:cs typeface="Times New Roman" panose="02020603050405020304" pitchFamily="18" charset="0"/>
              </a:rPr>
              <a:t>？</a:t>
            </a:r>
            <a:endParaRPr lang="en-US" altLang="zh-CN" sz="4400" kern="100" smtClean="0">
              <a:latin typeface="Calibri" panose="020f0502020204030204" pitchFamily="34" charset="0"/>
              <a:ea typeface="宋体" pitchFamily="2" charset="-122"/>
              <a:cs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  <a:tabLst>
                <a:tab pos="228600"/>
              </a:tabLst>
            </a:pPr>
            <a:endParaRPr lang="zh-CN" altLang="zh-CN" sz="1400" kern="100">
              <a:effectLst/>
              <a:latin typeface="Calibri" panose="020f0502020204030204" pitchFamily="34" charset="0"/>
              <a:ea typeface="宋体" pitchFamily="2" charset="-122"/>
              <a:cs typeface="Times New Roman" panose="02020603050405020304" pitchFamily="18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52746" y="4891092"/>
            <a:ext cx="8582693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6000"/>
              <a:t>2.</a:t>
            </a:r>
            <a:r>
              <a:rPr lang="zh-CN" altLang="en-US" sz="6000"/>
              <a:t>为什么大型的远程运输飞机多在平流层中飞行？</a:t>
            </a:r>
          </a:p>
          <a:p>
            <a:endParaRPr lang="zh-CN" altLang="en-US" sz="600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9828" y="77002"/>
            <a:ext cx="3074043" cy="6780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5412839"/>
      </p:ext>
    </p:ext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02" name="Text Box 2"/>
          <p:cNvSpPr txBox="1">
            <a:spLocks noChangeArrowheads="1"/>
          </p:cNvSpPr>
          <p:nvPr/>
        </p:nvSpPr>
        <p:spPr bwMode="auto">
          <a:xfrm>
            <a:off x="1866900" y="58738"/>
            <a:ext cx="33845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CN" altLang="en-US" sz="360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华文新魏" pitchFamily="2" charset="-122"/>
              </a:rPr>
              <a:t>大气的垂直分布</a:t>
            </a:r>
          </a:p>
        </p:txBody>
      </p:sp>
      <p:sp>
        <p:nvSpPr>
          <p:cNvPr id="25603" name="Text Box 3"/>
          <p:cNvSpPr txBox="1">
            <a:spLocks noChangeArrowheads="1"/>
          </p:cNvSpPr>
          <p:nvPr/>
        </p:nvSpPr>
        <p:spPr bwMode="auto">
          <a:xfrm>
            <a:off x="1765300" y="990601"/>
            <a:ext cx="5233988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5000"/>
              <a:buFont typeface="Wingdings" pitchFamily="2" charset="2"/>
              <a:buChar char="v"/>
              <a:defRPr sz="32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5000"/>
              <a:buFont typeface="Wingdings" pitchFamily="2" charset="2"/>
              <a:buChar char=""/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85000"/>
              <a:buFont typeface="Wingdings" pitchFamily="2" charset="2"/>
              <a:buChar char="v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itchFamily="2" charset="2"/>
              <a:buChar char="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5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5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5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5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5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1" lang="zh-CN" altLang="en-US" sz="2800" b="1">
                <a:solidFill>
                  <a:srgbClr val="007A77"/>
                </a:solidFill>
                <a:latin typeface="Times New Roman" pitchFamily="18" charset="0"/>
              </a:rPr>
              <a:t>各大气层的基本特征归纳总结：</a:t>
            </a:r>
          </a:p>
        </p:txBody>
      </p:sp>
      <p:sp>
        <p:nvSpPr>
          <p:cNvPr id="25604" name="Text Box 4"/>
          <p:cNvSpPr txBox="1">
            <a:spLocks noChangeArrowheads="1"/>
          </p:cNvSpPr>
          <p:nvPr/>
        </p:nvSpPr>
        <p:spPr bwMode="auto">
          <a:xfrm>
            <a:off x="2863850" y="5562600"/>
            <a:ext cx="128112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CN" altLang="en-US" sz="2000" b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随高度增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CN" altLang="en-US" sz="2000" b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加而递减 </a:t>
            </a:r>
          </a:p>
        </p:txBody>
      </p:sp>
      <p:sp>
        <p:nvSpPr>
          <p:cNvPr id="25605" name="Text Box 5"/>
          <p:cNvSpPr txBox="1">
            <a:spLocks noChangeArrowheads="1"/>
          </p:cNvSpPr>
          <p:nvPr/>
        </p:nvSpPr>
        <p:spPr bwMode="auto">
          <a:xfrm>
            <a:off x="2711450" y="4114801"/>
            <a:ext cx="1544638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CN" altLang="en-US" sz="2000" b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下层变化很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CN" altLang="en-US" sz="2000" b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小，</a:t>
            </a:r>
            <a:r>
              <a:rPr kumimoji="1" lang="en-US" altLang="zh-CN" sz="2000" b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30</a:t>
            </a:r>
            <a:r>
              <a:rPr kumimoji="1" lang="zh-CN" altLang="en-US" sz="2000" b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千米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CN" altLang="en-US" sz="2000" b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以上，迅速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CN" altLang="en-US" sz="2000" b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升高</a:t>
            </a:r>
          </a:p>
        </p:txBody>
      </p:sp>
      <p:sp>
        <p:nvSpPr>
          <p:cNvPr id="25606" name="Text Box 6"/>
          <p:cNvSpPr txBox="1">
            <a:spLocks noChangeArrowheads="1"/>
          </p:cNvSpPr>
          <p:nvPr/>
        </p:nvSpPr>
        <p:spPr bwMode="auto">
          <a:xfrm>
            <a:off x="4222751" y="5359401"/>
            <a:ext cx="1338263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CN" altLang="en-US" sz="2400" b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地面是大气直接热源</a:t>
            </a:r>
          </a:p>
        </p:txBody>
      </p:sp>
      <p:sp>
        <p:nvSpPr>
          <p:cNvPr id="25607" name="Text Box 7"/>
          <p:cNvSpPr txBox="1">
            <a:spLocks noChangeArrowheads="1"/>
          </p:cNvSpPr>
          <p:nvPr/>
        </p:nvSpPr>
        <p:spPr bwMode="auto">
          <a:xfrm>
            <a:off x="4079876" y="4048126"/>
            <a:ext cx="1476375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CN" altLang="en-US" sz="2400" b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臭氧吸收太阳紫外线增温</a:t>
            </a:r>
          </a:p>
        </p:txBody>
      </p:sp>
      <p:sp>
        <p:nvSpPr>
          <p:cNvPr id="25608" name="Text Box 8"/>
          <p:cNvSpPr txBox="1">
            <a:spLocks noChangeArrowheads="1"/>
          </p:cNvSpPr>
          <p:nvPr/>
        </p:nvSpPr>
        <p:spPr bwMode="auto">
          <a:xfrm>
            <a:off x="5511800" y="5500688"/>
            <a:ext cx="132080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CN" altLang="en-US" sz="2800" b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对流运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CN" altLang="en-US" sz="2800" b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动显著</a:t>
            </a:r>
          </a:p>
        </p:txBody>
      </p:sp>
      <p:sp>
        <p:nvSpPr>
          <p:cNvPr id="25609" name="Text Box 9"/>
          <p:cNvSpPr txBox="1">
            <a:spLocks noChangeArrowheads="1"/>
          </p:cNvSpPr>
          <p:nvPr/>
        </p:nvSpPr>
        <p:spPr bwMode="auto">
          <a:xfrm>
            <a:off x="5422901" y="4116389"/>
            <a:ext cx="1465263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CN" altLang="en-US" sz="2400" b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平流运动为主，大气稳定</a:t>
            </a:r>
          </a:p>
        </p:txBody>
      </p:sp>
      <p:sp>
        <p:nvSpPr>
          <p:cNvPr id="25610" name="Text Box 10"/>
          <p:cNvSpPr txBox="1">
            <a:spLocks noChangeArrowheads="1"/>
          </p:cNvSpPr>
          <p:nvPr/>
        </p:nvSpPr>
        <p:spPr bwMode="auto">
          <a:xfrm>
            <a:off x="6888163" y="5507038"/>
            <a:ext cx="1008062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CN" altLang="en-US" sz="2800" b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复杂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CN" altLang="en-US" sz="2800" b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多变</a:t>
            </a:r>
          </a:p>
        </p:txBody>
      </p:sp>
      <p:sp>
        <p:nvSpPr>
          <p:cNvPr id="25611" name="Text Box 11"/>
          <p:cNvSpPr txBox="1">
            <a:spLocks noChangeArrowheads="1"/>
          </p:cNvSpPr>
          <p:nvPr/>
        </p:nvSpPr>
        <p:spPr bwMode="auto">
          <a:xfrm>
            <a:off x="6888164" y="4235450"/>
            <a:ext cx="1025525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CN" altLang="en-US" sz="2800" b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天气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CN" altLang="en-US" sz="2800" b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晴朗</a:t>
            </a:r>
          </a:p>
        </p:txBody>
      </p:sp>
      <p:sp>
        <p:nvSpPr>
          <p:cNvPr id="25612" name="Text Box 12"/>
          <p:cNvSpPr txBox="1">
            <a:spLocks noChangeArrowheads="1"/>
          </p:cNvSpPr>
          <p:nvPr/>
        </p:nvSpPr>
        <p:spPr bwMode="auto">
          <a:xfrm>
            <a:off x="8289926" y="5454651"/>
            <a:ext cx="1988045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CN" altLang="en-US" sz="2800" b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与人类关系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CN" altLang="en-US" sz="2800" b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最密切</a:t>
            </a:r>
          </a:p>
        </p:txBody>
      </p:sp>
      <p:sp>
        <p:nvSpPr>
          <p:cNvPr id="25613" name="Text Box 13"/>
          <p:cNvSpPr txBox="1">
            <a:spLocks noChangeArrowheads="1"/>
          </p:cNvSpPr>
          <p:nvPr/>
        </p:nvSpPr>
        <p:spPr bwMode="auto">
          <a:xfrm>
            <a:off x="8148638" y="4140201"/>
            <a:ext cx="2195512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CN" altLang="en-US" sz="2400" b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人类免受紫外线伤害；利于高空飞行。</a:t>
            </a:r>
          </a:p>
        </p:txBody>
      </p:sp>
      <p:sp>
        <p:nvSpPr>
          <p:cNvPr id="25614" name="Text Box 14"/>
          <p:cNvSpPr txBox="1">
            <a:spLocks noChangeArrowheads="1"/>
          </p:cNvSpPr>
          <p:nvPr/>
        </p:nvSpPr>
        <p:spPr bwMode="auto">
          <a:xfrm>
            <a:off x="8115300" y="2806701"/>
            <a:ext cx="251460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CN" altLang="en-US" sz="2400" b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有电离层，能反射无线电波，利于无线电通信</a:t>
            </a:r>
          </a:p>
        </p:txBody>
      </p:sp>
      <p:sp>
        <p:nvSpPr>
          <p:cNvPr id="25615" name="Text Box 15"/>
          <p:cNvSpPr txBox="1">
            <a:spLocks noChangeArrowheads="1"/>
          </p:cNvSpPr>
          <p:nvPr/>
        </p:nvSpPr>
        <p:spPr bwMode="auto">
          <a:xfrm>
            <a:off x="7004050" y="3168650"/>
            <a:ext cx="54534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CN" altLang="en-US" sz="2800" b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无</a:t>
            </a:r>
          </a:p>
        </p:txBody>
      </p:sp>
      <p:grpSp>
        <p:nvGrpSpPr>
          <p:cNvPr id="25617" name="Group 17"/>
          <p:cNvGrpSpPr/>
          <p:nvPr/>
        </p:nvGrpSpPr>
        <p:grpSpPr>
          <a:xfrm>
            <a:off x="1524000" y="1524000"/>
            <a:ext cx="8839200" cy="5029200"/>
            <a:chOff x="172" y="960"/>
            <a:chExt cx="5396" cy="3168"/>
          </a:xfrm>
        </p:grpSpPr>
        <p:grpSp>
          <p:nvGrpSpPr>
            <p:cNvPr id="152596" name="Group 18"/>
            <p:cNvGrpSpPr/>
            <p:nvPr/>
          </p:nvGrpSpPr>
          <p:grpSpPr>
            <a:xfrm>
              <a:off x="192" y="960"/>
              <a:ext cx="5376" cy="3168"/>
              <a:chOff x="384" y="960"/>
              <a:chExt cx="5136" cy="3168"/>
            </a:xfrm>
          </p:grpSpPr>
          <p:sp>
            <p:nvSpPr>
              <p:cNvPr id="152607" name="Rectangle 19"/>
              <p:cNvSpPr>
                <a:spLocks noChangeArrowheads="1"/>
              </p:cNvSpPr>
              <p:nvPr/>
            </p:nvSpPr>
            <p:spPr bwMode="auto">
              <a:xfrm>
                <a:off x="384" y="960"/>
                <a:ext cx="5136" cy="312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chemeClr val="hlink"/>
                  </a:buClr>
                  <a:buSzPct val="75000"/>
                  <a:buFont typeface="Wingdings" pitchFamily="2" charset="2"/>
                  <a:buChar char="v"/>
                  <a:defRPr sz="3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SzPct val="85000"/>
                  <a:buFont typeface="Wingdings" pitchFamily="2" charset="2"/>
                  <a:buChar char=""/>
                  <a:defRPr sz="28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SzPct val="85000"/>
                  <a:buFont typeface="Wingdings" pitchFamily="2" charset="2"/>
                  <a:buChar char="v"/>
                  <a:defRPr sz="24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90000"/>
                  <a:buFont typeface="Wingdings" pitchFamily="2" charset="2"/>
                  <a:buChar char=""/>
                  <a:defRPr sz="20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hlink"/>
                  </a:buClr>
                  <a:buSzPct val="85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5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5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5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5000"/>
                  <a:buFont typeface="Wingdings" pitchFamily="2" charset="2"/>
                  <a:buChar char="v"/>
                  <a:defRPr sz="20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endParaRPr lang="zh-CN" altLang="en-US" sz="1800">
                  <a:solidFill>
                    <a:srgbClr val="007A77"/>
                  </a:solidFill>
                </a:endParaRPr>
              </a:p>
            </p:txBody>
          </p:sp>
          <p:sp>
            <p:nvSpPr>
              <p:cNvPr id="152608" name="Line 20"/>
              <p:cNvSpPr>
                <a:spLocks noChangeShapeType="1"/>
              </p:cNvSpPr>
              <p:nvPr/>
            </p:nvSpPr>
            <p:spPr bwMode="auto">
              <a:xfrm>
                <a:off x="384" y="1776"/>
                <a:ext cx="51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kumimoji="1" lang="zh-CN" altLang="en-US" sz="2400">
                  <a:solidFill>
                    <a:srgbClr val="007A77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52609" name="Line 21"/>
              <p:cNvSpPr>
                <a:spLocks noChangeShapeType="1"/>
              </p:cNvSpPr>
              <p:nvPr/>
            </p:nvSpPr>
            <p:spPr bwMode="auto">
              <a:xfrm>
                <a:off x="384" y="2544"/>
                <a:ext cx="51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kumimoji="1" lang="zh-CN" altLang="en-US" sz="2400">
                  <a:solidFill>
                    <a:srgbClr val="007A77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52610" name="Line 22"/>
              <p:cNvSpPr>
                <a:spLocks noChangeShapeType="1"/>
              </p:cNvSpPr>
              <p:nvPr/>
            </p:nvSpPr>
            <p:spPr bwMode="auto">
              <a:xfrm>
                <a:off x="384" y="3408"/>
                <a:ext cx="51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kumimoji="1" lang="zh-CN" altLang="en-US" sz="2400">
                  <a:solidFill>
                    <a:srgbClr val="007A77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52611" name="Line 23"/>
              <p:cNvSpPr>
                <a:spLocks noChangeShapeType="1"/>
              </p:cNvSpPr>
              <p:nvPr/>
            </p:nvSpPr>
            <p:spPr bwMode="auto">
              <a:xfrm flipH="1">
                <a:off x="1104" y="1008"/>
                <a:ext cx="0" cy="30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kumimoji="1" lang="zh-CN" altLang="en-US" sz="2400">
                  <a:solidFill>
                    <a:srgbClr val="007A77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52612" name="Line 24"/>
              <p:cNvSpPr>
                <a:spLocks noChangeShapeType="1"/>
              </p:cNvSpPr>
              <p:nvPr/>
            </p:nvSpPr>
            <p:spPr bwMode="auto">
              <a:xfrm flipH="1">
                <a:off x="2688" y="960"/>
                <a:ext cx="0" cy="312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kumimoji="1" lang="zh-CN" altLang="en-US" sz="2400">
                  <a:solidFill>
                    <a:srgbClr val="007A77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52613" name="Line 25"/>
              <p:cNvSpPr>
                <a:spLocks noChangeShapeType="1"/>
              </p:cNvSpPr>
              <p:nvPr/>
            </p:nvSpPr>
            <p:spPr bwMode="auto">
              <a:xfrm flipH="1">
                <a:off x="3408" y="960"/>
                <a:ext cx="0" cy="312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kumimoji="1" lang="zh-CN" altLang="en-US" sz="2400">
                  <a:solidFill>
                    <a:srgbClr val="007A77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52614" name="Line 26"/>
              <p:cNvSpPr>
                <a:spLocks noChangeShapeType="1"/>
              </p:cNvSpPr>
              <p:nvPr/>
            </p:nvSpPr>
            <p:spPr bwMode="auto">
              <a:xfrm flipH="1">
                <a:off x="4176" y="1008"/>
                <a:ext cx="0" cy="312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kumimoji="1" lang="zh-CN" altLang="en-US" sz="2400">
                  <a:solidFill>
                    <a:srgbClr val="007A77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52615" name="Line 27"/>
              <p:cNvSpPr>
                <a:spLocks noChangeShapeType="1"/>
              </p:cNvSpPr>
              <p:nvPr/>
            </p:nvSpPr>
            <p:spPr bwMode="auto">
              <a:xfrm>
                <a:off x="1104" y="1392"/>
                <a:ext cx="158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kumimoji="1" lang="zh-CN" altLang="en-US" sz="2400">
                  <a:solidFill>
                    <a:srgbClr val="007A77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52616" name="Line 28"/>
              <p:cNvSpPr>
                <a:spLocks noChangeShapeType="1"/>
              </p:cNvSpPr>
              <p:nvPr/>
            </p:nvSpPr>
            <p:spPr bwMode="auto">
              <a:xfrm flipH="1">
                <a:off x="1872" y="1392"/>
                <a:ext cx="0" cy="26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kumimoji="1" lang="zh-CN" altLang="en-US" sz="2400">
                  <a:solidFill>
                    <a:srgbClr val="007A77"/>
                  </a:solidFill>
                  <a:latin typeface="Times New Roman" pitchFamily="18" charset="0"/>
                </a:endParaRPr>
              </a:p>
            </p:txBody>
          </p:sp>
        </p:grpSp>
        <p:sp>
          <p:nvSpPr>
            <p:cNvPr id="25629" name="Text Box 29"/>
            <p:cNvSpPr txBox="1">
              <a:spLocks noChangeArrowheads="1"/>
            </p:cNvSpPr>
            <p:nvPr/>
          </p:nvSpPr>
          <p:spPr bwMode="auto">
            <a:xfrm>
              <a:off x="326" y="1117"/>
              <a:ext cx="502" cy="5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zh-CN" altLang="en-US" sz="2400" b="1">
                  <a:solidFill>
                    <a:srgbClr val="007A77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</a:rPr>
                <a:t>大气</a:t>
              </a:r>
            </a:p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zh-CN" altLang="en-US" sz="2400" b="1">
                  <a:solidFill>
                    <a:srgbClr val="007A77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</a:rPr>
                <a:t>分层</a:t>
              </a:r>
            </a:p>
          </p:txBody>
        </p:sp>
        <p:sp>
          <p:nvSpPr>
            <p:cNvPr id="25630" name="Text Box 30"/>
            <p:cNvSpPr txBox="1">
              <a:spLocks noChangeArrowheads="1"/>
            </p:cNvSpPr>
            <p:nvPr/>
          </p:nvSpPr>
          <p:spPr bwMode="auto">
            <a:xfrm>
              <a:off x="1008" y="1036"/>
              <a:ext cx="1421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zh-CN" altLang="en-US" sz="2800" b="1">
                  <a:solidFill>
                    <a:srgbClr val="007A77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</a:rPr>
                <a:t>气温垂直变化</a:t>
              </a:r>
            </a:p>
          </p:txBody>
        </p:sp>
        <p:sp>
          <p:nvSpPr>
            <p:cNvPr id="25631" name="Text Box 31"/>
            <p:cNvSpPr txBox="1">
              <a:spLocks noChangeArrowheads="1"/>
            </p:cNvSpPr>
            <p:nvPr/>
          </p:nvSpPr>
          <p:spPr bwMode="auto">
            <a:xfrm>
              <a:off x="1094" y="1372"/>
              <a:ext cx="549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zh-CN" altLang="en-US" sz="2800" b="1">
                  <a:solidFill>
                    <a:srgbClr val="007A77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</a:rPr>
                <a:t>规律</a:t>
              </a:r>
            </a:p>
          </p:txBody>
        </p:sp>
        <p:sp>
          <p:nvSpPr>
            <p:cNvPr id="25632" name="Text Box 32"/>
            <p:cNvSpPr txBox="1">
              <a:spLocks noChangeArrowheads="1"/>
            </p:cNvSpPr>
            <p:nvPr/>
          </p:nvSpPr>
          <p:spPr bwMode="auto">
            <a:xfrm>
              <a:off x="1920" y="1392"/>
              <a:ext cx="549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zh-CN" altLang="en-US" sz="2800" b="1">
                  <a:solidFill>
                    <a:srgbClr val="007A77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</a:rPr>
                <a:t>原因</a:t>
              </a:r>
            </a:p>
          </p:txBody>
        </p:sp>
        <p:sp>
          <p:nvSpPr>
            <p:cNvPr id="25633" name="Text Box 33"/>
            <p:cNvSpPr txBox="1">
              <a:spLocks noChangeArrowheads="1"/>
            </p:cNvSpPr>
            <p:nvPr/>
          </p:nvSpPr>
          <p:spPr bwMode="auto">
            <a:xfrm>
              <a:off x="2726" y="1104"/>
              <a:ext cx="549" cy="5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zh-CN" altLang="en-US" sz="2800" b="1">
                  <a:solidFill>
                    <a:srgbClr val="007A77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</a:rPr>
                <a:t>空气</a:t>
              </a:r>
            </a:p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zh-CN" altLang="en-US" sz="2800" b="1">
                  <a:solidFill>
                    <a:srgbClr val="007A77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</a:rPr>
                <a:t>运动</a:t>
              </a:r>
            </a:p>
          </p:txBody>
        </p:sp>
        <p:sp>
          <p:nvSpPr>
            <p:cNvPr id="25634" name="Text Box 34"/>
            <p:cNvSpPr txBox="1">
              <a:spLocks noChangeArrowheads="1"/>
            </p:cNvSpPr>
            <p:nvPr/>
          </p:nvSpPr>
          <p:spPr bwMode="auto">
            <a:xfrm>
              <a:off x="3542" y="1084"/>
              <a:ext cx="549" cy="5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zh-CN" altLang="en-US" sz="2800" b="1">
                  <a:solidFill>
                    <a:srgbClr val="007A77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</a:rPr>
                <a:t>天气</a:t>
              </a:r>
            </a:p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zh-CN" altLang="en-US" sz="2800" b="1">
                  <a:solidFill>
                    <a:srgbClr val="007A77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</a:rPr>
                <a:t>现象</a:t>
              </a:r>
            </a:p>
          </p:txBody>
        </p:sp>
        <p:sp>
          <p:nvSpPr>
            <p:cNvPr id="25635" name="Text Box 35"/>
            <p:cNvSpPr txBox="1">
              <a:spLocks noChangeArrowheads="1"/>
            </p:cNvSpPr>
            <p:nvPr/>
          </p:nvSpPr>
          <p:spPr bwMode="auto">
            <a:xfrm>
              <a:off x="4320" y="1104"/>
              <a:ext cx="988" cy="5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zh-CN" altLang="en-US" sz="2800" b="1">
                  <a:solidFill>
                    <a:srgbClr val="007A77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</a:rPr>
                <a:t>与人类的</a:t>
              </a:r>
            </a:p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zh-CN" altLang="en-US" sz="2800" b="1">
                  <a:solidFill>
                    <a:srgbClr val="007A77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</a:rPr>
                <a:t>关系</a:t>
              </a:r>
            </a:p>
          </p:txBody>
        </p:sp>
        <p:sp>
          <p:nvSpPr>
            <p:cNvPr id="25636" name="Text Box 36"/>
            <p:cNvSpPr txBox="1">
              <a:spLocks noChangeArrowheads="1"/>
            </p:cNvSpPr>
            <p:nvPr/>
          </p:nvSpPr>
          <p:spPr bwMode="auto">
            <a:xfrm>
              <a:off x="192" y="3648"/>
              <a:ext cx="767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zh-CN" altLang="en-US" sz="2800" b="1">
                  <a:solidFill>
                    <a:srgbClr val="007A77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</a:rPr>
                <a:t>对流层</a:t>
              </a:r>
            </a:p>
          </p:txBody>
        </p:sp>
        <p:sp>
          <p:nvSpPr>
            <p:cNvPr id="25637" name="Text Box 37"/>
            <p:cNvSpPr txBox="1">
              <a:spLocks noChangeArrowheads="1"/>
            </p:cNvSpPr>
            <p:nvPr/>
          </p:nvSpPr>
          <p:spPr bwMode="auto">
            <a:xfrm>
              <a:off x="172" y="2841"/>
              <a:ext cx="767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zh-CN" altLang="en-US" sz="2800" b="1">
                  <a:solidFill>
                    <a:srgbClr val="007A77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</a:rPr>
                <a:t>平流层</a:t>
              </a:r>
            </a:p>
          </p:txBody>
        </p:sp>
        <p:sp>
          <p:nvSpPr>
            <p:cNvPr id="25638" name="Text Box 38"/>
            <p:cNvSpPr txBox="1">
              <a:spLocks noChangeArrowheads="1"/>
            </p:cNvSpPr>
            <p:nvPr/>
          </p:nvSpPr>
          <p:spPr bwMode="auto">
            <a:xfrm>
              <a:off x="288" y="1872"/>
              <a:ext cx="549" cy="5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zh-CN" altLang="en-US" sz="2800" b="1">
                  <a:solidFill>
                    <a:srgbClr val="007A77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</a:rPr>
                <a:t>高层</a:t>
              </a:r>
            </a:p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zh-CN" altLang="en-US" sz="2800" b="1">
                  <a:solidFill>
                    <a:srgbClr val="007A77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</a:rPr>
                <a:t>大气</a:t>
              </a:r>
            </a:p>
          </p:txBody>
        </p:sp>
      </p:grpSp>
      <p:sp>
        <p:nvSpPr>
          <p:cNvPr id="25640" name="Line 40"/>
          <p:cNvSpPr>
            <a:spLocks noChangeShapeType="1"/>
          </p:cNvSpPr>
          <p:nvPr/>
        </p:nvSpPr>
        <p:spPr bwMode="auto">
          <a:xfrm flipV="1">
            <a:off x="2855914" y="2820989"/>
            <a:ext cx="1279525" cy="1216025"/>
          </a:xfrm>
          <a:prstGeom prst="line">
            <a:avLst/>
          </a:prstGeom>
          <a:noFill/>
          <a:ln w="38100" cap="sq">
            <a:solidFill>
              <a:schemeClr val="accent2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zh-CN" altLang="en-US" sz="2400">
              <a:solidFill>
                <a:srgbClr val="007A77"/>
              </a:solidFill>
              <a:latin typeface="Times New Roman" pitchFamily="18" charset="0"/>
            </a:endParaRPr>
          </a:p>
        </p:txBody>
      </p:sp>
      <p:sp>
        <p:nvSpPr>
          <p:cNvPr id="25641" name="Line 41"/>
          <p:cNvSpPr>
            <a:spLocks noChangeShapeType="1"/>
          </p:cNvSpPr>
          <p:nvPr/>
        </p:nvSpPr>
        <p:spPr bwMode="auto">
          <a:xfrm flipV="1">
            <a:off x="4122738" y="2820989"/>
            <a:ext cx="1344612" cy="1216025"/>
          </a:xfrm>
          <a:prstGeom prst="line">
            <a:avLst/>
          </a:prstGeom>
          <a:noFill/>
          <a:ln w="38100" cap="sq">
            <a:solidFill>
              <a:schemeClr val="accent2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zh-CN" altLang="en-US" sz="2400">
              <a:solidFill>
                <a:srgbClr val="007A77"/>
              </a:solidFill>
              <a:latin typeface="Times New Roman" pitchFamily="18" charset="0"/>
            </a:endParaRPr>
          </a:p>
        </p:txBody>
      </p:sp>
      <p:sp>
        <p:nvSpPr>
          <p:cNvPr id="25642" name="Line 42"/>
          <p:cNvSpPr>
            <a:spLocks noChangeShapeType="1"/>
          </p:cNvSpPr>
          <p:nvPr/>
        </p:nvSpPr>
        <p:spPr bwMode="auto">
          <a:xfrm flipV="1">
            <a:off x="5467350" y="2820989"/>
            <a:ext cx="1201738" cy="1216025"/>
          </a:xfrm>
          <a:prstGeom prst="line">
            <a:avLst/>
          </a:prstGeom>
          <a:noFill/>
          <a:ln w="38100" cap="sq">
            <a:solidFill>
              <a:schemeClr val="accent2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zh-CN" altLang="en-US" sz="2400">
              <a:solidFill>
                <a:srgbClr val="007A77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397945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grpId="2" nodeType="afterEffect"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withGroup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1" fill="hold" grpId="13" nodeType="afterEffect"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25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28" presetID="1" presetClass="entr" presetSubtype="0" fill="hold" grpId="4" nodeType="afterEffect"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withGroup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2" presetClass="entr" presetSubtype="1" fill="hold" grpId="14" nodeType="afterEffect"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25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40" presetID="1" presetClass="entr" presetSubtype="0" fill="hold" grpId="6" nodeType="afterEffect"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withGroup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1" fill="hold" grpId="15" nodeType="afterEffect"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25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52" presetID="1" presetClass="entr" presetSubtype="0" fill="hold" grpId="8" nodeType="afterEffect"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withGroup">
                            <p:stCondLst>
                              <p:cond delay="1000"/>
                            </p:stCondLst>
                            <p:childTnLst>
                              <p:par>
                                <p:cTn id="55" presetID="1" presetClass="entr" presetSubtype="0" fill="hold" grpId="12" nodeType="afterEffect"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9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6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1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6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grpId="1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/>
      <p:bldP spid="25604" grpId="1"/>
      <p:bldP spid="25605" grpId="2"/>
      <p:bldP spid="25606" grpId="3"/>
      <p:bldP spid="25607" grpId="4"/>
      <p:bldP spid="25608" grpId="5"/>
      <p:bldP spid="25609" grpId="6"/>
      <p:bldP spid="25610" grpId="7"/>
      <p:bldP spid="25611" grpId="8"/>
      <p:bldP spid="25612" grpId="9"/>
      <p:bldP spid="25613" grpId="10"/>
      <p:bldP spid="25614" grpId="11"/>
      <p:bldP spid="25615" grpId="12"/>
      <p:bldP spid="25640" grpId="13"/>
      <p:bldP spid="25641" grpId="14"/>
      <p:bldP spid="25642" grpId="15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077" y="547687"/>
            <a:ext cx="11371385" cy="5762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1639180"/>
      </p:ext>
    </p:extLst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152400" y="0"/>
            <a:ext cx="4419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 smtClean="0">
                <a:solidFill>
                  <a:srgbClr val="FF0000"/>
                </a:solidFill>
              </a:rPr>
              <a:t>课堂达标</a:t>
            </a:r>
            <a:r>
              <a:rPr lang="en-US" altLang="zh-CN" sz="4800" b="1" smtClean="0">
                <a:solidFill>
                  <a:srgbClr val="FF0000"/>
                </a:solidFill>
                <a:sym typeface="Wingdings" pitchFamily="2" charset="2"/>
              </a:rPr>
              <a:t>:</a:t>
            </a:r>
          </a:p>
          <a:p>
            <a:r>
              <a:rPr lang="en-US" altLang="zh-CN" sz="4800" b="1" smtClean="0">
                <a:solidFill>
                  <a:srgbClr val="FF0000"/>
                </a:solidFill>
                <a:sym typeface="Wingdings" pitchFamily="2" charset="2"/>
              </a:rPr>
              <a:t>(</a:t>
            </a:r>
            <a:r>
              <a:rPr lang="zh-CN" altLang="en-US" sz="4800" b="1" smtClean="0">
                <a:solidFill>
                  <a:srgbClr val="FF0000"/>
                </a:solidFill>
                <a:sym typeface="Wingdings" pitchFamily="2" charset="2"/>
              </a:rPr>
              <a:t>见导学案</a:t>
            </a:r>
            <a:r>
              <a:rPr lang="en-US" altLang="zh-CN" sz="4800" b="1" smtClean="0">
                <a:solidFill>
                  <a:srgbClr val="FF0000"/>
                </a:solidFill>
                <a:sym typeface="Wingdings" pitchFamily="2" charset="2"/>
              </a:rPr>
              <a:t>)</a:t>
            </a:r>
            <a:endParaRPr lang="zh-CN" altLang="en-US" sz="4800" b="1">
              <a:solidFill>
                <a:srgbClr val="FF0000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4525" y="1943100"/>
            <a:ext cx="742950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51372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框 2"/>
          <p:cNvSpPr txBox="1"/>
          <p:nvPr/>
        </p:nvSpPr>
        <p:spPr>
          <a:xfrm>
            <a:off x="1736201" y="1180617"/>
            <a:ext cx="919029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600" smtClean="0">
                <a:solidFill>
                  <a:srgbClr val="FF0000"/>
                </a:solidFill>
              </a:rPr>
              <a:t>课后</a:t>
            </a:r>
            <a:r>
              <a:rPr lang="zh-CN" altLang="en-US" sz="9600">
                <a:solidFill>
                  <a:srgbClr val="FF0000"/>
                </a:solidFill>
              </a:rPr>
              <a:t>巩固</a:t>
            </a:r>
            <a:r>
              <a:rPr lang="zh-CN" altLang="en-US" sz="9600" smtClean="0">
                <a:solidFill>
                  <a:srgbClr val="FF0000"/>
                </a:solidFill>
              </a:rPr>
              <a:t>：</a:t>
            </a:r>
            <a:endParaRPr lang="en-US" altLang="zh-CN" sz="9600" smtClean="0">
              <a:solidFill>
                <a:srgbClr val="FF0000"/>
              </a:solidFill>
            </a:endParaRPr>
          </a:p>
          <a:p>
            <a:r>
              <a:rPr lang="en-US" altLang="zh-CN" sz="9600" smtClean="0">
                <a:solidFill>
                  <a:srgbClr val="FF0000"/>
                </a:solidFill>
              </a:rPr>
              <a:t>《</a:t>
            </a:r>
            <a:r>
              <a:rPr lang="zh-CN" altLang="en-US" sz="9600" smtClean="0">
                <a:solidFill>
                  <a:srgbClr val="FF0000"/>
                </a:solidFill>
              </a:rPr>
              <a:t>优化设计</a:t>
            </a:r>
            <a:r>
              <a:rPr lang="en-US" altLang="zh-CN" sz="9600" smtClean="0">
                <a:solidFill>
                  <a:srgbClr val="FF0000"/>
                </a:solidFill>
              </a:rPr>
              <a:t>》P</a:t>
            </a:r>
            <a:r>
              <a:rPr lang="en-US" altLang="zh-CN" sz="4000" smtClean="0">
                <a:solidFill>
                  <a:srgbClr val="FF0000"/>
                </a:solidFill>
              </a:rPr>
              <a:t>20</a:t>
            </a:r>
            <a:r>
              <a:rPr lang="en-US" altLang="zh-CN" sz="9600" smtClean="0">
                <a:solidFill>
                  <a:srgbClr val="FF0000"/>
                </a:solidFill>
              </a:rPr>
              <a:t>8~10</a:t>
            </a:r>
            <a:r>
              <a:rPr lang="zh-CN" altLang="en-US" sz="9600" smtClean="0">
                <a:solidFill>
                  <a:srgbClr val="FF0000"/>
                </a:solidFill>
              </a:rPr>
              <a:t>题</a:t>
            </a:r>
            <a:endParaRPr lang="zh-CN" altLang="en-US" sz="960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5369116"/>
      </p:ext>
    </p:extLst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0418" name="Picture 2" descr="EV019-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701" y="-3259138"/>
            <a:ext cx="12165013" cy="13239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419" name="Picture 3" descr="EV019">
            <a:hlinkClick r:id="rId4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5101" y="-1620838"/>
            <a:ext cx="11860213" cy="10102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0420" name="Group 4"/>
          <p:cNvGrpSpPr>
            <a:grpSpLocks noChangeAspect="1"/>
          </p:cNvGrpSpPr>
          <p:nvPr/>
        </p:nvGrpSpPr>
        <p:grpSpPr>
          <a:xfrm>
            <a:off x="914401" y="1"/>
            <a:ext cx="10296525" cy="8158163"/>
            <a:chOff x="-123" y="-174"/>
            <a:chExt cx="6006" cy="3964"/>
          </a:xfrm>
        </p:grpSpPr>
        <p:pic>
          <p:nvPicPr>
            <p:cNvPr id="60421" name="Picture 5" descr="梦幻世界大图 点击还原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-123" y="-174"/>
              <a:ext cx="6006" cy="39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0422" name="Picture 6" descr="梦幻世界大图 点击还原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775" r="66133" b="88145"/>
            <a:stretch>
              <a:fillRect/>
            </a:stretch>
          </p:blipFill>
          <p:spPr bwMode="auto">
            <a:xfrm>
              <a:off x="-114" y="-96"/>
              <a:ext cx="2208" cy="2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0423" name="Picture 7" descr="梦幻世界大图 点击还原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166" t="80243" r="63286"/>
            <a:stretch>
              <a:fillRect/>
            </a:stretch>
          </p:blipFill>
          <p:spPr bwMode="auto">
            <a:xfrm>
              <a:off x="2007" y="3010"/>
              <a:ext cx="1683" cy="7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0424" name="Group 8"/>
          <p:cNvGrpSpPr/>
          <p:nvPr/>
        </p:nvGrpSpPr>
        <p:grpSpPr>
          <a:xfrm>
            <a:off x="4030664" y="1387475"/>
            <a:ext cx="712787" cy="419100"/>
            <a:chOff x="1527" y="2796"/>
            <a:chExt cx="449" cy="220"/>
          </a:xfrm>
        </p:grpSpPr>
        <p:sp>
          <p:nvSpPr>
            <p:cNvPr id="60425" name="Oval 9"/>
            <p:cNvSpPr>
              <a:spLocks noChangeArrowheads="1"/>
            </p:cNvSpPr>
            <p:nvPr/>
          </p:nvSpPr>
          <p:spPr bwMode="auto">
            <a:xfrm>
              <a:off x="1778" y="2796"/>
              <a:ext cx="198" cy="220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60426" name="WordArt 10"/>
            <p:cNvSpPr>
              <a:spLocks noChangeArrowheads="1" noChangeShapeType="1" noTextEdit="1"/>
            </p:cNvSpPr>
            <p:nvPr/>
          </p:nvSpPr>
          <p:spPr bwMode="auto">
            <a:xfrm>
              <a:off x="1527" y="2852"/>
              <a:ext cx="249" cy="95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19050">
                  <a:solidFill>
                    <a:srgbClr val="99CCFF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wrap="none" fromWordArt="1">
              <a:prstTxWarp prst="textFadeLeft">
                <a:avLst>
                  <a:gd name="adj" fmla="val 0"/>
                </a:avLst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3600" kern="10" normalizeH="1">
                  <a:solidFill>
                    <a:srgbClr val="FFFFFF">
                      <a:alpha val="80000"/>
                    </a:srgbClr>
                  </a:solidFill>
                  <a:latin typeface="Franklin Gothic Medium" panose="020b0603020102020204" pitchFamily="34" charset="0"/>
                </a:rPr>
                <a:t> </a:t>
              </a:r>
            </a:p>
          </p:txBody>
        </p:sp>
      </p:grpSp>
      <p:grpSp>
        <p:nvGrpSpPr>
          <p:cNvPr id="60427" name="Group 11"/>
          <p:cNvGrpSpPr/>
          <p:nvPr/>
        </p:nvGrpSpPr>
        <p:grpSpPr>
          <a:xfrm>
            <a:off x="7408864" y="1235075"/>
            <a:ext cx="712787" cy="419100"/>
            <a:chOff x="1527" y="2796"/>
            <a:chExt cx="449" cy="220"/>
          </a:xfrm>
        </p:grpSpPr>
        <p:sp>
          <p:nvSpPr>
            <p:cNvPr id="60428" name="Oval 12"/>
            <p:cNvSpPr>
              <a:spLocks noChangeArrowheads="1"/>
            </p:cNvSpPr>
            <p:nvPr/>
          </p:nvSpPr>
          <p:spPr bwMode="auto">
            <a:xfrm>
              <a:off x="1778" y="2796"/>
              <a:ext cx="198" cy="220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60429" name="WordArt 13"/>
            <p:cNvSpPr>
              <a:spLocks noChangeArrowheads="1" noChangeShapeType="1" noTextEdit="1"/>
            </p:cNvSpPr>
            <p:nvPr/>
          </p:nvSpPr>
          <p:spPr bwMode="auto">
            <a:xfrm>
              <a:off x="1527" y="2852"/>
              <a:ext cx="249" cy="95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19050">
                  <a:solidFill>
                    <a:srgbClr val="99CCFF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wrap="none" fromWordArt="1">
              <a:prstTxWarp prst="textFadeLeft">
                <a:avLst>
                  <a:gd name="adj" fmla="val 0"/>
                </a:avLst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3600" kern="10" normalizeH="1">
                  <a:solidFill>
                    <a:srgbClr val="FFFFFF">
                      <a:alpha val="80000"/>
                    </a:srgbClr>
                  </a:solidFill>
                  <a:latin typeface="Franklin Gothic Medium" panose="020b0603020102020204" pitchFamily="34" charset="0"/>
                </a:rPr>
                <a:t> </a:t>
              </a:r>
            </a:p>
          </p:txBody>
        </p:sp>
      </p:grpSp>
      <p:grpSp>
        <p:nvGrpSpPr>
          <p:cNvPr id="60430" name="Group 14"/>
          <p:cNvGrpSpPr/>
          <p:nvPr/>
        </p:nvGrpSpPr>
        <p:grpSpPr>
          <a:xfrm>
            <a:off x="7370764" y="4984750"/>
            <a:ext cx="712787" cy="419100"/>
            <a:chOff x="1527" y="2796"/>
            <a:chExt cx="449" cy="220"/>
          </a:xfrm>
        </p:grpSpPr>
        <p:sp>
          <p:nvSpPr>
            <p:cNvPr id="60431" name="Oval 15"/>
            <p:cNvSpPr>
              <a:spLocks noChangeArrowheads="1"/>
            </p:cNvSpPr>
            <p:nvPr/>
          </p:nvSpPr>
          <p:spPr bwMode="auto">
            <a:xfrm>
              <a:off x="1778" y="2796"/>
              <a:ext cx="198" cy="220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60432" name="WordArt 16"/>
            <p:cNvSpPr>
              <a:spLocks noChangeArrowheads="1" noChangeShapeType="1" noTextEdit="1"/>
            </p:cNvSpPr>
            <p:nvPr/>
          </p:nvSpPr>
          <p:spPr bwMode="auto">
            <a:xfrm>
              <a:off x="1527" y="2852"/>
              <a:ext cx="249" cy="95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19050">
                  <a:solidFill>
                    <a:srgbClr val="99CCFF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wrap="none" fromWordArt="1">
              <a:prstTxWarp prst="textFadeLeft">
                <a:avLst>
                  <a:gd name="adj" fmla="val 0"/>
                </a:avLst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3600" kern="10" normalizeH="1">
                  <a:solidFill>
                    <a:srgbClr val="FFFFFF">
                      <a:alpha val="80000"/>
                    </a:srgbClr>
                  </a:solidFill>
                  <a:latin typeface="Franklin Gothic Medium" panose="020b0603020102020204" pitchFamily="34" charset="0"/>
                </a:rPr>
                <a:t> </a:t>
              </a:r>
            </a:p>
          </p:txBody>
        </p:sp>
      </p:grpSp>
      <p:sp>
        <p:nvSpPr>
          <p:cNvPr id="60433" name="WordArt 17"/>
          <p:cNvSpPr>
            <a:spLocks noChangeArrowheads="1" noChangeShapeType="1" noTextEdit="1"/>
          </p:cNvSpPr>
          <p:nvPr/>
        </p:nvSpPr>
        <p:spPr bwMode="auto">
          <a:xfrm>
            <a:off x="3567495" y="3041649"/>
            <a:ext cx="5545138" cy="166370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600" b="1" kern="10">
                <a:ln w="9525">
                  <a:solidFill>
                    <a:srgbClr val="CC99FF"/>
                  </a:solidFill>
                  <a:round/>
                </a:ln>
                <a:gradFill rotWithShape="0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宋体" pitchFamily="2" charset="-122"/>
              </a:rPr>
              <a:t>THE END!!</a:t>
            </a:r>
            <a:endParaRPr lang="zh-CN" altLang="en-US" sz="3600" b="1" kern="10">
              <a:ln w="9525">
                <a:solidFill>
                  <a:srgbClr val="CC99FF"/>
                </a:solidFill>
                <a:round/>
              </a:ln>
              <a:gradFill rotWithShape="0">
                <a:gsLst>
                  <a:gs pos="0">
                    <a:srgbClr val="6600CC"/>
                  </a:gs>
                  <a:gs pos="100000">
                    <a:srgbClr val="CC00CC"/>
                  </a:gs>
                </a:gsLst>
                <a:lin ang="5400000" scaled="1"/>
              </a:gradFill>
              <a:effectLst>
                <a:outerShdw dist="53882" dir="2700000" algn="ctr" rotWithShape="0">
                  <a:srgbClr val="9999FF">
                    <a:alpha val="80000"/>
                  </a:srgbClr>
                </a:outerShdw>
              </a:effectLst>
              <a:latin typeface="宋体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822498" y="5375275"/>
            <a:ext cx="650644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0" b="1" smtClean="0">
                <a:solidFill>
                  <a:srgbClr val="FF0000"/>
                </a:solidFill>
              </a:rPr>
              <a:t>   谢谢指导</a:t>
            </a:r>
            <a:endParaRPr lang="zh-CN" altLang="en-US" sz="8000" b="1">
              <a:solidFill>
                <a:srgbClr val="FF0000"/>
              </a:solidFill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7998106" y="519114"/>
            <a:ext cx="4193894" cy="5425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endParaRPr lang="zh-CN" altLang="en-US" sz="1400" smtClean="0">
              <a:latin typeface="Arial" pitchFamily="34" charset="0"/>
              <a:ea typeface="微软雅黑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8150506" y="671514"/>
            <a:ext cx="4193894" cy="5425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endParaRPr lang="zh-CN" altLang="en-US" sz="1400" smtClean="0">
              <a:latin typeface="Arial" pitchFamily="34" charset="0"/>
              <a:ea typeface="微软雅黑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8395855" y="160530"/>
            <a:ext cx="3629459" cy="52147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endParaRPr lang="zh-CN" altLang="en-US" sz="1400" smtClean="0">
              <a:latin typeface="Arial" pitchFamily="34" charset="0"/>
              <a:ea typeface="微软雅黑" pitchFamily="34" charset="-122"/>
            </a:endParaRP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25696">
            <a:off x="8620814" y="-430269"/>
            <a:ext cx="3755433" cy="4396773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033759" y="249382"/>
            <a:ext cx="3565105" cy="5918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endParaRPr lang="zh-CN" altLang="en-US" sz="1400" smtClean="0">
              <a:latin typeface="Arial" pitchFamily="34" charset="0"/>
              <a:ea typeface="微软雅黑" pitchFamily="34" charset="-122"/>
            </a:endParaRPr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18476">
            <a:off x="5079452" y="-3122839"/>
            <a:ext cx="3755433" cy="4316868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192192" y="519114"/>
            <a:ext cx="3551259" cy="35435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endParaRPr lang="zh-CN" altLang="en-US" sz="1400" smtClean="0">
              <a:latin typeface="Arial" pitchFamily="34" charset="0"/>
              <a:ea typeface="微软雅黑" pitchFamily="34" charset="-122"/>
            </a:endParaRPr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529288">
            <a:off x="752225" y="-1371617"/>
            <a:ext cx="3755433" cy="4316868"/>
          </a:xfrm>
          <a:prstGeom prst="rect">
            <a:avLst/>
          </a:prstGeom>
        </p:spPr>
      </p:pic>
    </p:spTree>
    <p:custDataLst>
      <p:tags r:id="rId7"/>
    </p:custDataLst>
    <p:extLst>
      <p:ext uri="{BB962C8B-B14F-4D97-AF65-F5344CB8AC3E}">
        <p14:creationId xmlns:p14="http://schemas.microsoft.com/office/powerpoint/2010/main" val="74994186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120000" fill="hold"/>
                                        <p:tgtEl>
                                          <p:spTgt spid="604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8" dur="120000" fill="hold"/>
                                        <p:tgtEl>
                                          <p:spTgt spid="604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0" dur="indefinite"/>
                                        <p:tgtEl>
                                          <p:spTgt spid="6041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1" dur="indefinite"/>
                                        <p:tgtEl>
                                          <p:spTgt spid="60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2000" fill="hold"/>
                                        <p:tgtEl>
                                          <p:spTgt spid="6041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6" presetClass="emph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1000" tmFilter="0, 0; .2, .5; .8, .5; 1, 0"/>
                                        <p:tgtEl>
                                          <p:spTgt spid="604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500" autoRev="1" fill="hold"/>
                                        <p:tgtEl>
                                          <p:spTgt spid="604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6042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9" dur="indefinite"/>
                                        <p:tgtEl>
                                          <p:spTgt spid="60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0972 -0.02028 C 0.40295 0.095 0.41771 0.31472 0.34445 0.46416 C 0.27014 0.61222 0.13368 0.63666 0.04184 0.52 C -0.05104 0.40194 -0.06614 0.18555 0.00781 0.03639 C 0.08212 -0.11306 0.21684 -0.14195 0.30972 -0.02028 Z" pathEditMode="relative" rAng="-19294638" ptsTypes="fffff">
                                      <p:cBhvr>
                                        <p:cTn id="21" dur="35000" fill="hold"/>
                                        <p:tgtEl>
                                          <p:spTgt spid="604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316" y="26917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1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695 0.53694 C -0.14809 0.65638 -0.28507 0.63083 -0.36042 0.48277 C -0.43386 0.33416 -0.41841 0.11666 -0.32709 -0.00167 C -0.23421 -0.12056 -0.09879 -0.09584 -0.02448 0.05194 C 0.05017 0.20111 0.03767 0.41861 -0.05695 0.53694 Z" pathEditMode="relative" rAng="-13126294" ptsTypes="fffff">
                                      <p:cBhvr>
                                        <p:cTn id="23" dur="35000" fill="hold"/>
                                        <p:tgtEl>
                                          <p:spTgt spid="604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472" y="-26806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8333 -0.41472 C -0.33681 -0.58833 -0.20851 -0.66722 -0.09913 -0.5925 C 0.0092 -0.51444 0.05851 -0.31 0.01215 -0.13805 C -0.03594 0.03611 -0.16285 0.11472 -0.2717 0.03861 C -0.38073 -0.03833 -0.43281 -0.24 -0.38333 -0.41472 Z" pathEditMode="relative" rAng="-47185708" ptsTypes="fffff">
                                      <p:cBhvr>
                                        <p:cTn id="25" dur="35000" fill="hold"/>
                                        <p:tgtEl>
                                          <p:spTgt spid="604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705" y="137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1682" name="Picture 1" descr="1-75.TI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683" name="AutoShape 3"/>
          <p:cNvSpPr>
            <a:spLocks noChangeArrowheads="1"/>
          </p:cNvSpPr>
          <p:nvPr/>
        </p:nvSpPr>
        <p:spPr bwMode="auto">
          <a:xfrm>
            <a:off x="2279650" y="2708276"/>
            <a:ext cx="3168650" cy="1800225"/>
          </a:xfrm>
          <a:prstGeom prst="wedgeRoundRectCallout">
            <a:avLst>
              <a:gd name="adj1" fmla="val 45241"/>
              <a:gd name="adj2" fmla="val 127514"/>
              <a:gd name="adj3" fmla="val 16667"/>
            </a:avLst>
          </a:prstGeom>
          <a:gradFill rotWithShape="0">
            <a:gsLst>
              <a:gs pos="0">
                <a:srgbClr val="66FF33"/>
              </a:gs>
              <a:gs pos="50000">
                <a:srgbClr val="FFFF66"/>
              </a:gs>
              <a:gs pos="100000">
                <a:srgbClr val="66FF33"/>
              </a:gs>
            </a:gsLst>
            <a:lin ang="5400000" scaled="1"/>
          </a:gradFill>
          <a:ln>
            <a:noFill/>
          </a:ln>
          <a:effectLst>
            <a:outerShdw dist="107763" dir="8100000" algn="ctr" rotWithShape="0">
              <a:schemeClr val="bg2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CN" sz="24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 </a:t>
            </a:r>
            <a:r>
              <a:rPr kumimoji="1" lang="zh-CN" altLang="en-US" sz="24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气温随高度增加而递减；空气对流运动剧烈；天气现象复杂多变。</a:t>
            </a:r>
          </a:p>
        </p:txBody>
      </p:sp>
      <p:sp>
        <p:nvSpPr>
          <p:cNvPr id="71684" name="Text Box 4"/>
          <p:cNvSpPr txBox="1">
            <a:spLocks noChangeArrowheads="1"/>
          </p:cNvSpPr>
          <p:nvPr/>
        </p:nvSpPr>
        <p:spPr bwMode="auto">
          <a:xfrm>
            <a:off x="4800600" y="5229226"/>
            <a:ext cx="431800" cy="396875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zh-CN" altLang="en-US" sz="2000" b="1">
                <a:solidFill>
                  <a:srgbClr val="FFFFFF"/>
                </a:solidFill>
              </a:rPr>
              <a:t>冷</a:t>
            </a:r>
          </a:p>
        </p:txBody>
      </p:sp>
      <p:sp>
        <p:nvSpPr>
          <p:cNvPr id="71685" name="Text Box 5"/>
          <p:cNvSpPr txBox="1">
            <a:spLocks noChangeArrowheads="1"/>
          </p:cNvSpPr>
          <p:nvPr/>
        </p:nvSpPr>
        <p:spPr bwMode="auto">
          <a:xfrm>
            <a:off x="4872038" y="6021389"/>
            <a:ext cx="431800" cy="396875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zh-CN" altLang="en-US" sz="2000" b="1">
                <a:solidFill>
                  <a:srgbClr val="FFFFFF"/>
                </a:solidFill>
              </a:rPr>
              <a:t>热</a:t>
            </a:r>
          </a:p>
        </p:txBody>
      </p:sp>
      <p:sp>
        <p:nvSpPr>
          <p:cNvPr id="71686" name="Line 6"/>
          <p:cNvSpPr>
            <a:spLocks noChangeShapeType="1"/>
          </p:cNvSpPr>
          <p:nvPr/>
        </p:nvSpPr>
        <p:spPr bwMode="auto">
          <a:xfrm>
            <a:off x="3719513" y="5589588"/>
            <a:ext cx="6337300" cy="0"/>
          </a:xfrm>
          <a:prstGeom prst="line">
            <a:avLst/>
          </a:prstGeom>
          <a:noFill/>
          <a:ln w="50800">
            <a:solidFill>
              <a:srgbClr val="00FF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71687" name="WordArt 7"/>
          <p:cNvSpPr>
            <a:spLocks noChangeArrowheads="1" noChangeShapeType="1" noTextEdit="1"/>
          </p:cNvSpPr>
          <p:nvPr/>
        </p:nvSpPr>
        <p:spPr bwMode="auto">
          <a:xfrm>
            <a:off x="5808663" y="188914"/>
            <a:ext cx="1835150" cy="649287"/>
          </a:xfrm>
          <a:prstGeom prst="rect">
            <a:avLst/>
          </a:prstGeom>
        </p:spPr>
        <p:txBody>
          <a:bodyPr wrap="none" fromWordArt="1">
            <a:prstTxWarp prst="textFadeUp">
              <a:avLst>
                <a:gd name="adj" fmla="val 9991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4000" b="1" kern="10">
                <a:ln w="12700">
                  <a:solidFill>
                    <a:srgbClr val="FF00FF"/>
                  </a:solidFill>
                  <a:round/>
                </a:ln>
                <a:solidFill>
                  <a:srgbClr val="FF0066"/>
                </a:solidFill>
                <a:effectLst>
                  <a:outerShdw dist="35921" dir="2700000" sy="50000" rotWithShape="0">
                    <a:srgbClr val="875B0D">
                      <a:alpha val="70000"/>
                    </a:srgbClr>
                  </a:outerShdw>
                </a:effectLst>
                <a:latin typeface="宋体" pitchFamily="2" charset="-122"/>
              </a:rPr>
              <a:t>对流层</a:t>
            </a:r>
          </a:p>
        </p:txBody>
      </p:sp>
      <p:sp>
        <p:nvSpPr>
          <p:cNvPr id="71688" name="WordArt 8"/>
          <p:cNvSpPr>
            <a:spLocks noChangeArrowheads="1" noChangeShapeType="1" noTextEdit="1"/>
          </p:cNvSpPr>
          <p:nvPr/>
        </p:nvSpPr>
        <p:spPr bwMode="auto">
          <a:xfrm>
            <a:off x="2063750" y="5445125"/>
            <a:ext cx="1835150" cy="649288"/>
          </a:xfrm>
          <a:prstGeom prst="rect">
            <a:avLst/>
          </a:prstGeom>
        </p:spPr>
        <p:txBody>
          <a:bodyPr wrap="none" fromWordArt="1">
            <a:prstTxWarp prst="textFadeUp">
              <a:avLst>
                <a:gd name="adj" fmla="val 9991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4000" b="1" kern="10">
                <a:ln w="12700">
                  <a:solidFill>
                    <a:srgbClr val="FF00FF"/>
                  </a:solidFill>
                  <a:round/>
                </a:ln>
                <a:solidFill>
                  <a:srgbClr val="FF0066"/>
                </a:solidFill>
                <a:effectLst>
                  <a:outerShdw dist="35921" dir="2700000" sy="50000" rotWithShape="0">
                    <a:srgbClr val="875B0D">
                      <a:alpha val="70000"/>
                    </a:srgbClr>
                  </a:outerShdw>
                </a:effectLst>
                <a:latin typeface="宋体" pitchFamily="2" charset="-122"/>
              </a:rPr>
              <a:t>对流层</a:t>
            </a:r>
          </a:p>
        </p:txBody>
      </p:sp>
      <p:sp>
        <p:nvSpPr>
          <p:cNvPr id="71689" name="Text Box 9"/>
          <p:cNvSpPr txBox="1">
            <a:spLocks noChangeArrowheads="1"/>
          </p:cNvSpPr>
          <p:nvPr/>
        </p:nvSpPr>
        <p:spPr bwMode="auto">
          <a:xfrm>
            <a:off x="1774826" y="1"/>
            <a:ext cx="8893175" cy="1800225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2800" b="1" u="sng">
                <a:solidFill>
                  <a:srgbClr val="FF3300"/>
                </a:solidFill>
                <a:latin typeface="宋体" pitchFamily="2" charset="-122"/>
              </a:rPr>
              <a:t>    </a:t>
            </a:r>
            <a:r>
              <a:rPr lang="zh-CN" altLang="en-US" sz="2800" b="1" u="sng">
                <a:solidFill>
                  <a:srgbClr val="FF3300"/>
                </a:solidFill>
                <a:latin typeface="宋体" pitchFamily="2" charset="-122"/>
              </a:rPr>
              <a:t>对流层：</a:t>
            </a:r>
            <a:r>
              <a:rPr lang="zh-CN" altLang="en-US" sz="2800" b="1">
                <a:solidFill>
                  <a:srgbClr val="FFFFFF"/>
                </a:solidFill>
                <a:latin typeface="宋体" pitchFamily="2" charset="-122"/>
              </a:rPr>
              <a:t>大气底层（从近地面到高空</a:t>
            </a:r>
            <a:r>
              <a:rPr lang="en-US" altLang="zh-CN" sz="2800" b="1">
                <a:solidFill>
                  <a:srgbClr val="FFFFFF"/>
                </a:solidFill>
                <a:latin typeface="宋体" pitchFamily="2" charset="-122"/>
              </a:rPr>
              <a:t>12</a:t>
            </a:r>
            <a:r>
              <a:rPr lang="zh-CN" altLang="en-US" sz="2800" b="1">
                <a:solidFill>
                  <a:srgbClr val="FFFFFF"/>
                </a:solidFill>
                <a:latin typeface="宋体" pitchFamily="2" charset="-122"/>
              </a:rPr>
              <a:t>千米处），厚度随季节和纬度变化；气温随高度递减；各层中最薄，但集中了大气质量的</a:t>
            </a:r>
            <a:r>
              <a:rPr lang="en-US" altLang="zh-CN" sz="2800" b="1">
                <a:solidFill>
                  <a:srgbClr val="FFFFFF"/>
                </a:solidFill>
                <a:latin typeface="宋体" pitchFamily="2" charset="-122"/>
              </a:rPr>
              <a:t>3/4</a:t>
            </a:r>
            <a:r>
              <a:rPr lang="zh-CN" altLang="en-US" sz="2800" b="1">
                <a:solidFill>
                  <a:srgbClr val="FFFFFF"/>
                </a:solidFill>
                <a:latin typeface="宋体" pitchFamily="2" charset="-122"/>
              </a:rPr>
              <a:t>和几乎全部的水汽和杂质，它是大气中最活跃，与人类关系最密切的一层。</a:t>
            </a:r>
          </a:p>
        </p:txBody>
      </p:sp>
      <p:sp>
        <p:nvSpPr>
          <p:cNvPr id="71690" name="AutoShape 10"/>
          <p:cNvSpPr>
            <a:spLocks noChangeArrowheads="1"/>
          </p:cNvSpPr>
          <p:nvPr/>
        </p:nvSpPr>
        <p:spPr bwMode="auto">
          <a:xfrm>
            <a:off x="5808664" y="2565400"/>
            <a:ext cx="4643437" cy="2376488"/>
          </a:xfrm>
          <a:prstGeom prst="wedgeRoundRectCallout">
            <a:avLst>
              <a:gd name="adj1" fmla="val 14648"/>
              <a:gd name="adj2" fmla="val 89144"/>
              <a:gd name="adj3" fmla="val 16667"/>
            </a:avLst>
          </a:prstGeom>
          <a:solidFill>
            <a:srgbClr val="0000FF"/>
          </a:solidFill>
          <a:ln w="9525">
            <a:solidFill>
              <a:schemeClr val="tx1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>
                <a:solidFill>
                  <a:srgbClr val="FFFFFF"/>
                </a:solidFill>
                <a:latin typeface="宋体" pitchFamily="2" charset="-122"/>
              </a:rPr>
              <a:t>对流层的高度因纬度而异，低纬度的：</a:t>
            </a:r>
            <a:r>
              <a:rPr lang="en-US" altLang="zh-CN" sz="2400" b="1">
                <a:solidFill>
                  <a:srgbClr val="FFFFFF"/>
                </a:solidFill>
                <a:latin typeface="宋体" pitchFamily="2" charset="-122"/>
              </a:rPr>
              <a:t>17-18KM</a:t>
            </a:r>
            <a:r>
              <a:rPr lang="zh-CN" altLang="en-US" sz="2400" b="1">
                <a:solidFill>
                  <a:srgbClr val="FFFFFF"/>
                </a:solidFill>
                <a:latin typeface="宋体" pitchFamily="2" charset="-122"/>
              </a:rPr>
              <a:t>；中纬度：</a:t>
            </a:r>
            <a:r>
              <a:rPr lang="en-US" altLang="zh-CN" sz="2400" b="1">
                <a:solidFill>
                  <a:srgbClr val="FFFFFF"/>
                </a:solidFill>
                <a:latin typeface="宋体" pitchFamily="2" charset="-122"/>
              </a:rPr>
              <a:t>10-12km;</a:t>
            </a:r>
            <a:r>
              <a:rPr lang="zh-CN" altLang="en-US" sz="2400" b="1">
                <a:solidFill>
                  <a:srgbClr val="FFFFFF"/>
                </a:solidFill>
                <a:latin typeface="宋体" pitchFamily="2" charset="-122"/>
              </a:rPr>
              <a:t>高纬度：</a:t>
            </a:r>
            <a:r>
              <a:rPr lang="en-US" altLang="zh-CN" sz="2400" b="1">
                <a:solidFill>
                  <a:srgbClr val="FFFFFF"/>
                </a:solidFill>
                <a:latin typeface="宋体" pitchFamily="2" charset="-122"/>
              </a:rPr>
              <a:t>8-9km.</a:t>
            </a:r>
            <a:r>
              <a:rPr lang="zh-CN" altLang="en-US" sz="2400" b="1">
                <a:solidFill>
                  <a:srgbClr val="FFFFFF"/>
                </a:solidFill>
                <a:latin typeface="宋体" pitchFamily="2" charset="-122"/>
              </a:rPr>
              <a:t>原因：纬度越低，气温越高，对流运动越强，对流层的高度越高。</a:t>
            </a:r>
          </a:p>
        </p:txBody>
      </p:sp>
    </p:spTree>
    <p:extLst>
      <p:ext uri="{BB962C8B-B14F-4D97-AF65-F5344CB8AC3E}">
        <p14:creationId xmlns:p14="http://schemas.microsoft.com/office/powerpoint/2010/main" val="356963916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6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6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16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16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16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16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1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2" presetClass="entr" presetSubtype="1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9" dur="500"/>
                                        <p:tgtEl>
                                          <p:spTgt spid="7169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35" dur="500"/>
                                        <p:tgtEl>
                                          <p:spTgt spid="7168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83" grpId="0"/>
      <p:bldP spid="71686" grpId="1"/>
      <p:bldP spid="71688" grpId="2"/>
      <p:bldP spid="71689" grpId="3"/>
      <p:bldP spid="71690" grpId="4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3730" name="Picture 1" descr="1-75.T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78280" y="188914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3731" name="Line 3"/>
          <p:cNvSpPr>
            <a:spLocks noChangeShapeType="1"/>
          </p:cNvSpPr>
          <p:nvPr/>
        </p:nvSpPr>
        <p:spPr bwMode="auto">
          <a:xfrm>
            <a:off x="3719513" y="5589588"/>
            <a:ext cx="6337300" cy="0"/>
          </a:xfrm>
          <a:prstGeom prst="line">
            <a:avLst/>
          </a:prstGeom>
          <a:noFill/>
          <a:ln w="50800">
            <a:solidFill>
              <a:srgbClr val="00FF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73732" name="Line 4"/>
          <p:cNvSpPr>
            <a:spLocks noChangeShapeType="1"/>
          </p:cNvSpPr>
          <p:nvPr/>
        </p:nvSpPr>
        <p:spPr bwMode="auto">
          <a:xfrm>
            <a:off x="3792538" y="4221163"/>
            <a:ext cx="6337300" cy="0"/>
          </a:xfrm>
          <a:prstGeom prst="line">
            <a:avLst/>
          </a:prstGeom>
          <a:noFill/>
          <a:ln w="50800">
            <a:solidFill>
              <a:srgbClr val="00FF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73733" name="AutoShape 5"/>
          <p:cNvSpPr>
            <a:spLocks noChangeArrowheads="1"/>
          </p:cNvSpPr>
          <p:nvPr/>
        </p:nvSpPr>
        <p:spPr bwMode="auto">
          <a:xfrm>
            <a:off x="3719514" y="2036764"/>
            <a:ext cx="3744912" cy="1600200"/>
          </a:xfrm>
          <a:prstGeom prst="wedgeRoundRectCallout">
            <a:avLst>
              <a:gd name="adj1" fmla="val 29356"/>
              <a:gd name="adj2" fmla="val 119542"/>
              <a:gd name="adj3" fmla="val 16667"/>
            </a:avLst>
          </a:prstGeom>
          <a:gradFill rotWithShape="0">
            <a:gsLst>
              <a:gs pos="0">
                <a:srgbClr val="66FF33"/>
              </a:gs>
              <a:gs pos="50000">
                <a:srgbClr val="FFFF66"/>
              </a:gs>
              <a:gs pos="100000">
                <a:srgbClr val="66FF33"/>
              </a:gs>
            </a:gsLst>
            <a:lin ang="5400000" scaled="1"/>
          </a:gradFill>
          <a:ln>
            <a:noFill/>
          </a:ln>
          <a:effectLst>
            <a:outerShdw dist="107763" dir="8100000" algn="ctr" rotWithShape="0">
              <a:schemeClr val="bg2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CN" sz="24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  </a:t>
            </a:r>
            <a:r>
              <a:rPr kumimoji="1" lang="zh-CN" altLang="en-US" sz="24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气温随高度增加而递增；大气以水平运动为主；大气平稳，天晴气朗，利于高空飞行。</a:t>
            </a:r>
          </a:p>
        </p:txBody>
      </p:sp>
      <p:sp>
        <p:nvSpPr>
          <p:cNvPr id="73734" name="Text Box 6"/>
          <p:cNvSpPr txBox="1">
            <a:spLocks noChangeArrowheads="1"/>
          </p:cNvSpPr>
          <p:nvPr/>
        </p:nvSpPr>
        <p:spPr bwMode="auto">
          <a:xfrm>
            <a:off x="4800600" y="5229226"/>
            <a:ext cx="431800" cy="396875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zh-CN" altLang="en-US" sz="2000" b="1">
                <a:solidFill>
                  <a:srgbClr val="FFFFFF"/>
                </a:solidFill>
              </a:rPr>
              <a:t>冷</a:t>
            </a:r>
          </a:p>
        </p:txBody>
      </p:sp>
      <p:sp>
        <p:nvSpPr>
          <p:cNvPr id="73735" name="Text Box 7"/>
          <p:cNvSpPr txBox="1">
            <a:spLocks noChangeArrowheads="1"/>
          </p:cNvSpPr>
          <p:nvPr/>
        </p:nvSpPr>
        <p:spPr bwMode="auto">
          <a:xfrm>
            <a:off x="4800600" y="4221164"/>
            <a:ext cx="431800" cy="396875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zh-CN" altLang="en-US" sz="2000" b="1">
                <a:solidFill>
                  <a:srgbClr val="FFFFFF"/>
                </a:solidFill>
              </a:rPr>
              <a:t>热</a:t>
            </a:r>
          </a:p>
        </p:txBody>
      </p:sp>
      <p:sp>
        <p:nvSpPr>
          <p:cNvPr id="73736" name="Line 8"/>
          <p:cNvSpPr>
            <a:spLocks noChangeShapeType="1"/>
          </p:cNvSpPr>
          <p:nvPr/>
        </p:nvSpPr>
        <p:spPr bwMode="auto">
          <a:xfrm>
            <a:off x="5519739" y="4581525"/>
            <a:ext cx="2447925" cy="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73737" name="WordArt 9"/>
          <p:cNvSpPr>
            <a:spLocks noChangeArrowheads="1" noChangeShapeType="1" noTextEdit="1"/>
          </p:cNvSpPr>
          <p:nvPr/>
        </p:nvSpPr>
        <p:spPr bwMode="auto">
          <a:xfrm>
            <a:off x="5591176" y="188914"/>
            <a:ext cx="1903413" cy="7445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kern="10">
                <a:ln w="19050">
                  <a:solidFill>
                    <a:srgbClr val="FF00FF"/>
                  </a:solidFill>
                  <a:round/>
                </a:ln>
                <a:solidFill>
                  <a:srgbClr val="FF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宋体" pitchFamily="2" charset="-122"/>
              </a:rPr>
              <a:t>平流层</a:t>
            </a:r>
          </a:p>
        </p:txBody>
      </p:sp>
      <p:sp>
        <p:nvSpPr>
          <p:cNvPr id="73738" name="Text Box 10"/>
          <p:cNvSpPr txBox="1">
            <a:spLocks noChangeArrowheads="1"/>
          </p:cNvSpPr>
          <p:nvPr/>
        </p:nvSpPr>
        <p:spPr bwMode="auto">
          <a:xfrm>
            <a:off x="3324226" y="952977"/>
            <a:ext cx="7416800" cy="946150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zh-CN" altLang="en-US" sz="2800" b="1" u="sng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平流层：</a:t>
            </a:r>
            <a:r>
              <a:rPr lang="zh-CN" altLang="en-US" sz="28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大气中臭氧的主要分布区。因其大量吸收太阳紫外辐射，所以气温随高度递增。</a:t>
            </a:r>
          </a:p>
        </p:txBody>
      </p:sp>
      <p:sp>
        <p:nvSpPr>
          <p:cNvPr id="73739" name="Line 11"/>
          <p:cNvSpPr>
            <a:spLocks noChangeShapeType="1"/>
          </p:cNvSpPr>
          <p:nvPr/>
        </p:nvSpPr>
        <p:spPr bwMode="auto">
          <a:xfrm>
            <a:off x="3792539" y="5013325"/>
            <a:ext cx="6480175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73740" name="Line 12"/>
          <p:cNvSpPr>
            <a:spLocks noChangeShapeType="1"/>
          </p:cNvSpPr>
          <p:nvPr/>
        </p:nvSpPr>
        <p:spPr bwMode="auto">
          <a:xfrm>
            <a:off x="3719513" y="5229225"/>
            <a:ext cx="6553200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73741" name="Line 13"/>
          <p:cNvSpPr>
            <a:spLocks noChangeShapeType="1"/>
          </p:cNvSpPr>
          <p:nvPr/>
        </p:nvSpPr>
        <p:spPr bwMode="auto">
          <a:xfrm flipH="1">
            <a:off x="6959601" y="3789364"/>
            <a:ext cx="504825" cy="1368425"/>
          </a:xfrm>
          <a:prstGeom prst="line">
            <a:avLst/>
          </a:prstGeom>
          <a:noFill/>
          <a:ln w="25400">
            <a:solidFill>
              <a:srgbClr val="FF00FF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73742" name="Text Box 14"/>
          <p:cNvSpPr txBox="1">
            <a:spLocks noChangeArrowheads="1"/>
          </p:cNvSpPr>
          <p:nvPr/>
        </p:nvSpPr>
        <p:spPr bwMode="auto">
          <a:xfrm>
            <a:off x="6888164" y="2636839"/>
            <a:ext cx="2879725" cy="1200329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2400" b="1">
                <a:solidFill>
                  <a:srgbClr val="FFFFFF"/>
                </a:solidFill>
              </a:rPr>
              <a:t>22km-27km</a:t>
            </a:r>
            <a:r>
              <a:rPr lang="zh-CN" altLang="en-US" sz="2400" b="1">
                <a:solidFill>
                  <a:srgbClr val="FFFFFF"/>
                </a:solidFill>
              </a:rPr>
              <a:t>处有臭氧层，臭氧吸收紫外线而升温。</a:t>
            </a:r>
          </a:p>
        </p:txBody>
      </p:sp>
      <p:pic>
        <p:nvPicPr>
          <p:cNvPr id="73743" name="Picture 15" descr="plane2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24788" y="4221163"/>
            <a:ext cx="1828800" cy="137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82950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37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37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37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37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37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37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37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37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37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37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37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8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37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37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7" dur="500"/>
                                        <p:tgtEl>
                                          <p:spTgt spid="7373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3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8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737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737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8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737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737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6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737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73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731" grpId="0"/>
      <p:bldP spid="73732" grpId="1"/>
      <p:bldP spid="73733" grpId="2"/>
      <p:bldP spid="73734" grpId="3"/>
      <p:bldP spid="73735" grpId="4"/>
      <p:bldP spid="73736" grpId="5"/>
      <p:bldP spid="73738" grpId="6"/>
      <p:bldP spid="73739" grpId="7"/>
      <p:bldP spid="73740" grpId="8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5778" name="Picture 1" descr="1-75.T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5779" name="Line 3"/>
          <p:cNvSpPr>
            <a:spLocks noChangeShapeType="1"/>
          </p:cNvSpPr>
          <p:nvPr/>
        </p:nvSpPr>
        <p:spPr bwMode="auto">
          <a:xfrm>
            <a:off x="3719513" y="1916113"/>
            <a:ext cx="6337300" cy="0"/>
          </a:xfrm>
          <a:prstGeom prst="line">
            <a:avLst/>
          </a:prstGeom>
          <a:noFill/>
          <a:ln w="50800">
            <a:solidFill>
              <a:srgbClr val="00FF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75780" name="Line 4"/>
          <p:cNvSpPr>
            <a:spLocks noChangeShapeType="1"/>
          </p:cNvSpPr>
          <p:nvPr/>
        </p:nvSpPr>
        <p:spPr bwMode="auto">
          <a:xfrm>
            <a:off x="3792538" y="4221163"/>
            <a:ext cx="6337300" cy="0"/>
          </a:xfrm>
          <a:prstGeom prst="line">
            <a:avLst/>
          </a:prstGeom>
          <a:noFill/>
          <a:ln w="50800">
            <a:solidFill>
              <a:srgbClr val="00FF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75781" name="Line 5"/>
          <p:cNvSpPr>
            <a:spLocks noChangeShapeType="1"/>
          </p:cNvSpPr>
          <p:nvPr/>
        </p:nvSpPr>
        <p:spPr bwMode="auto">
          <a:xfrm>
            <a:off x="3792538" y="3357563"/>
            <a:ext cx="6337300" cy="0"/>
          </a:xfrm>
          <a:prstGeom prst="line">
            <a:avLst/>
          </a:prstGeom>
          <a:noFill/>
          <a:ln w="50800">
            <a:solidFill>
              <a:srgbClr val="00FF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75782" name="AutoShape 6"/>
          <p:cNvSpPr>
            <a:spLocks noChangeArrowheads="1"/>
          </p:cNvSpPr>
          <p:nvPr/>
        </p:nvSpPr>
        <p:spPr bwMode="auto">
          <a:xfrm>
            <a:off x="1774825" y="188913"/>
            <a:ext cx="4465638" cy="1223962"/>
          </a:xfrm>
          <a:prstGeom prst="wedgeRoundRectCallout">
            <a:avLst>
              <a:gd name="adj1" fmla="val 9227"/>
              <a:gd name="adj2" fmla="val 142088"/>
              <a:gd name="adj3" fmla="val 16667"/>
            </a:avLst>
          </a:prstGeom>
          <a:gradFill rotWithShape="0">
            <a:gsLst>
              <a:gs pos="0">
                <a:srgbClr val="66FF33"/>
              </a:gs>
              <a:gs pos="50000">
                <a:srgbClr val="FFFF66"/>
              </a:gs>
              <a:gs pos="100000">
                <a:srgbClr val="66FF33"/>
              </a:gs>
            </a:gsLst>
            <a:lin ang="5400000" scaled="1"/>
          </a:gradFill>
          <a:ln>
            <a:noFill/>
          </a:ln>
          <a:effectLst>
            <a:outerShdw dist="107763" dir="8100000" algn="ctr" rotWithShape="0">
              <a:schemeClr val="bg2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CN" sz="24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       </a:t>
            </a:r>
            <a:r>
              <a:rPr kumimoji="1" lang="zh-CN" altLang="en-US" sz="24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气温随高度上升很快，空气稀薄，以氧原子为主，吸收超短波辐射而增温。</a:t>
            </a:r>
          </a:p>
        </p:txBody>
      </p:sp>
      <p:sp>
        <p:nvSpPr>
          <p:cNvPr id="75783" name="AutoShape 7"/>
          <p:cNvSpPr>
            <a:spLocks noChangeArrowheads="1"/>
          </p:cNvSpPr>
          <p:nvPr/>
        </p:nvSpPr>
        <p:spPr bwMode="auto">
          <a:xfrm>
            <a:off x="3432175" y="3644901"/>
            <a:ext cx="4535488" cy="1800225"/>
          </a:xfrm>
          <a:prstGeom prst="wedgeRoundRectCallout">
            <a:avLst>
              <a:gd name="adj1" fmla="val 50630"/>
              <a:gd name="adj2" fmla="val -82981"/>
              <a:gd name="adj3" fmla="val 16667"/>
            </a:avLst>
          </a:prstGeom>
          <a:solidFill>
            <a:srgbClr val="0000FF"/>
          </a:solidFill>
          <a:ln w="9525">
            <a:solidFill>
              <a:schemeClr val="tx1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CN" sz="24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70-500KM</a:t>
            </a:r>
            <a:r>
              <a:rPr kumimoji="1" lang="zh-CN" altLang="en-US" sz="24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处有若干电离层。该空间的大气处于电离状态，所以叫电离层。它能够反射无线电短波，利于通讯。</a:t>
            </a:r>
            <a:endParaRPr lang="zh-CN" altLang="en-US" sz="2400">
              <a:solidFill>
                <a:srgbClr val="FFFFFF"/>
              </a:solidFill>
            </a:endParaRPr>
          </a:p>
        </p:txBody>
      </p:sp>
      <p:sp>
        <p:nvSpPr>
          <p:cNvPr id="75784" name="WordArt 8"/>
          <p:cNvSpPr>
            <a:spLocks noChangeArrowheads="1" noChangeShapeType="1" noTextEdit="1"/>
          </p:cNvSpPr>
          <p:nvPr/>
        </p:nvSpPr>
        <p:spPr bwMode="auto">
          <a:xfrm rot="5400000">
            <a:off x="7623175" y="2620963"/>
            <a:ext cx="2298700" cy="457200"/>
          </a:xfrm>
          <a:prstGeom prst="rect">
            <a:avLst/>
          </a:prstGeom>
        </p:spPr>
        <p:txBody>
          <a:bodyPr vert="eaVert"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kern="10">
                <a:ln w="12700">
                  <a:solidFill>
                    <a:srgbClr val="FF00FF"/>
                  </a:solidFill>
                  <a:round/>
                </a:ln>
                <a:solidFill>
                  <a:srgbClr val="FF00FF"/>
                </a:soli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宋体" pitchFamily="2" charset="-122"/>
              </a:rPr>
              <a:t>高层大气</a:t>
            </a:r>
          </a:p>
        </p:txBody>
      </p:sp>
      <p:sp>
        <p:nvSpPr>
          <p:cNvPr id="75785" name="Text Box 9"/>
          <p:cNvSpPr txBox="1">
            <a:spLocks noChangeArrowheads="1"/>
          </p:cNvSpPr>
          <p:nvPr/>
        </p:nvSpPr>
        <p:spPr bwMode="auto">
          <a:xfrm>
            <a:off x="1703388" y="5484814"/>
            <a:ext cx="8820150" cy="1373187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zh-CN" altLang="en-US" sz="2800" b="1">
                <a:solidFill>
                  <a:srgbClr val="FFFFFF"/>
                </a:solidFill>
              </a:rPr>
              <a:t>高层大气的高度的高度是从平流层顶以上的大气，到</a:t>
            </a:r>
            <a:r>
              <a:rPr lang="en-US" altLang="zh-CN" sz="2800" b="1">
                <a:solidFill>
                  <a:srgbClr val="FFFFFF"/>
                </a:solidFill>
              </a:rPr>
              <a:t>3000</a:t>
            </a:r>
            <a:r>
              <a:rPr lang="zh-CN" altLang="en-US" sz="2800" b="1">
                <a:solidFill>
                  <a:srgbClr val="FFFFFF"/>
                </a:solidFill>
              </a:rPr>
              <a:t>千米高空范围，大气密度小，与星际空间的密度非常接近，气压较低。</a:t>
            </a:r>
          </a:p>
        </p:txBody>
      </p:sp>
    </p:spTree>
    <p:extLst>
      <p:ext uri="{BB962C8B-B14F-4D97-AF65-F5344CB8AC3E}">
        <p14:creationId xmlns:p14="http://schemas.microsoft.com/office/powerpoint/2010/main" val="316920991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57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57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57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57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57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57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7578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2" presetClass="entr" presetSubtype="4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4" dur="500"/>
                                        <p:tgtEl>
                                          <p:spTgt spid="757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75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2" presetClass="entr" presetSubtype="8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6" dur="500"/>
                                        <p:tgtEl>
                                          <p:spTgt spid="7578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5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79" grpId="0"/>
      <p:bldP spid="75780" grpId="1"/>
      <p:bldP spid="75781" grpId="2"/>
      <p:bldP spid="75782" grpId="3"/>
      <p:bldP spid="75783" grpId="4"/>
      <p:bldP spid="75784" grpId="5"/>
      <p:bldP spid="75785" grpId="6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6626" name="Group 2"/>
          <p:cNvGrpSpPr/>
          <p:nvPr/>
        </p:nvGrpSpPr>
        <p:grpSpPr>
          <a:xfrm>
            <a:off x="1919288" y="1981200"/>
            <a:ext cx="8604250" cy="3092450"/>
            <a:chOff x="316" y="1576"/>
            <a:chExt cx="5353" cy="1948"/>
          </a:xfrm>
        </p:grpSpPr>
        <p:sp>
          <p:nvSpPr>
            <p:cNvPr id="144388" name="Line 3"/>
            <p:cNvSpPr>
              <a:spLocks noChangeShapeType="1"/>
            </p:cNvSpPr>
            <p:nvPr/>
          </p:nvSpPr>
          <p:spPr bwMode="auto">
            <a:xfrm>
              <a:off x="624" y="3016"/>
              <a:ext cx="456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kumimoji="1" lang="zh-CN" altLang="en-US" sz="2400">
                <a:solidFill>
                  <a:srgbClr val="007A77"/>
                </a:solidFill>
                <a:latin typeface="Times New Roman" pitchFamily="18" charset="0"/>
              </a:endParaRPr>
            </a:p>
          </p:txBody>
        </p:sp>
        <p:sp>
          <p:nvSpPr>
            <p:cNvPr id="144389" name="Text Box 4"/>
            <p:cNvSpPr txBox="1">
              <a:spLocks noChangeArrowheads="1"/>
            </p:cNvSpPr>
            <p:nvPr/>
          </p:nvSpPr>
          <p:spPr bwMode="auto">
            <a:xfrm>
              <a:off x="2160" y="3197"/>
              <a:ext cx="1665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75000"/>
                <a:buFont typeface="Wingdings" pitchFamily="2" charset="2"/>
                <a:buChar char="v"/>
                <a:defRPr sz="3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itchFamily="2" charset="2"/>
                <a:buChar char=""/>
                <a:defRPr sz="28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85000"/>
                <a:buFont typeface="Wingdings" pitchFamily="2" charset="2"/>
                <a:buChar char="v"/>
                <a:defRPr sz="24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itchFamily="2" charset="2"/>
                <a:buChar char="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85000"/>
                <a:buFont typeface="Wingdings" pitchFamily="2" charset="2"/>
                <a:buChar char="v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itchFamily="2" charset="2"/>
                <a:buChar char="v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itchFamily="2" charset="2"/>
                <a:buChar char="v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itchFamily="2" charset="2"/>
                <a:buChar char="v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itchFamily="2" charset="2"/>
                <a:buChar char="v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1" lang="zh-CN" altLang="en-US" sz="2800" b="1">
                  <a:solidFill>
                    <a:srgbClr val="FF0000"/>
                  </a:solidFill>
                  <a:latin typeface="Times New Roman" pitchFamily="18" charset="0"/>
                </a:rPr>
                <a:t>地                    面</a:t>
              </a:r>
            </a:p>
          </p:txBody>
        </p:sp>
        <p:sp>
          <p:nvSpPr>
            <p:cNvPr id="144390" name="Line 5"/>
            <p:cNvSpPr>
              <a:spLocks noChangeShapeType="1"/>
            </p:cNvSpPr>
            <p:nvPr/>
          </p:nvSpPr>
          <p:spPr bwMode="auto">
            <a:xfrm flipH="1">
              <a:off x="624" y="2928"/>
              <a:ext cx="0" cy="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kumimoji="1" lang="zh-CN" altLang="en-US" sz="2400">
                <a:solidFill>
                  <a:srgbClr val="007A77"/>
                </a:solidFill>
                <a:latin typeface="Times New Roman" pitchFamily="18" charset="0"/>
              </a:endParaRPr>
            </a:p>
          </p:txBody>
        </p:sp>
        <p:sp>
          <p:nvSpPr>
            <p:cNvPr id="144391" name="Line 6"/>
            <p:cNvSpPr>
              <a:spLocks noChangeShapeType="1"/>
            </p:cNvSpPr>
            <p:nvPr/>
          </p:nvSpPr>
          <p:spPr bwMode="auto">
            <a:xfrm flipH="1">
              <a:off x="2928" y="2928"/>
              <a:ext cx="0" cy="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kumimoji="1" lang="zh-CN" altLang="en-US" sz="2400">
                <a:solidFill>
                  <a:srgbClr val="007A77"/>
                </a:solidFill>
                <a:latin typeface="Times New Roman" pitchFamily="18" charset="0"/>
              </a:endParaRPr>
            </a:p>
          </p:txBody>
        </p:sp>
        <p:sp>
          <p:nvSpPr>
            <p:cNvPr id="144392" name="Line 7"/>
            <p:cNvSpPr>
              <a:spLocks noChangeShapeType="1"/>
            </p:cNvSpPr>
            <p:nvPr/>
          </p:nvSpPr>
          <p:spPr bwMode="auto">
            <a:xfrm flipH="1">
              <a:off x="5184" y="2928"/>
              <a:ext cx="0" cy="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kumimoji="1" lang="zh-CN" altLang="en-US" sz="2400">
                <a:solidFill>
                  <a:srgbClr val="007A77"/>
                </a:solidFill>
                <a:latin typeface="Times New Roman" pitchFamily="18" charset="0"/>
              </a:endParaRPr>
            </a:p>
          </p:txBody>
        </p:sp>
        <p:sp>
          <p:nvSpPr>
            <p:cNvPr id="144393" name="Freeform 8"/>
            <p:cNvSpPr/>
            <p:nvPr/>
          </p:nvSpPr>
          <p:spPr bwMode="auto">
            <a:xfrm>
              <a:off x="624" y="1576"/>
              <a:ext cx="4560" cy="824"/>
            </a:xfrm>
            <a:custGeom>
              <a:gdLst>
                <a:gd name="T0" fmla="*/ 0 w 4560"/>
                <a:gd name="T1" fmla="*/ 824 h 824"/>
                <a:gd name="T2" fmla="*/ 2256 w 4560"/>
                <a:gd name="T3" fmla="*/ 8 h 824"/>
                <a:gd name="T4" fmla="*/ 4560 w 4560"/>
                <a:gd name="T5" fmla="*/ 776 h 824"/>
                <a:gd name="T6" fmla="*/ 0 60000 65536"/>
                <a:gd name="T7" fmla="*/ 0 60000 65536"/>
                <a:gd name="T8" fmla="*/ 0 60000 65536"/>
              </a:gdLst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560" h="824">
                  <a:moveTo>
                    <a:pt x="0" y="824"/>
                  </a:moveTo>
                  <a:cubicBezTo>
                    <a:pt x="748" y="420"/>
                    <a:pt x="1496" y="16"/>
                    <a:pt x="2256" y="8"/>
                  </a:cubicBezTo>
                  <a:cubicBezTo>
                    <a:pt x="3016" y="0"/>
                    <a:pt x="4176" y="648"/>
                    <a:pt x="4560" y="776"/>
                  </a:cubicBezTo>
                </a:path>
              </a:pathLst>
            </a:custGeom>
            <a:noFill/>
            <a:ln w="38100" cmpd="sng">
              <a:solidFill>
                <a:srgbClr val="FF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kumimoji="1" lang="zh-CN" altLang="en-US" sz="2400">
                <a:solidFill>
                  <a:srgbClr val="007A77"/>
                </a:solidFill>
                <a:latin typeface="Times New Roman" pitchFamily="18" charset="0"/>
              </a:endParaRPr>
            </a:p>
          </p:txBody>
        </p:sp>
        <p:sp>
          <p:nvSpPr>
            <p:cNvPr id="144394" name="Text Box 9"/>
            <p:cNvSpPr txBox="1">
              <a:spLocks noChangeArrowheads="1"/>
            </p:cNvSpPr>
            <p:nvPr/>
          </p:nvSpPr>
          <p:spPr bwMode="auto">
            <a:xfrm rot="-1189875">
              <a:off x="1336" y="1778"/>
              <a:ext cx="100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75000"/>
                <a:buFont typeface="Wingdings" pitchFamily="2" charset="2"/>
                <a:buChar char="v"/>
                <a:defRPr sz="3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itchFamily="2" charset="2"/>
                <a:buChar char=""/>
                <a:defRPr sz="28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85000"/>
                <a:buFont typeface="Wingdings" pitchFamily="2" charset="2"/>
                <a:buChar char="v"/>
                <a:defRPr sz="24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itchFamily="2" charset="2"/>
                <a:buChar char="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85000"/>
                <a:buFont typeface="Wingdings" pitchFamily="2" charset="2"/>
                <a:buChar char="v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itchFamily="2" charset="2"/>
                <a:buChar char="v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itchFamily="2" charset="2"/>
                <a:buChar char="v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itchFamily="2" charset="2"/>
                <a:buChar char="v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itchFamily="2" charset="2"/>
                <a:buChar char="v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1" lang="zh-CN" altLang="en-US" sz="2800" b="1">
                  <a:solidFill>
                    <a:srgbClr val="007A77"/>
                  </a:solidFill>
                  <a:latin typeface="Times New Roman" pitchFamily="18" charset="0"/>
                </a:rPr>
                <a:t>对流层顶</a:t>
              </a:r>
            </a:p>
          </p:txBody>
        </p:sp>
        <p:sp>
          <p:nvSpPr>
            <p:cNvPr id="144395" name="Text Box 10"/>
            <p:cNvSpPr txBox="1">
              <a:spLocks noChangeArrowheads="1"/>
            </p:cNvSpPr>
            <p:nvPr/>
          </p:nvSpPr>
          <p:spPr bwMode="auto">
            <a:xfrm>
              <a:off x="384" y="2522"/>
              <a:ext cx="831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75000"/>
                <a:buFont typeface="Wingdings" pitchFamily="2" charset="2"/>
                <a:buChar char="v"/>
                <a:defRPr sz="3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itchFamily="2" charset="2"/>
                <a:buChar char=""/>
                <a:defRPr sz="28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85000"/>
                <a:buFont typeface="Wingdings" pitchFamily="2" charset="2"/>
                <a:buChar char="v"/>
                <a:defRPr sz="24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itchFamily="2" charset="2"/>
                <a:buChar char="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85000"/>
                <a:buFont typeface="Wingdings" pitchFamily="2" charset="2"/>
                <a:buChar char="v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itchFamily="2" charset="2"/>
                <a:buChar char="v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itchFamily="2" charset="2"/>
                <a:buChar char="v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itchFamily="2" charset="2"/>
                <a:buChar char="v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itchFamily="2" charset="2"/>
                <a:buChar char="v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1" lang="en-US" altLang="zh-CN" sz="2400" b="1">
                  <a:solidFill>
                    <a:srgbClr val="007A77"/>
                  </a:solidFill>
                  <a:latin typeface="Times New Roman" pitchFamily="18" charset="0"/>
                </a:rPr>
                <a:t>8</a:t>
              </a:r>
              <a:r>
                <a:rPr kumimoji="1" lang="zh-CN" altLang="en-US" sz="2400" b="1">
                  <a:solidFill>
                    <a:srgbClr val="007A77"/>
                  </a:solidFill>
                  <a:latin typeface="Times New Roman" pitchFamily="18" charset="0"/>
                </a:rPr>
                <a:t>～</a:t>
              </a:r>
              <a:r>
                <a:rPr kumimoji="1" lang="en-US" altLang="zh-CN" sz="2400" b="1">
                  <a:solidFill>
                    <a:srgbClr val="007A77"/>
                  </a:solidFill>
                  <a:latin typeface="Times New Roman" pitchFamily="18" charset="0"/>
                </a:rPr>
                <a:t>9KM</a:t>
              </a:r>
            </a:p>
          </p:txBody>
        </p:sp>
        <p:sp>
          <p:nvSpPr>
            <p:cNvPr id="144396" name="Text Box 11"/>
            <p:cNvSpPr txBox="1">
              <a:spLocks noChangeArrowheads="1"/>
            </p:cNvSpPr>
            <p:nvPr/>
          </p:nvSpPr>
          <p:spPr bwMode="auto">
            <a:xfrm>
              <a:off x="2496" y="1920"/>
              <a:ext cx="91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75000"/>
                <a:buFont typeface="Wingdings" pitchFamily="2" charset="2"/>
                <a:buChar char="v"/>
                <a:defRPr sz="3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itchFamily="2" charset="2"/>
                <a:buChar char=""/>
                <a:defRPr sz="28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85000"/>
                <a:buFont typeface="Wingdings" pitchFamily="2" charset="2"/>
                <a:buChar char="v"/>
                <a:defRPr sz="24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itchFamily="2" charset="2"/>
                <a:buChar char="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85000"/>
                <a:buFont typeface="Wingdings" pitchFamily="2" charset="2"/>
                <a:buChar char="v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itchFamily="2" charset="2"/>
                <a:buChar char="v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itchFamily="2" charset="2"/>
                <a:buChar char="v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itchFamily="2" charset="2"/>
                <a:buChar char="v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itchFamily="2" charset="2"/>
                <a:buChar char="v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1" lang="en-US" altLang="zh-CN" sz="2400" b="1">
                  <a:solidFill>
                    <a:srgbClr val="007A77"/>
                  </a:solidFill>
                  <a:latin typeface="Times New Roman" pitchFamily="18" charset="0"/>
                </a:rPr>
                <a:t>17~18KM</a:t>
              </a:r>
            </a:p>
          </p:txBody>
        </p:sp>
        <p:sp>
          <p:nvSpPr>
            <p:cNvPr id="144397" name="Text Box 12"/>
            <p:cNvSpPr txBox="1">
              <a:spLocks noChangeArrowheads="1"/>
            </p:cNvSpPr>
            <p:nvPr/>
          </p:nvSpPr>
          <p:spPr bwMode="auto">
            <a:xfrm>
              <a:off x="4848" y="2544"/>
              <a:ext cx="821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75000"/>
                <a:buFont typeface="Wingdings" pitchFamily="2" charset="2"/>
                <a:buChar char="v"/>
                <a:defRPr sz="3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itchFamily="2" charset="2"/>
                <a:buChar char=""/>
                <a:defRPr sz="28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85000"/>
                <a:buFont typeface="Wingdings" pitchFamily="2" charset="2"/>
                <a:buChar char="v"/>
                <a:defRPr sz="24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itchFamily="2" charset="2"/>
                <a:buChar char="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85000"/>
                <a:buFont typeface="Wingdings" pitchFamily="2" charset="2"/>
                <a:buChar char="v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itchFamily="2" charset="2"/>
                <a:buChar char="v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itchFamily="2" charset="2"/>
                <a:buChar char="v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itchFamily="2" charset="2"/>
                <a:buChar char="v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itchFamily="2" charset="2"/>
                <a:buChar char="v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1" lang="en-US" altLang="zh-CN" sz="2400" b="1">
                  <a:solidFill>
                    <a:srgbClr val="007A77"/>
                  </a:solidFill>
                  <a:latin typeface="Times New Roman" pitchFamily="18" charset="0"/>
                </a:rPr>
                <a:t>8</a:t>
              </a:r>
              <a:r>
                <a:rPr kumimoji="1" lang="zh-CN" altLang="en-US" sz="2400" b="1">
                  <a:solidFill>
                    <a:srgbClr val="007A77"/>
                  </a:solidFill>
                  <a:latin typeface="Times New Roman" pitchFamily="18" charset="0"/>
                </a:rPr>
                <a:t>～</a:t>
              </a:r>
              <a:r>
                <a:rPr kumimoji="1" lang="en-US" altLang="zh-CN" sz="2400" b="1">
                  <a:solidFill>
                    <a:srgbClr val="007A77"/>
                  </a:solidFill>
                  <a:latin typeface="Times New Roman" pitchFamily="18" charset="0"/>
                </a:rPr>
                <a:t>9KM</a:t>
              </a:r>
            </a:p>
          </p:txBody>
        </p:sp>
        <p:sp>
          <p:nvSpPr>
            <p:cNvPr id="144398" name="Line 13"/>
            <p:cNvSpPr>
              <a:spLocks noChangeShapeType="1"/>
            </p:cNvSpPr>
            <p:nvPr/>
          </p:nvSpPr>
          <p:spPr bwMode="auto">
            <a:xfrm flipH="1">
              <a:off x="2928" y="2160"/>
              <a:ext cx="0" cy="6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kumimoji="1" lang="zh-CN" altLang="en-US" sz="2400">
                <a:solidFill>
                  <a:srgbClr val="007A77"/>
                </a:solidFill>
                <a:latin typeface="Times New Roman" pitchFamily="18" charset="0"/>
              </a:endParaRPr>
            </a:p>
          </p:txBody>
        </p:sp>
        <p:sp>
          <p:nvSpPr>
            <p:cNvPr id="144399" name="Line 14"/>
            <p:cNvSpPr>
              <a:spLocks noChangeShapeType="1"/>
            </p:cNvSpPr>
            <p:nvPr/>
          </p:nvSpPr>
          <p:spPr bwMode="auto">
            <a:xfrm flipH="1" flipV="1">
              <a:off x="2928" y="1584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kumimoji="1" lang="zh-CN" altLang="en-US" sz="2400">
                <a:solidFill>
                  <a:srgbClr val="007A77"/>
                </a:solidFill>
                <a:latin typeface="Times New Roman" pitchFamily="18" charset="0"/>
              </a:endParaRPr>
            </a:p>
          </p:txBody>
        </p:sp>
        <p:sp>
          <p:nvSpPr>
            <p:cNvPr id="144400" name="Line 15"/>
            <p:cNvSpPr>
              <a:spLocks noChangeShapeType="1"/>
            </p:cNvSpPr>
            <p:nvPr/>
          </p:nvSpPr>
          <p:spPr bwMode="auto">
            <a:xfrm flipH="1">
              <a:off x="624" y="2736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kumimoji="1" lang="zh-CN" altLang="en-US" sz="2400">
                <a:solidFill>
                  <a:srgbClr val="007A77"/>
                </a:solidFill>
                <a:latin typeface="Times New Roman" pitchFamily="18" charset="0"/>
              </a:endParaRPr>
            </a:p>
          </p:txBody>
        </p:sp>
        <p:sp>
          <p:nvSpPr>
            <p:cNvPr id="144401" name="Line 16"/>
            <p:cNvSpPr>
              <a:spLocks noChangeShapeType="1"/>
            </p:cNvSpPr>
            <p:nvPr/>
          </p:nvSpPr>
          <p:spPr bwMode="auto">
            <a:xfrm flipH="1">
              <a:off x="624" y="2448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kumimoji="1" lang="zh-CN" altLang="en-US" sz="2400">
                <a:solidFill>
                  <a:srgbClr val="007A77"/>
                </a:solidFill>
                <a:latin typeface="Times New Roman" pitchFamily="18" charset="0"/>
              </a:endParaRPr>
            </a:p>
          </p:txBody>
        </p:sp>
        <p:sp>
          <p:nvSpPr>
            <p:cNvPr id="144402" name="Line 17"/>
            <p:cNvSpPr>
              <a:spLocks noChangeShapeType="1"/>
            </p:cNvSpPr>
            <p:nvPr/>
          </p:nvSpPr>
          <p:spPr bwMode="auto">
            <a:xfrm flipH="1">
              <a:off x="5130" y="2736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kumimoji="1" lang="zh-CN" altLang="en-US" sz="2400">
                <a:solidFill>
                  <a:srgbClr val="007A77"/>
                </a:solidFill>
                <a:latin typeface="Times New Roman" pitchFamily="18" charset="0"/>
              </a:endParaRPr>
            </a:p>
          </p:txBody>
        </p:sp>
        <p:sp>
          <p:nvSpPr>
            <p:cNvPr id="144403" name="Line 18"/>
            <p:cNvSpPr>
              <a:spLocks noChangeShapeType="1"/>
            </p:cNvSpPr>
            <p:nvPr/>
          </p:nvSpPr>
          <p:spPr bwMode="auto">
            <a:xfrm flipH="1">
              <a:off x="5130" y="2448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kumimoji="1" lang="zh-CN" altLang="en-US" sz="2400">
                <a:solidFill>
                  <a:srgbClr val="007A77"/>
                </a:solidFill>
                <a:latin typeface="Times New Roman" pitchFamily="18" charset="0"/>
              </a:endParaRPr>
            </a:p>
          </p:txBody>
        </p:sp>
        <p:sp>
          <p:nvSpPr>
            <p:cNvPr id="144404" name="Text Box 19"/>
            <p:cNvSpPr txBox="1">
              <a:spLocks noChangeArrowheads="1"/>
            </p:cNvSpPr>
            <p:nvPr/>
          </p:nvSpPr>
          <p:spPr bwMode="auto">
            <a:xfrm>
              <a:off x="2640" y="2985"/>
              <a:ext cx="559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75000"/>
                <a:buFont typeface="Wingdings" pitchFamily="2" charset="2"/>
                <a:buChar char="v"/>
                <a:defRPr sz="3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itchFamily="2" charset="2"/>
                <a:buChar char=""/>
                <a:defRPr sz="28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85000"/>
                <a:buFont typeface="Wingdings" pitchFamily="2" charset="2"/>
                <a:buChar char="v"/>
                <a:defRPr sz="24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itchFamily="2" charset="2"/>
                <a:buChar char="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85000"/>
                <a:buFont typeface="Wingdings" pitchFamily="2" charset="2"/>
                <a:buChar char="v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itchFamily="2" charset="2"/>
                <a:buChar char="v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itchFamily="2" charset="2"/>
                <a:buChar char="v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itchFamily="2" charset="2"/>
                <a:buChar char="v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itchFamily="2" charset="2"/>
                <a:buChar char="v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1" lang="zh-CN" altLang="en-US" sz="2800" b="1">
                  <a:solidFill>
                    <a:srgbClr val="007A77"/>
                  </a:solidFill>
                  <a:latin typeface="Times New Roman" pitchFamily="18" charset="0"/>
                </a:rPr>
                <a:t>赤道</a:t>
              </a:r>
            </a:p>
          </p:txBody>
        </p:sp>
        <p:sp>
          <p:nvSpPr>
            <p:cNvPr id="144405" name="Text Box 20"/>
            <p:cNvSpPr txBox="1">
              <a:spLocks noChangeArrowheads="1"/>
            </p:cNvSpPr>
            <p:nvPr/>
          </p:nvSpPr>
          <p:spPr bwMode="auto">
            <a:xfrm>
              <a:off x="4896" y="2985"/>
              <a:ext cx="559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75000"/>
                <a:buFont typeface="Wingdings" pitchFamily="2" charset="2"/>
                <a:buChar char="v"/>
                <a:defRPr sz="3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itchFamily="2" charset="2"/>
                <a:buChar char=""/>
                <a:defRPr sz="28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85000"/>
                <a:buFont typeface="Wingdings" pitchFamily="2" charset="2"/>
                <a:buChar char="v"/>
                <a:defRPr sz="24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itchFamily="2" charset="2"/>
                <a:buChar char="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85000"/>
                <a:buFont typeface="Wingdings" pitchFamily="2" charset="2"/>
                <a:buChar char="v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itchFamily="2" charset="2"/>
                <a:buChar char="v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itchFamily="2" charset="2"/>
                <a:buChar char="v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itchFamily="2" charset="2"/>
                <a:buChar char="v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itchFamily="2" charset="2"/>
                <a:buChar char="v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1" lang="zh-CN" altLang="en-US" sz="2800" b="1">
                  <a:solidFill>
                    <a:srgbClr val="007A77"/>
                  </a:solidFill>
                  <a:latin typeface="Times New Roman" pitchFamily="18" charset="0"/>
                </a:rPr>
                <a:t>北极</a:t>
              </a:r>
            </a:p>
          </p:txBody>
        </p:sp>
        <p:sp>
          <p:nvSpPr>
            <p:cNvPr id="144406" name="Text Box 21"/>
            <p:cNvSpPr txBox="1">
              <a:spLocks noChangeArrowheads="1"/>
            </p:cNvSpPr>
            <p:nvPr/>
          </p:nvSpPr>
          <p:spPr bwMode="auto">
            <a:xfrm>
              <a:off x="316" y="2991"/>
              <a:ext cx="559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75000"/>
                <a:buFont typeface="Wingdings" pitchFamily="2" charset="2"/>
                <a:buChar char="v"/>
                <a:defRPr sz="3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itchFamily="2" charset="2"/>
                <a:buChar char=""/>
                <a:defRPr sz="28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85000"/>
                <a:buFont typeface="Wingdings" pitchFamily="2" charset="2"/>
                <a:buChar char="v"/>
                <a:defRPr sz="24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itchFamily="2" charset="2"/>
                <a:buChar char="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85000"/>
                <a:buFont typeface="Wingdings" pitchFamily="2" charset="2"/>
                <a:buChar char="v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itchFamily="2" charset="2"/>
                <a:buChar char="v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itchFamily="2" charset="2"/>
                <a:buChar char="v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itchFamily="2" charset="2"/>
                <a:buChar char="v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5000"/>
                <a:buFont typeface="Wingdings" pitchFamily="2" charset="2"/>
                <a:buChar char="v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1" lang="zh-CN" altLang="en-US" sz="2800" b="1">
                  <a:solidFill>
                    <a:srgbClr val="007A77"/>
                  </a:solidFill>
                  <a:latin typeface="Times New Roman" pitchFamily="18" charset="0"/>
                </a:rPr>
                <a:t>南极</a:t>
              </a:r>
            </a:p>
          </p:txBody>
        </p:sp>
      </p:grpSp>
      <p:sp>
        <p:nvSpPr>
          <p:cNvPr id="26647" name="Text Box 23"/>
          <p:cNvSpPr txBox="1">
            <a:spLocks noChangeArrowheads="1"/>
          </p:cNvSpPr>
          <p:nvPr/>
        </p:nvSpPr>
        <p:spPr bwMode="auto">
          <a:xfrm>
            <a:off x="3214689" y="5251450"/>
            <a:ext cx="577532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6CC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kumimoji="1" lang="zh-CN" altLang="en-US" sz="3200" b="1">
                <a:solidFill>
                  <a:srgbClr val="3366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平流层</a:t>
            </a:r>
            <a:r>
              <a:rPr kumimoji="1" lang="en-US" altLang="zh-CN" sz="3200" b="1">
                <a:solidFill>
                  <a:srgbClr val="3366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——</a:t>
            </a:r>
            <a:r>
              <a:rPr kumimoji="1" lang="zh-CN" altLang="en-US" sz="3200" b="1">
                <a:solidFill>
                  <a:srgbClr val="3366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对流层</a:t>
            </a:r>
            <a:r>
              <a:rPr kumimoji="1" lang="en-US" altLang="zh-CN" sz="3200" b="1">
                <a:solidFill>
                  <a:srgbClr val="3366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——</a:t>
            </a:r>
            <a:r>
              <a:rPr kumimoji="1" lang="zh-CN" altLang="en-US" sz="3200" b="1">
                <a:solidFill>
                  <a:srgbClr val="3366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平流层</a:t>
            </a:r>
          </a:p>
        </p:txBody>
      </p:sp>
    </p:spTree>
    <p:extLst>
      <p:ext uri="{BB962C8B-B14F-4D97-AF65-F5344CB8AC3E}">
        <p14:creationId xmlns:p14="http://schemas.microsoft.com/office/powerpoint/2010/main" val="22303193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4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5410" name="Rectangle 2"/>
          <p:cNvSpPr>
            <a:spLocks noGrp="1" noChangeArrowheads="1"/>
          </p:cNvSpPr>
          <p:nvPr>
            <p:ph type="title"/>
          </p:nvPr>
        </p:nvSpPr>
        <p:spPr>
          <a:xfrm>
            <a:off x="2208213" y="260350"/>
            <a:ext cx="7772400" cy="1143000"/>
          </a:xfrm>
        </p:spPr>
        <p:txBody>
          <a:bodyPr/>
          <a:lstStyle/>
          <a:p>
            <a:pPr algn="l" eaLnBrk="1" hangingPunct="1"/>
            <a:r>
              <a:rPr lang="zh-CN" altLang="en-US" sz="3200">
                <a:solidFill>
                  <a:srgbClr val="FFFF00"/>
                </a:solidFill>
              </a:rPr>
              <a:t>探究三：对流层大气垂直递减率估算</a:t>
            </a:r>
          </a:p>
        </p:txBody>
      </p:sp>
      <p:pic>
        <p:nvPicPr>
          <p:cNvPr id="46084" name="Picture 4"/>
          <p:cNvPicPr>
            <a:picLocks noChangeAspect="1" noChangeArrowheads="1"/>
          </p:cNvPicPr>
          <p:nvPr/>
        </p:nvPicPr>
        <p:blipFill>
          <a:blip r:embed="rId2">
            <a:lum contrast="3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48075" y="1484314"/>
            <a:ext cx="4173538" cy="4440237"/>
          </a:xfrm>
          <a:prstGeom prst="rect">
            <a:avLst/>
          </a:prstGeom>
          <a:noFill/>
          <a:ln w="22225">
            <a:solidFill>
              <a:srgbClr val="FF000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grpSp>
        <p:nvGrpSpPr>
          <p:cNvPr id="46086" name="Group 6"/>
          <p:cNvGrpSpPr/>
          <p:nvPr/>
        </p:nvGrpSpPr>
        <p:grpSpPr>
          <a:xfrm>
            <a:off x="3719514" y="5013326"/>
            <a:ext cx="3925887" cy="366713"/>
            <a:chOff x="0" y="3294"/>
            <a:chExt cx="2971" cy="561"/>
          </a:xfrm>
        </p:grpSpPr>
        <p:sp>
          <p:nvSpPr>
            <p:cNvPr id="145420" name="Line 7"/>
            <p:cNvSpPr>
              <a:spLocks noChangeShapeType="1"/>
            </p:cNvSpPr>
            <p:nvPr/>
          </p:nvSpPr>
          <p:spPr bwMode="auto">
            <a:xfrm flipH="1">
              <a:off x="385" y="3339"/>
              <a:ext cx="2586" cy="0"/>
            </a:xfrm>
            <a:prstGeom prst="line">
              <a:avLst/>
            </a:prstGeom>
            <a:noFill/>
            <a:ln w="22225">
              <a:solidFill>
                <a:srgbClr val="FF0000"/>
              </a:solidFill>
              <a:prstDash val="dashDot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kumimoji="1" lang="zh-CN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145421" name="Text Box 8"/>
            <p:cNvSpPr txBox="1">
              <a:spLocks noChangeArrowheads="1"/>
            </p:cNvSpPr>
            <p:nvPr/>
          </p:nvSpPr>
          <p:spPr bwMode="auto">
            <a:xfrm>
              <a:off x="0" y="3294"/>
              <a:ext cx="567" cy="56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 fontAlgn="base">
                <a:spcBef>
                  <a:spcPct val="50000"/>
                </a:spcBef>
                <a:spcAft>
                  <a:spcPct val="0"/>
                </a:spcAft>
                <a:buFontTx/>
                <a:buNone/>
              </a:pPr>
              <a:r>
                <a:rPr kumimoji="0" lang="en-US" altLang="zh-CN" sz="1800">
                  <a:solidFill>
                    <a:srgbClr val="000000"/>
                  </a:solidFill>
                  <a:latin typeface="Arial" pitchFamily="34" charset="0"/>
                </a:rPr>
                <a:t>12km</a:t>
              </a:r>
            </a:p>
          </p:txBody>
        </p:sp>
      </p:grpSp>
      <p:sp>
        <p:nvSpPr>
          <p:cNvPr id="46089" name="Text Box 9"/>
          <p:cNvSpPr txBox="1">
            <a:spLocks noChangeArrowheads="1"/>
          </p:cNvSpPr>
          <p:nvPr/>
        </p:nvSpPr>
        <p:spPr bwMode="auto">
          <a:xfrm>
            <a:off x="5735638" y="5300663"/>
            <a:ext cx="4127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CN" sz="1800" b="1">
                <a:solidFill>
                  <a:srgbClr val="000000"/>
                </a:solidFill>
              </a:rPr>
              <a:t>20</a:t>
            </a:r>
          </a:p>
        </p:txBody>
      </p:sp>
      <p:sp>
        <p:nvSpPr>
          <p:cNvPr id="145415" name="Text Box 10"/>
          <p:cNvSpPr txBox="1">
            <a:spLocks noChangeArrowheads="1"/>
          </p:cNvSpPr>
          <p:nvPr/>
        </p:nvSpPr>
        <p:spPr bwMode="auto">
          <a:xfrm>
            <a:off x="8040689" y="1628776"/>
            <a:ext cx="2040943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CN" altLang="en-US" sz="2400" b="1">
                <a:solidFill>
                  <a:srgbClr val="FFFF00"/>
                </a:solidFill>
              </a:rPr>
              <a:t>气温从对流层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CN" altLang="en-US" sz="2400" b="1">
                <a:solidFill>
                  <a:srgbClr val="FFFF00"/>
                </a:solidFill>
              </a:rPr>
              <a:t>底部到顶部变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CN" altLang="en-US" sz="2400" b="1">
                <a:solidFill>
                  <a:srgbClr val="FFFF00"/>
                </a:solidFill>
              </a:rPr>
              <a:t>化了多少度？</a:t>
            </a:r>
          </a:p>
        </p:txBody>
      </p:sp>
      <p:sp>
        <p:nvSpPr>
          <p:cNvPr id="46091" name="Text Box 11"/>
          <p:cNvSpPr txBox="1">
            <a:spLocks noChangeArrowheads="1"/>
          </p:cNvSpPr>
          <p:nvPr/>
        </p:nvSpPr>
        <p:spPr bwMode="auto">
          <a:xfrm>
            <a:off x="3935413" y="6092826"/>
            <a:ext cx="2089150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CN" sz="2400" b="1">
                <a:solidFill>
                  <a:srgbClr val="FFFF00"/>
                </a:solidFill>
                <a:latin typeface="宋体" pitchFamily="2" charset="-122"/>
              </a:rPr>
              <a:t>[</a:t>
            </a:r>
            <a:r>
              <a:rPr lang="en-US" altLang="zh-CN" sz="2400" b="1">
                <a:solidFill>
                  <a:srgbClr val="FFFF00"/>
                </a:solidFill>
              </a:rPr>
              <a:t>20-</a:t>
            </a:r>
            <a:r>
              <a:rPr lang="zh-CN" altLang="en-US" sz="2400" b="1">
                <a:solidFill>
                  <a:srgbClr val="FFFF00"/>
                </a:solidFill>
              </a:rPr>
              <a:t>（</a:t>
            </a:r>
            <a:r>
              <a:rPr lang="en-US" altLang="zh-CN" sz="2400" b="1">
                <a:solidFill>
                  <a:srgbClr val="FFFF00"/>
                </a:solidFill>
              </a:rPr>
              <a:t>-50</a:t>
            </a:r>
            <a:r>
              <a:rPr lang="zh-CN" altLang="en-US" sz="2400" b="1">
                <a:solidFill>
                  <a:srgbClr val="FFFF00"/>
                </a:solidFill>
              </a:rPr>
              <a:t>）</a:t>
            </a:r>
            <a:r>
              <a:rPr lang="en-US" altLang="zh-CN" sz="2400" b="1">
                <a:solidFill>
                  <a:srgbClr val="FFFF00"/>
                </a:solidFill>
                <a:latin typeface="宋体" pitchFamily="2" charset="-122"/>
              </a:rPr>
              <a:t>〕</a:t>
            </a:r>
            <a:endParaRPr lang="zh-CN" altLang="en-US" sz="2400" b="1">
              <a:solidFill>
                <a:srgbClr val="FFFF00"/>
              </a:solidFill>
            </a:endParaRPr>
          </a:p>
        </p:txBody>
      </p:sp>
      <p:sp>
        <p:nvSpPr>
          <p:cNvPr id="46093" name="Rectangle 13"/>
          <p:cNvSpPr>
            <a:spLocks noChangeArrowheads="1"/>
          </p:cNvSpPr>
          <p:nvPr/>
        </p:nvSpPr>
        <p:spPr bwMode="auto">
          <a:xfrm>
            <a:off x="5951539" y="6092825"/>
            <a:ext cx="4905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CN" sz="2400" b="1">
                <a:solidFill>
                  <a:srgbClr val="FFFF00"/>
                </a:solidFill>
              </a:rPr>
              <a:t>÷</a:t>
            </a:r>
          </a:p>
        </p:txBody>
      </p:sp>
      <p:sp>
        <p:nvSpPr>
          <p:cNvPr id="46094" name="Text Box 14"/>
          <p:cNvSpPr txBox="1">
            <a:spLocks noChangeArrowheads="1"/>
          </p:cNvSpPr>
          <p:nvPr/>
        </p:nvSpPr>
        <p:spPr bwMode="auto">
          <a:xfrm>
            <a:off x="6456363" y="6092825"/>
            <a:ext cx="4889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CN" sz="2400" b="1">
                <a:solidFill>
                  <a:srgbClr val="FFFF00"/>
                </a:solidFill>
              </a:rPr>
              <a:t>12</a:t>
            </a:r>
          </a:p>
        </p:txBody>
      </p:sp>
      <p:sp>
        <p:nvSpPr>
          <p:cNvPr id="46095" name="Text Box 15"/>
          <p:cNvSpPr txBox="1">
            <a:spLocks noChangeArrowheads="1"/>
          </p:cNvSpPr>
          <p:nvPr/>
        </p:nvSpPr>
        <p:spPr bwMode="auto">
          <a:xfrm>
            <a:off x="6940550" y="6113464"/>
            <a:ext cx="352692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CN" sz="2400" b="1" smtClean="0">
                <a:solidFill>
                  <a:srgbClr val="FFFF00"/>
                </a:solidFill>
              </a:rPr>
              <a:t>≈6</a:t>
            </a:r>
            <a:r>
              <a:rPr lang="en-US" altLang="zh-CN" sz="2400" b="1">
                <a:solidFill>
                  <a:srgbClr val="FFFF00"/>
                </a:solidFill>
              </a:rPr>
              <a:t>℃</a:t>
            </a:r>
            <a:r>
              <a:rPr lang="zh-CN" altLang="en-US" sz="2400" b="1" smtClean="0">
                <a:solidFill>
                  <a:srgbClr val="FFFF00"/>
                </a:solidFill>
              </a:rPr>
              <a:t>／</a:t>
            </a:r>
            <a:r>
              <a:rPr lang="en-US" altLang="zh-CN" sz="2400" b="1" smtClean="0">
                <a:solidFill>
                  <a:srgbClr val="FFFF00"/>
                </a:solidFill>
              </a:rPr>
              <a:t>km=</a:t>
            </a:r>
            <a:r>
              <a:rPr kumimoji="0" lang="en-US" altLang="zh-CN" sz="2400" b="1">
                <a:solidFill>
                  <a:srgbClr val="FFFF00"/>
                </a:solidFill>
                <a:latin typeface="Times New Roman"/>
                <a:ea typeface="宋体"/>
              </a:rPr>
              <a:t> </a:t>
            </a:r>
            <a:r>
              <a:rPr kumimoji="0" lang="en-US" altLang="zh-CN" sz="2400" b="1" smtClean="0">
                <a:solidFill>
                  <a:srgbClr val="FFFF00"/>
                </a:solidFill>
                <a:latin typeface="Times New Roman"/>
                <a:ea typeface="宋体"/>
              </a:rPr>
              <a:t>0.6</a:t>
            </a:r>
            <a:r>
              <a:rPr kumimoji="0" lang="en-US" altLang="zh-CN" sz="2400" b="1">
                <a:solidFill>
                  <a:srgbClr val="FFFF00"/>
                </a:solidFill>
                <a:latin typeface="Times New Roman"/>
                <a:ea typeface="宋体"/>
              </a:rPr>
              <a:t>℃</a:t>
            </a:r>
            <a:r>
              <a:rPr kumimoji="0" lang="zh-CN" altLang="en-US" sz="2400" b="1" smtClean="0">
                <a:solidFill>
                  <a:srgbClr val="FFFF00"/>
                </a:solidFill>
                <a:latin typeface="Times New Roman"/>
                <a:ea typeface="宋体"/>
              </a:rPr>
              <a:t>／</a:t>
            </a:r>
            <a:r>
              <a:rPr kumimoji="0" lang="en-US" altLang="zh-CN" sz="2400" b="1" smtClean="0">
                <a:solidFill>
                  <a:srgbClr val="FFFF00"/>
                </a:solidFill>
                <a:latin typeface="Times New Roman"/>
                <a:ea typeface="宋体"/>
              </a:rPr>
              <a:t>100m</a:t>
            </a:r>
            <a:endParaRPr lang="en-US" altLang="zh-CN" sz="2400" b="1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693262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6084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60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60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46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460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60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460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460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4" presetClass="entr" presetSubtype="16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5" dur="500"/>
                                        <p:tgtEl>
                                          <p:spTgt spid="460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9" grpId="0"/>
      <p:bldP spid="46091" grpId="1"/>
      <p:bldP spid="46093" grpId="2"/>
      <p:bldP spid="46094" grpId="3"/>
      <p:bldP spid="46095" grpId="4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zh-CN" altLang="zh-CN"/>
          </a:p>
        </p:txBody>
      </p:sp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zh-CN" altLang="zh-CN"/>
          </a:p>
        </p:txBody>
      </p:sp>
      <p:pic>
        <p:nvPicPr>
          <p:cNvPr id="29700" name="Picture 4" descr="电离层无线电波的传播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52600" y="352426"/>
            <a:ext cx="8686800" cy="6124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7944558"/>
      </p:ext>
    </p:extLst>
  </p:cSld>
  <p:clrMapOvr>
    <a:masterClrMapping/>
  </p:clrMapOvr>
  <p:transition/>
  <p:timing/>
</p:sld>
</file>

<file path=ppt/slides/slide2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6627" name="Text Box 3"/>
          <p:cNvSpPr txBox="1">
            <a:spLocks noChangeArrowheads="1"/>
          </p:cNvSpPr>
          <p:nvPr/>
        </p:nvSpPr>
        <p:spPr bwMode="auto">
          <a:xfrm>
            <a:off x="2495550" y="784478"/>
            <a:ext cx="7272337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zh-CN" altLang="en-US" sz="3200" b="1">
                <a:solidFill>
                  <a:srgbClr val="000000"/>
                </a:solidFill>
                <a:latin typeface="Times New Roman" pitchFamily="18" charset="0"/>
                <a:ea typeface="黑体" panose="02010609060101010101" pitchFamily="49" charset="-122"/>
              </a:rPr>
              <a:t>海拔每升高</a:t>
            </a:r>
            <a:r>
              <a:rPr lang="en-US" altLang="zh-CN" sz="3200" b="1" smtClean="0">
                <a:solidFill>
                  <a:srgbClr val="000000"/>
                </a:solidFill>
                <a:latin typeface="Times New Roman" pitchFamily="18" charset="0"/>
                <a:ea typeface="黑体" panose="02010609060101010101" pitchFamily="49" charset="-122"/>
              </a:rPr>
              <a:t>100</a:t>
            </a:r>
            <a:r>
              <a:rPr lang="zh-CN" altLang="en-US" sz="3200" b="1" smtClean="0">
                <a:solidFill>
                  <a:srgbClr val="000000"/>
                </a:solidFill>
                <a:latin typeface="Times New Roman" pitchFamily="18" charset="0"/>
                <a:ea typeface="黑体" panose="02010609060101010101" pitchFamily="49" charset="-122"/>
              </a:rPr>
              <a:t>米</a:t>
            </a:r>
            <a:r>
              <a:rPr lang="zh-CN" altLang="en-US" sz="3200" b="1">
                <a:solidFill>
                  <a:srgbClr val="000000"/>
                </a:solidFill>
                <a:latin typeface="Times New Roman" pitchFamily="18" charset="0"/>
                <a:ea typeface="黑体" panose="02010609060101010101" pitchFamily="49" charset="-122"/>
              </a:rPr>
              <a:t>，气温</a:t>
            </a:r>
            <a:r>
              <a:rPr lang="zh-CN" altLang="en-US" sz="3200" b="1" smtClean="0">
                <a:solidFill>
                  <a:srgbClr val="000000"/>
                </a:solidFill>
                <a:latin typeface="Times New Roman" pitchFamily="18" charset="0"/>
                <a:ea typeface="黑体" panose="02010609060101010101" pitchFamily="49" charset="-122"/>
              </a:rPr>
              <a:t>降低</a:t>
            </a:r>
            <a:r>
              <a:rPr lang="en-US" altLang="zh-CN" sz="3200" b="1" smtClean="0">
                <a:solidFill>
                  <a:srgbClr val="000000"/>
                </a:solidFill>
                <a:latin typeface="Times New Roman" pitchFamily="18" charset="0"/>
                <a:ea typeface="黑体" panose="02010609060101010101" pitchFamily="49" charset="-122"/>
              </a:rPr>
              <a:t>0.6</a:t>
            </a:r>
            <a:r>
              <a:rPr lang="en-US" altLang="zh-CN" sz="3200" b="1">
                <a:solidFill>
                  <a:srgbClr val="000000"/>
                </a:solidFill>
                <a:latin typeface="Times New Roman" pitchFamily="18" charset="0"/>
                <a:ea typeface="黑体" panose="02010609060101010101" pitchFamily="49" charset="-122"/>
              </a:rPr>
              <a:t>℃</a:t>
            </a:r>
          </a:p>
        </p:txBody>
      </p:sp>
      <p:sp>
        <p:nvSpPr>
          <p:cNvPr id="26629" name="Oval 5"/>
          <p:cNvSpPr>
            <a:spLocks noChangeArrowheads="1"/>
          </p:cNvSpPr>
          <p:nvPr/>
        </p:nvSpPr>
        <p:spPr bwMode="auto">
          <a:xfrm>
            <a:off x="2279650" y="967940"/>
            <a:ext cx="215900" cy="215900"/>
          </a:xfrm>
          <a:prstGeom prst="ellipse">
            <a:avLst/>
          </a:prstGeom>
          <a:solidFill>
            <a:srgbClr val="FFCC99"/>
          </a:solidFill>
          <a:ln w="76200" cmpd="tri">
            <a:solidFill>
              <a:srgbClr val="FF6600"/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7A77"/>
              </a:solidFill>
            </a:endParaRPr>
          </a:p>
        </p:txBody>
      </p:sp>
      <p:grpSp>
        <p:nvGrpSpPr>
          <p:cNvPr id="26630" name="Group 6"/>
          <p:cNvGrpSpPr/>
          <p:nvPr/>
        </p:nvGrpSpPr>
        <p:grpSpPr>
          <a:xfrm>
            <a:off x="7391400" y="1543051"/>
            <a:ext cx="3168650" cy="5280026"/>
            <a:chOff x="3742" y="2084"/>
            <a:chExt cx="1996" cy="2233"/>
          </a:xfrm>
        </p:grpSpPr>
        <p:sp>
          <p:nvSpPr>
            <p:cNvPr id="26631" name="Text Box 7"/>
            <p:cNvSpPr txBox="1">
              <a:spLocks noChangeArrowheads="1"/>
            </p:cNvSpPr>
            <p:nvPr/>
          </p:nvSpPr>
          <p:spPr bwMode="auto">
            <a:xfrm>
              <a:off x="3953" y="3838"/>
              <a:ext cx="435" cy="47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en-US" altLang="zh-CN" sz="3600" b="1">
                  <a:solidFill>
                    <a:srgbClr val="000000"/>
                  </a:solidFill>
                  <a:latin typeface="Times New Roman" pitchFamily="18" charset="0"/>
                  <a:ea typeface="黑体" panose="02010609060101010101" pitchFamily="49" charset="-122"/>
                </a:rPr>
                <a:t>A</a:t>
              </a:r>
            </a:p>
          </p:txBody>
        </p:sp>
        <p:sp>
          <p:nvSpPr>
            <p:cNvPr id="26632" name="Freeform 8"/>
            <p:cNvSpPr/>
            <p:nvPr/>
          </p:nvSpPr>
          <p:spPr bwMode="auto">
            <a:xfrm>
              <a:off x="3742" y="2084"/>
              <a:ext cx="1996" cy="1936"/>
            </a:xfrm>
            <a:custGeom>
              <a:gdLst>
                <a:gd name="T0" fmla="*/ 0 w 2033"/>
                <a:gd name="T1" fmla="*/ 1890 h 1943"/>
                <a:gd name="T2" fmla="*/ 362 w 2033"/>
                <a:gd name="T3" fmla="*/ 1845 h 1943"/>
                <a:gd name="T4" fmla="*/ 680 w 2033"/>
                <a:gd name="T5" fmla="*/ 1301 h 1943"/>
                <a:gd name="T6" fmla="*/ 1134 w 2033"/>
                <a:gd name="T7" fmla="*/ 303 h 1943"/>
                <a:gd name="T8" fmla="*/ 1496 w 2033"/>
                <a:gd name="T9" fmla="*/ 212 h 1943"/>
                <a:gd name="T10" fmla="*/ 1950 w 2033"/>
                <a:gd name="T11" fmla="*/ 1573 h 1943"/>
                <a:gd name="T12" fmla="*/ 1995 w 2033"/>
                <a:gd name="T13" fmla="*/ 1800 h 194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32" h="1943">
                  <a:moveTo>
                    <a:pt x="0" y="1890"/>
                  </a:moveTo>
                  <a:cubicBezTo>
                    <a:pt x="124" y="1916"/>
                    <a:pt x="249" y="1943"/>
                    <a:pt x="362" y="1845"/>
                  </a:cubicBezTo>
                  <a:cubicBezTo>
                    <a:pt x="475" y="1747"/>
                    <a:pt x="551" y="1558"/>
                    <a:pt x="680" y="1301"/>
                  </a:cubicBezTo>
                  <a:cubicBezTo>
                    <a:pt x="809" y="1044"/>
                    <a:pt x="998" y="484"/>
                    <a:pt x="1134" y="303"/>
                  </a:cubicBezTo>
                  <a:cubicBezTo>
                    <a:pt x="1270" y="122"/>
                    <a:pt x="1360" y="0"/>
                    <a:pt x="1496" y="212"/>
                  </a:cubicBezTo>
                  <a:cubicBezTo>
                    <a:pt x="1632" y="424"/>
                    <a:pt x="1867" y="1308"/>
                    <a:pt x="1950" y="1573"/>
                  </a:cubicBezTo>
                  <a:cubicBezTo>
                    <a:pt x="2033" y="1838"/>
                    <a:pt x="1988" y="1770"/>
                    <a:pt x="1995" y="1800"/>
                  </a:cubicBezTo>
                </a:path>
              </a:pathLst>
            </a:custGeom>
            <a:noFill/>
            <a:ln w="571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7A77"/>
                </a:solidFill>
              </a:endParaRPr>
            </a:p>
          </p:txBody>
        </p:sp>
        <p:sp>
          <p:nvSpPr>
            <p:cNvPr id="26633" name="Oval 9"/>
            <p:cNvSpPr>
              <a:spLocks noChangeArrowheads="1"/>
            </p:cNvSpPr>
            <p:nvPr/>
          </p:nvSpPr>
          <p:spPr bwMode="auto">
            <a:xfrm>
              <a:off x="4656" y="2523"/>
              <a:ext cx="129" cy="136"/>
            </a:xfrm>
            <a:prstGeom prst="ellipse">
              <a:avLst/>
            </a:prstGeom>
            <a:solidFill>
              <a:srgbClr val="00FF00"/>
            </a:solidFill>
            <a:ln w="38100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7A77"/>
                </a:solidFill>
              </a:endParaRPr>
            </a:p>
          </p:txBody>
        </p:sp>
        <p:sp>
          <p:nvSpPr>
            <p:cNvPr id="26634" name="Text Box 10"/>
            <p:cNvSpPr txBox="1">
              <a:spLocks noChangeArrowheads="1"/>
            </p:cNvSpPr>
            <p:nvPr/>
          </p:nvSpPr>
          <p:spPr bwMode="auto">
            <a:xfrm>
              <a:off x="3830" y="2164"/>
              <a:ext cx="434" cy="47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en-US" altLang="zh-CN" sz="3600" b="1">
                  <a:solidFill>
                    <a:srgbClr val="000000"/>
                  </a:solidFill>
                  <a:latin typeface="Times New Roman" pitchFamily="18" charset="0"/>
                  <a:ea typeface="黑体" panose="02010609060101010101" pitchFamily="49" charset="-122"/>
                </a:rPr>
                <a:t>B</a:t>
              </a:r>
            </a:p>
          </p:txBody>
        </p:sp>
        <p:sp>
          <p:nvSpPr>
            <p:cNvPr id="26635" name="Text Box 11"/>
            <p:cNvSpPr txBox="1">
              <a:spLocks noChangeArrowheads="1"/>
            </p:cNvSpPr>
            <p:nvPr/>
          </p:nvSpPr>
          <p:spPr bwMode="auto">
            <a:xfrm>
              <a:off x="4526" y="2159"/>
              <a:ext cx="435" cy="47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en-US" altLang="zh-CN" sz="3600" b="1">
                  <a:solidFill>
                    <a:srgbClr val="000000"/>
                  </a:solidFill>
                  <a:latin typeface="Times New Roman" pitchFamily="18" charset="0"/>
                  <a:ea typeface="黑体" panose="02010609060101010101" pitchFamily="49" charset="-122"/>
                </a:rPr>
                <a:t>C</a:t>
              </a:r>
            </a:p>
          </p:txBody>
        </p:sp>
        <p:sp>
          <p:nvSpPr>
            <p:cNvPr id="26636" name="Oval 12"/>
            <p:cNvSpPr>
              <a:spLocks noChangeArrowheads="1"/>
            </p:cNvSpPr>
            <p:nvPr/>
          </p:nvSpPr>
          <p:spPr bwMode="auto">
            <a:xfrm>
              <a:off x="3878" y="2523"/>
              <a:ext cx="129" cy="136"/>
            </a:xfrm>
            <a:prstGeom prst="ellipse">
              <a:avLst/>
            </a:prstGeom>
            <a:solidFill>
              <a:srgbClr val="00FF00"/>
            </a:solidFill>
            <a:ln w="38100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7A77"/>
                </a:solidFill>
              </a:endParaRPr>
            </a:p>
          </p:txBody>
        </p:sp>
        <p:sp>
          <p:nvSpPr>
            <p:cNvPr id="26637" name="Oval 13"/>
            <p:cNvSpPr>
              <a:spLocks noChangeArrowheads="1"/>
            </p:cNvSpPr>
            <p:nvPr/>
          </p:nvSpPr>
          <p:spPr bwMode="auto">
            <a:xfrm>
              <a:off x="3878" y="3884"/>
              <a:ext cx="129" cy="136"/>
            </a:xfrm>
            <a:prstGeom prst="ellipse">
              <a:avLst/>
            </a:prstGeom>
            <a:solidFill>
              <a:srgbClr val="00FF00"/>
            </a:solidFill>
            <a:ln w="38100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7A77"/>
                </a:solidFill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875764" y="3606085"/>
            <a:ext cx="18095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2800" b="1" smtClean="0">
                <a:solidFill>
                  <a:srgbClr val="000000"/>
                </a:solidFill>
                <a:latin typeface="Times New Roman" pitchFamily="18" charset="0"/>
                <a:ea typeface="黑体" panose="02010609060101010101" pitchFamily="49" charset="-122"/>
              </a:rPr>
              <a:t>TA</a:t>
            </a:r>
            <a:r>
              <a:rPr lang="zh-CN" altLang="en-US" sz="2800" b="1" smtClean="0">
                <a:solidFill>
                  <a:srgbClr val="000000"/>
                </a:solidFill>
                <a:latin typeface="Times New Roman" pitchFamily="18" charset="0"/>
                <a:ea typeface="黑体" panose="02010609060101010101" pitchFamily="49" charset="-122"/>
              </a:rPr>
              <a:t>      </a:t>
            </a:r>
            <a:r>
              <a:rPr lang="en-US" altLang="zh-CN" sz="2800" b="1" smtClean="0">
                <a:solidFill>
                  <a:srgbClr val="000000"/>
                </a:solidFill>
                <a:latin typeface="Times New Roman" pitchFamily="18" charset="0"/>
                <a:ea typeface="黑体" panose="02010609060101010101" pitchFamily="49" charset="-122"/>
              </a:rPr>
              <a:t>TB</a:t>
            </a:r>
            <a:r>
              <a:rPr lang="zh-CN" altLang="en-US" sz="2800" b="1">
                <a:solidFill>
                  <a:srgbClr val="000000"/>
                </a:solidFill>
                <a:latin typeface="Times New Roman" pitchFamily="18" charset="0"/>
                <a:ea typeface="黑体" panose="02010609060101010101" pitchFamily="49" charset="-122"/>
              </a:rPr>
              <a:t>：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7893934" y="-16192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1400537" y="3657600"/>
            <a:ext cx="5671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smtClean="0"/>
              <a:t>&gt;</a:t>
            </a:r>
            <a:endParaRPr lang="zh-CN" altLang="en-US" sz="3200"/>
          </a:p>
        </p:txBody>
      </p:sp>
      <p:sp>
        <p:nvSpPr>
          <p:cNvPr id="11" name="文本框 10"/>
          <p:cNvSpPr txBox="1"/>
          <p:nvPr/>
        </p:nvSpPr>
        <p:spPr>
          <a:xfrm>
            <a:off x="2801073" y="3505201"/>
            <a:ext cx="442153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3200" b="1">
                <a:solidFill>
                  <a:srgbClr val="000000"/>
                </a:solidFill>
                <a:latin typeface="Times New Roman" pitchFamily="18" charset="0"/>
                <a:ea typeface="黑体" panose="02010609060101010101" pitchFamily="49" charset="-122"/>
              </a:rPr>
              <a:t>B</a:t>
            </a:r>
            <a:r>
              <a:rPr lang="zh-CN" altLang="en-US" sz="3200" b="1">
                <a:solidFill>
                  <a:srgbClr val="000000"/>
                </a:solidFill>
                <a:latin typeface="Times New Roman" pitchFamily="18" charset="0"/>
                <a:ea typeface="黑体" panose="02010609060101010101" pitchFamily="49" charset="-122"/>
              </a:rPr>
              <a:t>海拔高，距离地表远</a:t>
            </a:r>
            <a:r>
              <a:rPr lang="en-US" altLang="zh-CN" sz="3200" b="1">
                <a:solidFill>
                  <a:srgbClr val="000000"/>
                </a:solidFill>
                <a:latin typeface="Times New Roman" pitchFamily="18" charset="0"/>
                <a:ea typeface="黑体" panose="02010609060101010101" pitchFamily="49" charset="-122"/>
              </a:rPr>
              <a:t>,</a:t>
            </a:r>
            <a:r>
              <a:rPr lang="zh-CN" altLang="en-US" sz="3200" b="1">
                <a:solidFill>
                  <a:srgbClr val="000000"/>
                </a:solidFill>
                <a:latin typeface="Times New Roman" pitchFamily="18" charset="0"/>
                <a:ea typeface="黑体" panose="02010609060101010101" pitchFamily="49" charset="-122"/>
              </a:rPr>
              <a:t>吸收的地面辐射少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875764" y="4550001"/>
            <a:ext cx="18095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2800" b="1" smtClean="0">
                <a:solidFill>
                  <a:srgbClr val="000000"/>
                </a:solidFill>
                <a:latin typeface="Times New Roman" pitchFamily="18" charset="0"/>
                <a:ea typeface="黑体" panose="02010609060101010101" pitchFamily="49" charset="-122"/>
              </a:rPr>
              <a:t>TA    TC</a:t>
            </a:r>
            <a:r>
              <a:rPr lang="zh-CN" altLang="en-US" sz="2800" b="1">
                <a:solidFill>
                  <a:srgbClr val="000000"/>
                </a:solidFill>
                <a:latin typeface="Times New Roman" pitchFamily="18" charset="0"/>
                <a:ea typeface="黑体" panose="02010609060101010101" pitchFamily="49" charset="-122"/>
              </a:rPr>
              <a:t>：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1400537" y="4582419"/>
            <a:ext cx="4166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rgbClr val="000000"/>
                </a:solidFill>
                <a:latin typeface="Times New Roman" pitchFamily="18" charset="0"/>
                <a:ea typeface="黑体" panose="02010609060101010101" pitchFamily="49" charset="-122"/>
              </a:rPr>
              <a:t>＞</a:t>
            </a:r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2685327" y="4543211"/>
            <a:ext cx="453727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3200" b="1">
                <a:solidFill>
                  <a:srgbClr val="000000"/>
                </a:solidFill>
                <a:latin typeface="Times New Roman" pitchFamily="18" charset="0"/>
                <a:ea typeface="黑体" panose="02010609060101010101" pitchFamily="49" charset="-122"/>
              </a:rPr>
              <a:t>C</a:t>
            </a:r>
            <a:r>
              <a:rPr lang="zh-CN" altLang="en-US" sz="3200" b="1">
                <a:solidFill>
                  <a:srgbClr val="000000"/>
                </a:solidFill>
                <a:latin typeface="Times New Roman" pitchFamily="18" charset="0"/>
                <a:ea typeface="黑体" panose="02010609060101010101" pitchFamily="49" charset="-122"/>
              </a:rPr>
              <a:t>海拔高，大气稀薄，吸收地面辐射的能力弱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875765" y="5620429"/>
            <a:ext cx="16912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2800" b="1" smtClean="0">
                <a:solidFill>
                  <a:srgbClr val="000000"/>
                </a:solidFill>
                <a:latin typeface="Times New Roman" pitchFamily="18" charset="0"/>
                <a:ea typeface="黑体" panose="02010609060101010101" pitchFamily="49" charset="-122"/>
              </a:rPr>
              <a:t>TC      TB</a:t>
            </a:r>
            <a:r>
              <a:rPr lang="zh-CN" altLang="en-US" sz="2800" b="1">
                <a:solidFill>
                  <a:srgbClr val="000000"/>
                </a:solidFill>
                <a:latin typeface="Times New Roman" pitchFamily="18" charset="0"/>
                <a:ea typeface="黑体" panose="02010609060101010101" pitchFamily="49" charset="-122"/>
              </a:rPr>
              <a:t>：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1400537" y="5620429"/>
            <a:ext cx="6632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rgbClr val="000000"/>
                </a:solidFill>
                <a:latin typeface="Times New Roman" pitchFamily="18" charset="0"/>
                <a:ea typeface="黑体" panose="02010609060101010101" pitchFamily="49" charset="-122"/>
              </a:rPr>
              <a:t>＞</a:t>
            </a:r>
            <a:endParaRPr lang="zh-CN" altLang="en-US"/>
          </a:p>
        </p:txBody>
      </p:sp>
      <p:sp>
        <p:nvSpPr>
          <p:cNvPr id="19" name="文本框 18"/>
          <p:cNvSpPr txBox="1"/>
          <p:nvPr/>
        </p:nvSpPr>
        <p:spPr>
          <a:xfrm>
            <a:off x="2801073" y="5620429"/>
            <a:ext cx="442153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3200" b="1">
                <a:solidFill>
                  <a:srgbClr val="000000"/>
                </a:solidFill>
                <a:latin typeface="Times New Roman" pitchFamily="18" charset="0"/>
                <a:ea typeface="黑体" panose="02010609060101010101" pitchFamily="49" charset="-122"/>
              </a:rPr>
              <a:t>B</a:t>
            </a:r>
            <a:r>
              <a:rPr lang="zh-CN" altLang="en-US" sz="3200" b="1">
                <a:solidFill>
                  <a:srgbClr val="000000"/>
                </a:solidFill>
                <a:latin typeface="Times New Roman" pitchFamily="18" charset="0"/>
                <a:ea typeface="黑体" panose="02010609060101010101" pitchFamily="49" charset="-122"/>
              </a:rPr>
              <a:t>、</a:t>
            </a:r>
            <a:r>
              <a:rPr lang="en-US" altLang="zh-CN" sz="3200" b="1">
                <a:solidFill>
                  <a:srgbClr val="000000"/>
                </a:solidFill>
                <a:latin typeface="Times New Roman" pitchFamily="18" charset="0"/>
                <a:ea typeface="黑体" panose="02010609060101010101" pitchFamily="49" charset="-122"/>
              </a:rPr>
              <a:t>C</a:t>
            </a:r>
            <a:r>
              <a:rPr lang="zh-CN" altLang="en-US" sz="3200" b="1">
                <a:solidFill>
                  <a:srgbClr val="000000"/>
                </a:solidFill>
                <a:latin typeface="Times New Roman" pitchFamily="18" charset="0"/>
                <a:ea typeface="黑体" panose="02010609060101010101" pitchFamily="49" charset="-122"/>
              </a:rPr>
              <a:t>海拔相同，大气疏密相同，</a:t>
            </a:r>
            <a:r>
              <a:rPr lang="en-US" altLang="zh-CN" sz="3200" b="1">
                <a:solidFill>
                  <a:srgbClr val="000000"/>
                </a:solidFill>
                <a:latin typeface="Times New Roman" pitchFamily="18" charset="0"/>
                <a:ea typeface="黑体" panose="02010609060101010101" pitchFamily="49" charset="-122"/>
              </a:rPr>
              <a:t>C</a:t>
            </a:r>
            <a:r>
              <a:rPr lang="zh-CN" altLang="en-US" sz="3200" b="1">
                <a:solidFill>
                  <a:srgbClr val="000000"/>
                </a:solidFill>
                <a:latin typeface="Times New Roman" pitchFamily="18" charset="0"/>
                <a:ea typeface="黑体" panose="02010609060101010101" pitchFamily="49" charset="-122"/>
              </a:rPr>
              <a:t>距离地表近</a:t>
            </a:r>
          </a:p>
        </p:txBody>
      </p:sp>
    </p:spTree>
    <p:extLst>
      <p:ext uri="{BB962C8B-B14F-4D97-AF65-F5344CB8AC3E}">
        <p14:creationId xmlns:p14="http://schemas.microsoft.com/office/powerpoint/2010/main" val="227325356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6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6" presetClass="entr" presetSubtype="16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3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1" grpId="1"/>
      <p:bldP spid="13" grpId="2"/>
      <p:bldP spid="14" grpId="3"/>
      <p:bldP spid="16" grpId="4"/>
      <p:bldP spid="17" grpId="5"/>
      <p:bldP spid="18" grpId="6"/>
      <p:bldP spid="19" grpId="7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8114202"/>
              </p:ext>
            </p:extLst>
          </p:nvPr>
        </p:nvGraphicFramePr>
        <p:xfrm>
          <a:off x="190018" y="714455"/>
          <a:ext cx="7924800" cy="5688013"/>
        </p:xfrm>
        <a:graphic>
          <a:graphicData uri="http://schemas.openxmlformats.org/drawingml/2006/table">
            <a:tbl>
              <a:tblPr/>
              <a:tblGrid>
                <a:gridCol w="457200"/>
                <a:gridCol w="1066800"/>
                <a:gridCol w="2133600"/>
                <a:gridCol w="3124200"/>
                <a:gridCol w="1143000"/>
              </a:tblGrid>
              <a:tr h="854075">
                <a:tc>
                  <a:txBody>
                    <a:bodyPr vert="horz" wrap="square"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分层</a:t>
                      </a:r>
                      <a:endParaRPr kumimoji="0" 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宋体" pitchFamily="2" charset="-122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高度分布</a:t>
                      </a:r>
                      <a:endParaRPr kumimoji="0" 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宋体" pitchFamily="2" charset="-122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主要特点</a:t>
                      </a:r>
                      <a:endParaRPr kumimoji="0" 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宋体" pitchFamily="2" charset="-122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特点成因</a:t>
                      </a:r>
                      <a:endParaRPr kumimoji="0" 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宋体" pitchFamily="2" charset="-122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与人类的关系</a:t>
                      </a:r>
                      <a:endParaRPr kumimoji="0" 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宋体" pitchFamily="2" charset="-122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33600">
                <a:tc rowSpan="3">
                  <a:txBody>
                    <a:bodyPr vert="horz" wrap="square"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对流层</a:t>
                      </a:r>
                      <a:endParaRPr kumimoji="0" 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宋体" pitchFamily="2" charset="-122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>
                  <a:txBody>
                    <a:bodyPr vert="horz" wrap="square"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低纬：</a:t>
                      </a: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Courier New" pitchFamily="49" charset="0"/>
                        </a:rPr>
                        <a:t>17</a:t>
                      </a:r>
                      <a:r>
                        <a:rPr kumimoji="0" 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～</a:t>
                      </a: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Courier New" pitchFamily="49" charset="0"/>
                        </a:rPr>
                        <a:t>18</a:t>
                      </a:r>
                      <a:r>
                        <a:rPr kumimoji="0" 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千米</a:t>
                      </a:r>
                      <a:endParaRPr kumimoji="0" 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宋体" pitchFamily="2" charset="-122"/>
                        <a:ea typeface="宋体" pitchFamily="2" charset="-122"/>
                        <a:cs typeface="Courier New" pitchFamily="49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中纬：</a:t>
                      </a: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Courier New" pitchFamily="49" charset="0"/>
                        </a:rPr>
                        <a:t>10</a:t>
                      </a:r>
                      <a:r>
                        <a:rPr kumimoji="0" 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～</a:t>
                      </a: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Courier New" pitchFamily="49" charset="0"/>
                        </a:rPr>
                        <a:t>12</a:t>
                      </a:r>
                      <a:r>
                        <a:rPr kumimoji="0" 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千米</a:t>
                      </a:r>
                      <a:endParaRPr kumimoji="0" 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宋体" pitchFamily="2" charset="-122"/>
                        <a:ea typeface="宋体" pitchFamily="2" charset="-122"/>
                        <a:cs typeface="Courier New" pitchFamily="49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高纬：</a:t>
                      </a: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Courier New" pitchFamily="49" charset="0"/>
                        </a:rPr>
                        <a:t>8</a:t>
                      </a:r>
                      <a:r>
                        <a:rPr kumimoji="0" 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～</a:t>
                      </a: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Courier New" pitchFamily="49" charset="0"/>
                        </a:rPr>
                        <a:t>9</a:t>
                      </a:r>
                      <a:r>
                        <a:rPr kumimoji="0" 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千米</a:t>
                      </a:r>
                      <a:endParaRPr kumimoji="0" 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宋体" pitchFamily="2" charset="-122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宋体" pitchFamily="2" charset="-122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宋体" pitchFamily="2" charset="-122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>
                  <a:txBody>
                    <a:bodyPr vert="horz" wrap="square"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anose="02020603050405020304" pitchFamily="18" charset="0"/>
                        </a:rPr>
                        <a:t>人类生活在对流层底部，与人类关系最密切</a:t>
                      </a:r>
                      <a:endParaRPr kumimoji="0" 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宋体" pitchFamily="2" charset="-122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57288">
                <a:tc vMerge="1">
                  <a:txBody>
                    <a:bodyPr vert="horz" wrap="square"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 vert="horz" wrap="square"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 vert="horz" wrap="square"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宋体" pitchFamily="2" charset="-122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宋体" pitchFamily="2" charset="-122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 vert="horz" wrap="square"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1543050">
                <a:tc vMerge="1">
                  <a:txBody>
                    <a:bodyPr vert="horz" wrap="square"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 vert="horz" wrap="square"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 vert="horz" wrap="square"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宋体" pitchFamily="2" charset="-122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宋体" pitchFamily="2" charset="-122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 vert="horz" wrap="square"/>
                    <a:lstStyle/>
                    <a:p>
                      <a:endParaRPr lang="zh-CN" altLang="en-US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New picture" hidden="1"/>
          <p:cNvPicPr/>
          <p:nvPr/>
        </p:nvPicPr>
        <p:blipFill>
          <a:blip r:embed="rId2"/>
          <a:stretch>
            <a:fillRect/>
          </a:stretch>
        </p:blipFill>
        <p:spPr>
          <a:xfrm>
            <a:off x="11722100" y="12522200"/>
            <a:ext cx="355600" cy="457200"/>
          </a:xfrm>
          <a:prstGeom prst="cube">
            <a:avLst/>
          </a:prstGeom>
        </p:spPr>
      </p:pic>
    </p:spTree>
    <p:extLst>
      <p:ext uri="{BB962C8B-B14F-4D97-AF65-F5344CB8AC3E}">
        <p14:creationId xmlns:p14="http://schemas.microsoft.com/office/powerpoint/2010/main" val="2987242907"/>
      </p:ext>
    </p:ext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POWER3D OPTIONS" val="Medium "/>
</p:tagLst>
</file>

<file path=ppt/tags/tag2.xml><?xml version="1.0" encoding="utf-8"?>
<p:tagLst xmlns:p="http://schemas.openxmlformats.org/presentationml/2006/main">
  <p:tag name="AS_NET" val="4.0.30319.42000"/>
  <p:tag name="AS_OS" val="Unix 3.10 unknown"/>
  <p:tag name="AS_RELEASE_DATE" val="2017.06.20"/>
  <p:tag name="AS_TITLE" val="Aspose.Slides for Java"/>
  <p:tag name="AS_VERSION" val="17.6"/>
</p:tagLst>
</file>

<file path=ppt/theme/theme1.xml><?xml version="1.0" encoding="utf-8"?>
<a:theme xmlns:r="http://schemas.openxmlformats.org/officeDocument/2006/relationships" xmlns:a="http://schemas.openxmlformats.org/drawingml/2006/main" name="A000120140530A99PPBG">
  <a:themeElements>
    <a:clrScheme name="KSO_GREEN9">
      <a:dk1>
        <a:srgbClr val="3F3F3F"/>
      </a:dk1>
      <a:lt1>
        <a:sysClr val="window" lastClr="FFFEFF"/>
      </a:lt1>
      <a:dk2>
        <a:srgbClr val="3B7273"/>
      </a:dk2>
      <a:lt2>
        <a:srgbClr val="EBF1F0"/>
      </a:lt2>
      <a:accent1>
        <a:srgbClr val="87A452"/>
      </a:accent1>
      <a:accent2>
        <a:srgbClr val="58B898"/>
      </a:accent2>
      <a:accent3>
        <a:srgbClr val="489698"/>
      </a:accent3>
      <a:accent4>
        <a:srgbClr val="B1C25E"/>
      </a:accent4>
      <a:accent5>
        <a:srgbClr val="8270C2"/>
      </a:accent5>
      <a:accent6>
        <a:srgbClr val="FFC000"/>
      </a:accent6>
      <a:hlink>
        <a:srgbClr val="00B0F0"/>
      </a:hlink>
      <a:folHlink>
        <a:srgbClr val="7F7F7F"/>
      </a:folHlink>
    </a:clrScheme>
    <a:fontScheme name="自定义 15">
      <a:majorFont>
        <a:latin typeface="Arial Black"/>
        <a:ea typeface="微软雅黑"/>
        <a:cs typeface="Arial"/>
      </a:majorFont>
      <a:minorFont>
        <a:latin typeface="Arial"/>
        <a:ea typeface="幼圆"/>
        <a:cs typeface="Arial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>
          <a:lnSpc>
            <a:spcPct val="130000"/>
          </a:lnSpc>
          <a:defRPr sz="1400" dirty="0" smtClean="0">
            <a:latin typeface="Arial" panose="020B0604020202020204" pitchFamily="34" charset="0"/>
            <a:ea typeface="微软雅黑" panose="020B0503020204020204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大气垂直分层">
  <a:themeElements>
    <a:clrScheme name="大气垂直分层 1">
      <a:dk1>
        <a:srgbClr val="007A77"/>
      </a:dk1>
      <a:lt1>
        <a:srgbClr val="FFFFFF"/>
      </a:lt1>
      <a:dk2>
        <a:srgbClr val="003399"/>
      </a:dk2>
      <a:lt2>
        <a:srgbClr val="C0C0C0"/>
      </a:lt2>
      <a:accent1>
        <a:srgbClr val="EBF7FF"/>
      </a:accent1>
      <a:accent2>
        <a:srgbClr val="3366FF"/>
      </a:accent2>
      <a:accent3>
        <a:srgbClr val="FFFFFF"/>
      </a:accent3>
      <a:accent4>
        <a:srgbClr val="006765"/>
      </a:accent4>
      <a:accent5>
        <a:srgbClr val="F3FAFF"/>
      </a:accent5>
      <a:accent6>
        <a:srgbClr val="2D5CE7"/>
      </a:accent6>
      <a:hlink>
        <a:srgbClr val="DC5900"/>
      </a:hlink>
      <a:folHlink>
        <a:srgbClr val="7979A5"/>
      </a:folHlink>
    </a:clrScheme>
    <a:fontScheme name="大气垂直分层">
      <a:majorFont>
        <a:latin typeface="Arial"/>
        <a:ea typeface="宋体"/>
        <a:cs typeface="Arial"/>
      </a:majorFont>
      <a:minorFont>
        <a:latin typeface="Arial"/>
        <a:ea typeface="宋体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大气垂直分层 1">
        <a:dk1>
          <a:srgbClr val="007A77"/>
        </a:dk1>
        <a:lt1>
          <a:srgbClr val="FFFFFF"/>
        </a:lt1>
        <a:dk2>
          <a:srgbClr val="003399"/>
        </a:dk2>
        <a:lt2>
          <a:srgbClr val="C0C0C0"/>
        </a:lt2>
        <a:accent1>
          <a:srgbClr val="EBF7FF"/>
        </a:accent1>
        <a:accent2>
          <a:srgbClr val="3366FF"/>
        </a:accent2>
        <a:accent3>
          <a:srgbClr val="FFFFFF"/>
        </a:accent3>
        <a:accent4>
          <a:srgbClr val="006765"/>
        </a:accent4>
        <a:accent5>
          <a:srgbClr val="F3FAFF"/>
        </a:accent5>
        <a:accent6>
          <a:srgbClr val="2D5CE7"/>
        </a:accent6>
        <a:hlink>
          <a:srgbClr val="DC5900"/>
        </a:hlink>
        <a:folHlink>
          <a:srgbClr val="7979A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大气垂直分层 2">
        <a:dk1>
          <a:srgbClr val="005FBE"/>
        </a:dk1>
        <a:lt1>
          <a:srgbClr val="FFFFDD"/>
        </a:lt1>
        <a:dk2>
          <a:srgbClr val="2C5884"/>
        </a:dk2>
        <a:lt2>
          <a:srgbClr val="C0C0C0"/>
        </a:lt2>
        <a:accent1>
          <a:srgbClr val="E9F7FF"/>
        </a:accent1>
        <a:accent2>
          <a:srgbClr val="F89400"/>
        </a:accent2>
        <a:accent3>
          <a:srgbClr val="FFFFEB"/>
        </a:accent3>
        <a:accent4>
          <a:srgbClr val="0050A2"/>
        </a:accent4>
        <a:accent5>
          <a:srgbClr val="F2FAFF"/>
        </a:accent5>
        <a:accent6>
          <a:srgbClr val="E18600"/>
        </a:accent6>
        <a:hlink>
          <a:srgbClr val="B20048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大气垂直分层 3">
        <a:dk1>
          <a:srgbClr val="5D5D8B"/>
        </a:dk1>
        <a:lt1>
          <a:srgbClr val="DAEADE"/>
        </a:lt1>
        <a:dk2>
          <a:srgbClr val="A25269"/>
        </a:dk2>
        <a:lt2>
          <a:srgbClr val="C0C0C0"/>
        </a:lt2>
        <a:accent1>
          <a:srgbClr val="FFFFDD"/>
        </a:accent1>
        <a:accent2>
          <a:srgbClr val="3399FF"/>
        </a:accent2>
        <a:accent3>
          <a:srgbClr val="EAF3EC"/>
        </a:accent3>
        <a:accent4>
          <a:srgbClr val="4E4E76"/>
        </a:accent4>
        <a:accent5>
          <a:srgbClr val="FFFFEB"/>
        </a:accent5>
        <a:accent6>
          <a:srgbClr val="2D8AE7"/>
        </a:accent6>
        <a:hlink>
          <a:srgbClr val="336699"/>
        </a:hlink>
        <a:folHlink>
          <a:srgbClr val="F08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大气垂直分层 4">
        <a:dk1>
          <a:srgbClr val="006666"/>
        </a:dk1>
        <a:lt1>
          <a:srgbClr val="CCECFF"/>
        </a:lt1>
        <a:dk2>
          <a:srgbClr val="336699"/>
        </a:dk2>
        <a:lt2>
          <a:srgbClr val="C0C0C0"/>
        </a:lt2>
        <a:accent1>
          <a:srgbClr val="FFFFCC"/>
        </a:accent1>
        <a:accent2>
          <a:srgbClr val="FF6600"/>
        </a:accent2>
        <a:accent3>
          <a:srgbClr val="E2F4FF"/>
        </a:accent3>
        <a:accent4>
          <a:srgbClr val="005656"/>
        </a:accent4>
        <a:accent5>
          <a:srgbClr val="FFFFE2"/>
        </a:accent5>
        <a:accent6>
          <a:srgbClr val="E75C00"/>
        </a:accent6>
        <a:hlink>
          <a:srgbClr val="0066FF"/>
        </a:hlink>
        <a:folHlink>
          <a:srgbClr val="BE547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大气垂直分层 5">
        <a:dk1>
          <a:srgbClr val="0033CC"/>
        </a:dk1>
        <a:lt1>
          <a:srgbClr val="FFE9E9"/>
        </a:lt1>
        <a:dk2>
          <a:srgbClr val="000000"/>
        </a:dk2>
        <a:lt2>
          <a:srgbClr val="C0C0C0"/>
        </a:lt2>
        <a:accent1>
          <a:srgbClr val="D5E5DB"/>
        </a:accent1>
        <a:accent2>
          <a:srgbClr val="3366FF"/>
        </a:accent2>
        <a:accent3>
          <a:srgbClr val="FFF2F2"/>
        </a:accent3>
        <a:accent4>
          <a:srgbClr val="002AAE"/>
        </a:accent4>
        <a:accent5>
          <a:srgbClr val="E7F0EA"/>
        </a:accent5>
        <a:accent6>
          <a:srgbClr val="2D5CE7"/>
        </a:accent6>
        <a:hlink>
          <a:srgbClr val="FF9900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大气垂直分层 6">
        <a:dk1>
          <a:srgbClr val="336699"/>
        </a:dk1>
        <a:lt1>
          <a:srgbClr val="F4E9E0"/>
        </a:lt1>
        <a:dk2>
          <a:srgbClr val="DC5900"/>
        </a:dk2>
        <a:lt2>
          <a:srgbClr val="C0C0C0"/>
        </a:lt2>
        <a:accent1>
          <a:srgbClr val="E4E4E4"/>
        </a:accent1>
        <a:accent2>
          <a:srgbClr val="3399FF"/>
        </a:accent2>
        <a:accent3>
          <a:srgbClr val="F8F2ED"/>
        </a:accent3>
        <a:accent4>
          <a:srgbClr val="2A5682"/>
        </a:accent4>
        <a:accent5>
          <a:srgbClr val="EFEFEF"/>
        </a:accent5>
        <a:accent6>
          <a:srgbClr val="2D8AE7"/>
        </a:accent6>
        <a:hlink>
          <a:srgbClr val="CC0066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大气垂直分层 7">
        <a:dk1>
          <a:srgbClr val="CC3300"/>
        </a:dk1>
        <a:lt1>
          <a:srgbClr val="E5E5FF"/>
        </a:lt1>
        <a:dk2>
          <a:srgbClr val="565680"/>
        </a:dk2>
        <a:lt2>
          <a:srgbClr val="C0C0C0"/>
        </a:lt2>
        <a:accent1>
          <a:srgbClr val="E6E4EC"/>
        </a:accent1>
        <a:accent2>
          <a:srgbClr val="0066CC"/>
        </a:accent2>
        <a:accent3>
          <a:srgbClr val="F0F0FF"/>
        </a:accent3>
        <a:accent4>
          <a:srgbClr val="AE2A00"/>
        </a:accent4>
        <a:accent5>
          <a:srgbClr val="F0EFF4"/>
        </a:accent5>
        <a:accent6>
          <a:srgbClr val="005CB9"/>
        </a:accent6>
        <a:hlink>
          <a:srgbClr val="008080"/>
        </a:hlink>
        <a:folHlink>
          <a:srgbClr val="7B7BA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大气垂直分层 8">
        <a:dk1>
          <a:srgbClr val="000099"/>
        </a:dk1>
        <a:lt1>
          <a:srgbClr val="FFE2C5"/>
        </a:lt1>
        <a:dk2>
          <a:srgbClr val="007D7A"/>
        </a:dk2>
        <a:lt2>
          <a:srgbClr val="C0C0C0"/>
        </a:lt2>
        <a:accent1>
          <a:srgbClr val="EAEAEA"/>
        </a:accent1>
        <a:accent2>
          <a:srgbClr val="B26EB4"/>
        </a:accent2>
        <a:accent3>
          <a:srgbClr val="FFEEDF"/>
        </a:accent3>
        <a:accent4>
          <a:srgbClr val="000082"/>
        </a:accent4>
        <a:accent5>
          <a:srgbClr val="F3F3F3"/>
        </a:accent5>
        <a:accent6>
          <a:srgbClr val="A163A3"/>
        </a:accent6>
        <a:hlink>
          <a:srgbClr val="CC3300"/>
        </a:hlink>
        <a:folHlink>
          <a:srgbClr val="0088E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E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>学科网</Company>
  <Paragraphs>216</Paragraphs>
  <Slides>26</Slides>
  <Notes>3</Notes>
  <TotalTime>0</TotalTime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baseType="lpstr" size="27">
      <vt:lpstr>A000120140530A99PPBG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探究三：对流层大气垂直递减率估算</vt:lpstr>
      <vt:lpstr>Slide 24</vt:lpstr>
      <vt:lpstr>Slide 25</vt:lpstr>
      <vt:lpstr>Slide 26</vt:lpstr>
    </vt:vector>
  </TitlesOfParts>
  <LinksUpToDate>0</LinksUpToDate>
  <SharedDoc>0</SharedDoc>
  <HyperlinksChanged>0</HyperlinksChanged>
  <Application>Aspose.Slides for Java</Application>
  <AppVersion>17.0600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rbm.xkw.com</dc:creator>
  <cp:revision>1</cp:revision>
  <cp:lastPrinted>2020-12-21T17:39:15.039</cp:lastPrinted>
  <dcterms:created xsi:type="dcterms:W3CDTF">2020-12-21T17:39:15Z</dcterms:created>
  <dcterms:modified xsi:type="dcterms:W3CDTF">2020-12-21T09:39:20Z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album">
    <vt:lpwstr>rbm.xkw.com</vt:lpwstr>
  </property>
  <property fmtid="{D5CDD505-2E9C-101B-9397-08002B2CF9AE}" pid="3" name="author">
    <vt:lpwstr>rbm.xkw.com</vt:lpwstr>
  </property>
  <property fmtid="{D5CDD505-2E9C-101B-9397-08002B2CF9AE}" pid="4" name="company">
    <vt:lpwstr>学科网</vt:lpwstr>
  </property>
  <property fmtid="{D5CDD505-2E9C-101B-9397-08002B2CF9AE}" pid="5" name="copyright">
    <vt:lpwstr>学科网版权所有</vt:lpwstr>
  </property>
</Properties>
</file>