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77" r:id="rId5"/>
    <p:sldId id="260" r:id="rId6"/>
    <p:sldId id="261" r:id="rId7"/>
    <p:sldId id="267" r:id="rId8"/>
    <p:sldId id="264" r:id="rId9"/>
    <p:sldId id="268" r:id="rId10"/>
    <p:sldId id="270" r:id="rId11"/>
    <p:sldId id="271" r:id="rId12"/>
    <p:sldId id="272" r:id="rId13"/>
    <p:sldId id="274" r:id="rId14"/>
    <p:sldId id="279" r:id="rId15"/>
  </p:sldIdLst>
  <p:sldSz cx="9144000" cy="6858000" type="screen4x3"/>
  <p:notesSz cx="6858000" cy="9144000"/>
  <p:custDataLst>
    <p:tags r:id="rId1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63"/>
      </p:guideLst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"/>
            <a:ext cx="9144000" cy="6858001"/>
          </a:xfrm>
          <a:prstGeom prst="rect">
            <a:avLst/>
          </a:prstGeom>
        </p:spPr>
      </p:pic>
      <p:sp>
        <p:nvSpPr>
          <p:cNvPr id="23" name="标题 22"/>
          <p:cNvSpPr>
            <a:spLocks noGrp="1"/>
          </p:cNvSpPr>
          <p:nvPr>
            <p:ph type="title" hasCustomPrompt="1"/>
          </p:nvPr>
        </p:nvSpPr>
        <p:spPr>
          <a:xfrm>
            <a:off x="872169" y="2766059"/>
            <a:ext cx="7545579" cy="132588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>
    <p:checker dir="vert"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0"/>
            <a:ext cx="9144000" cy="684636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AC4D739-FB12-4910-98CF-7CC86AB1E98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180564" y="2667020"/>
            <a:ext cx="5181600" cy="16764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zh-CN" altLang="en-US"/>
              <a:t>谢    谢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89B8F-F9CD-4316-9027-B111B33537CA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image" Target="../media/image2.png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5">
            <a:lum/>
          </a:blip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3357563" y="1821180"/>
            <a:ext cx="2428875" cy="132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大</a:t>
            </a:r>
            <a:endParaRPr lang="zh-CN" altLang="en-US"/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422651" y="3381376"/>
            <a:ext cx="229870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>
    <p:checker dir="vert"/>
  </p:transition>
  <p:timing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5pPr>
      <a:lvl6pPr marL="41148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82296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2344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64592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algn="ctr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1722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3" name="标题 3073"/>
          <p:cNvSpPr>
            <a:spLocks noGrp="1" noChangeArrowheads="1"/>
          </p:cNvSpPr>
          <p:nvPr>
            <p:ph type="ctrTitle"/>
          </p:nvPr>
        </p:nvSpPr>
        <p:spPr>
          <a:xfrm>
            <a:off x="685800" y="2195513"/>
            <a:ext cx="7772400" cy="1470025"/>
          </a:xfrm>
        </p:spPr>
        <p:txBody>
          <a:bodyPr anchor="ctr"/>
          <a:lstStyle/>
          <a:p>
            <a:r>
              <a:rPr lang="zh-CN" altLang="en-US" sz="4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问题</a:t>
            </a:r>
            <a:r>
              <a:rPr lang="en-US" altLang="zh-CN" sz="4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1.</a:t>
            </a:r>
            <a:r>
              <a:rPr lang="zh-CN" altLang="en-US" sz="4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煤燃烧过程中我们利用了什么？</a:t>
            </a:r>
            <a:endParaRPr lang="zh-CN" altLang="en-US" sz="44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074" name="副标题 3074"/>
          <p:cNvSpPr>
            <a:spLocks noGrp="1" noChangeArrowheads="1"/>
          </p:cNvSpPr>
          <p:nvPr>
            <p:ph type="subTitle" idx="1"/>
          </p:nvPr>
        </p:nvSpPr>
        <p:spPr>
          <a:xfrm>
            <a:off x="714375" y="4110038"/>
            <a:ext cx="7532688" cy="2001837"/>
          </a:xfrm>
        </p:spPr>
        <p:txBody>
          <a:bodyPr/>
          <a:lstStyle/>
          <a:p>
            <a:r>
              <a:rPr lang="zh-CN" altLang="en-US" sz="4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问题</a:t>
            </a:r>
            <a:r>
              <a:rPr lang="en-US" altLang="zh-CN" sz="4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2.</a:t>
            </a:r>
            <a:r>
              <a:rPr lang="zh-CN" altLang="en-US" sz="4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碳酸钙转化为生石灰的过程中需要什么条件？</a:t>
            </a:r>
            <a:endParaRPr lang="zh-CN" altLang="en-US" sz="44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00038" y="276225"/>
            <a:ext cx="381952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学与问</a:t>
            </a:r>
            <a:endParaRPr lang="zh-CN" altLang="en-US" sz="6600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307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文本占位符 2"/>
          <p:cNvSpPr>
            <a:spLocks noGrp="1" noChangeArrowheads="1"/>
          </p:cNvSpPr>
          <p:nvPr>
            <p:ph type="body" idx="4294967295"/>
          </p:nvPr>
        </p:nvSpPr>
        <p:spPr>
          <a:xfrm>
            <a:off x="3028950" y="2857500"/>
            <a:ext cx="6115050" cy="757238"/>
          </a:xfrm>
        </p:spPr>
        <p:txBody>
          <a:bodyPr/>
          <a:lstStyle/>
          <a:p>
            <a:pPr marL="0" lvl="1" indent="0" algn="ctr">
              <a:buFontTx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第一节　化学能与热能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文本框 1"/>
          <p:cNvSpPr txBox="1">
            <a:spLocks noChangeArrowheads="1"/>
          </p:cNvSpPr>
          <p:nvPr/>
        </p:nvSpPr>
        <p:spPr bwMode="auto">
          <a:xfrm>
            <a:off x="1309688" y="639763"/>
            <a:ext cx="6735762" cy="612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>
                <a:latin typeface="Times New Roman" panose="02020603050405020304"/>
                <a:ea typeface="楷体" panose="02010609060101010101" pitchFamily="49" charset="-122"/>
              </a:rPr>
              <a:t>学习目标</a:t>
            </a:r>
            <a:endParaRPr lang="zh-CN" altLang="en-US" sz="3600"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latin typeface="Times New Roman" panose="02020603050405020304"/>
                <a:ea typeface="楷体" panose="02010609060101010101" pitchFamily="49" charset="-122"/>
              </a:rPr>
              <a:t>1、  通过实验知道化学反应中能量变化的主要表现形式，能根据事实判断吸热反应、放热反应，能说出中和热的涵义。</a:t>
            </a:r>
            <a:endParaRPr lang="zh-CN" altLang="en-US" sz="3600"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latin typeface="Times New Roman" panose="02020603050405020304"/>
                <a:ea typeface="楷体" panose="02010609060101010101" pitchFamily="49" charset="-122"/>
              </a:rPr>
              <a:t>2、  通过实验探究体验科学研究的一般过程，了解科学研究的基本方法。</a:t>
            </a:r>
            <a:endParaRPr lang="zh-CN" altLang="en-US" sz="3600"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latin typeface="Times New Roman" panose="02020603050405020304"/>
                <a:ea typeface="楷体" panose="02010609060101010101" pitchFamily="49" charset="-122"/>
              </a:rPr>
              <a:t>3、  通过实验发展学习化学的兴趣，进一步形成交流、合作、反思、评价的学习习惯。</a:t>
            </a:r>
            <a:endParaRPr lang="zh-CN" altLang="en-US" sz="3600"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文本占位符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66825"/>
            <a:ext cx="8102600" cy="1249363"/>
          </a:xfrm>
        </p:spPr>
        <p:txBody>
          <a:bodyPr/>
          <a:lstStyle/>
          <a:p>
            <a:pPr marL="0" lvl="1" indent="0"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．化学反应中能量变化的原因</a:t>
            </a: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微观角度</a:t>
            </a: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sz="40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marL="0" lvl="1" indent="0">
              <a:buFontTx/>
              <a:buNone/>
            </a:pP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57250" y="2516188"/>
          <a:ext cx="8242300" cy="1189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2300"/>
              </a:tblGrid>
              <a:tr h="1189037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altLang="zh-CN" sz="3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(1)</a:t>
                      </a:r>
                      <a:r>
                        <a:rPr lang="zh-CN" altLang="en-US" sz="3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物质中的原子之间是通过</a:t>
                      </a:r>
                      <a:r>
                        <a:rPr lang="zh-CN" altLang="en-US" sz="3600" kern="10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楷体" panose="02010609060101010101" pitchFamily="49" charset="-122"/>
                          <a:sym typeface="+mn-ea"/>
                        </a:rPr>
                        <a:t>化学键</a:t>
                      </a:r>
                      <a:r>
                        <a:rPr lang="zh-CN" altLang="en-US" sz="3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结合的。</a:t>
                      </a:r>
                      <a:endParaRPr lang="zh-CN" altLang="en-US" sz="3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</a:txBody>
                  <a:tcPr marL="91433" marR="91433" marT="45732" marB="45732"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923925" y="3703638"/>
          <a:ext cx="8110538" cy="1920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0538"/>
              </a:tblGrid>
              <a:tr h="1920875">
                <a:tc>
                  <a:txBody>
                    <a:bodyPr vert="horz" wrap="square"/>
                    <a:lstStyle/>
                    <a:p>
                      <a:pPr marL="0" lvl="1">
                        <a:buNone/>
                      </a:pPr>
                      <a:r>
                        <a:rPr lang="en-US" altLang="zh-CN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(2)</a:t>
                      </a:r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断开反应物中的化学键要吸收能量，形成生成物中的化学键要释放能量。</a:t>
                      </a:r>
                      <a:endParaRPr lang="zh-CN" altLang="en-US" sz="4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</a:txBody>
                  <a:tcPr marL="91436" marR="91436" marT="45735" marB="45735"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857250" y="5707063"/>
          <a:ext cx="8242300" cy="1081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2300"/>
              </a:tblGrid>
              <a:tr h="1081087">
                <a:tc>
                  <a:txBody>
                    <a:bodyPr vert="horz" wrap="square"/>
                    <a:lstStyle/>
                    <a:p>
                      <a:pPr marL="0" lvl="1">
                        <a:buNone/>
                      </a:pPr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实例</a:t>
                      </a:r>
                      <a:r>
                        <a:rPr lang="en-US" altLang="zh-CN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(25</a:t>
                      </a:r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 ℃和</a:t>
                      </a:r>
                      <a:r>
                        <a:rPr lang="en-US" altLang="zh-CN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101</a:t>
                      </a:r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zh-CN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kPa</a:t>
                      </a:r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的条件下</a:t>
                      </a:r>
                      <a:r>
                        <a:rPr lang="en-US" altLang="zh-CN" sz="4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)</a:t>
                      </a:r>
                      <a:endParaRPr lang="en-US" altLang="zh-CN" sz="4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 sz="1800"/>
                    </a:p>
                  </a:txBody>
                  <a:tcPr marL="91433" marR="91433" marT="45733" marB="45733"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0650" y="76200"/>
            <a:ext cx="89789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>
                <a:latin typeface="Times New Roman" panose="02020603050405020304"/>
                <a:ea typeface="楷体" panose="02010609060101010101" pitchFamily="49" charset="-122"/>
              </a:rPr>
              <a:t>一.化学键与化学反应中能量变化的关系</a:t>
            </a:r>
            <a:endParaRPr lang="zh-CN" altLang="en-US" sz="4000"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文本占位符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259388"/>
            <a:ext cx="7556500" cy="1857375"/>
          </a:xfrm>
        </p:spPr>
        <p:txBody>
          <a:bodyPr/>
          <a:lstStyle/>
          <a:p>
            <a:pPr marL="0" lvl="1" indent="0"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(3)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</a:rPr>
              <a:t>物质在化学反应中发生能量变化的主要原因是化学键的断裂和形成。</a:t>
            </a:r>
            <a:endParaRPr lang="zh-CN" altLang="en-US" sz="36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8688" y="1079500"/>
            <a:ext cx="6967537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28688" y="3949700"/>
          <a:ext cx="8154987" cy="118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4987"/>
              </a:tblGrid>
              <a:tr h="1189038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3600">
                          <a:solidFill>
                            <a:schemeClr val="accent2"/>
                          </a:solidFill>
                          <a:latin typeface="Times New Roman" panose="02020603050405020304"/>
                          <a:ea typeface="楷体" panose="02010609060101010101" pitchFamily="49" charset="-122"/>
                        </a:rPr>
                        <a:t>思考？依据化学反应的本质总结能量变化的原因？</a:t>
                      </a:r>
                      <a:endParaRPr lang="zh-CN" altLang="en-US" sz="3600">
                        <a:solidFill>
                          <a:schemeClr val="accent2"/>
                        </a:solidFill>
                        <a:latin typeface="Times New Roman" panose="02020603050405020304"/>
                        <a:ea typeface="楷体" panose="02010609060101010101" pitchFamily="49" charset="-122"/>
                      </a:endParaRPr>
                    </a:p>
                  </a:txBody>
                  <a:tcPr marL="91444" marR="91444" marT="45732" marB="45732"/>
                </a:tc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238625" y="1271588"/>
            <a:ext cx="1281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吸收</a:t>
            </a:r>
            <a:r>
              <a:rPr lang="en-US" altLang="zh-CN">
                <a:latin typeface="Times New Roman" panose="02020603050405020304"/>
                <a:ea typeface="楷体" panose="02010609060101010101" pitchFamily="49" charset="-122"/>
              </a:rPr>
              <a:t>436</a:t>
            </a:r>
            <a:endParaRPr lang="en-US" altLang="zh-CN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184650" y="1952625"/>
            <a:ext cx="12509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放出</a:t>
            </a:r>
            <a:r>
              <a:rPr lang="en-US" altLang="zh-CN">
                <a:latin typeface="Times New Roman" panose="02020603050405020304"/>
                <a:ea typeface="楷体" panose="02010609060101010101" pitchFamily="49" charset="-122"/>
              </a:rPr>
              <a:t>436</a:t>
            </a:r>
            <a:endParaRPr lang="en-US" altLang="zh-CN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553075" y="2687638"/>
            <a:ext cx="6746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吸收</a:t>
            </a:r>
            <a:endParaRPr lang="zh-CN" altLang="en-US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314825" y="33670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放出</a:t>
            </a:r>
            <a:endParaRPr lang="zh-CN" altLang="en-US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7181" name="文本框 6"/>
          <p:cNvSpPr txBox="1">
            <a:spLocks noChangeArrowheads="1"/>
          </p:cNvSpPr>
          <p:nvPr/>
        </p:nvSpPr>
        <p:spPr bwMode="auto">
          <a:xfrm>
            <a:off x="4446588" y="3395663"/>
            <a:ext cx="1565275" cy="365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473575" y="3316288"/>
            <a:ext cx="1538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吸收</a:t>
            </a:r>
            <a:r>
              <a:rPr lang="en-US" altLang="zh-CN">
                <a:latin typeface="Times New Roman" panose="02020603050405020304"/>
                <a:ea typeface="楷体" panose="02010609060101010101" pitchFamily="49" charset="-122"/>
              </a:rPr>
              <a:t>1660kJ</a:t>
            </a:r>
            <a:endParaRPr lang="en-US" altLang="zh-CN"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build="p"/>
      <p:bldP spid="3" grpId="0"/>
      <p:bldP spid="4" grpId="0"/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Text Box 2"/>
          <p:cNvSpPr txBox="1">
            <a:spLocks noChangeArrowheads="1"/>
          </p:cNvSpPr>
          <p:nvPr/>
        </p:nvSpPr>
        <p:spPr bwMode="auto">
          <a:xfrm>
            <a:off x="7938" y="-15875"/>
            <a:ext cx="92884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2.</a:t>
            </a:r>
            <a:r>
              <a:rPr lang="zh-CN" altLang="en-US" sz="40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化学反应中能量变化的决定因素</a:t>
            </a:r>
            <a:r>
              <a:rPr lang="en-US" altLang="zh-CN" sz="40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(</a:t>
            </a:r>
            <a:r>
              <a:rPr lang="zh-CN" altLang="zh-CN" sz="40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宏观</a:t>
            </a:r>
            <a:r>
              <a:rPr lang="en-US" altLang="zh-CN" sz="40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)</a:t>
            </a:r>
            <a:endParaRPr lang="en-US" altLang="zh-CN" sz="4000" b="1">
              <a:solidFill>
                <a:srgbClr val="0000CC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809625" y="5140325"/>
            <a:ext cx="6553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反应物的总能量  &gt;  生成物的总能量</a:t>
            </a:r>
            <a:endParaRPr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75813" name="Picture 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625" y="635000"/>
            <a:ext cx="6667500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6835" name="Picture 3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635000"/>
            <a:ext cx="72199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129213" y="2425700"/>
            <a:ext cx="30908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放出能量</a:t>
            </a:r>
            <a:endParaRPr lang="zh-CN" altLang="en-US" sz="3200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01875" y="5934075"/>
            <a:ext cx="54514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solidFill>
                  <a:schemeClr val="tx2"/>
                </a:solidFill>
                <a:latin typeface="Times New Roman" panose="02020603050405020304"/>
                <a:ea typeface="楷体" panose="02010609060101010101" pitchFamily="49" charset="-122"/>
              </a:rPr>
              <a:t>化学反应放出能量</a:t>
            </a:r>
            <a:endParaRPr lang="zh-CN" altLang="en-US" sz="3200">
              <a:solidFill>
                <a:schemeClr val="tx2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6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7859" name="Picture 3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571500"/>
            <a:ext cx="7620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883" name="Picture 3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685800"/>
            <a:ext cx="7772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1177925" y="5030788"/>
            <a:ext cx="6553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反应物的总能量 &lt;  生成物的总能量</a:t>
            </a:r>
            <a:endParaRPr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746750" y="2605088"/>
            <a:ext cx="26352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吸收能量</a:t>
            </a:r>
            <a:endParaRPr lang="zh-CN" altLang="en-US" sz="3200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809875" y="5610225"/>
            <a:ext cx="352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solidFill>
                  <a:schemeClr val="tx2"/>
                </a:solidFill>
                <a:latin typeface="Times New Roman" panose="02020603050405020304"/>
                <a:ea typeface="楷体" panose="02010609060101010101" pitchFamily="49" charset="-122"/>
              </a:rPr>
              <a:t>化学反应吸收能量</a:t>
            </a:r>
            <a:endParaRPr lang="zh-CN" altLang="en-US" sz="3200">
              <a:solidFill>
                <a:schemeClr val="tx2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4" grpId="0"/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Rectangle 19"/>
          <p:cNvSpPr>
            <a:spLocks noChangeArrowheads="1"/>
          </p:cNvSpPr>
          <p:nvPr/>
        </p:nvSpPr>
        <p:spPr bwMode="auto">
          <a:xfrm>
            <a:off x="0" y="-11113"/>
            <a:ext cx="10152063" cy="68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b="1">
                <a:latin typeface="Times New Roman" panose="02020603050405020304"/>
                <a:ea typeface="楷体" panose="02010609060101010101" pitchFamily="49" charset="-122"/>
              </a:rPr>
              <a:t>从物质的</a:t>
            </a:r>
            <a:r>
              <a:rPr lang="zh-CN" altLang="en-US" sz="5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总能量</a:t>
            </a:r>
            <a:r>
              <a:rPr lang="zh-CN" altLang="en-US" sz="5400" b="1">
                <a:latin typeface="Times New Roman" panose="02020603050405020304"/>
                <a:ea typeface="楷体" panose="02010609060101010101" pitchFamily="49" charset="-122"/>
              </a:rPr>
              <a:t>来考虑</a:t>
            </a:r>
            <a:endParaRPr lang="zh-CN" altLang="en-US" sz="5400" b="1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9964" name="Text Box 28"/>
          <p:cNvSpPr txBox="1">
            <a:spLocks noChangeArrowheads="1"/>
          </p:cNvSpPr>
          <p:nvPr/>
        </p:nvSpPr>
        <p:spPr bwMode="auto">
          <a:xfrm>
            <a:off x="184150" y="3743325"/>
            <a:ext cx="96361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800" b="1">
                <a:latin typeface="Times New Roman" panose="02020603050405020304"/>
                <a:ea typeface="楷体" panose="02010609060101010101" pitchFamily="49" charset="-122"/>
              </a:rPr>
              <a:t>1.</a:t>
            </a:r>
            <a:r>
              <a:rPr lang="zh-CN" altLang="en-US" sz="4800" b="1">
                <a:latin typeface="Times New Roman" panose="02020603050405020304"/>
                <a:ea typeface="楷体" panose="02010609060101010101" pitchFamily="49" charset="-122"/>
              </a:rPr>
              <a:t>若</a:t>
            </a:r>
            <a:r>
              <a:rPr lang="en-US" altLang="zh-CN" sz="4800" b="1">
                <a:latin typeface="Times New Roman" panose="02020603050405020304"/>
                <a:ea typeface="楷体" panose="02010609060101010101" pitchFamily="49" charset="-122"/>
              </a:rPr>
              <a:t>E</a:t>
            </a:r>
            <a:r>
              <a:rPr lang="zh-CN" altLang="en-US" sz="4800" b="1" baseline="-25000">
                <a:latin typeface="Times New Roman" panose="02020603050405020304"/>
                <a:ea typeface="楷体" panose="02010609060101010101" pitchFamily="49" charset="-122"/>
              </a:rPr>
              <a:t>反总</a:t>
            </a:r>
            <a:r>
              <a:rPr lang="en-US" altLang="zh-CN" sz="4800" b="1">
                <a:latin typeface="Times New Roman" panose="02020603050405020304"/>
                <a:ea typeface="楷体" panose="02010609060101010101" pitchFamily="49" charset="-122"/>
              </a:rPr>
              <a:t>&gt; E</a:t>
            </a:r>
            <a:r>
              <a:rPr lang="zh-CN" altLang="en-US" sz="4800" b="1" baseline="-25000">
                <a:latin typeface="Times New Roman" panose="02020603050405020304"/>
                <a:ea typeface="楷体" panose="02010609060101010101" pitchFamily="49" charset="-122"/>
              </a:rPr>
              <a:t>生总</a:t>
            </a:r>
            <a:r>
              <a:rPr lang="zh-CN" altLang="en-US" sz="4800" b="1">
                <a:latin typeface="Times New Roman" panose="02020603050405020304"/>
                <a:ea typeface="楷体" panose="02010609060101010101" pitchFamily="49" charset="-122"/>
              </a:rPr>
              <a:t>，</a:t>
            </a:r>
            <a:r>
              <a:rPr lang="zh-CN" altLang="en-US" sz="4800" b="1" u="sng">
                <a:latin typeface="Times New Roman" panose="02020603050405020304"/>
                <a:ea typeface="楷体" panose="02010609060101010101" pitchFamily="49" charset="-122"/>
              </a:rPr>
              <a:t>     </a:t>
            </a:r>
            <a:r>
              <a:rPr lang="zh-CN" altLang="en-US" sz="4800" b="1">
                <a:latin typeface="Times New Roman" panose="02020603050405020304"/>
                <a:ea typeface="楷体" panose="02010609060101010101" pitchFamily="49" charset="-122"/>
              </a:rPr>
              <a:t>能量。</a:t>
            </a:r>
            <a:endParaRPr lang="zh-CN" altLang="en-US" sz="4800" b="1" baseline="-25000">
              <a:latin typeface="宋体" panose="02010600030101010101" pitchFamily="2" charset="-122"/>
            </a:endParaRPr>
          </a:p>
        </p:txBody>
      </p:sp>
      <p:sp>
        <p:nvSpPr>
          <p:cNvPr id="49156" name="TextBox 15"/>
          <p:cNvSpPr txBox="1">
            <a:spLocks noChangeArrowheads="1"/>
          </p:cNvSpPr>
          <p:nvPr/>
        </p:nvSpPr>
        <p:spPr bwMode="auto">
          <a:xfrm>
            <a:off x="4470400" y="3697288"/>
            <a:ext cx="32623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放出</a:t>
            </a:r>
            <a:endParaRPr lang="zh-CN" altLang="en-US" sz="5400">
              <a:latin typeface="Times New Roman" panose="02020603050405020304" pitchFamily="18" charset="0"/>
            </a:endParaRPr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307975" y="5446713"/>
            <a:ext cx="9720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800" b="1">
                <a:latin typeface="Times New Roman" panose="02020603050405020304"/>
                <a:ea typeface="楷体" panose="02010609060101010101" pitchFamily="49" charset="-122"/>
              </a:rPr>
              <a:t>2.</a:t>
            </a:r>
            <a:r>
              <a:rPr lang="zh-CN" altLang="en-US" sz="4800" b="1">
                <a:latin typeface="Times New Roman" panose="02020603050405020304"/>
                <a:ea typeface="楷体" panose="02010609060101010101" pitchFamily="49" charset="-122"/>
              </a:rPr>
              <a:t>若</a:t>
            </a:r>
            <a:r>
              <a:rPr lang="en-US" altLang="zh-CN" sz="4800" b="1">
                <a:latin typeface="Times New Roman" panose="02020603050405020304"/>
                <a:ea typeface="楷体" panose="02010609060101010101" pitchFamily="49" charset="-122"/>
              </a:rPr>
              <a:t>E</a:t>
            </a:r>
            <a:r>
              <a:rPr lang="zh-CN" altLang="en-US" sz="4800" b="1" baseline="-25000">
                <a:latin typeface="Times New Roman" panose="02020603050405020304"/>
                <a:ea typeface="楷体" panose="02010609060101010101" pitchFamily="49" charset="-122"/>
              </a:rPr>
              <a:t>反总</a:t>
            </a:r>
            <a:r>
              <a:rPr lang="en-US" altLang="zh-CN" sz="4800" b="1">
                <a:latin typeface="Times New Roman" panose="02020603050405020304"/>
                <a:ea typeface="楷体" panose="02010609060101010101" pitchFamily="49" charset="-122"/>
              </a:rPr>
              <a:t>&lt; E</a:t>
            </a:r>
            <a:r>
              <a:rPr lang="zh-CN" altLang="en-US" sz="4800" b="1" baseline="-25000">
                <a:latin typeface="Times New Roman" panose="02020603050405020304"/>
                <a:ea typeface="楷体" panose="02010609060101010101" pitchFamily="49" charset="-122"/>
              </a:rPr>
              <a:t>生总</a:t>
            </a:r>
            <a:r>
              <a:rPr lang="zh-CN" altLang="en-US" sz="4800" b="1">
                <a:latin typeface="Times New Roman" panose="02020603050405020304"/>
                <a:ea typeface="楷体" panose="02010609060101010101" pitchFamily="49" charset="-122"/>
              </a:rPr>
              <a:t>，</a:t>
            </a:r>
            <a:r>
              <a:rPr lang="zh-CN" altLang="en-US" sz="4800" b="1" u="sng">
                <a:latin typeface="Times New Roman" panose="02020603050405020304"/>
                <a:ea typeface="楷体" panose="02010609060101010101" pitchFamily="49" charset="-122"/>
              </a:rPr>
              <a:t>     </a:t>
            </a:r>
            <a:r>
              <a:rPr lang="zh-CN" altLang="en-US" sz="4800" b="1">
                <a:latin typeface="Times New Roman" panose="02020603050405020304"/>
                <a:ea typeface="楷体" panose="02010609060101010101" pitchFamily="49" charset="-122"/>
              </a:rPr>
              <a:t>能量。</a:t>
            </a:r>
            <a:endParaRPr lang="zh-CN" altLang="en-US" sz="4800" b="1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49158" name="TextBox 13"/>
          <p:cNvSpPr txBox="1">
            <a:spLocks noChangeArrowheads="1"/>
          </p:cNvSpPr>
          <p:nvPr/>
        </p:nvSpPr>
        <p:spPr bwMode="auto">
          <a:xfrm>
            <a:off x="4733925" y="5400675"/>
            <a:ext cx="21320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吸收</a:t>
            </a:r>
            <a:endParaRPr lang="zh-CN" altLang="en-US" sz="54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71513" y="1328738"/>
            <a:ext cx="7716837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>
                <a:latin typeface="Times New Roman" panose="02020603050405020304"/>
                <a:ea typeface="楷体" panose="02010609060101010101" pitchFamily="49" charset="-122"/>
              </a:rPr>
              <a:t>       </a:t>
            </a:r>
            <a:r>
              <a:rPr lang="zh-CN" altLang="en-US" sz="4000">
                <a:latin typeface="Times New Roman" panose="02020603050405020304"/>
                <a:ea typeface="楷体" panose="02010609060101010101" pitchFamily="49" charset="-122"/>
              </a:rPr>
              <a:t>一个化学反应完成后是吸收能量还是放出能量，决定于反应物的总能量与生成物的总能量的相对大小。</a:t>
            </a:r>
            <a:endParaRPr lang="zh-CN" altLang="en-US" sz="4000"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64" grpId="0"/>
      <p:bldP spid="49156" grpId="0"/>
      <p:bldP spid="44050" grpId="0"/>
      <p:bldP spid="4915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 Box 2"/>
          <p:cNvSpPr>
            <a:spLocks noChangeArrowheads="1"/>
          </p:cNvSpPr>
          <p:nvPr/>
        </p:nvSpPr>
        <p:spPr bwMode="auto">
          <a:xfrm>
            <a:off x="304800" y="381000"/>
            <a:ext cx="822801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>
                <a:latin typeface="Times New Roman" panose="02020603050405020304"/>
                <a:ea typeface="楷体" panose="02010609060101010101" pitchFamily="49" charset="-122"/>
                <a:sym typeface="微软雅黑" panose="020b0503020204020204" pitchFamily="34" charset="-122"/>
              </a:rPr>
              <a:t>二、化学能与热能的相互转化</a:t>
            </a:r>
            <a:endParaRPr lang="zh-CN" altLang="en-US" sz="4000" b="1">
              <a:latin typeface="Times New Roman" panose="02020603050405020304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6147" name="Text Box 3"/>
          <p:cNvSpPr>
            <a:spLocks noChangeArrowheads="1"/>
          </p:cNvSpPr>
          <p:nvPr/>
        </p:nvSpPr>
        <p:spPr bwMode="auto">
          <a:xfrm>
            <a:off x="381000" y="1409700"/>
            <a:ext cx="74898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、两条基本的自然定律</a:t>
            </a:r>
            <a:endParaRPr lang="zh-CN" altLang="en-US" sz="3600"/>
          </a:p>
        </p:txBody>
      </p:sp>
      <p:sp>
        <p:nvSpPr>
          <p:cNvPr id="6148" name="Text Box 4"/>
          <p:cNvSpPr>
            <a:spLocks noChangeArrowheads="1"/>
          </p:cNvSpPr>
          <p:nvPr/>
        </p:nvSpPr>
        <p:spPr bwMode="auto">
          <a:xfrm>
            <a:off x="900113" y="2205038"/>
            <a:ext cx="763270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①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质量守衡定律：自然界的物质可以发生相互转化，但是其总质量保持不变。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3200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79475" y="4579938"/>
            <a:ext cx="7580313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②能量守衡定律：一种能量可以转变为另一种能量，但是能量的总量保持不变。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32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2" name="Text Box 4"/>
          <p:cNvSpPr>
            <a:spLocks noChangeArrowheads="1"/>
          </p:cNvSpPr>
          <p:nvPr/>
        </p:nvSpPr>
        <p:spPr bwMode="auto">
          <a:xfrm>
            <a:off x="539750" y="333375"/>
            <a:ext cx="6802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40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、放热反应和吸热反应</a:t>
            </a:r>
            <a:endParaRPr lang="zh-CN" altLang="en-US" sz="4000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52488" y="1579563"/>
            <a:ext cx="7032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1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）放热反应（化学能转化为热能）</a:t>
            </a:r>
            <a:endParaRPr lang="zh-CN" altLang="en-US" sz="3200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963738" y="2620963"/>
            <a:ext cx="48117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实验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2-1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：盐酸与铝条的反应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20788" y="3138488"/>
            <a:ext cx="6732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    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放出热量的化学反应叫做放热反应</a:t>
            </a:r>
            <a:endParaRPr lang="zh-CN" altLang="en-US" sz="3200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20788" y="3981450"/>
            <a:ext cx="71675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）吸热反应（热能转化为化学能）</a:t>
            </a:r>
            <a:endParaRPr lang="zh-CN" altLang="en-US" sz="3200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616075" y="4683125"/>
            <a:ext cx="65405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实验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2-2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：氢氧化钡与氯化铵反应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385888" y="5511800"/>
            <a:ext cx="70024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     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吸收热量的化学反应叫做吸热反应</a:t>
            </a:r>
            <a:endParaRPr lang="zh-CN" altLang="en-US" sz="3200"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2" grpId="0"/>
      <p:bldP spid="3" grpId="0"/>
      <p:bldP spid="4" grpId="0"/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465138" y="274638"/>
            <a:ext cx="8678862" cy="1325562"/>
          </a:xfrm>
        </p:spPr>
        <p:txBody>
          <a:bodyPr/>
          <a:lstStyle/>
          <a:p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探究实验：中和反应是吸热反应       还是放热反应？</a:t>
            </a:r>
            <a:endParaRPr lang="zh-CN" altLang="en-US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0" y="1600200"/>
            <a:ext cx="8188325" cy="11112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阅读</a:t>
            </a:r>
            <a:r>
              <a:rPr lang="zh-CN" altLang="en-US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课本</a:t>
            </a:r>
            <a:r>
              <a:rPr lang="en-US" altLang="zh-CN" sz="24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34</a:t>
            </a:r>
            <a:r>
              <a:rPr lang="zh-CN" altLang="en-US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页实验</a:t>
            </a:r>
            <a:r>
              <a:rPr lang="en-US" altLang="zh-CN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2-3</a:t>
            </a:r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按要求完成实验，做好实验记录。</a:t>
            </a:r>
            <a:endParaRPr lang="zh-CN" altLang="en-US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57200" y="2576513"/>
            <a:ext cx="8678863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     </a:t>
            </a:r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得出结论后讨论课本</a:t>
            </a:r>
            <a:r>
              <a:rPr lang="en-US" altLang="zh-CN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34</a:t>
            </a:r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页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思考与交流</a:t>
            </a:r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，了解中和热的定义。</a:t>
            </a:r>
            <a:endParaRPr lang="zh-CN" altLang="en-US" sz="36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latin typeface="Times New Roman" panose="02020603050405020304"/>
                <a:ea typeface="楷体" panose="02010609060101010101" pitchFamily="49" charset="-122"/>
              </a:rPr>
              <a:t>提示：热量计算公式Q=mcΔt</a:t>
            </a:r>
            <a:endParaRPr lang="zh-CN" altLang="en-US" sz="3600"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Q:中和反应放出的热量.</a:t>
            </a:r>
            <a:endParaRPr lang="zh-CN" altLang="en-US" sz="36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m：反应混合液的质量.</a:t>
            </a:r>
            <a:endParaRPr lang="zh-CN" altLang="en-US" sz="36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c：反应混合液的比热容.</a:t>
            </a:r>
            <a:endParaRPr lang="zh-CN" altLang="en-US" sz="36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r>
              <a:rPr lang="zh-CN" altLang="en-US" sz="3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Δt：反应前后溶液温度的差值.</a:t>
            </a:r>
            <a:endParaRPr lang="zh-CN" altLang="en-US" sz="36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endParaRPr lang="zh-CN" altLang="en-US" sz="36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84163"/>
            <a:ext cx="7686675" cy="1143000"/>
          </a:xfrm>
        </p:spPr>
        <p:txBody>
          <a:bodyPr/>
          <a:lstStyle/>
          <a:p>
            <a:r>
              <a:rPr lang="en-US" altLang="zh-CN" sz="4000">
                <a:latin typeface="Times New Roman" panose="02020603050405020304"/>
                <a:ea typeface="楷体" panose="02010609060101010101" pitchFamily="49" charset="-122"/>
              </a:rPr>
              <a:t>3.</a:t>
            </a:r>
            <a:r>
              <a:rPr lang="zh-CN" altLang="zh-CN" sz="4000">
                <a:latin typeface="Times New Roman" panose="02020603050405020304"/>
                <a:ea typeface="楷体" panose="02010609060101010101" pitchFamily="49" charset="-122"/>
              </a:rPr>
              <a:t>化学能与热能相互转化的应用</a:t>
            </a:r>
            <a:endParaRPr lang="zh-CN" altLang="zh-CN" sz="4000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42875" y="1585913"/>
            <a:ext cx="89709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1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）</a:t>
            </a:r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化学能转化为热能：化石燃料的燃烧、炸 药开山，发射火箭等。</a:t>
            </a:r>
            <a:endParaRPr lang="en-US" altLang="zh-CN" sz="320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 rot="3780000">
            <a:off x="3460750" y="-1300162"/>
            <a:ext cx="733425" cy="740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9600">
                <a:solidFill>
                  <a:schemeClr val="accent2"/>
                </a:solidFill>
                <a:latin typeface="Times New Roman" panose="02020603050405020304"/>
                <a:ea typeface="楷体" panose="02010609060101010101" pitchFamily="49" charset="-122"/>
              </a:rPr>
              <a:t>化学与生活</a:t>
            </a:r>
            <a:endParaRPr lang="zh-CN" altLang="en-US" sz="9600">
              <a:solidFill>
                <a:schemeClr val="accent2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8425" y="2654300"/>
            <a:ext cx="86217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）</a:t>
            </a:r>
            <a:r>
              <a:rPr lang="en-US" altLang="zh-CN" sz="3200"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lang="zh-CN" altLang="en-US" sz="3200">
                <a:latin typeface="Times New Roman" panose="02020603050405020304"/>
                <a:ea typeface="楷体" panose="02010609060101010101" pitchFamily="49" charset="-122"/>
              </a:rPr>
              <a:t>热能转化为化学能：高温冶炼金属、分解化合物等</a:t>
            </a:r>
            <a:r>
              <a:rPr lang="zh-CN" altLang="en-US">
                <a:latin typeface="Times New Roman" panose="02020603050405020304"/>
                <a:ea typeface="楷体" panose="02010609060101010101" pitchFamily="49" charset="-122"/>
              </a:rPr>
              <a:t>。</a:t>
            </a:r>
            <a:endParaRPr lang="zh-CN" altLang="en-US">
              <a:latin typeface="Times New Roman" panose="02020603050405020304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875" y="4105275"/>
            <a:ext cx="19335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6450" y="4105275"/>
            <a:ext cx="20034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0838" y="4105275"/>
            <a:ext cx="2571750" cy="2857500"/>
          </a:xfrm>
          <a:prstGeom prst="rect">
            <a:avLst/>
          </a:prstGeom>
          <a:gradFill rotWithShape="1">
            <a:gsLst>
              <a:gs pos="0">
                <a:srgbClr val="FBFB11"/>
              </a:gs>
              <a:gs pos="100000">
                <a:srgbClr val="838309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谢    谢</a:t>
            </a:r>
            <a:endParaRPr lang="zh-CN" altLang="en-US"/>
          </a:p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718800" y="10909300"/>
            <a:ext cx="342900" cy="266700"/>
          </a:xfrm>
          <a:prstGeom prst="cube">
            <a:avLst/>
          </a:prstGeom>
        </p:spPr>
      </p:pic>
    </p:spTree>
  </p:cSld>
  <p:clrMapOvr>
    <a:masterClrMapping/>
  </p:clrMapOvr>
  <p:transition>
    <p:checker dir="vert"/>
  </p:transition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化学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(4:3)</PresentationFormat>
  <Paragraphs>53</Paragraphs>
  <Slides>13</Slides>
  <Notes>12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3">
      <vt:lpstr>Arial</vt:lpstr>
      <vt:lpstr>Calibri Light</vt:lpstr>
      <vt:lpstr>Calibri</vt:lpstr>
      <vt:lpstr>楷体</vt:lpstr>
      <vt:lpstr>宋体</vt:lpstr>
      <vt:lpstr>等线 Light</vt:lpstr>
      <vt:lpstr>等线</vt:lpstr>
      <vt:lpstr>Times New Roman</vt:lpstr>
      <vt:lpstr>微软雅黑</vt:lpstr>
      <vt:lpstr>化学</vt:lpstr>
      <vt:lpstr>问题1.煤燃烧过程中我们利用了什么？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探究实验：中和反应是吸热反应       还是放热反应？</vt:lpstr>
      <vt:lpstr>3.化学能与热能相互转化的应用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2021-01-03T20:59:49.897</cp:lastPrinted>
  <dcterms:created xsi:type="dcterms:W3CDTF">2021-01-03T20:59:49Z</dcterms:created>
  <dcterms:modified xsi:type="dcterms:W3CDTF">2021-01-03T12:59:50Z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