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471" r:id="rId4"/>
    <p:sldId id="452" r:id="rId5"/>
    <p:sldId id="448" r:id="rId6"/>
    <p:sldId id="451" r:id="rId7"/>
    <p:sldId id="431" r:id="rId8"/>
    <p:sldId id="319" r:id="rId9"/>
    <p:sldId id="320" r:id="rId10"/>
    <p:sldId id="402" r:id="rId11"/>
    <p:sldId id="354" r:id="rId12"/>
    <p:sldId id="445" r:id="rId13"/>
    <p:sldId id="453" r:id="rId14"/>
    <p:sldId id="454" r:id="rId15"/>
    <p:sldId id="389" r:id="rId16"/>
    <p:sldId id="470" r:id="rId17"/>
    <p:sldId id="455" r:id="rId18"/>
    <p:sldId id="439" r:id="rId19"/>
    <p:sldId id="457" r:id="rId20"/>
    <p:sldId id="437" r:id="rId21"/>
    <p:sldId id="441" r:id="rId22"/>
    <p:sldId id="468" r:id="rId23"/>
    <p:sldId id="467" r:id="rId24"/>
    <p:sldId id="458" r:id="rId25"/>
    <p:sldId id="460" r:id="rId26"/>
    <p:sldId id="464" r:id="rId27"/>
    <p:sldId id="465" r:id="rId28"/>
    <p:sldId id="472" r:id="rId29"/>
  </p:sldIdLst>
  <p:sldSz cx="9144000" cy="6858000" type="screen4x3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61" autoAdjust="0"/>
    <p:restoredTop sz="90511" autoAdjust="0"/>
  </p:normalViewPr>
  <p:slideViewPr>
    <p:cSldViewPr>
      <p:cViewPr varScale="1">
        <p:scale>
          <a:sx n="68" d="100"/>
          <a:sy n="68" d="100"/>
        </p:scale>
        <p:origin x="-14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34"/>
    </p:cViewPr>
  </p:sorterViewPr>
  <p:notesViewPr>
    <p:cSldViewPr>
      <p:cViewPr varScale="1">
        <p:scale>
          <a:sx n="56" d="100"/>
          <a:sy n="56" d="100"/>
        </p:scale>
        <p:origin x="-123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fld id="{EE9DB9FD-FD48-4B0B-B1D3-FAD33B6F3CDF}" type="slidenum">
              <a:rPr lang="en-US" altLang="zh-CN"/>
              <a:t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D3D4E4C-939E-4B88-AD67-CEC5818E6774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661B04D6-95D6-4711-A637-2D75F0CFCA3B}" type="slidenum">
              <a:rPr lang="zh-CN" altLang="en-US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/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88C3A10-3A02-48F0-A336-7E13E8503399}" type="slidenum">
              <a:rPr lang="zh-CN" altLang="en-US"/>
              <a:t>23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-1"/>
            <a:ext cx="9144000" cy="6858001"/>
          </a:xfrm>
          <a:prstGeom prst="rect">
            <a:avLst/>
          </a:prstGeom>
        </p:spPr>
      </p:pic>
      <p:sp>
        <p:nvSpPr>
          <p:cNvPr id="23" name="标题 22"/>
          <p:cNvSpPr>
            <a:spLocks noGrp="1"/>
          </p:cNvSpPr>
          <p:nvPr>
            <p:ph type="title" hasCustomPrompt="1"/>
          </p:nvPr>
        </p:nvSpPr>
        <p:spPr>
          <a:xfrm>
            <a:off x="872169" y="2766059"/>
            <a:ext cx="7545579" cy="132588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3231" y="960830"/>
            <a:ext cx="6063164" cy="132588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94364" y="2430860"/>
            <a:ext cx="4785293" cy="822960"/>
          </a:xfrm>
        </p:spPr>
        <p:txBody>
          <a:bodyPr/>
          <a:lstStyle>
            <a:lvl1pPr algn="l">
              <a:defRPr sz="2400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>
    <p:checker dir="vert"/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0"/>
            <a:ext cx="9144000" cy="684636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01A8F7E-CE88-475B-AC0A-EAEA1D916193}" type="slidenum">
              <a:rPr lang="en-US" altLang="zh-CN" smtClean="0"/>
              <a:t/>
            </a:fld>
            <a:endParaRPr lang="en-US" altLang="zh-CN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2180564" y="2667020"/>
            <a:ext cx="5181600" cy="16764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zh-CN" altLang="en-US"/>
              <a:t>谢    谢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image" Target="../media/image2.png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5">
            <a:lum/>
          </a:blip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3357563" y="1821180"/>
            <a:ext cx="2428875" cy="132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大</a:t>
            </a:r>
            <a:endParaRPr lang="zh-CN" altLang="en-US"/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422651" y="3381376"/>
            <a:ext cx="229870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小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>
    <p:checker dir="vert"/>
  </p:transition>
  <p:timing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</a:defRPr>
      </a:lvl5pPr>
      <a:lvl6pPr marL="41148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82296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23444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64592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algn="ctr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1722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vmlDrawing" Target="../drawings/vmlDrawing1.vml" /><Relationship Id="rId2" Type="http://schemas.openxmlformats.org/officeDocument/2006/relationships/notesSlide" Target="../notesSlides/notesSlide1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3.png" /><Relationship Id="rId5" Type="http://schemas.openxmlformats.org/officeDocument/2006/relationships/image" Target="../media/image4.jpeg" /><Relationship Id="rId6" Type="http://schemas.openxmlformats.org/officeDocument/2006/relationships/image" Target="../media/image5.png" /><Relationship Id="rId7" Type="http://schemas.openxmlformats.org/officeDocument/2006/relationships/image" Target="../media/image6.jpeg" /><Relationship Id="rId8" Type="http://schemas.openxmlformats.org/officeDocument/2006/relationships/image" Target="../media/image7.jpeg" /><Relationship Id="rId9" Type="http://schemas.openxmlformats.org/officeDocument/2006/relationships/hyperlink" Target="http://www.matsushita.co.jp/corp/news/official.data/data.dir/jn010131-1/jn010131-1-1.jpg" TargetMode="Ex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6.xml" /><Relationship Id="rId3" Type="http://schemas.openxmlformats.org/officeDocument/2006/relationships/hyperlink" Target="0001.&#37239;&#20845;&#32593;-&#20013;&#23398;&#21270;&#23398;&#8212;&#8212;&#27700;&#26524;&#30005;&#27744;%5b&#27969;&#30021;&#29256;%5d.flv" TargetMode="Externa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7.xml" /><Relationship Id="rId3" Type="http://schemas.openxmlformats.org/officeDocument/2006/relationships/oleObject" Target="../embeddings/oleObject2.bin" TargetMode="Internal" /><Relationship Id="rId4" Type="http://schemas.openxmlformats.org/officeDocument/2006/relationships/image" Target="../media/image9.wmf" /><Relationship Id="rId5" Type="http://schemas.openxmlformats.org/officeDocument/2006/relationships/vmlDrawing" Target="../drawings/vmlDrawing2.v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9.xml" /><Relationship Id="rId3" Type="http://schemas.openxmlformats.org/officeDocument/2006/relationships/hyperlink" Target="0001.&#37239;&#20845;&#32593;-&#20013;&#23398;&#21270;&#23398;&#8212;&#8212;&#27700;&#26524;&#30005;&#27744;%5b&#27969;&#30021;&#29256;%5d.flv" TargetMode="External" /><Relationship Id="rId4" Type="http://schemas.openxmlformats.org/officeDocument/2006/relationships/image" Target="../media/image1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0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1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3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4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第二节　化学能与电能</a:t>
            </a:r>
            <a:endParaRPr lang="zh-CN" altLang="en-US"/>
          </a:p>
        </p:txBody>
      </p:sp>
    </p:spTree>
  </p:cSld>
  <p:clrMapOvr>
    <a:masterClrMapping/>
  </p:clrMapOvr>
  <p:transition>
    <p:checker dir="vert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3654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0" y="307975"/>
          <a:ext cx="3492500" cy="26193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Photo Editor 照片" r:id="rId3" imgW="6096000" imgH="4572000" progId="MSPhotoEd.3">
                  <p:embed/>
                </p:oleObj>
              </mc:Choice>
              <mc:Fallback>
                <p:oleObj name="Photo Editor 照片" r:id="rId3" imgW="6096000" imgH="4572000" progId="MSPhotoEd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0" y="307975"/>
                        <a:ext cx="3492500" cy="261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65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3800" y="3357563"/>
            <a:ext cx="414020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52" name="Picture 8" descr="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3800" y="0"/>
            <a:ext cx="414020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53" name="Picture 9" descr="662186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6650" y="1857375"/>
            <a:ext cx="2973388" cy="257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0"/>
          <p:cNvSpPr>
            <a:spLocks noChangeArrowheads="1"/>
          </p:cNvSpPr>
          <p:nvPr/>
        </p:nvSpPr>
        <p:spPr bwMode="auto">
          <a:xfrm>
            <a:off x="323850" y="616585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b="1">
                <a:solidFill>
                  <a:srgbClr val="FF3300"/>
                </a:solidFill>
                <a:latin typeface="Times New Roman" panose="02020603050405020304"/>
                <a:ea typeface="楷体" panose="02010609060101010101" pitchFamily="49" charset="-122"/>
              </a:rPr>
              <a:t>锂电池</a:t>
            </a:r>
            <a:endParaRPr kumimoji="1" lang="zh-CN" altLang="en-US" b="1">
              <a:solidFill>
                <a:srgbClr val="FF33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0" y="3500438"/>
            <a:ext cx="3387725" cy="3143250"/>
            <a:chOff x="2877" y="2095"/>
            <a:chExt cx="2355" cy="2062"/>
          </a:xfrm>
        </p:grpSpPr>
        <p:pic>
          <p:nvPicPr>
            <p:cNvPr id="1032" name="Picture 13" descr="jn010131-1-1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77" y="2095"/>
              <a:ext cx="2211" cy="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3" name="Text Box 14"/>
            <p:cNvSpPr txBox="1">
              <a:spLocks noChangeArrowheads="1"/>
            </p:cNvSpPr>
            <p:nvPr/>
          </p:nvSpPr>
          <p:spPr bwMode="auto">
            <a:xfrm>
              <a:off x="2928" y="3792"/>
              <a:ext cx="23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CN" altLang="en-US" sz="3200" b="1">
                  <a:latin typeface="Times New Roman" panose="02020603050405020304" pitchFamily="18" charset="0"/>
                  <a:ea typeface="楷体_GB2312" pitchFamily="49" charset="-122"/>
                </a:rPr>
                <a:t>纽扣电池</a:t>
              </a:r>
              <a:endParaRPr kumimoji="1" lang="zh-CN" altLang="en-US" sz="3200" b="1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6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6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36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矩形 1"/>
          <p:cNvSpPr>
            <a:spLocks noChangeArrowheads="1"/>
          </p:cNvSpPr>
          <p:nvPr/>
        </p:nvSpPr>
        <p:spPr bwMode="auto">
          <a:xfrm>
            <a:off x="0" y="714375"/>
            <a:ext cx="91440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学习目标</a:t>
            </a:r>
            <a:br>
              <a:rPr lang="zh-CN" altLang="en-US" sz="4000" b="1"/>
            </a:br>
            <a:r>
              <a:rPr lang="zh-CN" altLang="en-US" sz="4000" b="1">
                <a:latin typeface="Times New Roman" panose="02020603050405020304"/>
                <a:ea typeface="楷体" panose="02010609060101010101" pitchFamily="49" charset="-122"/>
              </a:rPr>
              <a:t>　　理解原电池原理及其形成条件</a:t>
            </a:r>
            <a:br>
              <a:rPr lang="zh-CN" altLang="en-US" sz="4000" b="1"/>
            </a:b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学习重点</a:t>
            </a:r>
            <a:br>
              <a:rPr lang="zh-CN" altLang="en-US" sz="4000" b="1"/>
            </a:br>
            <a:r>
              <a:rPr lang="zh-CN" altLang="en-US" sz="4000" b="1">
                <a:latin typeface="Times New Roman" panose="02020603050405020304"/>
                <a:ea typeface="楷体" panose="02010609060101010101" pitchFamily="49" charset="-122"/>
              </a:rPr>
              <a:t>　　初步认识原电池概念、原理、组成及应用。</a:t>
            </a:r>
            <a:endParaRPr lang="zh-CN" altLang="en-US" sz="4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1" name="矩形 2"/>
          <p:cNvSpPr>
            <a:spLocks noChangeArrowheads="1"/>
          </p:cNvSpPr>
          <p:nvPr/>
        </p:nvSpPr>
        <p:spPr bwMode="auto">
          <a:xfrm>
            <a:off x="0" y="3929063"/>
            <a:ext cx="9144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学习策略</a:t>
            </a:r>
            <a:br>
              <a:rPr lang="zh-CN" altLang="en-US" sz="4000" b="1">
                <a:latin typeface="Adobe 黑体 Std R" pitchFamily="34" charset="-122"/>
                <a:ea typeface="Adobe 黑体 Std R" pitchFamily="34" charset="-122"/>
              </a:rPr>
            </a:br>
            <a:r>
              <a:rPr lang="zh-CN" altLang="en-US" sz="4000" b="1">
                <a:latin typeface="Times New Roman" panose="02020603050405020304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4000">
                <a:latin typeface="Times New Roman" panose="02020603050405020304" pitchFamily="49" charset="-122"/>
                <a:ea typeface="楷体" panose="02010609060101010101" pitchFamily="49" charset="-122"/>
              </a:rPr>
              <a:t>在理解的基础上记住</a:t>
            </a:r>
            <a:r>
              <a:rPr lang="en-US" altLang="zh-CN" sz="4000">
                <a:latin typeface="Times New Roman" panose="02020603050405020304" pitchFamily="49" charset="-122"/>
                <a:ea typeface="楷体" panose="02010609060101010101" pitchFamily="49" charset="-122"/>
              </a:rPr>
              <a:t>Cu-Zn</a:t>
            </a:r>
            <a:r>
              <a:rPr lang="zh-CN" altLang="en-US" sz="4000">
                <a:latin typeface="Times New Roman" panose="02020603050405020304" pitchFamily="49" charset="-122"/>
                <a:ea typeface="楷体" panose="02010609060101010101" pitchFamily="49" charset="-122"/>
              </a:rPr>
              <a:t>原电池的模型和工作原理。用此原理去分析其它原电池的对应知识。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--------</a:t>
            </a:r>
            <a:r>
              <a:rPr lang="zh-CN" altLang="en-US" sz="4000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建模</a:t>
            </a:r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0" y="836613"/>
            <a:ext cx="9144000" cy="564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展示任务分解</a:t>
            </a:r>
            <a:endParaRPr lang="en-US" altLang="zh-CN" sz="40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一组：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分析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Cu-Zn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原电池的工作原理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---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建模</a:t>
            </a:r>
            <a:endParaRPr lang="en-US" altLang="zh-CN" sz="36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     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学案：一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.</a:t>
            </a:r>
            <a:r>
              <a:rPr lang="zh-CN" altLang="zh-CN" sz="3600">
                <a:latin typeface="Times New Roman" panose="02020603050405020304" pitchFamily="49" charset="-122"/>
                <a:ea typeface="楷体" panose="02010609060101010101" pitchFamily="49" charset="-122"/>
              </a:rPr>
              <a:t>原电池原理探究</a:t>
            </a:r>
            <a:r>
              <a:rPr lang="en-US" altLang="zh-CN" sz="3600">
                <a:latin typeface="Times New Roman" panose="02020603050405020304" pitchFamily="49" charset="-122"/>
                <a:ea typeface="楷体" panose="02010609060101010101" pitchFamily="49" charset="-122"/>
              </a:rPr>
              <a:t>)</a:t>
            </a:r>
            <a:endParaRPr lang="zh-CN" altLang="zh-CN" sz="36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二组：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原电池的概念，反应实质， 组成和电极反应，工作的原理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---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归纳</a:t>
            </a:r>
            <a:endParaRPr lang="en-US" altLang="zh-CN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     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学案：二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.</a:t>
            </a:r>
            <a:r>
              <a:rPr lang="zh-CN" altLang="zh-CN" sz="3600">
                <a:latin typeface="Times New Roman" panose="02020603050405020304" pitchFamily="49" charset="-122"/>
                <a:ea typeface="楷体" panose="02010609060101010101" pitchFamily="49" charset="-122"/>
              </a:rPr>
              <a:t>原电池原理探究</a:t>
            </a:r>
            <a:r>
              <a:rPr lang="en-US" altLang="zh-CN" sz="3600">
                <a:latin typeface="Times New Roman" panose="02020603050405020304" pitchFamily="49" charset="-122"/>
                <a:ea typeface="楷体" panose="02010609060101010101" pitchFamily="49" charset="-122"/>
              </a:rPr>
              <a:t>)</a:t>
            </a:r>
            <a:endParaRPr lang="en-US" altLang="zh-CN" sz="36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三组：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形成原电池的条件</a:t>
            </a:r>
            <a:r>
              <a:rPr lang="en-US" altLang="zh-CN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---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提升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     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学案：三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.</a:t>
            </a:r>
            <a:r>
              <a:rPr lang="zh-CN" altLang="zh-CN" sz="3600">
                <a:latin typeface="Times New Roman" panose="02020603050405020304" pitchFamily="49" charset="-122"/>
                <a:ea typeface="楷体" panose="02010609060101010101" pitchFamily="49" charset="-122"/>
              </a:rPr>
              <a:t>原电池原理探究</a:t>
            </a:r>
            <a:r>
              <a:rPr lang="en-US" altLang="zh-CN" sz="3600">
                <a:latin typeface="Times New Roman" panose="02020603050405020304" pitchFamily="49" charset="-122"/>
                <a:ea typeface="楷体" panose="02010609060101010101" pitchFamily="49" charset="-122"/>
              </a:rPr>
              <a:t>)</a:t>
            </a:r>
            <a:endParaRPr lang="en-US" altLang="zh-CN" sz="36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四组：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当堂检测</a:t>
            </a:r>
            <a:r>
              <a:rPr lang="en-US" altLang="zh-CN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----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应用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     （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学案：四</a:t>
            </a:r>
            <a:r>
              <a:rPr lang="en-US" altLang="zh-CN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600" b="1">
                <a:latin typeface="Times New Roman" panose="02020603050405020304" pitchFamily="49" charset="-122"/>
                <a:ea typeface="楷体" panose="02010609060101010101" pitchFamily="49" charset="-122"/>
              </a:rPr>
              <a:t>当堂检测</a:t>
            </a:r>
            <a:r>
              <a:rPr lang="en-US" altLang="zh-CN" sz="3600">
                <a:latin typeface="Times New Roman" panose="02020603050405020304" pitchFamily="49" charset="-122"/>
                <a:ea typeface="楷体" panose="02010609060101010101" pitchFamily="49" charset="-122"/>
              </a:rPr>
              <a:t>)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357438" y="2643188"/>
            <a:ext cx="6786562" cy="1143000"/>
          </a:xfrm>
        </p:spPr>
        <p:txBody>
          <a:bodyPr/>
          <a:lstStyle/>
          <a:p>
            <a:pPr eaLnBrk="1" hangingPunct="1"/>
            <a:r>
              <a:rPr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一</a:t>
            </a:r>
            <a:r>
              <a:rPr lang="en-US" altLang="zh-CN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.</a:t>
            </a:r>
            <a:r>
              <a:rPr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原电池原理探究</a:t>
            </a:r>
            <a:endParaRPr lang="zh-CN" altLang="en-US" sz="60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4"/>
          <p:cNvGrpSpPr/>
          <p:nvPr/>
        </p:nvGrpSpPr>
        <p:grpSpPr>
          <a:xfrm>
            <a:off x="1187450" y="3284538"/>
            <a:ext cx="2913063" cy="2817812"/>
            <a:chOff x="192" y="2545"/>
            <a:chExt cx="1835" cy="1775"/>
          </a:xfrm>
        </p:grpSpPr>
        <p:sp>
          <p:nvSpPr>
            <p:cNvPr id="11333" name="Line 5"/>
            <p:cNvSpPr>
              <a:spLocks noChangeShapeType="1"/>
            </p:cNvSpPr>
            <p:nvPr/>
          </p:nvSpPr>
          <p:spPr bwMode="auto">
            <a:xfrm flipH="1">
              <a:off x="393" y="2904"/>
              <a:ext cx="0" cy="9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34" name="Line 6"/>
            <p:cNvSpPr>
              <a:spLocks noChangeShapeType="1"/>
            </p:cNvSpPr>
            <p:nvPr/>
          </p:nvSpPr>
          <p:spPr bwMode="auto">
            <a:xfrm>
              <a:off x="405" y="3864"/>
              <a:ext cx="12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35" name="Line 7"/>
            <p:cNvSpPr>
              <a:spLocks noChangeShapeType="1"/>
            </p:cNvSpPr>
            <p:nvPr/>
          </p:nvSpPr>
          <p:spPr bwMode="auto">
            <a:xfrm flipH="1" flipV="1">
              <a:off x="1689" y="2904"/>
              <a:ext cx="0" cy="9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36" name="Rectangle 8"/>
            <p:cNvSpPr>
              <a:spLocks noChangeArrowheads="1"/>
            </p:cNvSpPr>
            <p:nvPr/>
          </p:nvSpPr>
          <p:spPr bwMode="auto">
            <a:xfrm>
              <a:off x="633" y="2628"/>
              <a:ext cx="144" cy="1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37" name="Rectangle 9"/>
            <p:cNvSpPr>
              <a:spLocks noChangeArrowheads="1"/>
            </p:cNvSpPr>
            <p:nvPr/>
          </p:nvSpPr>
          <p:spPr bwMode="auto">
            <a:xfrm>
              <a:off x="1293" y="2640"/>
              <a:ext cx="144" cy="1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38" name="Line 10"/>
            <p:cNvSpPr>
              <a:spLocks noChangeShapeType="1"/>
            </p:cNvSpPr>
            <p:nvPr/>
          </p:nvSpPr>
          <p:spPr bwMode="auto">
            <a:xfrm>
              <a:off x="393" y="3144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39" name="Line 11"/>
            <p:cNvSpPr>
              <a:spLocks noChangeShapeType="1"/>
            </p:cNvSpPr>
            <p:nvPr/>
          </p:nvSpPr>
          <p:spPr bwMode="auto">
            <a:xfrm>
              <a:off x="825" y="324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0" name="Line 12"/>
            <p:cNvSpPr>
              <a:spLocks noChangeShapeType="1"/>
            </p:cNvSpPr>
            <p:nvPr/>
          </p:nvSpPr>
          <p:spPr bwMode="auto">
            <a:xfrm>
              <a:off x="441" y="324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1" name="Line 13"/>
            <p:cNvSpPr>
              <a:spLocks noChangeShapeType="1"/>
            </p:cNvSpPr>
            <p:nvPr/>
          </p:nvSpPr>
          <p:spPr bwMode="auto">
            <a:xfrm>
              <a:off x="1113" y="324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2" name="Line 14"/>
            <p:cNvSpPr>
              <a:spLocks noChangeShapeType="1"/>
            </p:cNvSpPr>
            <p:nvPr/>
          </p:nvSpPr>
          <p:spPr bwMode="auto">
            <a:xfrm>
              <a:off x="1497" y="324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3" name="Line 15"/>
            <p:cNvSpPr>
              <a:spLocks noChangeShapeType="1"/>
            </p:cNvSpPr>
            <p:nvPr/>
          </p:nvSpPr>
          <p:spPr bwMode="auto">
            <a:xfrm>
              <a:off x="813" y="34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4" name="Line 16"/>
            <p:cNvSpPr>
              <a:spLocks noChangeShapeType="1"/>
            </p:cNvSpPr>
            <p:nvPr/>
          </p:nvSpPr>
          <p:spPr bwMode="auto">
            <a:xfrm>
              <a:off x="429" y="34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5" name="Line 17"/>
            <p:cNvSpPr>
              <a:spLocks noChangeShapeType="1"/>
            </p:cNvSpPr>
            <p:nvPr/>
          </p:nvSpPr>
          <p:spPr bwMode="auto">
            <a:xfrm>
              <a:off x="1101" y="34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6" name="Line 18"/>
            <p:cNvSpPr>
              <a:spLocks noChangeShapeType="1"/>
            </p:cNvSpPr>
            <p:nvPr/>
          </p:nvSpPr>
          <p:spPr bwMode="auto">
            <a:xfrm>
              <a:off x="1485" y="34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7" name="Line 19"/>
            <p:cNvSpPr>
              <a:spLocks noChangeShapeType="1"/>
            </p:cNvSpPr>
            <p:nvPr/>
          </p:nvSpPr>
          <p:spPr bwMode="auto">
            <a:xfrm>
              <a:off x="813" y="3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8" name="Line 20"/>
            <p:cNvSpPr>
              <a:spLocks noChangeShapeType="1"/>
            </p:cNvSpPr>
            <p:nvPr/>
          </p:nvSpPr>
          <p:spPr bwMode="auto">
            <a:xfrm>
              <a:off x="429" y="3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49" name="Line 21"/>
            <p:cNvSpPr>
              <a:spLocks noChangeShapeType="1"/>
            </p:cNvSpPr>
            <p:nvPr/>
          </p:nvSpPr>
          <p:spPr bwMode="auto">
            <a:xfrm>
              <a:off x="1101" y="3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50" name="Line 22"/>
            <p:cNvSpPr>
              <a:spLocks noChangeShapeType="1"/>
            </p:cNvSpPr>
            <p:nvPr/>
          </p:nvSpPr>
          <p:spPr bwMode="auto">
            <a:xfrm>
              <a:off x="1485" y="3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51" name="Line 23"/>
            <p:cNvSpPr>
              <a:spLocks noChangeShapeType="1"/>
            </p:cNvSpPr>
            <p:nvPr/>
          </p:nvSpPr>
          <p:spPr bwMode="auto">
            <a:xfrm>
              <a:off x="813" y="37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52" name="Line 24"/>
            <p:cNvSpPr>
              <a:spLocks noChangeShapeType="1"/>
            </p:cNvSpPr>
            <p:nvPr/>
          </p:nvSpPr>
          <p:spPr bwMode="auto">
            <a:xfrm>
              <a:off x="429" y="37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53" name="Line 25"/>
            <p:cNvSpPr>
              <a:spLocks noChangeShapeType="1"/>
            </p:cNvSpPr>
            <p:nvPr/>
          </p:nvSpPr>
          <p:spPr bwMode="auto">
            <a:xfrm>
              <a:off x="1101" y="37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54" name="Line 26"/>
            <p:cNvSpPr>
              <a:spLocks noChangeShapeType="1"/>
            </p:cNvSpPr>
            <p:nvPr/>
          </p:nvSpPr>
          <p:spPr bwMode="auto">
            <a:xfrm>
              <a:off x="1485" y="37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55" name="Text Box 27"/>
            <p:cNvSpPr txBox="1">
              <a:spLocks noChangeArrowheads="1"/>
            </p:cNvSpPr>
            <p:nvPr/>
          </p:nvSpPr>
          <p:spPr bwMode="auto">
            <a:xfrm>
              <a:off x="1451" y="2553"/>
              <a:ext cx="57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Cu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1356" name="Text Box 28"/>
            <p:cNvSpPr txBox="1">
              <a:spLocks noChangeArrowheads="1"/>
            </p:cNvSpPr>
            <p:nvPr/>
          </p:nvSpPr>
          <p:spPr bwMode="auto">
            <a:xfrm>
              <a:off x="192" y="2545"/>
              <a:ext cx="57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Zn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1357" name="Text Box 29"/>
            <p:cNvSpPr txBox="1">
              <a:spLocks noChangeArrowheads="1"/>
            </p:cNvSpPr>
            <p:nvPr/>
          </p:nvSpPr>
          <p:spPr bwMode="auto">
            <a:xfrm>
              <a:off x="524" y="3955"/>
              <a:ext cx="139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3200" b="1">
                  <a:latin typeface="楷体_GB2312" pitchFamily="49" charset="-122"/>
                  <a:ea typeface="楷体_GB2312" pitchFamily="49" charset="-122"/>
                </a:rPr>
                <a:t>稀硫酸</a:t>
              </a:r>
              <a:endParaRPr kumimoji="1" lang="zh-CN" altLang="en-US" sz="3200" b="1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75806" name="Text Box 30"/>
          <p:cNvSpPr txBox="1">
            <a:spLocks noChangeArrowheads="1"/>
          </p:cNvSpPr>
          <p:nvPr/>
        </p:nvSpPr>
        <p:spPr bwMode="auto">
          <a:xfrm>
            <a:off x="0" y="908050"/>
            <a:ext cx="9107488" cy="2246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实验一</a:t>
            </a:r>
            <a:r>
              <a:rPr kumimoji="1"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】:</a:t>
            </a:r>
            <a:r>
              <a:rPr kumimoji="1"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将锌片、铜片插入稀硫酸，有何现象？</a:t>
            </a:r>
            <a:endParaRPr kumimoji="1" lang="zh-CN" altLang="en-US" sz="2800" b="1">
              <a:latin typeface="Times New Roman" panose="02020603050405020304" pitchFamily="49" charset="-122"/>
              <a:ea typeface="楷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问题</a:t>
            </a:r>
            <a:r>
              <a:rPr kumimoji="1"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】: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铜片上有什么现象吗</a:t>
            </a: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?</a:t>
            </a:r>
            <a:endParaRPr kumimoji="1" lang="en-US" altLang="zh-CN" sz="2800" b="1">
              <a:solidFill>
                <a:srgbClr val="FF0000"/>
              </a:solidFill>
              <a:latin typeface="Times New Roman" panose="02020603050405020304" pitchFamily="49" charset="-122"/>
              <a:ea typeface="楷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【</a:t>
            </a:r>
            <a:r>
              <a:rPr kumimoji="1"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实验二</a:t>
            </a:r>
            <a:r>
              <a:rPr kumimoji="1"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】:</a:t>
            </a:r>
            <a:r>
              <a:rPr kumimoji="1"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</a:rPr>
              <a:t>将锌片、铜片用导线连在一起插入稀硫酸，有何现象？</a:t>
            </a:r>
            <a:endParaRPr kumimoji="1" lang="zh-CN" altLang="en-US" sz="2800" b="1"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Group 100"/>
          <p:cNvGrpSpPr/>
          <p:nvPr/>
        </p:nvGrpSpPr>
        <p:grpSpPr>
          <a:xfrm>
            <a:off x="1731963" y="4181475"/>
            <a:ext cx="527050" cy="1104900"/>
            <a:chOff x="1043" y="2098"/>
            <a:chExt cx="332" cy="696"/>
          </a:xfrm>
        </p:grpSpPr>
        <p:sp>
          <p:nvSpPr>
            <p:cNvPr id="11319" name="Oval 32"/>
            <p:cNvSpPr>
              <a:spLocks noChangeArrowheads="1"/>
            </p:cNvSpPr>
            <p:nvPr/>
          </p:nvSpPr>
          <p:spPr bwMode="auto">
            <a:xfrm>
              <a:off x="1043" y="219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0" name="Oval 33"/>
            <p:cNvSpPr>
              <a:spLocks noChangeArrowheads="1"/>
            </p:cNvSpPr>
            <p:nvPr/>
          </p:nvSpPr>
          <p:spPr bwMode="auto">
            <a:xfrm>
              <a:off x="1043" y="229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1" name="Oval 34"/>
            <p:cNvSpPr>
              <a:spLocks noChangeArrowheads="1"/>
            </p:cNvSpPr>
            <p:nvPr/>
          </p:nvSpPr>
          <p:spPr bwMode="auto">
            <a:xfrm>
              <a:off x="1043" y="238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2" name="Oval 35"/>
            <p:cNvSpPr>
              <a:spLocks noChangeArrowheads="1"/>
            </p:cNvSpPr>
            <p:nvPr/>
          </p:nvSpPr>
          <p:spPr bwMode="auto">
            <a:xfrm>
              <a:off x="1043" y="249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3" name="Oval 36"/>
            <p:cNvSpPr>
              <a:spLocks noChangeArrowheads="1"/>
            </p:cNvSpPr>
            <p:nvPr/>
          </p:nvSpPr>
          <p:spPr bwMode="auto">
            <a:xfrm>
              <a:off x="1043" y="260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4" name="Oval 37"/>
            <p:cNvSpPr>
              <a:spLocks noChangeArrowheads="1"/>
            </p:cNvSpPr>
            <p:nvPr/>
          </p:nvSpPr>
          <p:spPr bwMode="auto">
            <a:xfrm>
              <a:off x="1043" y="20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5" name="Oval 38"/>
            <p:cNvSpPr>
              <a:spLocks noChangeArrowheads="1"/>
            </p:cNvSpPr>
            <p:nvPr/>
          </p:nvSpPr>
          <p:spPr bwMode="auto">
            <a:xfrm>
              <a:off x="1043" y="26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6" name="Oval 39"/>
            <p:cNvSpPr>
              <a:spLocks noChangeArrowheads="1"/>
            </p:cNvSpPr>
            <p:nvPr/>
          </p:nvSpPr>
          <p:spPr bwMode="auto">
            <a:xfrm>
              <a:off x="1279" y="219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7" name="Oval 40"/>
            <p:cNvSpPr>
              <a:spLocks noChangeArrowheads="1"/>
            </p:cNvSpPr>
            <p:nvPr/>
          </p:nvSpPr>
          <p:spPr bwMode="auto">
            <a:xfrm>
              <a:off x="1279" y="229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8" name="Oval 41"/>
            <p:cNvSpPr>
              <a:spLocks noChangeArrowheads="1"/>
            </p:cNvSpPr>
            <p:nvPr/>
          </p:nvSpPr>
          <p:spPr bwMode="auto">
            <a:xfrm>
              <a:off x="1279" y="238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9" name="Oval 42"/>
            <p:cNvSpPr>
              <a:spLocks noChangeArrowheads="1"/>
            </p:cNvSpPr>
            <p:nvPr/>
          </p:nvSpPr>
          <p:spPr bwMode="auto">
            <a:xfrm>
              <a:off x="1279" y="249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30" name="Oval 43"/>
            <p:cNvSpPr>
              <a:spLocks noChangeArrowheads="1"/>
            </p:cNvSpPr>
            <p:nvPr/>
          </p:nvSpPr>
          <p:spPr bwMode="auto">
            <a:xfrm>
              <a:off x="1279" y="260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31" name="Oval 44"/>
            <p:cNvSpPr>
              <a:spLocks noChangeArrowheads="1"/>
            </p:cNvSpPr>
            <p:nvPr/>
          </p:nvSpPr>
          <p:spPr bwMode="auto">
            <a:xfrm>
              <a:off x="1279" y="20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32" name="Oval 45"/>
            <p:cNvSpPr>
              <a:spLocks noChangeArrowheads="1"/>
            </p:cNvSpPr>
            <p:nvPr/>
          </p:nvSpPr>
          <p:spPr bwMode="auto">
            <a:xfrm>
              <a:off x="1279" y="26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75822" name="Text Box 46"/>
          <p:cNvSpPr txBox="1">
            <a:spLocks noChangeArrowheads="1"/>
          </p:cNvSpPr>
          <p:nvPr/>
        </p:nvSpPr>
        <p:spPr bwMode="auto">
          <a:xfrm>
            <a:off x="0" y="3929063"/>
            <a:ext cx="1500188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锌片上</a:t>
            </a:r>
            <a:endParaRPr kumimoji="1"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有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气泡</a:t>
            </a:r>
            <a:endParaRPr kumimoji="1"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产生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5859" name="Text Box 83"/>
          <p:cNvSpPr txBox="1">
            <a:spLocks noChangeArrowheads="1"/>
          </p:cNvSpPr>
          <p:nvPr/>
        </p:nvSpPr>
        <p:spPr bwMode="auto">
          <a:xfrm>
            <a:off x="3643313" y="5500688"/>
            <a:ext cx="55006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铜片上</a:t>
            </a: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有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气泡</a:t>
            </a: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产生，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纯净的锌片上没有气泡产生，</a:t>
            </a: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铜片周围的溶液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没有变为蓝色。</a:t>
            </a:r>
            <a:endParaRPr kumimoji="1" lang="zh-CN" altLang="en-US" sz="28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271" name="Line 98"/>
          <p:cNvSpPr>
            <a:spLocks noChangeShapeType="1"/>
          </p:cNvSpPr>
          <p:nvPr/>
        </p:nvSpPr>
        <p:spPr bwMode="auto">
          <a:xfrm>
            <a:off x="179388" y="32131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1272" name="Rectangle 99"/>
          <p:cNvSpPr>
            <a:spLocks noChangeArrowheads="1"/>
          </p:cNvSpPr>
          <p:nvPr/>
        </p:nvSpPr>
        <p:spPr bwMode="auto">
          <a:xfrm>
            <a:off x="1835150" y="0"/>
            <a:ext cx="49688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4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（</a:t>
            </a:r>
            <a:r>
              <a:rPr kumimoji="1" lang="en-US" altLang="zh-CN" sz="4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1</a:t>
            </a:r>
            <a:r>
              <a:rPr kumimoji="1" lang="zh-CN" altLang="en-US" sz="4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）发现问题</a:t>
            </a:r>
            <a:endParaRPr kumimoji="1" lang="zh-CN" altLang="en-US" sz="4400" b="1">
              <a:solidFill>
                <a:srgbClr val="FF0000"/>
              </a:solidFill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273" name="Group 50"/>
          <p:cNvGrpSpPr/>
          <p:nvPr/>
        </p:nvGrpSpPr>
        <p:grpSpPr>
          <a:xfrm>
            <a:off x="5429250" y="3071813"/>
            <a:ext cx="2571750" cy="2714625"/>
            <a:chOff x="1655" y="845"/>
            <a:chExt cx="1835" cy="2107"/>
          </a:xfrm>
        </p:grpSpPr>
        <p:grpSp>
          <p:nvGrpSpPr>
            <p:cNvPr id="11289" name="Group 6"/>
            <p:cNvGrpSpPr/>
            <p:nvPr/>
          </p:nvGrpSpPr>
          <p:grpSpPr>
            <a:xfrm>
              <a:off x="1655" y="1132"/>
              <a:ext cx="1835" cy="1820"/>
              <a:chOff x="192" y="2545"/>
              <a:chExt cx="1835" cy="1820"/>
            </a:xfrm>
          </p:grpSpPr>
          <p:sp>
            <p:nvSpPr>
              <p:cNvPr id="11294" name="Line 7"/>
              <p:cNvSpPr>
                <a:spLocks noChangeShapeType="1"/>
              </p:cNvSpPr>
              <p:nvPr/>
            </p:nvSpPr>
            <p:spPr bwMode="auto">
              <a:xfrm flipH="1">
                <a:off x="393" y="2904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295" name="Line 8"/>
              <p:cNvSpPr>
                <a:spLocks noChangeShapeType="1"/>
              </p:cNvSpPr>
              <p:nvPr/>
            </p:nvSpPr>
            <p:spPr bwMode="auto">
              <a:xfrm>
                <a:off x="405" y="3864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296" name="Line 9"/>
              <p:cNvSpPr>
                <a:spLocks noChangeShapeType="1"/>
              </p:cNvSpPr>
              <p:nvPr/>
            </p:nvSpPr>
            <p:spPr bwMode="auto">
              <a:xfrm flipH="1" flipV="1">
                <a:off x="1689" y="2904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297" name="Rectangle 10"/>
              <p:cNvSpPr>
                <a:spLocks noChangeArrowheads="1"/>
              </p:cNvSpPr>
              <p:nvPr/>
            </p:nvSpPr>
            <p:spPr bwMode="auto">
              <a:xfrm>
                <a:off x="633" y="2628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298" name="Rectangle 11"/>
              <p:cNvSpPr>
                <a:spLocks noChangeArrowheads="1"/>
              </p:cNvSpPr>
              <p:nvPr/>
            </p:nvSpPr>
            <p:spPr bwMode="auto">
              <a:xfrm>
                <a:off x="1293" y="2640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299" name="Line 12"/>
              <p:cNvSpPr>
                <a:spLocks noChangeShapeType="1"/>
              </p:cNvSpPr>
              <p:nvPr/>
            </p:nvSpPr>
            <p:spPr bwMode="auto">
              <a:xfrm>
                <a:off x="393" y="3144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0" name="Line 13"/>
              <p:cNvSpPr>
                <a:spLocks noChangeShapeType="1"/>
              </p:cNvSpPr>
              <p:nvPr/>
            </p:nvSpPr>
            <p:spPr bwMode="auto">
              <a:xfrm>
                <a:off x="825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1" name="Line 14"/>
              <p:cNvSpPr>
                <a:spLocks noChangeShapeType="1"/>
              </p:cNvSpPr>
              <p:nvPr/>
            </p:nvSpPr>
            <p:spPr bwMode="auto">
              <a:xfrm>
                <a:off x="441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2" name="Line 15"/>
              <p:cNvSpPr>
                <a:spLocks noChangeShapeType="1"/>
              </p:cNvSpPr>
              <p:nvPr/>
            </p:nvSpPr>
            <p:spPr bwMode="auto">
              <a:xfrm>
                <a:off x="1113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3" name="Line 16"/>
              <p:cNvSpPr>
                <a:spLocks noChangeShapeType="1"/>
              </p:cNvSpPr>
              <p:nvPr/>
            </p:nvSpPr>
            <p:spPr bwMode="auto">
              <a:xfrm>
                <a:off x="1497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4" name="Line 17"/>
              <p:cNvSpPr>
                <a:spLocks noChangeShapeType="1"/>
              </p:cNvSpPr>
              <p:nvPr/>
            </p:nvSpPr>
            <p:spPr bwMode="auto">
              <a:xfrm>
                <a:off x="813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5" name="Line 18"/>
              <p:cNvSpPr>
                <a:spLocks noChangeShapeType="1"/>
              </p:cNvSpPr>
              <p:nvPr/>
            </p:nvSpPr>
            <p:spPr bwMode="auto">
              <a:xfrm>
                <a:off x="429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6" name="Line 19"/>
              <p:cNvSpPr>
                <a:spLocks noChangeShapeType="1"/>
              </p:cNvSpPr>
              <p:nvPr/>
            </p:nvSpPr>
            <p:spPr bwMode="auto">
              <a:xfrm>
                <a:off x="1101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7" name="Line 20"/>
              <p:cNvSpPr>
                <a:spLocks noChangeShapeType="1"/>
              </p:cNvSpPr>
              <p:nvPr/>
            </p:nvSpPr>
            <p:spPr bwMode="auto">
              <a:xfrm>
                <a:off x="1485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8" name="Line 21"/>
              <p:cNvSpPr>
                <a:spLocks noChangeShapeType="1"/>
              </p:cNvSpPr>
              <p:nvPr/>
            </p:nvSpPr>
            <p:spPr bwMode="auto">
              <a:xfrm>
                <a:off x="813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09" name="Line 22"/>
              <p:cNvSpPr>
                <a:spLocks noChangeShapeType="1"/>
              </p:cNvSpPr>
              <p:nvPr/>
            </p:nvSpPr>
            <p:spPr bwMode="auto">
              <a:xfrm>
                <a:off x="429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10" name="Line 23"/>
              <p:cNvSpPr>
                <a:spLocks noChangeShapeType="1"/>
              </p:cNvSpPr>
              <p:nvPr/>
            </p:nvSpPr>
            <p:spPr bwMode="auto">
              <a:xfrm>
                <a:off x="1101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11" name="Line 24"/>
              <p:cNvSpPr>
                <a:spLocks noChangeShapeType="1"/>
              </p:cNvSpPr>
              <p:nvPr/>
            </p:nvSpPr>
            <p:spPr bwMode="auto">
              <a:xfrm>
                <a:off x="1485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12" name="Line 25"/>
              <p:cNvSpPr>
                <a:spLocks noChangeShapeType="1"/>
              </p:cNvSpPr>
              <p:nvPr/>
            </p:nvSpPr>
            <p:spPr bwMode="auto">
              <a:xfrm>
                <a:off x="813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13" name="Line 26"/>
              <p:cNvSpPr>
                <a:spLocks noChangeShapeType="1"/>
              </p:cNvSpPr>
              <p:nvPr/>
            </p:nvSpPr>
            <p:spPr bwMode="auto">
              <a:xfrm>
                <a:off x="429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14" name="Line 27"/>
              <p:cNvSpPr>
                <a:spLocks noChangeShapeType="1"/>
              </p:cNvSpPr>
              <p:nvPr/>
            </p:nvSpPr>
            <p:spPr bwMode="auto">
              <a:xfrm>
                <a:off x="1101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15" name="Line 28"/>
              <p:cNvSpPr>
                <a:spLocks noChangeShapeType="1"/>
              </p:cNvSpPr>
              <p:nvPr/>
            </p:nvSpPr>
            <p:spPr bwMode="auto">
              <a:xfrm>
                <a:off x="1485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16" name="Text Box 29"/>
              <p:cNvSpPr txBox="1">
                <a:spLocks noChangeArrowheads="1"/>
              </p:cNvSpPr>
              <p:nvPr/>
            </p:nvSpPr>
            <p:spPr bwMode="auto">
              <a:xfrm>
                <a:off x="1451" y="2553"/>
                <a:ext cx="576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Times New Roman" panose="02020603050405020304" pitchFamily="18" charset="0"/>
                  </a:rPr>
                  <a:t>Cu</a:t>
                </a:r>
                <a:endParaRPr kumimoji="1" lang="en-US" altLang="zh-CN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317" name="Text Box 30"/>
              <p:cNvSpPr txBox="1">
                <a:spLocks noChangeArrowheads="1"/>
              </p:cNvSpPr>
              <p:nvPr/>
            </p:nvSpPr>
            <p:spPr bwMode="auto">
              <a:xfrm>
                <a:off x="192" y="2545"/>
                <a:ext cx="576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Times New Roman" panose="02020603050405020304" pitchFamily="18" charset="0"/>
                  </a:rPr>
                  <a:t>Zn</a:t>
                </a:r>
                <a:endParaRPr kumimoji="1" lang="en-US" altLang="zh-CN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318" name="Text Box 31"/>
              <p:cNvSpPr txBox="1">
                <a:spLocks noChangeArrowheads="1"/>
              </p:cNvSpPr>
              <p:nvPr/>
            </p:nvSpPr>
            <p:spPr bwMode="auto">
              <a:xfrm>
                <a:off x="524" y="3955"/>
                <a:ext cx="1392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楷体_GB2312" pitchFamily="49" charset="-122"/>
                    <a:ea typeface="楷体_GB2312" pitchFamily="49" charset="-122"/>
                  </a:rPr>
                  <a:t> </a:t>
                </a:r>
                <a:r>
                  <a:rPr kumimoji="1" lang="zh-CN" altLang="en-US" sz="3200" b="1">
                    <a:latin typeface="楷体_GB2312" pitchFamily="49" charset="-122"/>
                    <a:ea typeface="楷体_GB2312" pitchFamily="49" charset="-122"/>
                  </a:rPr>
                  <a:t>稀硫酸</a:t>
                </a:r>
                <a:endParaRPr kumimoji="1" lang="zh-CN" altLang="en-US" sz="3200" b="1">
                  <a:latin typeface="楷体_GB2312" pitchFamily="49" charset="-122"/>
                  <a:ea typeface="楷体_GB2312" pitchFamily="49" charset="-122"/>
                </a:endParaRPr>
              </a:p>
            </p:txBody>
          </p:sp>
        </p:grpSp>
        <p:grpSp>
          <p:nvGrpSpPr>
            <p:cNvPr id="11290" name="Group 32"/>
            <p:cNvGrpSpPr/>
            <p:nvPr/>
          </p:nvGrpSpPr>
          <p:grpSpPr>
            <a:xfrm>
              <a:off x="2159" y="845"/>
              <a:ext cx="668" cy="373"/>
              <a:chOff x="2439" y="889"/>
              <a:chExt cx="668" cy="373"/>
            </a:xfrm>
          </p:grpSpPr>
          <p:sp>
            <p:nvSpPr>
              <p:cNvPr id="11291" name="Line 33"/>
              <p:cNvSpPr>
                <a:spLocks noChangeShapeType="1"/>
              </p:cNvSpPr>
              <p:nvPr/>
            </p:nvSpPr>
            <p:spPr bwMode="auto">
              <a:xfrm flipH="1" flipV="1">
                <a:off x="2439" y="889"/>
                <a:ext cx="0" cy="3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292" name="Line 34"/>
              <p:cNvSpPr>
                <a:spLocks noChangeShapeType="1"/>
              </p:cNvSpPr>
              <p:nvPr/>
            </p:nvSpPr>
            <p:spPr bwMode="auto">
              <a:xfrm>
                <a:off x="2459" y="890"/>
                <a:ext cx="63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293" name="Line 35"/>
              <p:cNvSpPr>
                <a:spLocks noChangeShapeType="1"/>
              </p:cNvSpPr>
              <p:nvPr/>
            </p:nvSpPr>
            <p:spPr bwMode="auto">
              <a:xfrm flipH="1">
                <a:off x="3107" y="900"/>
                <a:ext cx="0" cy="3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Group 100"/>
          <p:cNvGrpSpPr/>
          <p:nvPr/>
        </p:nvGrpSpPr>
        <p:grpSpPr>
          <a:xfrm>
            <a:off x="6786563" y="4071938"/>
            <a:ext cx="527050" cy="1104900"/>
            <a:chOff x="1043" y="2098"/>
            <a:chExt cx="332" cy="696"/>
          </a:xfrm>
        </p:grpSpPr>
        <p:sp>
          <p:nvSpPr>
            <p:cNvPr id="11275" name="Oval 32"/>
            <p:cNvSpPr>
              <a:spLocks noChangeArrowheads="1"/>
            </p:cNvSpPr>
            <p:nvPr/>
          </p:nvSpPr>
          <p:spPr bwMode="auto">
            <a:xfrm>
              <a:off x="1043" y="219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76" name="Oval 33"/>
            <p:cNvSpPr>
              <a:spLocks noChangeArrowheads="1"/>
            </p:cNvSpPr>
            <p:nvPr/>
          </p:nvSpPr>
          <p:spPr bwMode="auto">
            <a:xfrm>
              <a:off x="1043" y="229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77" name="Oval 34"/>
            <p:cNvSpPr>
              <a:spLocks noChangeArrowheads="1"/>
            </p:cNvSpPr>
            <p:nvPr/>
          </p:nvSpPr>
          <p:spPr bwMode="auto">
            <a:xfrm>
              <a:off x="1043" y="238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78" name="Oval 35"/>
            <p:cNvSpPr>
              <a:spLocks noChangeArrowheads="1"/>
            </p:cNvSpPr>
            <p:nvPr/>
          </p:nvSpPr>
          <p:spPr bwMode="auto">
            <a:xfrm>
              <a:off x="1043" y="249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79" name="Oval 36"/>
            <p:cNvSpPr>
              <a:spLocks noChangeArrowheads="1"/>
            </p:cNvSpPr>
            <p:nvPr/>
          </p:nvSpPr>
          <p:spPr bwMode="auto">
            <a:xfrm>
              <a:off x="1043" y="260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0" name="Oval 37"/>
            <p:cNvSpPr>
              <a:spLocks noChangeArrowheads="1"/>
            </p:cNvSpPr>
            <p:nvPr/>
          </p:nvSpPr>
          <p:spPr bwMode="auto">
            <a:xfrm>
              <a:off x="1043" y="20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1" name="Oval 38"/>
            <p:cNvSpPr>
              <a:spLocks noChangeArrowheads="1"/>
            </p:cNvSpPr>
            <p:nvPr/>
          </p:nvSpPr>
          <p:spPr bwMode="auto">
            <a:xfrm>
              <a:off x="1043" y="26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2" name="Oval 39"/>
            <p:cNvSpPr>
              <a:spLocks noChangeArrowheads="1"/>
            </p:cNvSpPr>
            <p:nvPr/>
          </p:nvSpPr>
          <p:spPr bwMode="auto">
            <a:xfrm>
              <a:off x="1279" y="219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3" name="Oval 40"/>
            <p:cNvSpPr>
              <a:spLocks noChangeArrowheads="1"/>
            </p:cNvSpPr>
            <p:nvPr/>
          </p:nvSpPr>
          <p:spPr bwMode="auto">
            <a:xfrm>
              <a:off x="1279" y="229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4" name="Oval 41"/>
            <p:cNvSpPr>
              <a:spLocks noChangeArrowheads="1"/>
            </p:cNvSpPr>
            <p:nvPr/>
          </p:nvSpPr>
          <p:spPr bwMode="auto">
            <a:xfrm>
              <a:off x="1279" y="238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5" name="Oval 42"/>
            <p:cNvSpPr>
              <a:spLocks noChangeArrowheads="1"/>
            </p:cNvSpPr>
            <p:nvPr/>
          </p:nvSpPr>
          <p:spPr bwMode="auto">
            <a:xfrm>
              <a:off x="1279" y="249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6" name="Oval 43"/>
            <p:cNvSpPr>
              <a:spLocks noChangeArrowheads="1"/>
            </p:cNvSpPr>
            <p:nvPr/>
          </p:nvSpPr>
          <p:spPr bwMode="auto">
            <a:xfrm>
              <a:off x="1279" y="260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7" name="Oval 44"/>
            <p:cNvSpPr>
              <a:spLocks noChangeArrowheads="1"/>
            </p:cNvSpPr>
            <p:nvPr/>
          </p:nvSpPr>
          <p:spPr bwMode="auto">
            <a:xfrm>
              <a:off x="1279" y="20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8" name="Oval 45"/>
            <p:cNvSpPr>
              <a:spLocks noChangeArrowheads="1"/>
            </p:cNvSpPr>
            <p:nvPr/>
          </p:nvSpPr>
          <p:spPr bwMode="auto">
            <a:xfrm>
              <a:off x="1279" y="26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8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5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5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58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5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06" grpId="0" uiExpand="1" build="p" animBg="1"/>
      <p:bldP spid="75822" grpId="0"/>
      <p:bldP spid="758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852" name="Text Box 52"/>
          <p:cNvSpPr txBox="1">
            <a:spLocks noChangeArrowheads="1"/>
          </p:cNvSpPr>
          <p:nvPr/>
        </p:nvSpPr>
        <p:spPr bwMode="auto">
          <a:xfrm>
            <a:off x="2357438" y="1000125"/>
            <a:ext cx="64436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kumimoji="1"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）铜片上的气体可能是什么？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291" name="Rectangle 55"/>
          <p:cNvSpPr>
            <a:spLocks noChangeArrowheads="1"/>
          </p:cNvSpPr>
          <p:nvPr/>
        </p:nvSpPr>
        <p:spPr bwMode="auto">
          <a:xfrm>
            <a:off x="1714500" y="0"/>
            <a:ext cx="48244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zh-CN" altLang="en-US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）问题探究</a:t>
            </a:r>
            <a:endParaRPr lang="zh-CN" altLang="en-US" sz="44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grpSp>
        <p:nvGrpSpPr>
          <p:cNvPr id="12292" name="Group 189"/>
          <p:cNvGrpSpPr/>
          <p:nvPr/>
        </p:nvGrpSpPr>
        <p:grpSpPr>
          <a:xfrm>
            <a:off x="0" y="1214438"/>
            <a:ext cx="2357438" cy="2857500"/>
            <a:chOff x="319" y="1616"/>
            <a:chExt cx="1835" cy="2062"/>
          </a:xfrm>
        </p:grpSpPr>
        <p:grpSp>
          <p:nvGrpSpPr>
            <p:cNvPr id="12306" name="Group 144"/>
            <p:cNvGrpSpPr/>
            <p:nvPr/>
          </p:nvGrpSpPr>
          <p:grpSpPr>
            <a:xfrm>
              <a:off x="319" y="1903"/>
              <a:ext cx="1835" cy="1775"/>
              <a:chOff x="192" y="2545"/>
              <a:chExt cx="1835" cy="1775"/>
            </a:xfrm>
          </p:grpSpPr>
          <p:sp>
            <p:nvSpPr>
              <p:cNvPr id="12325" name="Line 145"/>
              <p:cNvSpPr>
                <a:spLocks noChangeShapeType="1"/>
              </p:cNvSpPr>
              <p:nvPr/>
            </p:nvSpPr>
            <p:spPr bwMode="auto">
              <a:xfrm flipH="1">
                <a:off x="393" y="2904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26" name="Line 146"/>
              <p:cNvSpPr>
                <a:spLocks noChangeShapeType="1"/>
              </p:cNvSpPr>
              <p:nvPr/>
            </p:nvSpPr>
            <p:spPr bwMode="auto">
              <a:xfrm>
                <a:off x="405" y="3864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27" name="Line 147"/>
              <p:cNvSpPr>
                <a:spLocks noChangeShapeType="1"/>
              </p:cNvSpPr>
              <p:nvPr/>
            </p:nvSpPr>
            <p:spPr bwMode="auto">
              <a:xfrm flipH="1" flipV="1">
                <a:off x="1689" y="2904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28" name="Rectangle 148"/>
              <p:cNvSpPr>
                <a:spLocks noChangeArrowheads="1"/>
              </p:cNvSpPr>
              <p:nvPr/>
            </p:nvSpPr>
            <p:spPr bwMode="auto">
              <a:xfrm>
                <a:off x="633" y="2628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29" name="Rectangle 149"/>
              <p:cNvSpPr>
                <a:spLocks noChangeArrowheads="1"/>
              </p:cNvSpPr>
              <p:nvPr/>
            </p:nvSpPr>
            <p:spPr bwMode="auto">
              <a:xfrm>
                <a:off x="1293" y="2640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30" name="Line 150"/>
              <p:cNvSpPr>
                <a:spLocks noChangeShapeType="1"/>
              </p:cNvSpPr>
              <p:nvPr/>
            </p:nvSpPr>
            <p:spPr bwMode="auto">
              <a:xfrm>
                <a:off x="393" y="3144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1" name="Line 151"/>
              <p:cNvSpPr>
                <a:spLocks noChangeShapeType="1"/>
              </p:cNvSpPr>
              <p:nvPr/>
            </p:nvSpPr>
            <p:spPr bwMode="auto">
              <a:xfrm>
                <a:off x="825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2" name="Line 152"/>
              <p:cNvSpPr>
                <a:spLocks noChangeShapeType="1"/>
              </p:cNvSpPr>
              <p:nvPr/>
            </p:nvSpPr>
            <p:spPr bwMode="auto">
              <a:xfrm>
                <a:off x="441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3" name="Line 153"/>
              <p:cNvSpPr>
                <a:spLocks noChangeShapeType="1"/>
              </p:cNvSpPr>
              <p:nvPr/>
            </p:nvSpPr>
            <p:spPr bwMode="auto">
              <a:xfrm>
                <a:off x="1113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4" name="Line 154"/>
              <p:cNvSpPr>
                <a:spLocks noChangeShapeType="1"/>
              </p:cNvSpPr>
              <p:nvPr/>
            </p:nvSpPr>
            <p:spPr bwMode="auto">
              <a:xfrm>
                <a:off x="1497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5" name="Line 155"/>
              <p:cNvSpPr>
                <a:spLocks noChangeShapeType="1"/>
              </p:cNvSpPr>
              <p:nvPr/>
            </p:nvSpPr>
            <p:spPr bwMode="auto">
              <a:xfrm>
                <a:off x="813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6" name="Line 156"/>
              <p:cNvSpPr>
                <a:spLocks noChangeShapeType="1"/>
              </p:cNvSpPr>
              <p:nvPr/>
            </p:nvSpPr>
            <p:spPr bwMode="auto">
              <a:xfrm>
                <a:off x="429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7" name="Line 157"/>
              <p:cNvSpPr>
                <a:spLocks noChangeShapeType="1"/>
              </p:cNvSpPr>
              <p:nvPr/>
            </p:nvSpPr>
            <p:spPr bwMode="auto">
              <a:xfrm>
                <a:off x="1101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8" name="Line 158"/>
              <p:cNvSpPr>
                <a:spLocks noChangeShapeType="1"/>
              </p:cNvSpPr>
              <p:nvPr/>
            </p:nvSpPr>
            <p:spPr bwMode="auto">
              <a:xfrm>
                <a:off x="1485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39" name="Line 159"/>
              <p:cNvSpPr>
                <a:spLocks noChangeShapeType="1"/>
              </p:cNvSpPr>
              <p:nvPr/>
            </p:nvSpPr>
            <p:spPr bwMode="auto">
              <a:xfrm>
                <a:off x="813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40" name="Line 160"/>
              <p:cNvSpPr>
                <a:spLocks noChangeShapeType="1"/>
              </p:cNvSpPr>
              <p:nvPr/>
            </p:nvSpPr>
            <p:spPr bwMode="auto">
              <a:xfrm>
                <a:off x="429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41" name="Line 161"/>
              <p:cNvSpPr>
                <a:spLocks noChangeShapeType="1"/>
              </p:cNvSpPr>
              <p:nvPr/>
            </p:nvSpPr>
            <p:spPr bwMode="auto">
              <a:xfrm>
                <a:off x="1101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42" name="Line 162"/>
              <p:cNvSpPr>
                <a:spLocks noChangeShapeType="1"/>
              </p:cNvSpPr>
              <p:nvPr/>
            </p:nvSpPr>
            <p:spPr bwMode="auto">
              <a:xfrm>
                <a:off x="1485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43" name="Line 163"/>
              <p:cNvSpPr>
                <a:spLocks noChangeShapeType="1"/>
              </p:cNvSpPr>
              <p:nvPr/>
            </p:nvSpPr>
            <p:spPr bwMode="auto">
              <a:xfrm>
                <a:off x="813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44" name="Line 164"/>
              <p:cNvSpPr>
                <a:spLocks noChangeShapeType="1"/>
              </p:cNvSpPr>
              <p:nvPr/>
            </p:nvSpPr>
            <p:spPr bwMode="auto">
              <a:xfrm>
                <a:off x="429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45" name="Line 165"/>
              <p:cNvSpPr>
                <a:spLocks noChangeShapeType="1"/>
              </p:cNvSpPr>
              <p:nvPr/>
            </p:nvSpPr>
            <p:spPr bwMode="auto">
              <a:xfrm>
                <a:off x="1101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46" name="Line 166"/>
              <p:cNvSpPr>
                <a:spLocks noChangeShapeType="1"/>
              </p:cNvSpPr>
              <p:nvPr/>
            </p:nvSpPr>
            <p:spPr bwMode="auto">
              <a:xfrm>
                <a:off x="1485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47" name="Text Box 167"/>
              <p:cNvSpPr txBox="1">
                <a:spLocks noChangeArrowheads="1"/>
              </p:cNvSpPr>
              <p:nvPr/>
            </p:nvSpPr>
            <p:spPr bwMode="auto">
              <a:xfrm>
                <a:off x="1451" y="2553"/>
                <a:ext cx="576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Times New Roman" panose="02020603050405020304" pitchFamily="18" charset="0"/>
                  </a:rPr>
                  <a:t>Cu</a:t>
                </a:r>
                <a:endParaRPr kumimoji="1" lang="en-US" altLang="zh-CN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48" name="Text Box 168"/>
              <p:cNvSpPr txBox="1">
                <a:spLocks noChangeArrowheads="1"/>
              </p:cNvSpPr>
              <p:nvPr/>
            </p:nvSpPr>
            <p:spPr bwMode="auto">
              <a:xfrm>
                <a:off x="192" y="2545"/>
                <a:ext cx="576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Times New Roman" panose="02020603050405020304" pitchFamily="18" charset="0"/>
                  </a:rPr>
                  <a:t>Zn</a:t>
                </a:r>
                <a:endParaRPr kumimoji="1" lang="en-US" altLang="zh-CN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49" name="Text Box 169"/>
              <p:cNvSpPr txBox="1">
                <a:spLocks noChangeArrowheads="1"/>
              </p:cNvSpPr>
              <p:nvPr/>
            </p:nvSpPr>
            <p:spPr bwMode="auto">
              <a:xfrm>
                <a:off x="524" y="3955"/>
                <a:ext cx="1392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楷体_GB2312" pitchFamily="49" charset="-122"/>
                    <a:ea typeface="楷体_GB2312" pitchFamily="49" charset="-122"/>
                  </a:rPr>
                  <a:t> </a:t>
                </a:r>
                <a:r>
                  <a:rPr kumimoji="1" lang="zh-CN" altLang="en-US" sz="3200" b="1">
                    <a:latin typeface="楷体_GB2312" pitchFamily="49" charset="-122"/>
                    <a:ea typeface="楷体_GB2312" pitchFamily="49" charset="-122"/>
                  </a:rPr>
                  <a:t>稀硫酸</a:t>
                </a:r>
                <a:endParaRPr kumimoji="1" lang="zh-CN" altLang="en-US" sz="3200" b="1">
                  <a:latin typeface="楷体_GB2312" pitchFamily="49" charset="-122"/>
                  <a:ea typeface="楷体_GB2312" pitchFamily="49" charset="-122"/>
                </a:endParaRPr>
              </a:p>
            </p:txBody>
          </p:sp>
        </p:grpSp>
        <p:grpSp>
          <p:nvGrpSpPr>
            <p:cNvPr id="12307" name="Group 170"/>
            <p:cNvGrpSpPr/>
            <p:nvPr/>
          </p:nvGrpSpPr>
          <p:grpSpPr>
            <a:xfrm>
              <a:off x="823" y="1616"/>
              <a:ext cx="668" cy="373"/>
              <a:chOff x="2439" y="889"/>
              <a:chExt cx="668" cy="373"/>
            </a:xfrm>
          </p:grpSpPr>
          <p:sp>
            <p:nvSpPr>
              <p:cNvPr id="12322" name="Line 171"/>
              <p:cNvSpPr>
                <a:spLocks noChangeShapeType="1"/>
              </p:cNvSpPr>
              <p:nvPr/>
            </p:nvSpPr>
            <p:spPr bwMode="auto">
              <a:xfrm flipH="1" flipV="1">
                <a:off x="2439" y="889"/>
                <a:ext cx="0" cy="3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23" name="Line 172"/>
              <p:cNvSpPr>
                <a:spLocks noChangeShapeType="1"/>
              </p:cNvSpPr>
              <p:nvPr/>
            </p:nvSpPr>
            <p:spPr bwMode="auto">
              <a:xfrm>
                <a:off x="2459" y="890"/>
                <a:ext cx="63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324" name="Line 173"/>
              <p:cNvSpPr>
                <a:spLocks noChangeShapeType="1"/>
              </p:cNvSpPr>
              <p:nvPr/>
            </p:nvSpPr>
            <p:spPr bwMode="auto">
              <a:xfrm flipH="1">
                <a:off x="3107" y="900"/>
                <a:ext cx="0" cy="3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12308" name="Oval 174"/>
            <p:cNvSpPr>
              <a:spLocks noChangeArrowheads="1"/>
            </p:cNvSpPr>
            <p:nvPr/>
          </p:nvSpPr>
          <p:spPr bwMode="auto">
            <a:xfrm>
              <a:off x="1320" y="252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09" name="Oval 175"/>
            <p:cNvSpPr>
              <a:spLocks noChangeArrowheads="1"/>
            </p:cNvSpPr>
            <p:nvPr/>
          </p:nvSpPr>
          <p:spPr bwMode="auto">
            <a:xfrm>
              <a:off x="1320" y="26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0" name="Oval 176"/>
            <p:cNvSpPr>
              <a:spLocks noChangeArrowheads="1"/>
            </p:cNvSpPr>
            <p:nvPr/>
          </p:nvSpPr>
          <p:spPr bwMode="auto">
            <a:xfrm>
              <a:off x="1320" y="271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1" name="Oval 177"/>
            <p:cNvSpPr>
              <a:spLocks noChangeArrowheads="1"/>
            </p:cNvSpPr>
            <p:nvPr/>
          </p:nvSpPr>
          <p:spPr bwMode="auto">
            <a:xfrm>
              <a:off x="1320" y="282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2" name="Oval 178"/>
            <p:cNvSpPr>
              <a:spLocks noChangeArrowheads="1"/>
            </p:cNvSpPr>
            <p:nvPr/>
          </p:nvSpPr>
          <p:spPr bwMode="auto">
            <a:xfrm>
              <a:off x="1320" y="293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3" name="Oval 179"/>
            <p:cNvSpPr>
              <a:spLocks noChangeArrowheads="1"/>
            </p:cNvSpPr>
            <p:nvPr/>
          </p:nvSpPr>
          <p:spPr bwMode="auto">
            <a:xfrm>
              <a:off x="1320" y="24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4" name="Oval 180"/>
            <p:cNvSpPr>
              <a:spLocks noChangeArrowheads="1"/>
            </p:cNvSpPr>
            <p:nvPr/>
          </p:nvSpPr>
          <p:spPr bwMode="auto">
            <a:xfrm>
              <a:off x="1320" y="30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5" name="Oval 181"/>
            <p:cNvSpPr>
              <a:spLocks noChangeArrowheads="1"/>
            </p:cNvSpPr>
            <p:nvPr/>
          </p:nvSpPr>
          <p:spPr bwMode="auto">
            <a:xfrm>
              <a:off x="1564" y="252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6" name="Oval 182"/>
            <p:cNvSpPr>
              <a:spLocks noChangeArrowheads="1"/>
            </p:cNvSpPr>
            <p:nvPr/>
          </p:nvSpPr>
          <p:spPr bwMode="auto">
            <a:xfrm>
              <a:off x="1564" y="26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7" name="Oval 183"/>
            <p:cNvSpPr>
              <a:spLocks noChangeArrowheads="1"/>
            </p:cNvSpPr>
            <p:nvPr/>
          </p:nvSpPr>
          <p:spPr bwMode="auto">
            <a:xfrm>
              <a:off x="1564" y="271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8" name="Oval 184"/>
            <p:cNvSpPr>
              <a:spLocks noChangeArrowheads="1"/>
            </p:cNvSpPr>
            <p:nvPr/>
          </p:nvSpPr>
          <p:spPr bwMode="auto">
            <a:xfrm>
              <a:off x="1564" y="282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19" name="Oval 185"/>
            <p:cNvSpPr>
              <a:spLocks noChangeArrowheads="1"/>
            </p:cNvSpPr>
            <p:nvPr/>
          </p:nvSpPr>
          <p:spPr bwMode="auto">
            <a:xfrm>
              <a:off x="1564" y="293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20" name="Oval 186"/>
            <p:cNvSpPr>
              <a:spLocks noChangeArrowheads="1"/>
            </p:cNvSpPr>
            <p:nvPr/>
          </p:nvSpPr>
          <p:spPr bwMode="auto">
            <a:xfrm>
              <a:off x="1564" y="24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21" name="Oval 187"/>
            <p:cNvSpPr>
              <a:spLocks noChangeArrowheads="1"/>
            </p:cNvSpPr>
            <p:nvPr/>
          </p:nvSpPr>
          <p:spPr bwMode="auto">
            <a:xfrm>
              <a:off x="1564" y="30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76990" name="Text Box 190"/>
          <p:cNvSpPr txBox="1">
            <a:spLocks noChangeArrowheads="1"/>
          </p:cNvSpPr>
          <p:nvPr/>
        </p:nvSpPr>
        <p:spPr bwMode="auto">
          <a:xfrm>
            <a:off x="2500313" y="2411413"/>
            <a:ext cx="66436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kumimoji="1"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）有人说</a:t>
            </a:r>
            <a:r>
              <a:rPr kumimoji="1"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2800" b="1" baseline="-2500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是由铜和稀硫酸在该的条件下反应产生出来的。这种想法正确吗？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6991" name="Rectangle 191"/>
          <p:cNvSpPr>
            <a:spLocks noChangeArrowheads="1"/>
          </p:cNvSpPr>
          <p:nvPr/>
        </p:nvSpPr>
        <p:spPr bwMode="auto">
          <a:xfrm>
            <a:off x="2592388" y="3429000"/>
            <a:ext cx="65516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溶液没有变成蓝色，说明没有</a:t>
            </a: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Cu</a:t>
            </a:r>
            <a:r>
              <a:rPr kumimoji="1"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2+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生成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结论：铜片没有参加化学反应。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76993" name="Rectangle 193"/>
          <p:cNvSpPr>
            <a:spLocks noChangeArrowheads="1"/>
          </p:cNvSpPr>
          <p:nvPr/>
        </p:nvSpPr>
        <p:spPr bwMode="auto">
          <a:xfrm>
            <a:off x="2857500" y="1714500"/>
            <a:ext cx="576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H</a:t>
            </a:r>
            <a:r>
              <a:rPr kumimoji="1" lang="en-US" altLang="zh-CN" sz="2800" b="1" baseline="-25000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2</a:t>
            </a:r>
            <a:endParaRPr kumimoji="1" lang="en-US" altLang="zh-CN" sz="2800" b="1" baseline="-25000">
              <a:solidFill>
                <a:srgbClr val="0000CC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76996" name="Text Box 196"/>
          <p:cNvSpPr txBox="1">
            <a:spLocks noChangeArrowheads="1"/>
          </p:cNvSpPr>
          <p:nvPr/>
        </p:nvSpPr>
        <p:spPr bwMode="auto">
          <a:xfrm>
            <a:off x="6715125" y="1785938"/>
            <a:ext cx="2214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2H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+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+2e</a:t>
            </a:r>
            <a:r>
              <a:rPr lang="zh-CN" altLang="en-US" sz="2400" b="1" baseline="30000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=H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↑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sp>
        <p:nvSpPr>
          <p:cNvPr id="76997" name="Rectangle 197"/>
          <p:cNvSpPr>
            <a:spLocks noChangeArrowheads="1"/>
          </p:cNvSpPr>
          <p:nvPr/>
        </p:nvSpPr>
        <p:spPr bwMode="auto">
          <a:xfrm>
            <a:off x="4286250" y="1785938"/>
            <a:ext cx="164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2400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kumimoji="1"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→H</a:t>
            </a:r>
            <a:r>
              <a:rPr kumimoji="1"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kumimoji="1"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↑</a:t>
            </a:r>
            <a:endParaRPr kumimoji="1"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5" name="Text Box 47"/>
          <p:cNvSpPr txBox="1">
            <a:spLocks noChangeArrowheads="1"/>
          </p:cNvSpPr>
          <p:nvPr/>
        </p:nvSpPr>
        <p:spPr bwMode="auto">
          <a:xfrm>
            <a:off x="0" y="4427538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kumimoji="1"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）纯净的锌片上没有气泡产生，锌片有没有参加反应呢？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6" name="Rectangle 181"/>
          <p:cNvSpPr>
            <a:spLocks noChangeArrowheads="1"/>
          </p:cNvSpPr>
          <p:nvPr/>
        </p:nvSpPr>
        <p:spPr bwMode="auto">
          <a:xfrm>
            <a:off x="2000250" y="5000625"/>
            <a:ext cx="5143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锌片质量减少，溶液质量增加。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57" name="Rectangle 184"/>
          <p:cNvSpPr>
            <a:spLocks noChangeArrowheads="1"/>
          </p:cNvSpPr>
          <p:nvPr/>
        </p:nvSpPr>
        <p:spPr bwMode="auto">
          <a:xfrm>
            <a:off x="1785938" y="5584825"/>
            <a:ext cx="54879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结论：锌片参加了化学反应。</a:t>
            </a:r>
            <a:endParaRPr kumimoji="1" lang="zh-CN" altLang="en-US" sz="32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59" name="Rectangle 185"/>
          <p:cNvSpPr>
            <a:spLocks noChangeArrowheads="1"/>
          </p:cNvSpPr>
          <p:nvPr/>
        </p:nvSpPr>
        <p:spPr bwMode="auto">
          <a:xfrm>
            <a:off x="1714500" y="6116638"/>
            <a:ext cx="2232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Zn→Zn</a:t>
            </a:r>
            <a:r>
              <a:rPr kumimoji="1"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0" name="Rectangle 186"/>
          <p:cNvSpPr>
            <a:spLocks noRot="1" noChangeArrowheads="1"/>
          </p:cNvSpPr>
          <p:nvPr/>
        </p:nvSpPr>
        <p:spPr bwMode="auto">
          <a:xfrm>
            <a:off x="4786313" y="6096000"/>
            <a:ext cx="32750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Zn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2e</a:t>
            </a:r>
            <a:r>
              <a:rPr lang="zh-CN" altLang="en-US" sz="32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=Zn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2+</a:t>
            </a:r>
            <a:endParaRPr lang="en-US" altLang="zh-CN" sz="3200" b="1" baseline="30000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</a:pP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12303" name="AutoShape 163"/>
          <p:cNvSpPr>
            <a:spLocks noChangeArrowheads="1"/>
          </p:cNvSpPr>
          <p:nvPr/>
        </p:nvSpPr>
        <p:spPr bwMode="auto">
          <a:xfrm>
            <a:off x="3786188" y="6357938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304" name="AutoShape 163"/>
          <p:cNvSpPr>
            <a:spLocks noChangeArrowheads="1"/>
          </p:cNvSpPr>
          <p:nvPr/>
        </p:nvSpPr>
        <p:spPr bwMode="auto">
          <a:xfrm>
            <a:off x="3571875" y="1928813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305" name="AutoShape 163"/>
          <p:cNvSpPr>
            <a:spLocks noChangeArrowheads="1"/>
          </p:cNvSpPr>
          <p:nvPr/>
        </p:nvSpPr>
        <p:spPr bwMode="auto">
          <a:xfrm>
            <a:off x="5786438" y="2000250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6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52" grpId="0" build="p"/>
      <p:bldP spid="76990" grpId="0" build="p"/>
      <p:bldP spid="76991" grpId="0"/>
      <p:bldP spid="76993" grpId="0"/>
      <p:bldP spid="76996" grpId="0"/>
      <p:bldP spid="76997" grpId="0"/>
      <p:bldP spid="55" grpId="0" build="p"/>
      <p:bldP spid="56" grpId="0"/>
      <p:bldP spid="57" grpId="0"/>
      <p:bldP spid="59" grpId="0"/>
      <p:bldP spid="6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539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0" y="3213100"/>
            <a:ext cx="3275013" cy="129698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 i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	</a:t>
            </a:r>
            <a:r>
              <a:rPr lang="zh-CN" altLang="en-US" b="1" i="1" u="sng">
                <a:latin typeface="Times New Roman" panose="02020603050405020304"/>
                <a:ea typeface="楷体" panose="02010609060101010101" pitchFamily="49" charset="-122"/>
              </a:rPr>
              <a:t>推理：</a:t>
            </a:r>
            <a:endParaRPr lang="zh-CN" altLang="en-US" b="1" i="1" u="sng"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Zn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2e</a:t>
            </a:r>
            <a:r>
              <a:rPr lang="zh-CN" altLang="en-US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=Zn</a:t>
            </a:r>
            <a:r>
              <a:rPr lang="en-US" altLang="zh-CN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2+</a:t>
            </a:r>
            <a:endParaRPr lang="en-US" altLang="zh-CN" b="1" baseline="30000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/>
            <a:endParaRPr lang="en-US" altLang="zh-CN" b="1">
              <a:solidFill>
                <a:srgbClr val="FF0000"/>
              </a:solidFill>
            </a:endParaRPr>
          </a:p>
        </p:txBody>
      </p:sp>
      <p:grpSp>
        <p:nvGrpSpPr>
          <p:cNvPr id="2" name="Group 57"/>
          <p:cNvGrpSpPr/>
          <p:nvPr/>
        </p:nvGrpSpPr>
        <p:grpSpPr>
          <a:xfrm>
            <a:off x="3060700" y="1604963"/>
            <a:ext cx="2913063" cy="3273425"/>
            <a:chOff x="1952" y="1323"/>
            <a:chExt cx="1835" cy="2062"/>
          </a:xfrm>
        </p:grpSpPr>
        <p:grpSp>
          <p:nvGrpSpPr>
            <p:cNvPr id="13321" name="Group 4"/>
            <p:cNvGrpSpPr/>
            <p:nvPr/>
          </p:nvGrpSpPr>
          <p:grpSpPr>
            <a:xfrm>
              <a:off x="1952" y="1610"/>
              <a:ext cx="1835" cy="1775"/>
              <a:chOff x="192" y="2545"/>
              <a:chExt cx="1835" cy="1775"/>
            </a:xfrm>
          </p:grpSpPr>
          <p:sp>
            <p:nvSpPr>
              <p:cNvPr id="13340" name="Line 5"/>
              <p:cNvSpPr>
                <a:spLocks noChangeShapeType="1"/>
              </p:cNvSpPr>
              <p:nvPr/>
            </p:nvSpPr>
            <p:spPr bwMode="auto">
              <a:xfrm flipH="1">
                <a:off x="393" y="2904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1" name="Line 6"/>
              <p:cNvSpPr>
                <a:spLocks noChangeShapeType="1"/>
              </p:cNvSpPr>
              <p:nvPr/>
            </p:nvSpPr>
            <p:spPr bwMode="auto">
              <a:xfrm>
                <a:off x="405" y="3864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2" name="Line 7"/>
              <p:cNvSpPr>
                <a:spLocks noChangeShapeType="1"/>
              </p:cNvSpPr>
              <p:nvPr/>
            </p:nvSpPr>
            <p:spPr bwMode="auto">
              <a:xfrm flipH="1" flipV="1">
                <a:off x="1689" y="2904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3" name="Rectangle 8"/>
              <p:cNvSpPr>
                <a:spLocks noChangeArrowheads="1"/>
              </p:cNvSpPr>
              <p:nvPr/>
            </p:nvSpPr>
            <p:spPr bwMode="auto">
              <a:xfrm>
                <a:off x="633" y="2628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44" name="Rectangle 9"/>
              <p:cNvSpPr>
                <a:spLocks noChangeArrowheads="1"/>
              </p:cNvSpPr>
              <p:nvPr/>
            </p:nvSpPr>
            <p:spPr bwMode="auto">
              <a:xfrm>
                <a:off x="1293" y="2640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45" name="Line 10"/>
              <p:cNvSpPr>
                <a:spLocks noChangeShapeType="1"/>
              </p:cNvSpPr>
              <p:nvPr/>
            </p:nvSpPr>
            <p:spPr bwMode="auto">
              <a:xfrm>
                <a:off x="393" y="3144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6" name="Line 11"/>
              <p:cNvSpPr>
                <a:spLocks noChangeShapeType="1"/>
              </p:cNvSpPr>
              <p:nvPr/>
            </p:nvSpPr>
            <p:spPr bwMode="auto">
              <a:xfrm>
                <a:off x="825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7" name="Line 12"/>
              <p:cNvSpPr>
                <a:spLocks noChangeShapeType="1"/>
              </p:cNvSpPr>
              <p:nvPr/>
            </p:nvSpPr>
            <p:spPr bwMode="auto">
              <a:xfrm>
                <a:off x="441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8" name="Line 13"/>
              <p:cNvSpPr>
                <a:spLocks noChangeShapeType="1"/>
              </p:cNvSpPr>
              <p:nvPr/>
            </p:nvSpPr>
            <p:spPr bwMode="auto">
              <a:xfrm>
                <a:off x="1113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9" name="Line 14"/>
              <p:cNvSpPr>
                <a:spLocks noChangeShapeType="1"/>
              </p:cNvSpPr>
              <p:nvPr/>
            </p:nvSpPr>
            <p:spPr bwMode="auto">
              <a:xfrm>
                <a:off x="1497" y="324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0" name="Line 15"/>
              <p:cNvSpPr>
                <a:spLocks noChangeShapeType="1"/>
              </p:cNvSpPr>
              <p:nvPr/>
            </p:nvSpPr>
            <p:spPr bwMode="auto">
              <a:xfrm>
                <a:off x="813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1" name="Line 16"/>
              <p:cNvSpPr>
                <a:spLocks noChangeShapeType="1"/>
              </p:cNvSpPr>
              <p:nvPr/>
            </p:nvSpPr>
            <p:spPr bwMode="auto">
              <a:xfrm>
                <a:off x="429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2" name="Line 17"/>
              <p:cNvSpPr>
                <a:spLocks noChangeShapeType="1"/>
              </p:cNvSpPr>
              <p:nvPr/>
            </p:nvSpPr>
            <p:spPr bwMode="auto">
              <a:xfrm>
                <a:off x="1101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3" name="Line 18"/>
              <p:cNvSpPr>
                <a:spLocks noChangeShapeType="1"/>
              </p:cNvSpPr>
              <p:nvPr/>
            </p:nvSpPr>
            <p:spPr bwMode="auto">
              <a:xfrm>
                <a:off x="1485" y="34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4" name="Line 19"/>
              <p:cNvSpPr>
                <a:spLocks noChangeShapeType="1"/>
              </p:cNvSpPr>
              <p:nvPr/>
            </p:nvSpPr>
            <p:spPr bwMode="auto">
              <a:xfrm>
                <a:off x="813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5" name="Line 20"/>
              <p:cNvSpPr>
                <a:spLocks noChangeShapeType="1"/>
              </p:cNvSpPr>
              <p:nvPr/>
            </p:nvSpPr>
            <p:spPr bwMode="auto">
              <a:xfrm>
                <a:off x="429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6" name="Line 21"/>
              <p:cNvSpPr>
                <a:spLocks noChangeShapeType="1"/>
              </p:cNvSpPr>
              <p:nvPr/>
            </p:nvSpPr>
            <p:spPr bwMode="auto">
              <a:xfrm>
                <a:off x="1101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7" name="Line 22"/>
              <p:cNvSpPr>
                <a:spLocks noChangeShapeType="1"/>
              </p:cNvSpPr>
              <p:nvPr/>
            </p:nvSpPr>
            <p:spPr bwMode="auto">
              <a:xfrm>
                <a:off x="1485" y="362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8" name="Line 23"/>
              <p:cNvSpPr>
                <a:spLocks noChangeShapeType="1"/>
              </p:cNvSpPr>
              <p:nvPr/>
            </p:nvSpPr>
            <p:spPr bwMode="auto">
              <a:xfrm>
                <a:off x="813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9" name="Line 24"/>
              <p:cNvSpPr>
                <a:spLocks noChangeShapeType="1"/>
              </p:cNvSpPr>
              <p:nvPr/>
            </p:nvSpPr>
            <p:spPr bwMode="auto">
              <a:xfrm>
                <a:off x="429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60" name="Line 25"/>
              <p:cNvSpPr>
                <a:spLocks noChangeShapeType="1"/>
              </p:cNvSpPr>
              <p:nvPr/>
            </p:nvSpPr>
            <p:spPr bwMode="auto">
              <a:xfrm>
                <a:off x="1101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61" name="Line 26"/>
              <p:cNvSpPr>
                <a:spLocks noChangeShapeType="1"/>
              </p:cNvSpPr>
              <p:nvPr/>
            </p:nvSpPr>
            <p:spPr bwMode="auto">
              <a:xfrm>
                <a:off x="1485" y="379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62" name="Text Box 27"/>
              <p:cNvSpPr txBox="1">
                <a:spLocks noChangeArrowheads="1"/>
              </p:cNvSpPr>
              <p:nvPr/>
            </p:nvSpPr>
            <p:spPr bwMode="auto">
              <a:xfrm>
                <a:off x="1451" y="2553"/>
                <a:ext cx="576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Times New Roman" panose="02020603050405020304" pitchFamily="18" charset="0"/>
                  </a:rPr>
                  <a:t>Cu</a:t>
                </a:r>
                <a:endParaRPr kumimoji="1" lang="en-US" altLang="zh-CN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363" name="Text Box 28"/>
              <p:cNvSpPr txBox="1">
                <a:spLocks noChangeArrowheads="1"/>
              </p:cNvSpPr>
              <p:nvPr/>
            </p:nvSpPr>
            <p:spPr bwMode="auto">
              <a:xfrm>
                <a:off x="192" y="2545"/>
                <a:ext cx="576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Times New Roman" panose="02020603050405020304" pitchFamily="18" charset="0"/>
                  </a:rPr>
                  <a:t>Zn</a:t>
                </a:r>
                <a:endParaRPr kumimoji="1" lang="en-US" altLang="zh-CN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364" name="Text Box 29"/>
              <p:cNvSpPr txBox="1">
                <a:spLocks noChangeArrowheads="1"/>
              </p:cNvSpPr>
              <p:nvPr/>
            </p:nvSpPr>
            <p:spPr bwMode="auto">
              <a:xfrm>
                <a:off x="524" y="3955"/>
                <a:ext cx="1392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3200" b="1">
                    <a:latin typeface="楷体_GB2312" pitchFamily="49" charset="-122"/>
                    <a:ea typeface="楷体_GB2312" pitchFamily="49" charset="-122"/>
                  </a:rPr>
                  <a:t> </a:t>
                </a:r>
                <a:r>
                  <a:rPr kumimoji="1" lang="zh-CN" altLang="en-US" sz="3200" b="1">
                    <a:latin typeface="楷体_GB2312" pitchFamily="49" charset="-122"/>
                    <a:ea typeface="楷体_GB2312" pitchFamily="49" charset="-122"/>
                  </a:rPr>
                  <a:t>稀硫酸</a:t>
                </a:r>
                <a:endParaRPr kumimoji="1" lang="zh-CN" altLang="en-US" sz="3200" b="1">
                  <a:latin typeface="楷体_GB2312" pitchFamily="49" charset="-122"/>
                  <a:ea typeface="楷体_GB2312" pitchFamily="49" charset="-122"/>
                </a:endParaRPr>
              </a:p>
            </p:txBody>
          </p:sp>
        </p:grpSp>
        <p:grpSp>
          <p:nvGrpSpPr>
            <p:cNvPr id="13322" name="Group 30"/>
            <p:cNvGrpSpPr/>
            <p:nvPr/>
          </p:nvGrpSpPr>
          <p:grpSpPr>
            <a:xfrm>
              <a:off x="2456" y="1323"/>
              <a:ext cx="668" cy="373"/>
              <a:chOff x="2439" y="889"/>
              <a:chExt cx="668" cy="373"/>
            </a:xfrm>
          </p:grpSpPr>
          <p:sp>
            <p:nvSpPr>
              <p:cNvPr id="13337" name="Line 31"/>
              <p:cNvSpPr>
                <a:spLocks noChangeShapeType="1"/>
              </p:cNvSpPr>
              <p:nvPr/>
            </p:nvSpPr>
            <p:spPr bwMode="auto">
              <a:xfrm flipH="1" flipV="1">
                <a:off x="2439" y="889"/>
                <a:ext cx="0" cy="3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38" name="Line 32"/>
              <p:cNvSpPr>
                <a:spLocks noChangeShapeType="1"/>
              </p:cNvSpPr>
              <p:nvPr/>
            </p:nvSpPr>
            <p:spPr bwMode="auto">
              <a:xfrm>
                <a:off x="2459" y="890"/>
                <a:ext cx="63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39" name="Line 33"/>
              <p:cNvSpPr>
                <a:spLocks noChangeShapeType="1"/>
              </p:cNvSpPr>
              <p:nvPr/>
            </p:nvSpPr>
            <p:spPr bwMode="auto">
              <a:xfrm flipH="1">
                <a:off x="3107" y="900"/>
                <a:ext cx="0" cy="3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13323" name="Oval 34"/>
            <p:cNvSpPr>
              <a:spLocks noChangeArrowheads="1"/>
            </p:cNvSpPr>
            <p:nvPr/>
          </p:nvSpPr>
          <p:spPr bwMode="auto">
            <a:xfrm>
              <a:off x="2953" y="223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24" name="Oval 35"/>
            <p:cNvSpPr>
              <a:spLocks noChangeArrowheads="1"/>
            </p:cNvSpPr>
            <p:nvPr/>
          </p:nvSpPr>
          <p:spPr bwMode="auto">
            <a:xfrm>
              <a:off x="2953" y="2327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25" name="Oval 36"/>
            <p:cNvSpPr>
              <a:spLocks noChangeArrowheads="1"/>
            </p:cNvSpPr>
            <p:nvPr/>
          </p:nvSpPr>
          <p:spPr bwMode="auto">
            <a:xfrm>
              <a:off x="2953" y="2423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26" name="Oval 37"/>
            <p:cNvSpPr>
              <a:spLocks noChangeArrowheads="1"/>
            </p:cNvSpPr>
            <p:nvPr/>
          </p:nvSpPr>
          <p:spPr bwMode="auto">
            <a:xfrm>
              <a:off x="2953" y="253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27" name="Oval 38"/>
            <p:cNvSpPr>
              <a:spLocks noChangeArrowheads="1"/>
            </p:cNvSpPr>
            <p:nvPr/>
          </p:nvSpPr>
          <p:spPr bwMode="auto">
            <a:xfrm>
              <a:off x="2953" y="2639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28" name="Oval 39"/>
            <p:cNvSpPr>
              <a:spLocks noChangeArrowheads="1"/>
            </p:cNvSpPr>
            <p:nvPr/>
          </p:nvSpPr>
          <p:spPr bwMode="auto">
            <a:xfrm>
              <a:off x="2953" y="2135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29" name="Oval 40"/>
            <p:cNvSpPr>
              <a:spLocks noChangeArrowheads="1"/>
            </p:cNvSpPr>
            <p:nvPr/>
          </p:nvSpPr>
          <p:spPr bwMode="auto">
            <a:xfrm>
              <a:off x="2953" y="2735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30" name="Oval 41"/>
            <p:cNvSpPr>
              <a:spLocks noChangeArrowheads="1"/>
            </p:cNvSpPr>
            <p:nvPr/>
          </p:nvSpPr>
          <p:spPr bwMode="auto">
            <a:xfrm>
              <a:off x="3197" y="223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31" name="Oval 42"/>
            <p:cNvSpPr>
              <a:spLocks noChangeArrowheads="1"/>
            </p:cNvSpPr>
            <p:nvPr/>
          </p:nvSpPr>
          <p:spPr bwMode="auto">
            <a:xfrm>
              <a:off x="3197" y="2327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32" name="Oval 43"/>
            <p:cNvSpPr>
              <a:spLocks noChangeArrowheads="1"/>
            </p:cNvSpPr>
            <p:nvPr/>
          </p:nvSpPr>
          <p:spPr bwMode="auto">
            <a:xfrm>
              <a:off x="3197" y="2423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33" name="Oval 44"/>
            <p:cNvSpPr>
              <a:spLocks noChangeArrowheads="1"/>
            </p:cNvSpPr>
            <p:nvPr/>
          </p:nvSpPr>
          <p:spPr bwMode="auto">
            <a:xfrm>
              <a:off x="3197" y="253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34" name="Oval 45"/>
            <p:cNvSpPr>
              <a:spLocks noChangeArrowheads="1"/>
            </p:cNvSpPr>
            <p:nvPr/>
          </p:nvSpPr>
          <p:spPr bwMode="auto">
            <a:xfrm>
              <a:off x="3197" y="2639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35" name="Oval 46"/>
            <p:cNvSpPr>
              <a:spLocks noChangeArrowheads="1"/>
            </p:cNvSpPr>
            <p:nvPr/>
          </p:nvSpPr>
          <p:spPr bwMode="auto">
            <a:xfrm>
              <a:off x="3197" y="2135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36" name="Oval 47"/>
            <p:cNvSpPr>
              <a:spLocks noChangeArrowheads="1"/>
            </p:cNvSpPr>
            <p:nvPr/>
          </p:nvSpPr>
          <p:spPr bwMode="auto">
            <a:xfrm>
              <a:off x="3197" y="2735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193584" name="Rectangle 48"/>
          <p:cNvSpPr>
            <a:spLocks noChangeArrowheads="1"/>
          </p:cNvSpPr>
          <p:nvPr/>
        </p:nvSpPr>
        <p:spPr bwMode="auto">
          <a:xfrm>
            <a:off x="6300788" y="2562225"/>
            <a:ext cx="24479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→H</a:t>
            </a:r>
            <a:r>
              <a:rPr kumimoji="1"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↑</a:t>
            </a:r>
            <a:endParaRPr kumimoji="1"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93585" name="Rectangle 49"/>
          <p:cNvSpPr>
            <a:spLocks noChangeArrowheads="1"/>
          </p:cNvSpPr>
          <p:nvPr/>
        </p:nvSpPr>
        <p:spPr bwMode="auto">
          <a:xfrm>
            <a:off x="611188" y="2549525"/>
            <a:ext cx="22320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Zn→Zn</a:t>
            </a:r>
            <a:r>
              <a:rPr kumimoji="1"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93587" name="Rectangle 51"/>
          <p:cNvSpPr>
            <a:spLocks noChangeArrowheads="1"/>
          </p:cNvSpPr>
          <p:nvPr/>
        </p:nvSpPr>
        <p:spPr bwMode="auto">
          <a:xfrm>
            <a:off x="5924550" y="3214688"/>
            <a:ext cx="3529013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	</a:t>
            </a:r>
            <a:r>
              <a:rPr lang="zh-CN" altLang="en-US" sz="3200" b="1" i="1" u="sng">
                <a:latin typeface="Times New Roman" panose="02020603050405020304"/>
                <a:ea typeface="楷体" panose="02010609060101010101" pitchFamily="49" charset="-122"/>
              </a:rPr>
              <a:t>推理：</a:t>
            </a:r>
            <a:endParaRPr lang="zh-CN" altLang="en-US" sz="3200" b="1" i="1" u="sng"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2H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+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+2e</a:t>
            </a:r>
            <a:r>
              <a:rPr lang="zh-CN" altLang="en-US" sz="32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↑ </a:t>
            </a:r>
            <a:endParaRPr lang="en-US" altLang="zh-CN" sz="32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193588" name="Rectangle 52"/>
          <p:cNvSpPr>
            <a:spLocks noChangeArrowheads="1"/>
          </p:cNvSpPr>
          <p:nvPr/>
        </p:nvSpPr>
        <p:spPr bwMode="auto">
          <a:xfrm>
            <a:off x="971550" y="5445125"/>
            <a:ext cx="71294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【</a:t>
            </a: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思考</a:t>
            </a: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】</a:t>
            </a: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：</a:t>
            </a: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所需的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电子</a:t>
            </a: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从何而来？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320" name="Rectangle 54"/>
          <p:cNvSpPr>
            <a:spLocks noChangeArrowheads="1"/>
          </p:cNvSpPr>
          <p:nvPr/>
        </p:nvSpPr>
        <p:spPr bwMode="auto">
          <a:xfrm>
            <a:off x="1785938" y="285750"/>
            <a:ext cx="49672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3</a:t>
            </a:r>
            <a:r>
              <a:rPr lang="zh-CN" altLang="en-US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）理论分析</a:t>
            </a:r>
            <a:endParaRPr lang="zh-CN" altLang="en-US" sz="44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3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3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uiExpand="1" build="p"/>
      <p:bldP spid="193584" grpId="0"/>
      <p:bldP spid="193585" grpId="0"/>
      <p:bldP spid="193587" grpId="0" uiExpand="1" build="p"/>
      <p:bldP spid="1935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787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0" y="2871788"/>
            <a:ext cx="8216900" cy="9858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>
                <a:latin typeface="Times New Roman" panose="02020603050405020304"/>
                <a:ea typeface="楷体" panose="02010609060101010101" pitchFamily="49" charset="-122"/>
              </a:rPr>
              <a:t>	</a:t>
            </a:r>
            <a:r>
              <a:rPr lang="zh-CN" altLang="en-US" b="1">
                <a:latin typeface="Times New Roman" panose="02020603050405020304"/>
                <a:ea typeface="楷体" panose="02010609060101010101" pitchFamily="49" charset="-122"/>
              </a:rPr>
              <a:t>请设计一个简单的实验来确定上述理论分析的正确与否。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1857375" y="571500"/>
            <a:ext cx="48244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4</a:t>
            </a:r>
            <a:r>
              <a:rPr lang="zh-CN" altLang="en-US" sz="4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）实验验证</a:t>
            </a:r>
            <a:endParaRPr lang="zh-CN" altLang="en-US" sz="44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118792" name="Rectangle 8"/>
          <p:cNvSpPr>
            <a:spLocks noChangeArrowheads="1"/>
          </p:cNvSpPr>
          <p:nvPr/>
        </p:nvSpPr>
        <p:spPr bwMode="auto">
          <a:xfrm>
            <a:off x="1214438" y="4357688"/>
            <a:ext cx="70564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u="sng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在上述导线中连接一个电流计（或灯泡）</a:t>
            </a:r>
            <a:endParaRPr lang="zh-CN" altLang="en-US" sz="2800" b="1" u="sng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/>
      <p:bldP spid="1187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665788" y="2541588"/>
            <a:ext cx="403225" cy="2314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flipH="1">
            <a:off x="1743075" y="30940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749425" y="5108575"/>
            <a:ext cx="54419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 flipV="1">
            <a:off x="7183438" y="30940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763838" y="2516188"/>
            <a:ext cx="452437" cy="23161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1743075" y="3598863"/>
            <a:ext cx="544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3556000" y="37988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1944688" y="379888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4765675" y="37988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6376988" y="379888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3505200" y="42021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1893888" y="420211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4714875" y="42021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6327775" y="4202113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>
            <a:off x="3505200" y="46053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>
            <a:off x="1893888" y="460533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4714875" y="46053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6327775" y="460533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3505200" y="49577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1893888" y="495776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>
            <a:off x="4714875" y="49577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>
            <a:off x="6327775" y="4957763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6659563" y="2133600"/>
            <a:ext cx="10810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Cu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1474788" y="2205038"/>
            <a:ext cx="7921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3708400" y="5157788"/>
            <a:ext cx="2927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 </a:t>
            </a:r>
            <a:r>
              <a:rPr kumimoji="1" lang="zh-CN" altLang="en-US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稀硫酸</a:t>
            </a:r>
            <a:endParaRPr kumimoji="1" lang="zh-CN" altLang="en-US" sz="3200" b="1"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sp>
        <p:nvSpPr>
          <p:cNvPr id="15387" name="Line 27"/>
          <p:cNvSpPr>
            <a:spLocks noChangeShapeType="1"/>
          </p:cNvSpPr>
          <p:nvPr/>
        </p:nvSpPr>
        <p:spPr bwMode="auto">
          <a:xfrm flipH="1" flipV="1">
            <a:off x="2994025" y="1773238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88" name="Line 28"/>
          <p:cNvSpPr>
            <a:spLocks noChangeShapeType="1"/>
          </p:cNvSpPr>
          <p:nvPr/>
        </p:nvSpPr>
        <p:spPr bwMode="auto">
          <a:xfrm>
            <a:off x="2971800" y="1774825"/>
            <a:ext cx="28813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H="1">
            <a:off x="5840413" y="1797050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30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15413" name="Oval 31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414" name="Text Box 32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15411" name="Oval 34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412" name="Text Box 35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36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15409" name="Oval 37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410" name="Text Box 38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323623" name="Text Box 39"/>
          <p:cNvSpPr txBox="1">
            <a:spLocks noChangeArrowheads="1"/>
          </p:cNvSpPr>
          <p:nvPr/>
        </p:nvSpPr>
        <p:spPr bwMode="auto">
          <a:xfrm>
            <a:off x="2338388" y="3860800"/>
            <a:ext cx="10080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23624" name="Text Box 40"/>
          <p:cNvSpPr txBox="1">
            <a:spLocks noChangeArrowheads="1"/>
          </p:cNvSpPr>
          <p:nvPr/>
        </p:nvSpPr>
        <p:spPr bwMode="auto">
          <a:xfrm>
            <a:off x="4210050" y="3789363"/>
            <a:ext cx="1368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23625" name="Oval 41"/>
          <p:cNvSpPr>
            <a:spLocks noChangeArrowheads="1"/>
          </p:cNvSpPr>
          <p:nvPr/>
        </p:nvSpPr>
        <p:spPr bwMode="auto">
          <a:xfrm>
            <a:off x="6089650" y="38528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23626" name="Text Box 42"/>
          <p:cNvSpPr txBox="1">
            <a:spLocks noChangeArrowheads="1"/>
          </p:cNvSpPr>
          <p:nvPr/>
        </p:nvSpPr>
        <p:spPr bwMode="auto">
          <a:xfrm>
            <a:off x="4210050" y="4149725"/>
            <a:ext cx="13684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23627" name="Oval 43"/>
          <p:cNvSpPr>
            <a:spLocks noChangeArrowheads="1"/>
          </p:cNvSpPr>
          <p:nvPr/>
        </p:nvSpPr>
        <p:spPr bwMode="auto">
          <a:xfrm>
            <a:off x="6083300" y="40259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23628" name="Oval 44"/>
          <p:cNvSpPr>
            <a:spLocks noChangeArrowheads="1"/>
          </p:cNvSpPr>
          <p:nvPr/>
        </p:nvSpPr>
        <p:spPr bwMode="auto">
          <a:xfrm>
            <a:off x="6083300" y="41989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23629" name="Text Box 45"/>
          <p:cNvSpPr txBox="1">
            <a:spLocks noChangeArrowheads="1"/>
          </p:cNvSpPr>
          <p:nvPr/>
        </p:nvSpPr>
        <p:spPr bwMode="auto">
          <a:xfrm>
            <a:off x="3851275" y="692150"/>
            <a:ext cx="15128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电流计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5" name="Group 46"/>
          <p:cNvGrpSpPr/>
          <p:nvPr/>
        </p:nvGrpSpPr>
        <p:grpSpPr>
          <a:xfrm>
            <a:off x="4111625" y="1427163"/>
            <a:ext cx="647700" cy="647700"/>
            <a:chOff x="4604" y="709"/>
            <a:chExt cx="408" cy="408"/>
          </a:xfrm>
        </p:grpSpPr>
        <p:sp>
          <p:nvSpPr>
            <p:cNvPr id="15407" name="Oval 47"/>
            <p:cNvSpPr>
              <a:spLocks noChangeArrowheads="1"/>
            </p:cNvSpPr>
            <p:nvPr/>
          </p:nvSpPr>
          <p:spPr bwMode="auto">
            <a:xfrm>
              <a:off x="4604" y="709"/>
              <a:ext cx="408" cy="40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408" name="Text Box 48"/>
            <p:cNvSpPr txBox="1">
              <a:spLocks noChangeArrowheads="1"/>
            </p:cNvSpPr>
            <p:nvPr/>
          </p:nvSpPr>
          <p:spPr bwMode="auto">
            <a:xfrm>
              <a:off x="4649" y="709"/>
              <a:ext cx="36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G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15401" name="Text Box 49"/>
          <p:cNvSpPr txBox="1">
            <a:spLocks noChangeArrowheads="1"/>
          </p:cNvSpPr>
          <p:nvPr/>
        </p:nvSpPr>
        <p:spPr bwMode="auto">
          <a:xfrm>
            <a:off x="0" y="260350"/>
            <a:ext cx="2952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【</a:t>
            </a: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动画模拟</a:t>
            </a: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】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23634" name="Rectangle 50"/>
          <p:cNvSpPr>
            <a:spLocks noGrp="1" noChangeArrowheads="1"/>
          </p:cNvSpPr>
          <p:nvPr>
            <p:ph idx="4294967295"/>
          </p:nvPr>
        </p:nvSpPr>
        <p:spPr>
          <a:xfrm>
            <a:off x="0" y="5229225"/>
            <a:ext cx="3348038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Zn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2e</a:t>
            </a:r>
            <a:r>
              <a:rPr lang="zh-CN" altLang="en-US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 Zn</a:t>
            </a:r>
            <a:r>
              <a:rPr lang="en-US" altLang="zh-CN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2+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323635" name="Rectangle 51"/>
          <p:cNvSpPr>
            <a:spLocks noChangeArrowheads="1"/>
          </p:cNvSpPr>
          <p:nvPr/>
        </p:nvSpPr>
        <p:spPr bwMode="auto">
          <a:xfrm>
            <a:off x="5724525" y="5114925"/>
            <a:ext cx="504031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2H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+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+ 2e</a:t>
            </a:r>
            <a:r>
              <a:rPr lang="zh-CN" altLang="en-US" sz="32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=H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↑ </a:t>
            </a:r>
            <a:endParaRPr lang="en-US" altLang="zh-CN" sz="32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grpSp>
        <p:nvGrpSpPr>
          <p:cNvPr id="6" name="Group 54"/>
          <p:cNvGrpSpPr/>
          <p:nvPr/>
        </p:nvGrpSpPr>
        <p:grpSpPr>
          <a:xfrm>
            <a:off x="4751388" y="404813"/>
            <a:ext cx="4392612" cy="1800225"/>
            <a:chOff x="2993" y="255"/>
            <a:chExt cx="2767" cy="1134"/>
          </a:xfrm>
        </p:grpSpPr>
        <p:sp>
          <p:nvSpPr>
            <p:cNvPr id="15405" name="AutoShape 52"/>
            <p:cNvSpPr>
              <a:spLocks noChangeArrowheads="1"/>
            </p:cNvSpPr>
            <p:nvPr/>
          </p:nvSpPr>
          <p:spPr bwMode="auto">
            <a:xfrm>
              <a:off x="3061" y="255"/>
              <a:ext cx="2699" cy="1134"/>
            </a:xfrm>
            <a:prstGeom prst="wedgeRoundRectCallout">
              <a:avLst>
                <a:gd name="adj1" fmla="val -44370"/>
                <a:gd name="adj2" fmla="val 63491"/>
                <a:gd name="adj3" fmla="val 16667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pPr algn="ctr">
                <a:defRPr/>
              </a:pPr>
              <a:endParaRPr lang="zh-CN" altLang="zh-CN">
                <a:latin typeface="Arial" panose="020b0604020202020204" pitchFamily="34" charset="0"/>
              </a:endParaRPr>
            </a:p>
          </p:txBody>
        </p:sp>
        <p:sp>
          <p:nvSpPr>
            <p:cNvPr id="15406" name="Rectangle 53"/>
            <p:cNvSpPr>
              <a:spLocks noChangeArrowheads="1"/>
            </p:cNvSpPr>
            <p:nvPr/>
          </p:nvSpPr>
          <p:spPr bwMode="auto">
            <a:xfrm>
              <a:off x="2993" y="391"/>
              <a:ext cx="2767" cy="77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bg2">
                  <a:lumMod val="75000"/>
                </a:schemeClr>
              </a:solidFill>
              <a:miter lim="800000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None/>
                <a:defRPr/>
              </a:pPr>
              <a:r>
                <a:rPr lang="en-US" altLang="zh-CN" sz="3200" b="1">
                  <a:latin typeface="Arial" panose="020b0604020202020204" pitchFamily="34" charset="0"/>
                </a:rPr>
                <a:t>	</a:t>
              </a:r>
              <a:r>
                <a:rPr lang="zh-CN" altLang="en-US" sz="2000" b="1">
                  <a:solidFill>
                    <a:srgbClr val="FF0000"/>
                  </a:solidFill>
                  <a:latin typeface="Arial" panose="020b0604020202020204" pitchFamily="34" charset="0"/>
                </a:rPr>
                <a:t>根据能量守恒原理，这种产生出来</a:t>
              </a:r>
              <a:endParaRPr lang="zh-CN" altLang="en-US" sz="2000" b="1">
                <a:solidFill>
                  <a:srgbClr val="FF0000"/>
                </a:solidFill>
                <a:latin typeface="Arial" panose="020b0604020202020204" pitchFamily="34" charset="0"/>
              </a:endParaRPr>
            </a:p>
            <a:p>
              <a:pPr marL="342900" indent="-3429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None/>
                <a:defRPr/>
              </a:pPr>
              <a:r>
                <a:rPr lang="zh-CN" altLang="en-US" sz="2000" b="1">
                  <a:solidFill>
                    <a:srgbClr val="FF0000"/>
                  </a:solidFill>
                  <a:latin typeface="Arial" panose="020b0604020202020204" pitchFamily="34" charset="0"/>
                </a:rPr>
                <a:t>     的电能是从什么能量转变来的呢？</a:t>
              </a:r>
              <a:endParaRPr lang="zh-CN" altLang="en-US" sz="20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3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5122 L 0.00243 -0.09433 L 0.33472 -0.09433 L 0.33334 0.17804" pathEditMode="relative" rAng="0" ptsTypes="FFFF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093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 0.09434 L -3.88889E-06 -3.06358E-06" pathEditMode="relative" rAng="0" ptsTypes="AA">
                                      <p:cBhvr>
                                        <p:cTn id="18" dur="2000" spd="-100000" fill="hold"/>
                                        <p:tgtEl>
                                          <p:spTgt spid="323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-471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06 1.56069E-06 L 0.1026 -0.00023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23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3.98844E-06 L 0.10642 -0.00023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23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23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4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23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4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093 L 0.00243 -0.09433 L 0.33472 -0.09433 L 0.33334 0.18867" pathEditMode="relative" rAng="0" ptsTypes="FFFF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13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4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23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093 L 0.00243 -0.09433 L 0.33472 -0.09433 L 0.33334 0.18867" pathEditMode="relative" rAng="0" ptsTypes="FFFF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13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623" grpId="0"/>
      <p:bldP spid="323624" grpId="0"/>
      <p:bldP spid="323625" grpId="0"/>
      <p:bldP spid="323625" grpId="1"/>
      <p:bldP spid="323626" grpId="0"/>
      <p:bldP spid="323627" grpId="0"/>
      <p:bldP spid="323627" grpId="1"/>
      <p:bldP spid="323628" grpId="0"/>
      <p:bldP spid="323628" grpId="1"/>
      <p:bldP spid="323629" grpId="0"/>
      <p:bldP spid="323634" grpId="0" build="p"/>
      <p:bldP spid="32363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-684213" y="2357438"/>
            <a:ext cx="9828213" cy="1143000"/>
          </a:xfrm>
        </p:spPr>
        <p:txBody>
          <a:bodyPr/>
          <a:lstStyle/>
          <a:p>
            <a:pPr eaLnBrk="1" hangingPunct="1"/>
            <a:r>
              <a:rPr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二</a:t>
            </a:r>
            <a:r>
              <a:rPr lang="en-US" altLang="zh-CN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.</a:t>
            </a:r>
            <a:r>
              <a:rPr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原电池概念</a:t>
            </a:r>
            <a:r>
              <a:rPr lang="en-US" altLang="zh-CN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.</a:t>
            </a:r>
            <a:r>
              <a:rPr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组成（归纳）</a:t>
            </a:r>
            <a:endParaRPr lang="zh-CN" altLang="en-US" sz="60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pic>
        <p:nvPicPr>
          <p:cNvPr id="16387" name="Picture 16" descr="200602112122593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4695825"/>
            <a:ext cx="29718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 dir="vert"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4857750" y="3286125"/>
            <a:ext cx="4067175" cy="6699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原电池的组成</a:t>
            </a:r>
            <a:endParaRPr lang="zh-CN" altLang="en-US" sz="32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7411" name="Rectangle 9"/>
          <p:cNvSpPr>
            <a:spLocks noChangeArrowheads="1"/>
          </p:cNvSpPr>
          <p:nvPr/>
        </p:nvSpPr>
        <p:spPr bwMode="auto">
          <a:xfrm>
            <a:off x="3303588" y="3189288"/>
            <a:ext cx="403225" cy="2314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 flipH="1">
            <a:off x="330200" y="37417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350838" y="5756275"/>
            <a:ext cx="424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 flipH="1" flipV="1">
            <a:off x="4598988" y="3721100"/>
            <a:ext cx="0" cy="20145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1208088" y="3163888"/>
            <a:ext cx="452437" cy="23161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350838" y="4246563"/>
            <a:ext cx="4248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17" name="Line 11"/>
          <p:cNvSpPr>
            <a:spLocks noChangeShapeType="1"/>
          </p:cNvSpPr>
          <p:nvPr/>
        </p:nvSpPr>
        <p:spPr bwMode="auto">
          <a:xfrm>
            <a:off x="1978025" y="44465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18" name="Line 12"/>
          <p:cNvSpPr>
            <a:spLocks noChangeShapeType="1"/>
          </p:cNvSpPr>
          <p:nvPr/>
        </p:nvSpPr>
        <p:spPr bwMode="auto">
          <a:xfrm>
            <a:off x="388938" y="444658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19" name="Line 14"/>
          <p:cNvSpPr>
            <a:spLocks noChangeShapeType="1"/>
          </p:cNvSpPr>
          <p:nvPr/>
        </p:nvSpPr>
        <p:spPr bwMode="auto">
          <a:xfrm>
            <a:off x="3792538" y="4451350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0" name="Line 15"/>
          <p:cNvSpPr>
            <a:spLocks noChangeShapeType="1"/>
          </p:cNvSpPr>
          <p:nvPr/>
        </p:nvSpPr>
        <p:spPr bwMode="auto">
          <a:xfrm>
            <a:off x="1949450" y="48498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1" name="Line 16"/>
          <p:cNvSpPr>
            <a:spLocks noChangeShapeType="1"/>
          </p:cNvSpPr>
          <p:nvPr/>
        </p:nvSpPr>
        <p:spPr bwMode="auto">
          <a:xfrm>
            <a:off x="338138" y="484981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2" name="Line 18"/>
          <p:cNvSpPr>
            <a:spLocks noChangeShapeType="1"/>
          </p:cNvSpPr>
          <p:nvPr/>
        </p:nvSpPr>
        <p:spPr bwMode="auto">
          <a:xfrm>
            <a:off x="3743325" y="4849813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3" name="Line 19"/>
          <p:cNvSpPr>
            <a:spLocks noChangeShapeType="1"/>
          </p:cNvSpPr>
          <p:nvPr/>
        </p:nvSpPr>
        <p:spPr bwMode="auto">
          <a:xfrm>
            <a:off x="1949450" y="52530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4" name="Line 20"/>
          <p:cNvSpPr>
            <a:spLocks noChangeShapeType="1"/>
          </p:cNvSpPr>
          <p:nvPr/>
        </p:nvSpPr>
        <p:spPr bwMode="auto">
          <a:xfrm>
            <a:off x="338138" y="525303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5" name="Line 22"/>
          <p:cNvSpPr>
            <a:spLocks noChangeShapeType="1"/>
          </p:cNvSpPr>
          <p:nvPr/>
        </p:nvSpPr>
        <p:spPr bwMode="auto">
          <a:xfrm>
            <a:off x="3743325" y="525303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6" name="Line 23"/>
          <p:cNvSpPr>
            <a:spLocks noChangeShapeType="1"/>
          </p:cNvSpPr>
          <p:nvPr/>
        </p:nvSpPr>
        <p:spPr bwMode="auto">
          <a:xfrm>
            <a:off x="1949450" y="56054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7" name="Line 24"/>
          <p:cNvSpPr>
            <a:spLocks noChangeShapeType="1"/>
          </p:cNvSpPr>
          <p:nvPr/>
        </p:nvSpPr>
        <p:spPr bwMode="auto">
          <a:xfrm>
            <a:off x="338138" y="560546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8" name="Line 26"/>
          <p:cNvSpPr>
            <a:spLocks noChangeShapeType="1"/>
          </p:cNvSpPr>
          <p:nvPr/>
        </p:nvSpPr>
        <p:spPr bwMode="auto">
          <a:xfrm>
            <a:off x="3743325" y="5605463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9" name="Text Box 28"/>
          <p:cNvSpPr txBox="1">
            <a:spLocks noChangeArrowheads="1"/>
          </p:cNvSpPr>
          <p:nvPr/>
        </p:nvSpPr>
        <p:spPr bwMode="auto">
          <a:xfrm>
            <a:off x="436563" y="2828925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430" name="Text Box 29"/>
          <p:cNvSpPr txBox="1">
            <a:spLocks noChangeArrowheads="1"/>
          </p:cNvSpPr>
          <p:nvPr/>
        </p:nvSpPr>
        <p:spPr bwMode="auto">
          <a:xfrm>
            <a:off x="1574800" y="5881688"/>
            <a:ext cx="2927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 </a:t>
            </a:r>
            <a:r>
              <a:rPr kumimoji="1" lang="zh-CN" altLang="en-US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稀硫酸</a:t>
            </a:r>
            <a:endParaRPr kumimoji="1" lang="zh-CN" altLang="en-US" sz="3200" b="1"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sp>
        <p:nvSpPr>
          <p:cNvPr id="17431" name="Line 31"/>
          <p:cNvSpPr>
            <a:spLocks noChangeShapeType="1"/>
          </p:cNvSpPr>
          <p:nvPr/>
        </p:nvSpPr>
        <p:spPr bwMode="auto">
          <a:xfrm flipH="1" flipV="1">
            <a:off x="1423988" y="2420938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32" name="Line 32"/>
          <p:cNvSpPr>
            <a:spLocks noChangeShapeType="1"/>
          </p:cNvSpPr>
          <p:nvPr/>
        </p:nvSpPr>
        <p:spPr bwMode="auto">
          <a:xfrm>
            <a:off x="1416050" y="2422525"/>
            <a:ext cx="2103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433" name="Line 33"/>
          <p:cNvSpPr>
            <a:spLocks noChangeShapeType="1"/>
          </p:cNvSpPr>
          <p:nvPr/>
        </p:nvSpPr>
        <p:spPr bwMode="auto">
          <a:xfrm flipH="1">
            <a:off x="3505200" y="2425700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3" name="Group 54"/>
          <p:cNvGrpSpPr/>
          <p:nvPr/>
        </p:nvGrpSpPr>
        <p:grpSpPr>
          <a:xfrm>
            <a:off x="1143000" y="2636838"/>
            <a:ext cx="360363" cy="579437"/>
            <a:chOff x="1066" y="718"/>
            <a:chExt cx="227" cy="365"/>
          </a:xfrm>
        </p:grpSpPr>
        <p:sp>
          <p:nvSpPr>
            <p:cNvPr id="17459" name="Oval 52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60" name="Text Box 53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55"/>
          <p:cNvGrpSpPr/>
          <p:nvPr/>
        </p:nvGrpSpPr>
        <p:grpSpPr>
          <a:xfrm>
            <a:off x="1143000" y="2636838"/>
            <a:ext cx="360363" cy="579437"/>
            <a:chOff x="1066" y="718"/>
            <a:chExt cx="227" cy="365"/>
          </a:xfrm>
        </p:grpSpPr>
        <p:sp>
          <p:nvSpPr>
            <p:cNvPr id="17457" name="Oval 56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58" name="Text Box 57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58"/>
          <p:cNvGrpSpPr/>
          <p:nvPr/>
        </p:nvGrpSpPr>
        <p:grpSpPr>
          <a:xfrm>
            <a:off x="1143000" y="2636838"/>
            <a:ext cx="360363" cy="579437"/>
            <a:chOff x="1066" y="718"/>
            <a:chExt cx="227" cy="365"/>
          </a:xfrm>
        </p:grpSpPr>
        <p:sp>
          <p:nvSpPr>
            <p:cNvPr id="17455" name="Oval 59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56" name="Text Box 60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35" name="Text Box 61"/>
          <p:cNvSpPr txBox="1">
            <a:spLocks noChangeArrowheads="1"/>
          </p:cNvSpPr>
          <p:nvPr/>
        </p:nvSpPr>
        <p:spPr bwMode="auto">
          <a:xfrm>
            <a:off x="782638" y="4508500"/>
            <a:ext cx="10080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6" name="Text Box 62"/>
          <p:cNvSpPr txBox="1">
            <a:spLocks noChangeArrowheads="1"/>
          </p:cNvSpPr>
          <p:nvPr/>
        </p:nvSpPr>
        <p:spPr bwMode="auto">
          <a:xfrm>
            <a:off x="2157413" y="4441825"/>
            <a:ext cx="8651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7" name="Oval 63"/>
          <p:cNvSpPr>
            <a:spLocks noChangeArrowheads="1"/>
          </p:cNvSpPr>
          <p:nvPr/>
        </p:nvSpPr>
        <p:spPr bwMode="auto">
          <a:xfrm>
            <a:off x="3741738" y="45005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8" name="Text Box 64"/>
          <p:cNvSpPr txBox="1">
            <a:spLocks noChangeArrowheads="1"/>
          </p:cNvSpPr>
          <p:nvPr/>
        </p:nvSpPr>
        <p:spPr bwMode="auto">
          <a:xfrm>
            <a:off x="2157413" y="4797425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9" name="Oval 66"/>
          <p:cNvSpPr>
            <a:spLocks noChangeArrowheads="1"/>
          </p:cNvSpPr>
          <p:nvPr/>
        </p:nvSpPr>
        <p:spPr bwMode="auto">
          <a:xfrm>
            <a:off x="3735388" y="467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0" name="Oval 67"/>
          <p:cNvSpPr>
            <a:spLocks noChangeArrowheads="1"/>
          </p:cNvSpPr>
          <p:nvPr/>
        </p:nvSpPr>
        <p:spPr bwMode="auto">
          <a:xfrm>
            <a:off x="3735388" y="48466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" name="AutoShape 72"/>
          <p:cNvSpPr>
            <a:spLocks noChangeArrowheads="1"/>
          </p:cNvSpPr>
          <p:nvPr/>
        </p:nvSpPr>
        <p:spPr bwMode="auto">
          <a:xfrm>
            <a:off x="2168525" y="2060575"/>
            <a:ext cx="647700" cy="647700"/>
          </a:xfrm>
          <a:prstGeom prst="flowChartSummingJunction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2" name="Text Box 73"/>
          <p:cNvSpPr txBox="1">
            <a:spLocks noChangeArrowheads="1"/>
          </p:cNvSpPr>
          <p:nvPr/>
        </p:nvSpPr>
        <p:spPr bwMode="auto">
          <a:xfrm>
            <a:off x="1979613" y="2646363"/>
            <a:ext cx="10795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灯泡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3" name="Text Box 109"/>
          <p:cNvSpPr txBox="1">
            <a:spLocks noChangeArrowheads="1"/>
          </p:cNvSpPr>
          <p:nvPr/>
        </p:nvSpPr>
        <p:spPr bwMode="auto">
          <a:xfrm>
            <a:off x="5572125" y="4143375"/>
            <a:ext cx="328612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组成：</a:t>
            </a:r>
            <a:endParaRPr kumimoji="1" lang="en-US" altLang="zh-CN" sz="2800" b="1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两个电极</a:t>
            </a:r>
            <a:endParaRPr kumimoji="1" lang="en-US" altLang="zh-CN" sz="2800" b="1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导线</a:t>
            </a:r>
            <a:endParaRPr kumimoji="1" lang="en-US" altLang="zh-CN" sz="2800" b="1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电解质溶液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446" name="Text Box 27"/>
          <p:cNvSpPr txBox="1">
            <a:spLocks noChangeArrowheads="1"/>
          </p:cNvSpPr>
          <p:nvPr/>
        </p:nvSpPr>
        <p:spPr bwMode="auto">
          <a:xfrm>
            <a:off x="3778250" y="2743200"/>
            <a:ext cx="10810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Cu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6" name="Rectangle 14"/>
          <p:cNvSpPr>
            <a:spLocks noChangeArrowheads="1"/>
          </p:cNvSpPr>
          <p:nvPr/>
        </p:nvSpPr>
        <p:spPr bwMode="auto">
          <a:xfrm>
            <a:off x="0" y="0"/>
            <a:ext cx="3357563" cy="6699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原电池的概念</a:t>
            </a:r>
            <a:endParaRPr lang="zh-CN" altLang="en-US" sz="32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428625" y="785813"/>
            <a:ext cx="5746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zh-CN" altLang="en-US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定义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:</a:t>
            </a:r>
            <a:r>
              <a:rPr kumimoji="1" lang="zh-CN" altLang="en-US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化学能转变为电能的装置</a:t>
            </a:r>
            <a:endParaRPr kumimoji="1" lang="zh-CN" altLang="en-US" sz="32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8" name="Rectangle 2"/>
          <p:cNvSpPr>
            <a:spLocks noChangeArrowheads="1"/>
          </p:cNvSpPr>
          <p:nvPr/>
        </p:nvSpPr>
        <p:spPr bwMode="auto">
          <a:xfrm>
            <a:off x="6143625" y="1149350"/>
            <a:ext cx="1357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9" name="Text Box 3"/>
          <p:cNvSpPr txBox="1">
            <a:spLocks noChangeArrowheads="1"/>
          </p:cNvSpPr>
          <p:nvPr/>
        </p:nvSpPr>
        <p:spPr bwMode="auto">
          <a:xfrm>
            <a:off x="3857625" y="1577975"/>
            <a:ext cx="2200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电子的转移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0" name="AutoShape 4"/>
          <p:cNvSpPr>
            <a:spLocks noChangeArrowheads="1"/>
          </p:cNvSpPr>
          <p:nvPr/>
        </p:nvSpPr>
        <p:spPr bwMode="auto">
          <a:xfrm flipH="1" flipV="1">
            <a:off x="2714625" y="1649413"/>
            <a:ext cx="1150938" cy="360362"/>
          </a:xfrm>
          <a:prstGeom prst="leftArrow">
            <a:avLst>
              <a:gd name="adj1" fmla="val 50000"/>
              <a:gd name="adj2" fmla="val 79846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1" name="Text Box 6"/>
          <p:cNvSpPr txBox="1">
            <a:spLocks noChangeArrowheads="1"/>
          </p:cNvSpPr>
          <p:nvPr/>
        </p:nvSpPr>
        <p:spPr bwMode="auto">
          <a:xfrm>
            <a:off x="357188" y="1577975"/>
            <a:ext cx="2357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氧化还原反应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2" name="Text Box 8"/>
          <p:cNvSpPr txBox="1">
            <a:spLocks noChangeArrowheads="1"/>
          </p:cNvSpPr>
          <p:nvPr/>
        </p:nvSpPr>
        <p:spPr bwMode="auto">
          <a:xfrm>
            <a:off x="7858125" y="1649413"/>
            <a:ext cx="939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电流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3" name="AutoShape 9"/>
          <p:cNvSpPr>
            <a:spLocks noChangeArrowheads="1"/>
          </p:cNvSpPr>
          <p:nvPr/>
        </p:nvSpPr>
        <p:spPr bwMode="auto">
          <a:xfrm flipH="1" flipV="1">
            <a:off x="6286500" y="1720850"/>
            <a:ext cx="1182688" cy="360363"/>
          </a:xfrm>
          <a:prstGeom prst="leftArrow">
            <a:avLst>
              <a:gd name="adj1" fmla="val 50000"/>
              <a:gd name="adj2" fmla="val 82048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5139 L 0.00243 -0.09444 L 0.24809 -0.09444 L 0.24705 0.17825" pathEditMode="relative" rAng="0" ptsTypes="FFFF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094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747 0.10486 L 5E-06 2.96296E-06" pathEditMode="relative" rAng="0" ptsTypes="AA">
                                      <p:cBhvr>
                                        <p:cTn id="25" dur="2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2" y="-525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06 1.56069E-06 L 0.1026 -0.00023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2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3.98844E-06 L 0.10642 -0.00023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1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112 L 0.00243 -0.09444 L 0.24809 -0.09444 L 0.24705 0.18889" pathEditMode="relative" rAng="0" ptsTypes="FFFF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9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112 L 0.00243 -0.09444 L 0.24809 -0.09444 L 0.24705 0.18889" pathEditMode="relative" rAng="0" ptsTypes="FFFF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0" grpId="0"/>
      <p:bldP spid="41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Rectangle 9"/>
          <p:cNvSpPr>
            <a:spLocks noChangeArrowheads="1"/>
          </p:cNvSpPr>
          <p:nvPr/>
        </p:nvSpPr>
        <p:spPr bwMode="auto">
          <a:xfrm>
            <a:off x="3303588" y="3189288"/>
            <a:ext cx="403225" cy="2314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435" name="Line 5"/>
          <p:cNvSpPr>
            <a:spLocks noChangeShapeType="1"/>
          </p:cNvSpPr>
          <p:nvPr/>
        </p:nvSpPr>
        <p:spPr bwMode="auto">
          <a:xfrm flipH="1">
            <a:off x="330200" y="37417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36" name="Line 6"/>
          <p:cNvSpPr>
            <a:spLocks noChangeShapeType="1"/>
          </p:cNvSpPr>
          <p:nvPr/>
        </p:nvSpPr>
        <p:spPr bwMode="auto">
          <a:xfrm>
            <a:off x="350838" y="5756275"/>
            <a:ext cx="424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37" name="Line 7"/>
          <p:cNvSpPr>
            <a:spLocks noChangeShapeType="1"/>
          </p:cNvSpPr>
          <p:nvPr/>
        </p:nvSpPr>
        <p:spPr bwMode="auto">
          <a:xfrm flipH="1" flipV="1">
            <a:off x="4598988" y="3721100"/>
            <a:ext cx="0" cy="20145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1208088" y="3163888"/>
            <a:ext cx="452437" cy="23161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439" name="Line 10"/>
          <p:cNvSpPr>
            <a:spLocks noChangeShapeType="1"/>
          </p:cNvSpPr>
          <p:nvPr/>
        </p:nvSpPr>
        <p:spPr bwMode="auto">
          <a:xfrm>
            <a:off x="350838" y="4246563"/>
            <a:ext cx="4248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0" name="Line 11"/>
          <p:cNvSpPr>
            <a:spLocks noChangeShapeType="1"/>
          </p:cNvSpPr>
          <p:nvPr/>
        </p:nvSpPr>
        <p:spPr bwMode="auto">
          <a:xfrm>
            <a:off x="1978025" y="44465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1" name="Line 12"/>
          <p:cNvSpPr>
            <a:spLocks noChangeShapeType="1"/>
          </p:cNvSpPr>
          <p:nvPr/>
        </p:nvSpPr>
        <p:spPr bwMode="auto">
          <a:xfrm>
            <a:off x="388938" y="444658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2" name="Line 14"/>
          <p:cNvSpPr>
            <a:spLocks noChangeShapeType="1"/>
          </p:cNvSpPr>
          <p:nvPr/>
        </p:nvSpPr>
        <p:spPr bwMode="auto">
          <a:xfrm>
            <a:off x="3792538" y="4451350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3" name="Line 15"/>
          <p:cNvSpPr>
            <a:spLocks noChangeShapeType="1"/>
          </p:cNvSpPr>
          <p:nvPr/>
        </p:nvSpPr>
        <p:spPr bwMode="auto">
          <a:xfrm>
            <a:off x="1949450" y="48498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4" name="Line 16"/>
          <p:cNvSpPr>
            <a:spLocks noChangeShapeType="1"/>
          </p:cNvSpPr>
          <p:nvPr/>
        </p:nvSpPr>
        <p:spPr bwMode="auto">
          <a:xfrm>
            <a:off x="338138" y="484981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5" name="Line 18"/>
          <p:cNvSpPr>
            <a:spLocks noChangeShapeType="1"/>
          </p:cNvSpPr>
          <p:nvPr/>
        </p:nvSpPr>
        <p:spPr bwMode="auto">
          <a:xfrm>
            <a:off x="3743325" y="4849813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6" name="Line 19"/>
          <p:cNvSpPr>
            <a:spLocks noChangeShapeType="1"/>
          </p:cNvSpPr>
          <p:nvPr/>
        </p:nvSpPr>
        <p:spPr bwMode="auto">
          <a:xfrm>
            <a:off x="1949450" y="52530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7" name="Line 20"/>
          <p:cNvSpPr>
            <a:spLocks noChangeShapeType="1"/>
          </p:cNvSpPr>
          <p:nvPr/>
        </p:nvSpPr>
        <p:spPr bwMode="auto">
          <a:xfrm>
            <a:off x="338138" y="525303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8" name="Line 22"/>
          <p:cNvSpPr>
            <a:spLocks noChangeShapeType="1"/>
          </p:cNvSpPr>
          <p:nvPr/>
        </p:nvSpPr>
        <p:spPr bwMode="auto">
          <a:xfrm>
            <a:off x="3743325" y="525303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49" name="Line 23"/>
          <p:cNvSpPr>
            <a:spLocks noChangeShapeType="1"/>
          </p:cNvSpPr>
          <p:nvPr/>
        </p:nvSpPr>
        <p:spPr bwMode="auto">
          <a:xfrm>
            <a:off x="1949450" y="56054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50" name="Line 24"/>
          <p:cNvSpPr>
            <a:spLocks noChangeShapeType="1"/>
          </p:cNvSpPr>
          <p:nvPr/>
        </p:nvSpPr>
        <p:spPr bwMode="auto">
          <a:xfrm>
            <a:off x="338138" y="560546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51" name="Line 26"/>
          <p:cNvSpPr>
            <a:spLocks noChangeShapeType="1"/>
          </p:cNvSpPr>
          <p:nvPr/>
        </p:nvSpPr>
        <p:spPr bwMode="auto">
          <a:xfrm>
            <a:off x="3743325" y="5605463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52" name="Text Box 27"/>
          <p:cNvSpPr txBox="1">
            <a:spLocks noChangeArrowheads="1"/>
          </p:cNvSpPr>
          <p:nvPr/>
        </p:nvSpPr>
        <p:spPr bwMode="auto">
          <a:xfrm>
            <a:off x="3778250" y="2743200"/>
            <a:ext cx="10810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Cu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453" name="Text Box 28"/>
          <p:cNvSpPr txBox="1">
            <a:spLocks noChangeArrowheads="1"/>
          </p:cNvSpPr>
          <p:nvPr/>
        </p:nvSpPr>
        <p:spPr bwMode="auto">
          <a:xfrm>
            <a:off x="436563" y="2828925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454" name="Text Box 29"/>
          <p:cNvSpPr txBox="1">
            <a:spLocks noChangeArrowheads="1"/>
          </p:cNvSpPr>
          <p:nvPr/>
        </p:nvSpPr>
        <p:spPr bwMode="auto">
          <a:xfrm>
            <a:off x="1574800" y="5881688"/>
            <a:ext cx="2927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 </a:t>
            </a:r>
            <a:r>
              <a:rPr kumimoji="1" lang="zh-CN" altLang="en-US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稀硫酸</a:t>
            </a:r>
            <a:endParaRPr kumimoji="1" lang="zh-CN" altLang="en-US" sz="3200" b="1"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sp>
        <p:nvSpPr>
          <p:cNvPr id="18455" name="Line 31"/>
          <p:cNvSpPr>
            <a:spLocks noChangeShapeType="1"/>
          </p:cNvSpPr>
          <p:nvPr/>
        </p:nvSpPr>
        <p:spPr bwMode="auto">
          <a:xfrm flipH="1" flipV="1">
            <a:off x="1423988" y="2420938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56" name="Line 32"/>
          <p:cNvSpPr>
            <a:spLocks noChangeShapeType="1"/>
          </p:cNvSpPr>
          <p:nvPr/>
        </p:nvSpPr>
        <p:spPr bwMode="auto">
          <a:xfrm>
            <a:off x="1416050" y="2422525"/>
            <a:ext cx="2103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57" name="Line 33"/>
          <p:cNvSpPr>
            <a:spLocks noChangeShapeType="1"/>
          </p:cNvSpPr>
          <p:nvPr/>
        </p:nvSpPr>
        <p:spPr bwMode="auto">
          <a:xfrm flipH="1">
            <a:off x="3505200" y="2425700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54"/>
          <p:cNvGrpSpPr/>
          <p:nvPr/>
        </p:nvGrpSpPr>
        <p:grpSpPr>
          <a:xfrm>
            <a:off x="1143000" y="2636838"/>
            <a:ext cx="360363" cy="579437"/>
            <a:chOff x="1066" y="718"/>
            <a:chExt cx="227" cy="365"/>
          </a:xfrm>
        </p:grpSpPr>
        <p:sp>
          <p:nvSpPr>
            <p:cNvPr id="18482" name="Oval 52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83" name="Text Box 53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55"/>
          <p:cNvGrpSpPr/>
          <p:nvPr/>
        </p:nvGrpSpPr>
        <p:grpSpPr>
          <a:xfrm>
            <a:off x="1143000" y="2636838"/>
            <a:ext cx="360363" cy="579437"/>
            <a:chOff x="1066" y="718"/>
            <a:chExt cx="227" cy="365"/>
          </a:xfrm>
        </p:grpSpPr>
        <p:sp>
          <p:nvSpPr>
            <p:cNvPr id="18480" name="Oval 56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81" name="Text Box 57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1143000" y="2636838"/>
            <a:ext cx="360363" cy="579437"/>
            <a:chOff x="1066" y="718"/>
            <a:chExt cx="227" cy="365"/>
          </a:xfrm>
        </p:grpSpPr>
        <p:sp>
          <p:nvSpPr>
            <p:cNvPr id="18478" name="Oval 59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79" name="Text Box 60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166973" name="Text Box 61"/>
          <p:cNvSpPr txBox="1">
            <a:spLocks noChangeArrowheads="1"/>
          </p:cNvSpPr>
          <p:nvPr/>
        </p:nvSpPr>
        <p:spPr bwMode="auto">
          <a:xfrm>
            <a:off x="782638" y="4508500"/>
            <a:ext cx="10080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6974" name="Text Box 62"/>
          <p:cNvSpPr txBox="1">
            <a:spLocks noChangeArrowheads="1"/>
          </p:cNvSpPr>
          <p:nvPr/>
        </p:nvSpPr>
        <p:spPr bwMode="auto">
          <a:xfrm>
            <a:off x="2157413" y="4441825"/>
            <a:ext cx="8651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6975" name="Oval 63"/>
          <p:cNvSpPr>
            <a:spLocks noChangeArrowheads="1"/>
          </p:cNvSpPr>
          <p:nvPr/>
        </p:nvSpPr>
        <p:spPr bwMode="auto">
          <a:xfrm>
            <a:off x="3741738" y="45005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6976" name="Text Box 64"/>
          <p:cNvSpPr txBox="1">
            <a:spLocks noChangeArrowheads="1"/>
          </p:cNvSpPr>
          <p:nvPr/>
        </p:nvSpPr>
        <p:spPr bwMode="auto">
          <a:xfrm>
            <a:off x="2157413" y="4797425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6978" name="Oval 66"/>
          <p:cNvSpPr>
            <a:spLocks noChangeArrowheads="1"/>
          </p:cNvSpPr>
          <p:nvPr/>
        </p:nvSpPr>
        <p:spPr bwMode="auto">
          <a:xfrm>
            <a:off x="3735388" y="467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6979" name="Oval 67"/>
          <p:cNvSpPr>
            <a:spLocks noChangeArrowheads="1"/>
          </p:cNvSpPr>
          <p:nvPr/>
        </p:nvSpPr>
        <p:spPr bwMode="auto">
          <a:xfrm>
            <a:off x="3735388" y="48466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6984" name="AutoShape 72"/>
          <p:cNvSpPr>
            <a:spLocks noChangeArrowheads="1"/>
          </p:cNvSpPr>
          <p:nvPr/>
        </p:nvSpPr>
        <p:spPr bwMode="auto">
          <a:xfrm>
            <a:off x="2168525" y="2060575"/>
            <a:ext cx="647700" cy="647700"/>
          </a:xfrm>
          <a:prstGeom prst="flowChartSummingJunction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6985" name="Text Box 73"/>
          <p:cNvSpPr txBox="1">
            <a:spLocks noChangeArrowheads="1"/>
          </p:cNvSpPr>
          <p:nvPr/>
        </p:nvSpPr>
        <p:spPr bwMode="auto">
          <a:xfrm>
            <a:off x="1979613" y="2646363"/>
            <a:ext cx="10795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灯泡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7020" name="Rectangle 10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056438" cy="855663"/>
          </a:xfrm>
          <a:noFill/>
        </p:spPr>
        <p:txBody>
          <a:bodyPr/>
          <a:lstStyle/>
          <a:p>
            <a:pPr eaLnBrk="1" hangingPunct="1"/>
            <a:r>
              <a:rPr lang="en-US" altLang="zh-CN" sz="4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	3.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原电池的正负极判断</a:t>
            </a:r>
            <a:endParaRPr lang="zh-CN" altLang="en-US" sz="40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167021" name="Text Box 109"/>
          <p:cNvSpPr txBox="1">
            <a:spLocks noChangeArrowheads="1"/>
          </p:cNvSpPr>
          <p:nvPr/>
        </p:nvSpPr>
        <p:spPr bwMode="auto">
          <a:xfrm>
            <a:off x="3419475" y="981075"/>
            <a:ext cx="381635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负极：电子流出的一极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正极：电子流入的一极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465" name="Rectangle 57"/>
          <p:cNvSpPr>
            <a:spLocks noChangeArrowheads="1"/>
          </p:cNvSpPr>
          <p:nvPr/>
        </p:nvSpPr>
        <p:spPr bwMode="auto">
          <a:xfrm>
            <a:off x="4625975" y="2492375"/>
            <a:ext cx="45180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4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4.</a:t>
            </a:r>
            <a:r>
              <a:rPr kumimoji="1" lang="zh-CN" altLang="en-US" sz="4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溶液中阴阳离子分别向哪一个电极运动？</a:t>
            </a:r>
            <a:endParaRPr kumimoji="1" lang="zh-CN" altLang="en-US" sz="40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20315" name="Text Box 155"/>
          <p:cNvSpPr txBox="1">
            <a:spLocks noChangeArrowheads="1"/>
          </p:cNvSpPr>
          <p:nvPr/>
        </p:nvSpPr>
        <p:spPr bwMode="auto">
          <a:xfrm>
            <a:off x="5148263" y="4797425"/>
            <a:ext cx="1295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阳离子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0319" name="AutoShape 159"/>
          <p:cNvSpPr>
            <a:spLocks noChangeArrowheads="1"/>
          </p:cNvSpPr>
          <p:nvPr/>
        </p:nvSpPr>
        <p:spPr bwMode="auto">
          <a:xfrm>
            <a:off x="6372225" y="5013325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0320" name="Text Box 160"/>
          <p:cNvSpPr txBox="1">
            <a:spLocks noChangeArrowheads="1"/>
          </p:cNvSpPr>
          <p:nvPr/>
        </p:nvSpPr>
        <p:spPr bwMode="auto">
          <a:xfrm>
            <a:off x="7092950" y="4797425"/>
            <a:ext cx="10080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正极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0318" name="Text Box 158"/>
          <p:cNvSpPr txBox="1">
            <a:spLocks noChangeArrowheads="1"/>
          </p:cNvSpPr>
          <p:nvPr/>
        </p:nvSpPr>
        <p:spPr bwMode="auto">
          <a:xfrm>
            <a:off x="5133975" y="5661025"/>
            <a:ext cx="1296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阴离子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0322" name="Text Box 162"/>
          <p:cNvSpPr txBox="1">
            <a:spLocks noChangeArrowheads="1"/>
          </p:cNvSpPr>
          <p:nvPr/>
        </p:nvSpPr>
        <p:spPr bwMode="auto">
          <a:xfrm>
            <a:off x="7023100" y="5661025"/>
            <a:ext cx="1079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负极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0323" name="AutoShape 163"/>
          <p:cNvSpPr>
            <a:spLocks noChangeArrowheads="1"/>
          </p:cNvSpPr>
          <p:nvPr/>
        </p:nvSpPr>
        <p:spPr bwMode="auto">
          <a:xfrm>
            <a:off x="6372225" y="5876925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9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6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6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5139 L 0.00243 -0.09444 L 0.24809 -0.09444 L 0.24705 0.17825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09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08 0.10486 L 5E-06 2.96296E-06" pathEditMode="relative" rAng="0" ptsTypes="AA">
                                      <p:cBhvr>
                                        <p:cTn id="16" dur="2000" spd="-100000" fill="hold"/>
                                        <p:tgtEl>
                                          <p:spTgt spid="1669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-525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06 1.56069E-06 L 0.1026 -0.00023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69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3.98844E-06 L 0.10642 -0.00023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6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669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4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69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2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112 L 0.00243 -0.09444 L 0.24809 -0.09444 L 0.24705 0.18889" pathEditMode="relative" rAng="0" ptsTypes="FFFF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4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66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112 L 0.00243 -0.09444 L 0.24809 -0.09444 L 0.24705 0.18889" pathEditMode="relative" rAng="0" ptsTypes="FFFF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7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1000"/>
                                        <p:tgtEl>
                                          <p:spTgt spid="1670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1000"/>
                                        <p:tgtEl>
                                          <p:spTgt spid="1670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000"/>
                                        <p:tgtEl>
                                          <p:spTgt spid="1670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0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8" dur="500"/>
                                        <p:tgtEl>
                                          <p:spTgt spid="220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20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  <p:cond evt="onBegin" delay="0">
                          <p:tn val="73"/>
                        </p:cond>
                      </p:stCondLst>
                      <p:childTnLst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0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  <p:cond evt="onBegin" delay="0">
                          <p:tn val="78"/>
                        </p:cond>
                      </p:stCondLst>
                      <p:childTnLst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3" dur="500"/>
                                        <p:tgtEl>
                                          <p:spTgt spid="220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  <p:cond evt="onBegin" delay="0">
                          <p:tn val="83"/>
                        </p:cond>
                      </p:stCondLst>
                      <p:childTnLst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2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75" grpId="0"/>
      <p:bldP spid="166975" grpId="1"/>
      <p:bldP spid="166978" grpId="0"/>
      <p:bldP spid="166978" grpId="1"/>
      <p:bldP spid="166979" grpId="0"/>
      <p:bldP spid="166979" grpId="1"/>
      <p:bldP spid="166984" grpId="0"/>
      <p:bldP spid="167021" grpId="0"/>
      <p:bldP spid="17465" grpId="0"/>
      <p:bldP spid="220315" grpId="0"/>
      <p:bldP spid="220319" grpId="0"/>
      <p:bldP spid="220320" grpId="0"/>
      <p:bldP spid="220318" grpId="0"/>
      <p:bldP spid="220322" grpId="0"/>
      <p:bldP spid="2203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Rectangle 9"/>
          <p:cNvSpPr>
            <a:spLocks noChangeArrowheads="1"/>
          </p:cNvSpPr>
          <p:nvPr/>
        </p:nvSpPr>
        <p:spPr bwMode="auto">
          <a:xfrm>
            <a:off x="7588250" y="1004888"/>
            <a:ext cx="403225" cy="2314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9459" name="Line 5"/>
          <p:cNvSpPr>
            <a:spLocks noChangeShapeType="1"/>
          </p:cNvSpPr>
          <p:nvPr/>
        </p:nvSpPr>
        <p:spPr bwMode="auto">
          <a:xfrm flipH="1">
            <a:off x="4614863" y="15573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0" name="Line 6"/>
          <p:cNvSpPr>
            <a:spLocks noChangeShapeType="1"/>
          </p:cNvSpPr>
          <p:nvPr/>
        </p:nvSpPr>
        <p:spPr bwMode="auto">
          <a:xfrm>
            <a:off x="4635500" y="3571875"/>
            <a:ext cx="424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1" name="Line 7"/>
          <p:cNvSpPr>
            <a:spLocks noChangeShapeType="1"/>
          </p:cNvSpPr>
          <p:nvPr/>
        </p:nvSpPr>
        <p:spPr bwMode="auto">
          <a:xfrm flipH="1" flipV="1">
            <a:off x="8883650" y="1536700"/>
            <a:ext cx="0" cy="20145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5492750" y="979488"/>
            <a:ext cx="452438" cy="23161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9463" name="Line 10"/>
          <p:cNvSpPr>
            <a:spLocks noChangeShapeType="1"/>
          </p:cNvSpPr>
          <p:nvPr/>
        </p:nvSpPr>
        <p:spPr bwMode="auto">
          <a:xfrm>
            <a:off x="4635500" y="2062163"/>
            <a:ext cx="4248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4" name="Line 11"/>
          <p:cNvSpPr>
            <a:spLocks noChangeShapeType="1"/>
          </p:cNvSpPr>
          <p:nvPr/>
        </p:nvSpPr>
        <p:spPr bwMode="auto">
          <a:xfrm>
            <a:off x="6262688" y="226218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5" name="Line 12"/>
          <p:cNvSpPr>
            <a:spLocks noChangeShapeType="1"/>
          </p:cNvSpPr>
          <p:nvPr/>
        </p:nvSpPr>
        <p:spPr bwMode="auto">
          <a:xfrm>
            <a:off x="4673600" y="226218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6" name="Line 14"/>
          <p:cNvSpPr>
            <a:spLocks noChangeShapeType="1"/>
          </p:cNvSpPr>
          <p:nvPr/>
        </p:nvSpPr>
        <p:spPr bwMode="auto">
          <a:xfrm>
            <a:off x="8077200" y="2266950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7" name="Line 15"/>
          <p:cNvSpPr>
            <a:spLocks noChangeShapeType="1"/>
          </p:cNvSpPr>
          <p:nvPr/>
        </p:nvSpPr>
        <p:spPr bwMode="auto">
          <a:xfrm>
            <a:off x="6234113" y="266541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8" name="Line 16"/>
          <p:cNvSpPr>
            <a:spLocks noChangeShapeType="1"/>
          </p:cNvSpPr>
          <p:nvPr/>
        </p:nvSpPr>
        <p:spPr bwMode="auto">
          <a:xfrm>
            <a:off x="4622800" y="26654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69" name="Line 18"/>
          <p:cNvSpPr>
            <a:spLocks noChangeShapeType="1"/>
          </p:cNvSpPr>
          <p:nvPr/>
        </p:nvSpPr>
        <p:spPr bwMode="auto">
          <a:xfrm>
            <a:off x="8027988" y="2665413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70" name="Line 19"/>
          <p:cNvSpPr>
            <a:spLocks noChangeShapeType="1"/>
          </p:cNvSpPr>
          <p:nvPr/>
        </p:nvSpPr>
        <p:spPr bwMode="auto">
          <a:xfrm>
            <a:off x="6234113" y="306863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71" name="Line 20"/>
          <p:cNvSpPr>
            <a:spLocks noChangeShapeType="1"/>
          </p:cNvSpPr>
          <p:nvPr/>
        </p:nvSpPr>
        <p:spPr bwMode="auto">
          <a:xfrm>
            <a:off x="4622800" y="30686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72" name="Line 22"/>
          <p:cNvSpPr>
            <a:spLocks noChangeShapeType="1"/>
          </p:cNvSpPr>
          <p:nvPr/>
        </p:nvSpPr>
        <p:spPr bwMode="auto">
          <a:xfrm>
            <a:off x="8027988" y="306863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73" name="Line 23"/>
          <p:cNvSpPr>
            <a:spLocks noChangeShapeType="1"/>
          </p:cNvSpPr>
          <p:nvPr/>
        </p:nvSpPr>
        <p:spPr bwMode="auto">
          <a:xfrm>
            <a:off x="6234113" y="342106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74" name="Line 24"/>
          <p:cNvSpPr>
            <a:spLocks noChangeShapeType="1"/>
          </p:cNvSpPr>
          <p:nvPr/>
        </p:nvSpPr>
        <p:spPr bwMode="auto">
          <a:xfrm>
            <a:off x="4622800" y="34210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75" name="Line 26"/>
          <p:cNvSpPr>
            <a:spLocks noChangeShapeType="1"/>
          </p:cNvSpPr>
          <p:nvPr/>
        </p:nvSpPr>
        <p:spPr bwMode="auto">
          <a:xfrm>
            <a:off x="8027988" y="3421063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76" name="Text Box 28"/>
          <p:cNvSpPr txBox="1">
            <a:spLocks noChangeArrowheads="1"/>
          </p:cNvSpPr>
          <p:nvPr/>
        </p:nvSpPr>
        <p:spPr bwMode="auto">
          <a:xfrm>
            <a:off x="4721225" y="644525"/>
            <a:ext cx="792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9477" name="Text Box 29"/>
          <p:cNvSpPr txBox="1">
            <a:spLocks noChangeArrowheads="1"/>
          </p:cNvSpPr>
          <p:nvPr/>
        </p:nvSpPr>
        <p:spPr bwMode="auto">
          <a:xfrm>
            <a:off x="6500813" y="3571875"/>
            <a:ext cx="21415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 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稀硫酸</a:t>
            </a:r>
            <a:endParaRPr kumimoji="1" lang="zh-CN" altLang="en-US" sz="3200" b="1">
              <a:solidFill>
                <a:srgbClr val="FF0000"/>
              </a:solidFill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sp>
        <p:nvSpPr>
          <p:cNvPr id="19478" name="Line 31"/>
          <p:cNvSpPr>
            <a:spLocks noChangeShapeType="1"/>
          </p:cNvSpPr>
          <p:nvPr/>
        </p:nvSpPr>
        <p:spPr bwMode="auto">
          <a:xfrm flipH="1" flipV="1">
            <a:off x="5708650" y="236538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79" name="Line 32"/>
          <p:cNvSpPr>
            <a:spLocks noChangeShapeType="1"/>
          </p:cNvSpPr>
          <p:nvPr/>
        </p:nvSpPr>
        <p:spPr bwMode="auto">
          <a:xfrm>
            <a:off x="5700713" y="238125"/>
            <a:ext cx="21034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9480" name="Line 33"/>
          <p:cNvSpPr>
            <a:spLocks noChangeShapeType="1"/>
          </p:cNvSpPr>
          <p:nvPr/>
        </p:nvSpPr>
        <p:spPr bwMode="auto">
          <a:xfrm flipH="1">
            <a:off x="7789863" y="241300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54"/>
          <p:cNvGrpSpPr/>
          <p:nvPr/>
        </p:nvGrpSpPr>
        <p:grpSpPr>
          <a:xfrm>
            <a:off x="5427663" y="452438"/>
            <a:ext cx="360362" cy="579437"/>
            <a:chOff x="1066" y="718"/>
            <a:chExt cx="227" cy="365"/>
          </a:xfrm>
        </p:grpSpPr>
        <p:sp>
          <p:nvSpPr>
            <p:cNvPr id="19515" name="Oval 52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16" name="Text Box 53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55"/>
          <p:cNvGrpSpPr/>
          <p:nvPr/>
        </p:nvGrpSpPr>
        <p:grpSpPr>
          <a:xfrm>
            <a:off x="5427663" y="452438"/>
            <a:ext cx="360362" cy="579437"/>
            <a:chOff x="1066" y="718"/>
            <a:chExt cx="227" cy="365"/>
          </a:xfrm>
        </p:grpSpPr>
        <p:sp>
          <p:nvSpPr>
            <p:cNvPr id="19513" name="Oval 56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14" name="Text Box 57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5427663" y="452438"/>
            <a:ext cx="360362" cy="579437"/>
            <a:chOff x="1066" y="718"/>
            <a:chExt cx="227" cy="365"/>
          </a:xfrm>
        </p:grpSpPr>
        <p:sp>
          <p:nvSpPr>
            <p:cNvPr id="19511" name="Oval 59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12" name="Text Box 60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78" name="Text Box 61"/>
          <p:cNvSpPr txBox="1">
            <a:spLocks noChangeArrowheads="1"/>
          </p:cNvSpPr>
          <p:nvPr/>
        </p:nvSpPr>
        <p:spPr bwMode="auto">
          <a:xfrm>
            <a:off x="5067300" y="2324100"/>
            <a:ext cx="10080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9" name="Text Box 62"/>
          <p:cNvSpPr txBox="1">
            <a:spLocks noChangeArrowheads="1"/>
          </p:cNvSpPr>
          <p:nvPr/>
        </p:nvSpPr>
        <p:spPr bwMode="auto">
          <a:xfrm>
            <a:off x="6442075" y="2257425"/>
            <a:ext cx="8651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0" name="Oval 63"/>
          <p:cNvSpPr>
            <a:spLocks noChangeArrowheads="1"/>
          </p:cNvSpPr>
          <p:nvPr/>
        </p:nvSpPr>
        <p:spPr bwMode="auto">
          <a:xfrm>
            <a:off x="8026400" y="23161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1" name="Text Box 64"/>
          <p:cNvSpPr txBox="1">
            <a:spLocks noChangeArrowheads="1"/>
          </p:cNvSpPr>
          <p:nvPr/>
        </p:nvSpPr>
        <p:spPr bwMode="auto">
          <a:xfrm>
            <a:off x="6442075" y="2613025"/>
            <a:ext cx="792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2" name="Oval 66"/>
          <p:cNvSpPr>
            <a:spLocks noChangeArrowheads="1"/>
          </p:cNvSpPr>
          <p:nvPr/>
        </p:nvSpPr>
        <p:spPr bwMode="auto">
          <a:xfrm>
            <a:off x="8020050" y="2489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3" name="Oval 67"/>
          <p:cNvSpPr>
            <a:spLocks noChangeArrowheads="1"/>
          </p:cNvSpPr>
          <p:nvPr/>
        </p:nvSpPr>
        <p:spPr bwMode="auto">
          <a:xfrm>
            <a:off x="8020050" y="26622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" name="AutoShape 72"/>
          <p:cNvSpPr>
            <a:spLocks noChangeArrowheads="1"/>
          </p:cNvSpPr>
          <p:nvPr/>
        </p:nvSpPr>
        <p:spPr bwMode="auto">
          <a:xfrm>
            <a:off x="6453188" y="-160338"/>
            <a:ext cx="647700" cy="647701"/>
          </a:xfrm>
          <a:prstGeom prst="flowChartSummingJunction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5" name="Text Box 73"/>
          <p:cNvSpPr txBox="1">
            <a:spLocks noChangeArrowheads="1"/>
          </p:cNvSpPr>
          <p:nvPr/>
        </p:nvSpPr>
        <p:spPr bwMode="auto">
          <a:xfrm>
            <a:off x="6264275" y="461963"/>
            <a:ext cx="10795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灯泡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9492" name="Text Box 27"/>
          <p:cNvSpPr txBox="1">
            <a:spLocks noChangeArrowheads="1"/>
          </p:cNvSpPr>
          <p:nvPr/>
        </p:nvSpPr>
        <p:spPr bwMode="auto">
          <a:xfrm>
            <a:off x="8062913" y="558800"/>
            <a:ext cx="10810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Cu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7" name="Rectangle 7"/>
          <p:cNvSpPr>
            <a:spLocks noChangeArrowheads="1"/>
          </p:cNvSpPr>
          <p:nvPr/>
        </p:nvSpPr>
        <p:spPr bwMode="auto">
          <a:xfrm>
            <a:off x="0" y="1571625"/>
            <a:ext cx="3708400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5.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电极反应</a:t>
            </a:r>
            <a:endParaRPr lang="zh-CN" altLang="en-US" sz="40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88" name="Rectangle 8"/>
          <p:cNvSpPr>
            <a:spLocks noChangeArrowheads="1"/>
          </p:cNvSpPr>
          <p:nvPr/>
        </p:nvSpPr>
        <p:spPr bwMode="auto">
          <a:xfrm>
            <a:off x="1438275" y="5262563"/>
            <a:ext cx="37576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	2H</a:t>
            </a:r>
            <a:r>
              <a:rPr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+2e</a:t>
            </a:r>
            <a:r>
              <a:rPr lang="zh-CN" altLang="en-US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=H</a:t>
            </a:r>
            <a:r>
              <a:rPr lang="en-US" altLang="zh-CN" sz="3200" b="1" baseline="-2500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↑ 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9" name="Rectangle 10"/>
          <p:cNvSpPr>
            <a:spLocks noChangeArrowheads="1"/>
          </p:cNvSpPr>
          <p:nvPr/>
        </p:nvSpPr>
        <p:spPr bwMode="auto">
          <a:xfrm>
            <a:off x="1800225" y="4006850"/>
            <a:ext cx="2951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2e</a:t>
            </a:r>
            <a:r>
              <a:rPr lang="zh-CN" altLang="en-US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=Zn</a:t>
            </a:r>
            <a:r>
              <a:rPr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0" name="AutoShape 12"/>
          <p:cNvSpPr/>
          <p:nvPr/>
        </p:nvSpPr>
        <p:spPr bwMode="auto">
          <a:xfrm>
            <a:off x="790575" y="4081463"/>
            <a:ext cx="90488" cy="1649412"/>
          </a:xfrm>
          <a:prstGeom prst="leftBrace">
            <a:avLst>
              <a:gd name="adj1" fmla="val 151900"/>
              <a:gd name="adj2" fmla="val 50000"/>
            </a:avLst>
          </a:prstGeom>
          <a:noFill/>
          <a:ln w="28575">
            <a:solidFill>
              <a:srgbClr val="0000CC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497" name="组合 63"/>
          <p:cNvGrpSpPr/>
          <p:nvPr/>
        </p:nvGrpSpPr>
        <p:grpSpPr>
          <a:xfrm>
            <a:off x="214313" y="3929063"/>
            <a:ext cx="2017712" cy="1890712"/>
            <a:chOff x="323850" y="2627313"/>
            <a:chExt cx="2017713" cy="1890712"/>
          </a:xfrm>
        </p:grpSpPr>
        <p:sp>
          <p:nvSpPr>
            <p:cNvPr id="19508" name="Text Box 9"/>
            <p:cNvSpPr txBox="1">
              <a:spLocks noChangeArrowheads="1"/>
            </p:cNvSpPr>
            <p:nvPr/>
          </p:nvSpPr>
          <p:spPr bwMode="auto">
            <a:xfrm>
              <a:off x="901700" y="2627313"/>
              <a:ext cx="1439863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负极：</a:t>
              </a:r>
              <a:endPara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509" name="Text Box 11"/>
            <p:cNvSpPr txBox="1">
              <a:spLocks noChangeArrowheads="1"/>
            </p:cNvSpPr>
            <p:nvPr/>
          </p:nvSpPr>
          <p:spPr bwMode="auto">
            <a:xfrm>
              <a:off x="857250" y="3938588"/>
              <a:ext cx="1439863" cy="579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正极：</a:t>
              </a:r>
              <a:endPara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510" name="Text Box 13"/>
            <p:cNvSpPr txBox="1">
              <a:spLocks noChangeArrowheads="1"/>
            </p:cNvSpPr>
            <p:nvPr/>
          </p:nvSpPr>
          <p:spPr bwMode="auto">
            <a:xfrm>
              <a:off x="323850" y="2765425"/>
              <a:ext cx="576263" cy="155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3200" b="1">
                  <a:solidFill>
                    <a:srgbClr val="0000CC"/>
                  </a:solidFill>
                  <a:latin typeface="Times New Roman" panose="02020603050405020304" pitchFamily="18" charset="0"/>
                </a:rPr>
                <a:t>原电池</a:t>
              </a:r>
              <a:endParaRPr kumimoji="1" lang="zh-CN" altLang="en-US" sz="3200" b="1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95" name="Text Box 14"/>
          <p:cNvSpPr txBox="1">
            <a:spLocks noChangeArrowheads="1"/>
          </p:cNvSpPr>
          <p:nvPr/>
        </p:nvSpPr>
        <p:spPr bwMode="auto">
          <a:xfrm>
            <a:off x="5757863" y="4084638"/>
            <a:ext cx="2233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氧化反应</a:t>
            </a:r>
            <a:endParaRPr kumimoji="1"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6" name="Text Box 15"/>
          <p:cNvSpPr txBox="1">
            <a:spLocks noChangeArrowheads="1"/>
          </p:cNvSpPr>
          <p:nvPr/>
        </p:nvSpPr>
        <p:spPr bwMode="auto">
          <a:xfrm>
            <a:off x="5757863" y="5194300"/>
            <a:ext cx="22336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还原反应</a:t>
            </a:r>
            <a:endParaRPr kumimoji="1"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7" name="AutoShape 16"/>
          <p:cNvSpPr/>
          <p:nvPr/>
        </p:nvSpPr>
        <p:spPr bwMode="auto">
          <a:xfrm>
            <a:off x="7629525" y="4244975"/>
            <a:ext cx="98425" cy="1577975"/>
          </a:xfrm>
          <a:prstGeom prst="rightBrace">
            <a:avLst>
              <a:gd name="adj1" fmla="val 133602"/>
              <a:gd name="adj2" fmla="val 50000"/>
            </a:avLst>
          </a:prstGeom>
          <a:noFill/>
          <a:ln w="28575">
            <a:solidFill>
              <a:srgbClr val="0000CC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8" name="AutoShape 19"/>
          <p:cNvSpPr>
            <a:spLocks noChangeArrowheads="1"/>
          </p:cNvSpPr>
          <p:nvPr/>
        </p:nvSpPr>
        <p:spPr bwMode="auto">
          <a:xfrm>
            <a:off x="4606925" y="4259263"/>
            <a:ext cx="1106488" cy="155575"/>
          </a:xfrm>
          <a:prstGeom prst="rightArrow">
            <a:avLst>
              <a:gd name="adj1" fmla="val 50000"/>
              <a:gd name="adj2" fmla="val 177806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9" name="AutoShape 20"/>
          <p:cNvSpPr>
            <a:spLocks noChangeArrowheads="1"/>
          </p:cNvSpPr>
          <p:nvPr/>
        </p:nvSpPr>
        <p:spPr bwMode="auto">
          <a:xfrm>
            <a:off x="4678363" y="5451475"/>
            <a:ext cx="1050925" cy="139700"/>
          </a:xfrm>
          <a:prstGeom prst="rightArrow">
            <a:avLst>
              <a:gd name="adj1" fmla="val 50000"/>
              <a:gd name="adj2" fmla="val 188068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0" name="Text Box 22"/>
          <p:cNvSpPr txBox="1">
            <a:spLocks noChangeArrowheads="1"/>
          </p:cNvSpPr>
          <p:nvPr/>
        </p:nvSpPr>
        <p:spPr bwMode="auto">
          <a:xfrm>
            <a:off x="4360863" y="3748088"/>
            <a:ext cx="2447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失去电子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1" name="Text Box 23"/>
          <p:cNvSpPr txBox="1">
            <a:spLocks noChangeArrowheads="1"/>
          </p:cNvSpPr>
          <p:nvPr/>
        </p:nvSpPr>
        <p:spPr bwMode="auto">
          <a:xfrm>
            <a:off x="4246563" y="4802188"/>
            <a:ext cx="2447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得到电子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2" name="Text Box 24"/>
          <p:cNvSpPr txBox="1">
            <a:spLocks noChangeArrowheads="1"/>
          </p:cNvSpPr>
          <p:nvPr/>
        </p:nvSpPr>
        <p:spPr bwMode="auto">
          <a:xfrm>
            <a:off x="857250" y="6278563"/>
            <a:ext cx="7273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Zn + H</a:t>
            </a:r>
            <a:r>
              <a:rPr kumimoji="1" lang="en-US" altLang="zh-CN" sz="32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SO</a:t>
            </a:r>
            <a:r>
              <a:rPr kumimoji="1" lang="en-US" altLang="zh-CN" sz="32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kumimoji="1" lang="en-US" altLang="zh-CN" sz="3200" b="1" baseline="30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ZnSO</a:t>
            </a:r>
            <a:r>
              <a:rPr kumimoji="1" lang="en-US" altLang="zh-CN" sz="32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kumimoji="1" lang="en-US" altLang="zh-CN" sz="3200" b="1" baseline="30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 H</a:t>
            </a:r>
            <a:r>
              <a:rPr kumimoji="1" lang="en-US" altLang="zh-CN" sz="32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↑(</a:t>
            </a:r>
            <a:r>
              <a:rPr kumimoji="1" lang="zh-CN" altLang="en-US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化学方程式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kumimoji="1" lang="en-US" altLang="zh-CN" sz="32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3" name="Text Box 17"/>
          <p:cNvSpPr txBox="1">
            <a:spLocks noChangeArrowheads="1"/>
          </p:cNvSpPr>
          <p:nvPr/>
        </p:nvSpPr>
        <p:spPr bwMode="auto">
          <a:xfrm>
            <a:off x="7858125" y="4286250"/>
            <a:ext cx="107156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氧化还原反应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4" name="Text Box 18"/>
          <p:cNvSpPr txBox="1">
            <a:spLocks noChangeArrowheads="1"/>
          </p:cNvSpPr>
          <p:nvPr/>
        </p:nvSpPr>
        <p:spPr bwMode="auto">
          <a:xfrm>
            <a:off x="0" y="5786438"/>
            <a:ext cx="83518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总反应：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Zn + 2H</a:t>
            </a:r>
            <a:r>
              <a:rPr kumimoji="1" lang="en-US" altLang="zh-CN" sz="3200" b="1" baseline="30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 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Zn</a:t>
            </a:r>
            <a:r>
              <a:rPr kumimoji="1" lang="en-US" altLang="zh-CN" sz="3200" b="1" baseline="30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 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 H</a:t>
            </a:r>
            <a:r>
              <a:rPr kumimoji="1" lang="en-US" altLang="zh-CN" sz="32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↑(</a:t>
            </a:r>
            <a:r>
              <a:rPr kumimoji="1" lang="zh-CN" altLang="en-US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离子方程式</a:t>
            </a:r>
            <a:r>
              <a:rPr kumimoji="1"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kumimoji="1" lang="en-US" altLang="zh-CN" sz="32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5139 L 0.00243 -0.09444 L 0.24809 -0.09444 L 0.24705 0.17825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09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347 0.09792 L -1.38889E-06 1.48148E-06" pathEditMode="relative" rAng="0" ptsTypes="AA">
                                      <p:cBhvr>
                                        <p:cTn id="16" dur="20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74" y="-490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06 1.56069E-06 L 0.1026 -0.00023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3.98844E-06 L 0.10642 -0.00023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4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2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112 L 0.00243 -0.09444 L 0.24809 -0.09444 L 0.24705 0.18889" pathEditMode="relative" rAng="0" ptsTypes="FFFF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4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112 L 0.00243 -0.09444 L 0.24809 -0.09444 L 0.24705 0.18889" pathEditMode="relative" rAng="0" ptsTypes="FFFF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  <p:cond evt="onBegin" delay="0">
                          <p:tn val="61"/>
                        </p:cond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  <p:cond evt="onBegin" delay="0">
                          <p:tn val="66"/>
                        </p:cond>
                      </p:stCondLst>
                      <p:childTnLst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  <p:cond evt="onBegin" delay="0">
                          <p:tn val="71"/>
                        </p:cond>
                      </p:stCondLst>
                      <p:childTnLst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  <p:cond evt="onBegin" delay="0">
                          <p:tn val="76"/>
                        </p:cond>
                      </p:stCondLst>
                      <p:childTnLst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  <p:cond evt="onBegin" delay="0">
                          <p:tn val="81"/>
                        </p:cond>
                      </p:stCondLst>
                      <p:childTnLst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  <p:cond evt="onBegin" delay="0">
                          <p:tn val="86"/>
                        </p:cond>
                      </p:stCondLst>
                      <p:childTnLst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  <p:cond evt="onBegin" delay="0">
                          <p:tn val="91"/>
                        </p:cond>
                      </p:stCondLst>
                      <p:childTnLst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  <p:cond evt="onBegin" delay="0">
                          <p:tn val="96"/>
                        </p:cond>
                      </p:stCondLst>
                      <p:childTnLst>
                        <p:par>
                          <p:cTn id="9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  <p:cond evt="onBegin" delay="0">
                          <p:tn val="101"/>
                        </p:cond>
                      </p:stCondLst>
                      <p:childTnLst>
                        <p:par>
                          <p:cTn id="10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  <p:cond evt="onBegin" delay="0">
                          <p:tn val="106"/>
                        </p:cond>
                      </p:stCondLst>
                      <p:childTnLst>
                        <p:par>
                          <p:cTn id="10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2" grpId="0"/>
      <p:bldP spid="83" grpId="0"/>
      <p:bldP spid="84" grpId="0"/>
      <p:bldP spid="88" grpId="0"/>
      <p:bldP spid="89" grpId="0"/>
      <p:bldP spid="90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5665788" y="2541588"/>
            <a:ext cx="403225" cy="2314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 flipH="1">
            <a:off x="1743075" y="30940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1749425" y="5108575"/>
            <a:ext cx="54419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H="1" flipV="1">
            <a:off x="7183438" y="30940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763838" y="2516188"/>
            <a:ext cx="452437" cy="23161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1743075" y="3598863"/>
            <a:ext cx="544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3556000" y="37988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1944688" y="379888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4765675" y="37988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6376988" y="379888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>
            <a:off x="3505200" y="42021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>
            <a:off x="1893888" y="420211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4714875" y="42021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6327775" y="4202113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>
            <a:off x="3505200" y="46053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>
            <a:off x="1893888" y="460533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4714875" y="46053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>
            <a:off x="6327775" y="460533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3505200" y="49577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>
            <a:off x="1893888" y="495776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4714875" y="49577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>
            <a:off x="6327775" y="4957763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5867400" y="1989138"/>
            <a:ext cx="10810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Cu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2195513" y="1844675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506" name="Line 27"/>
          <p:cNvSpPr>
            <a:spLocks noChangeShapeType="1"/>
          </p:cNvSpPr>
          <p:nvPr/>
        </p:nvSpPr>
        <p:spPr bwMode="auto">
          <a:xfrm flipH="1" flipV="1">
            <a:off x="2994025" y="1773238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07" name="Line 28"/>
          <p:cNvSpPr>
            <a:spLocks noChangeShapeType="1"/>
          </p:cNvSpPr>
          <p:nvPr/>
        </p:nvSpPr>
        <p:spPr bwMode="auto">
          <a:xfrm>
            <a:off x="2971800" y="1774825"/>
            <a:ext cx="28813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08" name="Line 29"/>
          <p:cNvSpPr>
            <a:spLocks noChangeShapeType="1"/>
          </p:cNvSpPr>
          <p:nvPr/>
        </p:nvSpPr>
        <p:spPr bwMode="auto">
          <a:xfrm flipH="1">
            <a:off x="5840413" y="1797050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30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20542" name="Oval 31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43" name="Text Box 32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20540" name="Oval 34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41" name="Text Box 35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36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20538" name="Oval 37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39" name="Text Box 38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216103" name="Text Box 39"/>
          <p:cNvSpPr txBox="1">
            <a:spLocks noChangeArrowheads="1"/>
          </p:cNvSpPr>
          <p:nvPr/>
        </p:nvSpPr>
        <p:spPr bwMode="auto">
          <a:xfrm>
            <a:off x="2411413" y="3573463"/>
            <a:ext cx="10080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04" name="Text Box 40"/>
          <p:cNvSpPr txBox="1">
            <a:spLocks noChangeArrowheads="1"/>
          </p:cNvSpPr>
          <p:nvPr/>
        </p:nvSpPr>
        <p:spPr bwMode="auto">
          <a:xfrm>
            <a:off x="4210050" y="3789363"/>
            <a:ext cx="1368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05" name="Oval 41"/>
          <p:cNvSpPr>
            <a:spLocks noChangeArrowheads="1"/>
          </p:cNvSpPr>
          <p:nvPr/>
        </p:nvSpPr>
        <p:spPr bwMode="auto">
          <a:xfrm>
            <a:off x="6089650" y="38528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06" name="Text Box 42"/>
          <p:cNvSpPr txBox="1">
            <a:spLocks noChangeArrowheads="1"/>
          </p:cNvSpPr>
          <p:nvPr/>
        </p:nvSpPr>
        <p:spPr bwMode="auto">
          <a:xfrm>
            <a:off x="4210050" y="4149725"/>
            <a:ext cx="13684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07" name="Oval 43"/>
          <p:cNvSpPr>
            <a:spLocks noChangeArrowheads="1"/>
          </p:cNvSpPr>
          <p:nvPr/>
        </p:nvSpPr>
        <p:spPr bwMode="auto">
          <a:xfrm>
            <a:off x="6083300" y="40259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08" name="Oval 44"/>
          <p:cNvSpPr>
            <a:spLocks noChangeArrowheads="1"/>
          </p:cNvSpPr>
          <p:nvPr/>
        </p:nvSpPr>
        <p:spPr bwMode="auto">
          <a:xfrm>
            <a:off x="6083300" y="41989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14" name="Rectangle 50"/>
          <p:cNvSpPr>
            <a:spLocks noGrp="1" noChangeArrowheads="1"/>
          </p:cNvSpPr>
          <p:nvPr>
            <p:ph idx="4294967295"/>
          </p:nvPr>
        </p:nvSpPr>
        <p:spPr>
          <a:xfrm>
            <a:off x="0" y="3111500"/>
            <a:ext cx="2771775" cy="533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Zn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2e</a:t>
            </a:r>
            <a:r>
              <a:rPr lang="zh-CN" altLang="en-US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=Zn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2+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216115" name="Rectangle 51"/>
          <p:cNvSpPr>
            <a:spLocks noChangeArrowheads="1"/>
          </p:cNvSpPr>
          <p:nvPr/>
        </p:nvSpPr>
        <p:spPr bwMode="auto">
          <a:xfrm>
            <a:off x="6372225" y="3500438"/>
            <a:ext cx="5040313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2H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+2e</a:t>
            </a:r>
            <a:r>
              <a:rPr lang="zh-CN" altLang="en-US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=H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↑ </a:t>
            </a:r>
            <a:endParaRPr lang="en-US" altLang="zh-CN" sz="28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16116" name="Text Box 52"/>
          <p:cNvSpPr txBox="1">
            <a:spLocks noChangeArrowheads="1"/>
          </p:cNvSpPr>
          <p:nvPr/>
        </p:nvSpPr>
        <p:spPr bwMode="auto">
          <a:xfrm>
            <a:off x="250825" y="2565400"/>
            <a:ext cx="2808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氧化反应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17" name="Text Box 53"/>
          <p:cNvSpPr txBox="1">
            <a:spLocks noChangeArrowheads="1"/>
          </p:cNvSpPr>
          <p:nvPr/>
        </p:nvSpPr>
        <p:spPr bwMode="auto">
          <a:xfrm>
            <a:off x="6948488" y="2995613"/>
            <a:ext cx="28082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还原反应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18" name="Text Box 54"/>
          <p:cNvSpPr txBox="1">
            <a:spLocks noChangeArrowheads="1"/>
          </p:cNvSpPr>
          <p:nvPr/>
        </p:nvSpPr>
        <p:spPr bwMode="auto">
          <a:xfrm>
            <a:off x="323850" y="836613"/>
            <a:ext cx="1223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4000" b="1">
                <a:latin typeface="Times New Roman" panose="02020603050405020304" pitchFamily="18" charset="0"/>
                <a:ea typeface="楷体" panose="02010609060101010101" pitchFamily="49" charset="-122"/>
              </a:rPr>
              <a:t>负极</a:t>
            </a:r>
            <a:endParaRPr kumimoji="1" lang="zh-CN" altLang="en-US" sz="40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19" name="Text Box 55"/>
          <p:cNvSpPr txBox="1">
            <a:spLocks noChangeArrowheads="1"/>
          </p:cNvSpPr>
          <p:nvPr/>
        </p:nvSpPr>
        <p:spPr bwMode="auto">
          <a:xfrm>
            <a:off x="7164388" y="765175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4000" b="1">
                <a:latin typeface="Times New Roman" panose="02020603050405020304" pitchFamily="18" charset="0"/>
                <a:ea typeface="楷体" panose="02010609060101010101" pitchFamily="49" charset="-122"/>
              </a:rPr>
              <a:t>正极</a:t>
            </a:r>
            <a:endParaRPr kumimoji="1" lang="zh-CN" altLang="en-US" sz="40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0" name="Text Box 56"/>
          <p:cNvSpPr txBox="1">
            <a:spLocks noChangeArrowheads="1"/>
          </p:cNvSpPr>
          <p:nvPr/>
        </p:nvSpPr>
        <p:spPr bwMode="auto">
          <a:xfrm>
            <a:off x="2411413" y="1052513"/>
            <a:ext cx="4800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电子沿导线传递，产生电流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525" name="Text Box 57"/>
          <p:cNvSpPr txBox="1">
            <a:spLocks noChangeArrowheads="1"/>
          </p:cNvSpPr>
          <p:nvPr/>
        </p:nvSpPr>
        <p:spPr bwMode="auto">
          <a:xfrm>
            <a:off x="4911725" y="5484813"/>
            <a:ext cx="739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216122" name="Text Box 58"/>
          <p:cNvSpPr txBox="1">
            <a:spLocks noChangeArrowheads="1"/>
          </p:cNvSpPr>
          <p:nvPr/>
        </p:nvSpPr>
        <p:spPr bwMode="auto">
          <a:xfrm>
            <a:off x="3708400" y="5300663"/>
            <a:ext cx="1584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阳离子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3" name="Text Box 59"/>
          <p:cNvSpPr txBox="1">
            <a:spLocks noChangeArrowheads="1"/>
          </p:cNvSpPr>
          <p:nvPr/>
        </p:nvSpPr>
        <p:spPr bwMode="auto">
          <a:xfrm>
            <a:off x="250825" y="2030413"/>
            <a:ext cx="28082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失去电子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4" name="Text Box 60"/>
          <p:cNvSpPr txBox="1">
            <a:spLocks noChangeArrowheads="1"/>
          </p:cNvSpPr>
          <p:nvPr/>
        </p:nvSpPr>
        <p:spPr bwMode="auto">
          <a:xfrm>
            <a:off x="6804025" y="2060575"/>
            <a:ext cx="25209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溶液中阳离子得到电子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5" name="Text Box 61"/>
          <p:cNvSpPr txBox="1">
            <a:spLocks noChangeArrowheads="1"/>
          </p:cNvSpPr>
          <p:nvPr/>
        </p:nvSpPr>
        <p:spPr bwMode="auto">
          <a:xfrm>
            <a:off x="3708400" y="5949950"/>
            <a:ext cx="1584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阴离子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6" name="AutoShape 62"/>
          <p:cNvSpPr>
            <a:spLocks noChangeArrowheads="1"/>
          </p:cNvSpPr>
          <p:nvPr/>
        </p:nvSpPr>
        <p:spPr bwMode="auto">
          <a:xfrm>
            <a:off x="5076825" y="5516563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27" name="Text Box 63"/>
          <p:cNvSpPr txBox="1">
            <a:spLocks noChangeArrowheads="1"/>
          </p:cNvSpPr>
          <p:nvPr/>
        </p:nvSpPr>
        <p:spPr bwMode="auto">
          <a:xfrm>
            <a:off x="5724525" y="5272088"/>
            <a:ext cx="1584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正极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8" name="AutoShape 64"/>
          <p:cNvSpPr>
            <a:spLocks noChangeArrowheads="1"/>
          </p:cNvSpPr>
          <p:nvPr/>
        </p:nvSpPr>
        <p:spPr bwMode="auto">
          <a:xfrm flipH="1">
            <a:off x="3059113" y="6165850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29" name="Text Box 65"/>
          <p:cNvSpPr txBox="1">
            <a:spLocks noChangeArrowheads="1"/>
          </p:cNvSpPr>
          <p:nvPr/>
        </p:nvSpPr>
        <p:spPr bwMode="auto">
          <a:xfrm>
            <a:off x="2051050" y="5948363"/>
            <a:ext cx="1584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负极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30" name="Text Box 66"/>
          <p:cNvSpPr txBox="1">
            <a:spLocks noChangeArrowheads="1"/>
          </p:cNvSpPr>
          <p:nvPr/>
        </p:nvSpPr>
        <p:spPr bwMode="auto">
          <a:xfrm>
            <a:off x="4113213" y="4581525"/>
            <a:ext cx="129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SO</a:t>
            </a:r>
            <a:r>
              <a:rPr kumimoji="1" lang="en-US" altLang="zh-CN" sz="3200" b="1" baseline="-2500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2-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535" name="Text Box 67"/>
          <p:cNvSpPr txBox="1">
            <a:spLocks noChangeArrowheads="1"/>
          </p:cNvSpPr>
          <p:nvPr/>
        </p:nvSpPr>
        <p:spPr bwMode="auto">
          <a:xfrm>
            <a:off x="2700338" y="333375"/>
            <a:ext cx="40338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原电池工作原理小结</a:t>
            </a:r>
            <a:endParaRPr kumimoji="1"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32" name="Text Box 68"/>
          <p:cNvSpPr txBox="1">
            <a:spLocks noChangeArrowheads="1"/>
          </p:cNvSpPr>
          <p:nvPr/>
        </p:nvSpPr>
        <p:spPr bwMode="auto">
          <a:xfrm>
            <a:off x="195263" y="1543050"/>
            <a:ext cx="172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活泼金属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33" name="Text Box 69"/>
          <p:cNvSpPr txBox="1">
            <a:spLocks noChangeArrowheads="1"/>
          </p:cNvSpPr>
          <p:nvPr/>
        </p:nvSpPr>
        <p:spPr bwMode="auto">
          <a:xfrm>
            <a:off x="6156325" y="1484313"/>
            <a:ext cx="3384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不活泼金属或石墨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5122 L 0.00243 -0.09433 L 0.33472 -0.09433 L 0.33334 0.17804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09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 0.09434 L -3.88889E-06 -3.06358E-06" pathEditMode="relative" rAng="0" ptsTypes="AA">
                                      <p:cBhvr>
                                        <p:cTn id="8" dur="2000" spd="-100000" fill="hold"/>
                                        <p:tgtEl>
                                          <p:spTgt spid="216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-47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06 1.56069E-06 L 0.1026 -0.00023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6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3.98844E-06 L 0.10642 -0.00023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16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06 0.00185 L -0.09444 2.83237E-06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16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2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16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4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16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093 L 0.00243 -0.09433 L 0.33472 -0.09433 L 0.33334 0.18867" pathEditMode="relative" rAng="0" ptsTypes="FFFF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13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4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16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093 L 0.00243 -0.09433 L 0.33472 -0.09433 L 0.33334 0.18867" pathEditMode="relative" rAng="0" ptsTypes="FFFF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13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6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6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1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1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1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5" dur="500"/>
                                        <p:tgtEl>
                                          <p:spTgt spid="216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16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5" dur="500"/>
                                        <p:tgtEl>
                                          <p:spTgt spid="21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16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103" grpId="0"/>
      <p:bldP spid="216104" grpId="0"/>
      <p:bldP spid="216105" grpId="0"/>
      <p:bldP spid="216105" grpId="1"/>
      <p:bldP spid="216106" grpId="0"/>
      <p:bldP spid="216107" grpId="0"/>
      <p:bldP spid="216107" grpId="1"/>
      <p:bldP spid="216108" grpId="0"/>
      <p:bldP spid="216108" grpId="1"/>
      <p:bldP spid="216114" grpId="0" build="p"/>
      <p:bldP spid="216115" grpId="0"/>
      <p:bldP spid="216116" grpId="0"/>
      <p:bldP spid="216117" grpId="0"/>
      <p:bldP spid="216118" grpId="0"/>
      <p:bldP spid="216119" grpId="0"/>
      <p:bldP spid="216120" grpId="0"/>
      <p:bldP spid="216122" grpId="0"/>
      <p:bldP spid="216123" grpId="0"/>
      <p:bldP spid="216124" grpId="0"/>
      <p:bldP spid="216125" grpId="0"/>
      <p:bldP spid="216126" grpId="0"/>
      <p:bldP spid="216127" grpId="0"/>
      <p:bldP spid="216128" grpId="0"/>
      <p:bldP spid="216129" grpId="0"/>
      <p:bldP spid="216130" grpId="0"/>
      <p:bldP spid="216132" grpId="0"/>
      <p:bldP spid="2161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500313"/>
            <a:ext cx="9144000" cy="20002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ct val="0"/>
              </a:spcAft>
              <a:defRPr/>
            </a:pPr>
            <a:r>
              <a:rPr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三</a:t>
            </a:r>
            <a:r>
              <a:rPr lang="en-US" altLang="zh-CN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.</a:t>
            </a:r>
            <a:r>
              <a:rPr lang="zh-CN" alt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/>
                <a:ea typeface="楷体" panose="02010609060101010101" pitchFamily="49" charset="-122"/>
              </a:rPr>
              <a:t>形成简单原电池的条件</a:t>
            </a:r>
            <a:r>
              <a:rPr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探究</a:t>
            </a:r>
            <a:endParaRPr lang="zh-CN" altLang="en-US" sz="60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0" y="0"/>
            <a:ext cx="89646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实验操作：</a:t>
            </a:r>
            <a:r>
              <a:rPr lang="zh-CN" altLang="en-US" sz="24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用电流计测定以下的实验中有无电流产生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ahoma" panose="020b0604030504040204" pitchFamily="34" charset="0"/>
            </a:endParaRPr>
          </a:p>
          <a:p>
            <a:r>
              <a:rPr lang="zh-CN" altLang="en-US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实验</a:t>
            </a:r>
            <a:r>
              <a:rPr lang="en-US" altLang="zh-CN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1</a:t>
            </a:r>
            <a:r>
              <a:rPr lang="zh-CN" altLang="en-US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：以</a:t>
            </a:r>
            <a:r>
              <a:rPr lang="en-US" altLang="zh-CN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Zn,Cu</a:t>
            </a: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为电极，乙醇溶液</a:t>
            </a:r>
            <a:endParaRPr lang="en-US" altLang="zh-CN" sz="2000" b="1">
              <a:latin typeface="宋体" panose="02010600030101010101" pitchFamily="2" charset="-122"/>
              <a:ea typeface="黑体" panose="02010609060101010101" pitchFamily="49" charset="-122"/>
              <a:cs typeface="Tahoma" panose="020b0604030504040204" pitchFamily="34" charset="0"/>
            </a:endParaRPr>
          </a:p>
          <a:p>
            <a:r>
              <a:rPr lang="zh-CN" altLang="en-US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实验</a:t>
            </a:r>
            <a:r>
              <a:rPr lang="en-US" altLang="zh-CN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2</a:t>
            </a:r>
            <a:r>
              <a:rPr lang="zh-CN" altLang="en-US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：以</a:t>
            </a:r>
            <a:r>
              <a:rPr lang="en-US" altLang="zh-CN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Al, Al</a:t>
            </a: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为电极，稀</a:t>
            </a:r>
            <a:r>
              <a:rPr lang="en-US" altLang="zh-CN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H2SO4</a:t>
            </a: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为电解质溶液</a:t>
            </a:r>
            <a:endParaRPr lang="zh-CN" altLang="en-US" sz="2000" b="1">
              <a:latin typeface="Times New Roman" panose="02020603050405020304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r>
              <a:rPr lang="zh-CN" altLang="en-US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实验</a:t>
            </a:r>
            <a:r>
              <a:rPr lang="en-US" altLang="zh-CN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3</a:t>
            </a:r>
            <a:r>
              <a:rPr lang="zh-CN" altLang="en-US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：以</a:t>
            </a:r>
            <a:r>
              <a:rPr lang="en-US" altLang="zh-CN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Zn,Cu</a:t>
            </a: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为电极，稀</a:t>
            </a:r>
            <a:r>
              <a:rPr lang="en-US" altLang="zh-CN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H2SO4</a:t>
            </a: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为电解质溶液</a:t>
            </a:r>
            <a:endParaRPr lang="zh-CN" altLang="en-US" sz="2000" b="1">
              <a:latin typeface="Times New Roman" panose="02020603050405020304"/>
              <a:ea typeface="楷体" panose="02010609060101010101" pitchFamily="49" charset="-122"/>
              <a:cs typeface="Tahoma" panose="020b0604030504040204" pitchFamily="34" charset="0"/>
            </a:endParaRPr>
          </a:p>
          <a:p>
            <a:r>
              <a:rPr lang="zh-CN" altLang="en-US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实验</a:t>
            </a:r>
            <a:r>
              <a:rPr lang="en-US" altLang="zh-CN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4</a:t>
            </a:r>
            <a:r>
              <a:rPr lang="zh-CN" altLang="en-US" sz="2000" b="1"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：以</a:t>
            </a:r>
            <a:r>
              <a:rPr lang="en-US" altLang="zh-CN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Zn, Al</a:t>
            </a: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为电极，稀</a:t>
            </a:r>
            <a:r>
              <a:rPr lang="en-US" altLang="zh-CN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H2SO4</a:t>
            </a: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  <a:cs typeface="Tahoma" panose="020b0604030504040204" pitchFamily="34" charset="0"/>
              </a:rPr>
              <a:t>为电解质溶液，</a:t>
            </a:r>
            <a:endParaRPr lang="zh-CN" altLang="en-US" sz="2000" b="1">
              <a:latin typeface="Times New Roman" panose="02020603050405020304"/>
              <a:ea typeface="楷体" panose="02010609060101010101" pitchFamily="49" charset="-122"/>
              <a:cs typeface="Tahoma" panose="020b0604030504040204" pitchFamily="34" charset="0"/>
            </a:endParaRPr>
          </a:p>
        </p:txBody>
      </p:sp>
      <p:graphicFrame>
        <p:nvGraphicFramePr>
          <p:cNvPr id="22568" name="Group 40"/>
          <p:cNvGraphicFramePr>
            <a:graphicFrameLocks noGrp="1"/>
          </p:cNvGraphicFramePr>
          <p:nvPr/>
        </p:nvGraphicFramePr>
        <p:xfrm>
          <a:off x="179388" y="2060575"/>
          <a:ext cx="8497887" cy="2503489"/>
        </p:xfrm>
        <a:graphic>
          <a:graphicData uri="http://schemas.openxmlformats.org/drawingml/2006/table">
            <a:tbl>
              <a:tblPr/>
              <a:tblGrid>
                <a:gridCol w="1296987"/>
                <a:gridCol w="3600450"/>
                <a:gridCol w="3600450"/>
              </a:tblGrid>
              <a:tr h="47942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序号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现象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（填“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会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”或“不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会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”）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结论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（填“能”或“不能”）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7942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实验一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电流计指针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  </a:t>
                      </a:r>
                      <a:r>
                        <a:rPr kumimoji="0" lang="zh-CN" altLang="en-US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偏转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结论：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    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形成原电池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5540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实验二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电流计指针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      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偏转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结论：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    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形成原电池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5032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实验三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电流计指针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      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偏转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结论：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    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形成原电池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487363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实验四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电流计指针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      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偏转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结论：</a:t>
                      </a:r>
                      <a:r>
                        <a:rPr kumimoji="0" lang="en-US" altLang="zh-CN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       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形成原电池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22557" name="Rectangle 34"/>
          <p:cNvSpPr>
            <a:spLocks noChangeArrowheads="1"/>
          </p:cNvSpPr>
          <p:nvPr/>
        </p:nvSpPr>
        <p:spPr bwMode="auto">
          <a:xfrm>
            <a:off x="323850" y="1628775"/>
            <a:ext cx="1716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实验现象：</a:t>
            </a:r>
            <a:endParaRPr lang="zh-CN" altLang="en-US" sz="24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2558" name="Rectangle 35"/>
          <p:cNvSpPr>
            <a:spLocks noChangeArrowheads="1"/>
          </p:cNvSpPr>
          <p:nvPr/>
        </p:nvSpPr>
        <p:spPr bwMode="auto">
          <a:xfrm>
            <a:off x="179388" y="4522788"/>
            <a:ext cx="1716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实验探究：</a:t>
            </a:r>
            <a:endParaRPr lang="zh-CN" altLang="en-US" sz="24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2559" name="Text Box 36"/>
          <p:cNvSpPr txBox="1">
            <a:spLocks noChangeArrowheads="1"/>
          </p:cNvSpPr>
          <p:nvPr/>
        </p:nvSpPr>
        <p:spPr bwMode="auto">
          <a:xfrm>
            <a:off x="236538" y="4954588"/>
            <a:ext cx="64087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</a:rPr>
              <a:t>探究一：由实验一，可得出形成原电池的条件是什么？</a:t>
            </a:r>
            <a:endParaRPr lang="zh-CN" altLang="en-US" sz="2000" b="1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2560" name="Text Box 37"/>
          <p:cNvSpPr txBox="1">
            <a:spLocks noChangeArrowheads="1"/>
          </p:cNvSpPr>
          <p:nvPr/>
        </p:nvSpPr>
        <p:spPr bwMode="auto">
          <a:xfrm>
            <a:off x="250825" y="5602288"/>
            <a:ext cx="6337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</a:rPr>
              <a:t>探究二：由实验二，可得出形成原电池的条件是什么？</a:t>
            </a:r>
            <a:endParaRPr lang="zh-CN" altLang="en-US" sz="2000" b="1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2561" name="Text Box 38"/>
          <p:cNvSpPr txBox="1">
            <a:spLocks noChangeArrowheads="1"/>
          </p:cNvSpPr>
          <p:nvPr/>
        </p:nvSpPr>
        <p:spPr bwMode="auto">
          <a:xfrm>
            <a:off x="250825" y="6192838"/>
            <a:ext cx="7200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Times New Roman" panose="02020603050405020304"/>
                <a:ea typeface="楷体" panose="02010609060101010101" pitchFamily="49" charset="-122"/>
              </a:rPr>
              <a:t>探究三：由实验三，四可得出形成原电池的条件是什么？</a:t>
            </a:r>
            <a:endParaRPr lang="zh-CN" altLang="en-US" sz="2000" b="1">
              <a:latin typeface="Times New Roman" panose="02020603050405020304"/>
              <a:ea typeface="楷体" panose="02010609060101010101" pitchFamily="49" charset="-122"/>
            </a:endParaRPr>
          </a:p>
        </p:txBody>
      </p:sp>
      <p:grpSp>
        <p:nvGrpSpPr>
          <p:cNvPr id="2" name="组合 18"/>
          <p:cNvGrpSpPr/>
          <p:nvPr/>
        </p:nvGrpSpPr>
        <p:grpSpPr>
          <a:xfrm>
            <a:off x="2884488" y="2498725"/>
            <a:ext cx="3740150" cy="1898650"/>
            <a:chOff x="2884682" y="2498004"/>
            <a:chExt cx="3740735" cy="1899026"/>
          </a:xfrm>
        </p:grpSpPr>
        <p:sp>
          <p:nvSpPr>
            <p:cNvPr id="22566" name="矩形 9"/>
            <p:cNvSpPr>
              <a:spLocks noChangeArrowheads="1"/>
            </p:cNvSpPr>
            <p:nvPr/>
          </p:nvSpPr>
          <p:spPr bwMode="auto">
            <a:xfrm>
              <a:off x="2884682" y="2500306"/>
              <a:ext cx="6495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b="1">
                  <a:solidFill>
                    <a:srgbClr val="FF0000"/>
                  </a:solidFill>
                  <a:latin typeface="Constantia" panose="02030602050306030303" pitchFamily="18" charset="0"/>
                </a:rPr>
                <a:t>不</a:t>
              </a:r>
              <a:r>
                <a:rPr lang="zh-CN" altLang="en-US" b="1">
                  <a:solidFill>
                    <a:srgbClr val="FF0000"/>
                  </a:solidFill>
                  <a:latin typeface="Constantia" panose="02030602050306030303" pitchFamily="18" charset="0"/>
                </a:rPr>
                <a:t>会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2567" name="矩形 10"/>
            <p:cNvSpPr>
              <a:spLocks noChangeArrowheads="1"/>
            </p:cNvSpPr>
            <p:nvPr/>
          </p:nvSpPr>
          <p:spPr bwMode="auto">
            <a:xfrm>
              <a:off x="2948278" y="2970876"/>
              <a:ext cx="649549" cy="369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0000"/>
                  </a:solidFill>
                  <a:latin typeface="Constantia" panose="02030602050306030303" pitchFamily="18" charset="0"/>
                </a:rPr>
                <a:t>不会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3" name="矩形 11"/>
            <p:cNvSpPr>
              <a:spLocks noChangeArrowheads="1"/>
            </p:cNvSpPr>
            <p:nvPr/>
          </p:nvSpPr>
          <p:spPr bwMode="auto">
            <a:xfrm>
              <a:off x="2960724" y="3500438"/>
              <a:ext cx="4171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0000"/>
                  </a:solidFill>
                  <a:latin typeface="Constantia" panose="02030602050306030303" pitchFamily="18" charset="0"/>
                </a:rPr>
                <a:t>会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2569" name="矩形 12"/>
            <p:cNvSpPr>
              <a:spLocks noChangeArrowheads="1"/>
            </p:cNvSpPr>
            <p:nvPr/>
          </p:nvSpPr>
          <p:spPr bwMode="auto">
            <a:xfrm>
              <a:off x="2977774" y="4027698"/>
              <a:ext cx="4171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0000"/>
                  </a:solidFill>
                  <a:latin typeface="Constantia" panose="02030602050306030303" pitchFamily="18" charset="0"/>
                </a:rPr>
                <a:t>会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2570" name="矩形 14"/>
            <p:cNvSpPr>
              <a:spLocks noChangeArrowheads="1"/>
            </p:cNvSpPr>
            <p:nvPr/>
          </p:nvSpPr>
          <p:spPr bwMode="auto">
            <a:xfrm>
              <a:off x="5786446" y="2498004"/>
              <a:ext cx="6495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b="1">
                  <a:solidFill>
                    <a:srgbClr val="FF0000"/>
                  </a:solidFill>
                  <a:latin typeface="Constantia" panose="02030602050306030303" pitchFamily="18" charset="0"/>
                </a:rPr>
                <a:t>不能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2571" name="矩形 15"/>
            <p:cNvSpPr>
              <a:spLocks noChangeArrowheads="1"/>
            </p:cNvSpPr>
            <p:nvPr/>
          </p:nvSpPr>
          <p:spPr bwMode="auto">
            <a:xfrm>
              <a:off x="5975868" y="2998070"/>
              <a:ext cx="649549" cy="369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0000"/>
                  </a:solidFill>
                  <a:latin typeface="Constantia" panose="02030602050306030303" pitchFamily="18" charset="0"/>
                </a:rPr>
                <a:t>不</a:t>
              </a:r>
              <a:r>
                <a:rPr lang="zh-CN" altLang="zh-CN" b="1">
                  <a:solidFill>
                    <a:srgbClr val="FF0000"/>
                  </a:solidFill>
                  <a:latin typeface="Constantia" panose="02030602050306030303" pitchFamily="18" charset="0"/>
                </a:rPr>
                <a:t>能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2572" name="矩形 16"/>
            <p:cNvSpPr>
              <a:spLocks noChangeArrowheads="1"/>
            </p:cNvSpPr>
            <p:nvPr/>
          </p:nvSpPr>
          <p:spPr bwMode="auto">
            <a:xfrm>
              <a:off x="6005364" y="3515186"/>
              <a:ext cx="4171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b="1">
                  <a:solidFill>
                    <a:srgbClr val="FF0000"/>
                  </a:solidFill>
                  <a:latin typeface="Constantia" panose="02030602050306030303" pitchFamily="18" charset="0"/>
                </a:rPr>
                <a:t>能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2573" name="矩形 17"/>
            <p:cNvSpPr>
              <a:spLocks noChangeArrowheads="1"/>
            </p:cNvSpPr>
            <p:nvPr/>
          </p:nvSpPr>
          <p:spPr bwMode="auto">
            <a:xfrm>
              <a:off x="5990616" y="4000504"/>
              <a:ext cx="4171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b="1">
                  <a:solidFill>
                    <a:srgbClr val="FF0000"/>
                  </a:solidFill>
                  <a:latin typeface="Constantia" panose="02030602050306030303" pitchFamily="18" charset="0"/>
                </a:rPr>
                <a:t>能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20" name="Text Box 177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1285875" y="5299075"/>
            <a:ext cx="4357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要有电解质溶液，形成闭合的回路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21" name="Text Box 177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1214438" y="5929313"/>
            <a:ext cx="4357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要有活泼性有差异的两个电极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22" name="Text Box 177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1214438" y="6457950"/>
            <a:ext cx="5857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负极与电解质溶液自动发生氧化还原反应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1928813" y="1500188"/>
            <a:ext cx="4408487" cy="679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构成原电池的条件</a:t>
            </a:r>
            <a:endParaRPr kumimoji="1"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0" y="1143000"/>
          <a:ext cx="9144000" cy="155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Flash Movie" r:id="rId3" imgW="6435090" imgH="1223010" progId="Flash.Movie">
                  <p:embed/>
                </p:oleObj>
              </mc:Choice>
              <mc:Fallback>
                <p:oleObj name="Flash Movie" r:id="rId3" imgW="6435090" imgH="1223010" progId="Flash.Movi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0" y="1143000"/>
                        <a:ext cx="9144000" cy="155575"/>
                      </a:xfrm>
                      <a:prstGeom prst="rect">
                        <a:avLst/>
                      </a:prstGeom>
                      <a:solidFill>
                        <a:srgbClr val="FF00FF"/>
                      </a:solidFill>
                      <a:ln w="9525">
                        <a:solidFill>
                          <a:srgbClr val="FF0000"/>
                        </a:solidFill>
                        <a:miter lim="800000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2928938"/>
            <a:ext cx="50006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b="1">
                <a:latin typeface="Times New Roman" panose="02020603050405020304"/>
                <a:ea typeface="楷体" panose="02010609060101010101" pitchFamily="49" charset="-122"/>
              </a:rPr>
              <a:t>①.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两种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不同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的金属  （或一种金属与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石墨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）</a:t>
            </a:r>
            <a:endParaRPr kumimoji="1" lang="zh-CN" altLang="en-US" sz="2800" b="1"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/>
                <a:ea typeface="楷体" panose="02010609060101010101" pitchFamily="49" charset="-122"/>
              </a:rPr>
              <a:t>②.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插入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电解质溶液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里</a:t>
            </a:r>
            <a:r>
              <a:rPr kumimoji="1" lang="en-US" altLang="zh-CN" sz="2800" b="1">
                <a:latin typeface="Times New Roman" panose="02020603050405020304"/>
                <a:ea typeface="楷体" panose="02010609060101010101" pitchFamily="49" charset="-122"/>
              </a:rPr>
              <a:t>.</a:t>
            </a:r>
            <a:endParaRPr kumimoji="1" lang="en-US" altLang="zh-CN" sz="2800" b="1"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/>
                <a:ea typeface="楷体" panose="02010609060101010101" pitchFamily="49" charset="-122"/>
              </a:rPr>
              <a:t>③.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用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导线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相连（或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直接接触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）</a:t>
            </a:r>
            <a:r>
              <a:rPr kumimoji="1" lang="en-US" altLang="zh-CN" sz="2800" b="1">
                <a:latin typeface="Times New Roman" panose="02020603050405020304"/>
                <a:ea typeface="楷体" panose="02010609060101010101" pitchFamily="49" charset="-122"/>
              </a:rPr>
              <a:t>,</a:t>
            </a:r>
            <a:endParaRPr kumimoji="1" lang="en-US" altLang="zh-CN" sz="2800" b="1"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/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    形成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闭合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回路</a:t>
            </a:r>
            <a:endParaRPr kumimoji="1" lang="zh-CN" altLang="en-US" sz="2800" b="1">
              <a:latin typeface="Times New Roman" panose="02020603050405020304"/>
              <a:ea typeface="楷体" panose="02010609060101010101" pitchFamily="49" charset="-122"/>
            </a:endParaRPr>
          </a:p>
          <a:p>
            <a:pPr eaLnBrk="1" hangingPunct="1"/>
            <a:r>
              <a:rPr kumimoji="1" lang="en-US" altLang="zh-CN" sz="2800" b="1">
                <a:latin typeface="Times New Roman" panose="02020603050405020304"/>
                <a:ea typeface="楷体" panose="02010609060101010101" pitchFamily="49" charset="-122"/>
              </a:rPr>
              <a:t>④.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金属能与电解质溶液自动</a:t>
            </a:r>
            <a:endParaRPr kumimoji="1" lang="en-US" altLang="zh-CN" sz="2800" b="1"/>
          </a:p>
          <a:p>
            <a:pPr eaLnBrk="1" hangingPunct="1"/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发生</a:t>
            </a: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 氧化还原</a:t>
            </a:r>
            <a:r>
              <a:rPr kumimoji="1" lang="zh-CN" altLang="en-US" sz="2800" b="1">
                <a:latin typeface="Times New Roman" panose="02020603050405020304"/>
                <a:ea typeface="楷体" panose="02010609060101010101" pitchFamily="49" charset="-122"/>
              </a:rPr>
              <a:t>反应</a:t>
            </a:r>
            <a:endParaRPr kumimoji="1" lang="zh-CN" altLang="en-US" sz="2800" b="1"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053" name="TextBox 36"/>
          <p:cNvSpPr txBox="1">
            <a:spLocks noChangeArrowheads="1"/>
          </p:cNvSpPr>
          <p:nvPr/>
        </p:nvSpPr>
        <p:spPr bwMode="auto">
          <a:xfrm>
            <a:off x="0" y="0"/>
            <a:ext cx="52927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归纳小结：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>
            <a:off x="7869238" y="3586163"/>
            <a:ext cx="403225" cy="2314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55" name="Line 5"/>
          <p:cNvSpPr>
            <a:spLocks noChangeShapeType="1"/>
          </p:cNvSpPr>
          <p:nvPr/>
        </p:nvSpPr>
        <p:spPr bwMode="auto">
          <a:xfrm flipH="1">
            <a:off x="4895850" y="4138613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6" name="Line 6"/>
          <p:cNvSpPr>
            <a:spLocks noChangeShapeType="1"/>
          </p:cNvSpPr>
          <p:nvPr/>
        </p:nvSpPr>
        <p:spPr bwMode="auto">
          <a:xfrm>
            <a:off x="4916488" y="6153150"/>
            <a:ext cx="4248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7" name="Line 7"/>
          <p:cNvSpPr>
            <a:spLocks noChangeShapeType="1"/>
          </p:cNvSpPr>
          <p:nvPr/>
        </p:nvSpPr>
        <p:spPr bwMode="auto">
          <a:xfrm flipH="1" flipV="1">
            <a:off x="9164638" y="4117975"/>
            <a:ext cx="0" cy="20145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58" name="Rectangle 8"/>
          <p:cNvSpPr>
            <a:spLocks noChangeArrowheads="1"/>
          </p:cNvSpPr>
          <p:nvPr/>
        </p:nvSpPr>
        <p:spPr bwMode="auto">
          <a:xfrm>
            <a:off x="5773738" y="3560763"/>
            <a:ext cx="452437" cy="23161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59" name="Line 10"/>
          <p:cNvSpPr>
            <a:spLocks noChangeShapeType="1"/>
          </p:cNvSpPr>
          <p:nvPr/>
        </p:nvSpPr>
        <p:spPr bwMode="auto">
          <a:xfrm>
            <a:off x="4916488" y="4643438"/>
            <a:ext cx="4248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0" name="Line 11"/>
          <p:cNvSpPr>
            <a:spLocks noChangeShapeType="1"/>
          </p:cNvSpPr>
          <p:nvPr/>
        </p:nvSpPr>
        <p:spPr bwMode="auto">
          <a:xfrm>
            <a:off x="6543675" y="48434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1" name="Line 12"/>
          <p:cNvSpPr>
            <a:spLocks noChangeShapeType="1"/>
          </p:cNvSpPr>
          <p:nvPr/>
        </p:nvSpPr>
        <p:spPr bwMode="auto">
          <a:xfrm>
            <a:off x="4954588" y="4843463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8358188" y="4848225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>
            <a:off x="6515100" y="52466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4903788" y="524668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5" name="Line 18"/>
          <p:cNvSpPr>
            <a:spLocks noChangeShapeType="1"/>
          </p:cNvSpPr>
          <p:nvPr/>
        </p:nvSpPr>
        <p:spPr bwMode="auto">
          <a:xfrm>
            <a:off x="8308975" y="5246688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6" name="Line 19"/>
          <p:cNvSpPr>
            <a:spLocks noChangeShapeType="1"/>
          </p:cNvSpPr>
          <p:nvPr/>
        </p:nvSpPr>
        <p:spPr bwMode="auto">
          <a:xfrm>
            <a:off x="6515100" y="56499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7" name="Line 20"/>
          <p:cNvSpPr>
            <a:spLocks noChangeShapeType="1"/>
          </p:cNvSpPr>
          <p:nvPr/>
        </p:nvSpPr>
        <p:spPr bwMode="auto">
          <a:xfrm>
            <a:off x="4903788" y="564991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8" name="Line 22"/>
          <p:cNvSpPr>
            <a:spLocks noChangeShapeType="1"/>
          </p:cNvSpPr>
          <p:nvPr/>
        </p:nvSpPr>
        <p:spPr bwMode="auto">
          <a:xfrm>
            <a:off x="8308975" y="5649913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69" name="Line 23"/>
          <p:cNvSpPr>
            <a:spLocks noChangeShapeType="1"/>
          </p:cNvSpPr>
          <p:nvPr/>
        </p:nvSpPr>
        <p:spPr bwMode="auto">
          <a:xfrm>
            <a:off x="6515100" y="60023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70" name="Line 24"/>
          <p:cNvSpPr>
            <a:spLocks noChangeShapeType="1"/>
          </p:cNvSpPr>
          <p:nvPr/>
        </p:nvSpPr>
        <p:spPr bwMode="auto">
          <a:xfrm>
            <a:off x="4903788" y="600233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71" name="Line 26"/>
          <p:cNvSpPr>
            <a:spLocks noChangeShapeType="1"/>
          </p:cNvSpPr>
          <p:nvPr/>
        </p:nvSpPr>
        <p:spPr bwMode="auto">
          <a:xfrm>
            <a:off x="8308975" y="600233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72" name="Text Box 28"/>
          <p:cNvSpPr txBox="1">
            <a:spLocks noChangeArrowheads="1"/>
          </p:cNvSpPr>
          <p:nvPr/>
        </p:nvSpPr>
        <p:spPr bwMode="auto">
          <a:xfrm>
            <a:off x="5002213" y="3225800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73" name="Text Box 29"/>
          <p:cNvSpPr txBox="1">
            <a:spLocks noChangeArrowheads="1"/>
          </p:cNvSpPr>
          <p:nvPr/>
        </p:nvSpPr>
        <p:spPr bwMode="auto">
          <a:xfrm>
            <a:off x="6140450" y="6278563"/>
            <a:ext cx="2927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 </a:t>
            </a:r>
            <a:r>
              <a:rPr kumimoji="1" lang="zh-CN" altLang="en-US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稀硫酸</a:t>
            </a:r>
            <a:endParaRPr kumimoji="1" lang="zh-CN" altLang="en-US" sz="3200" b="1"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sp>
        <p:nvSpPr>
          <p:cNvPr id="2074" name="Line 31"/>
          <p:cNvSpPr>
            <a:spLocks noChangeShapeType="1"/>
          </p:cNvSpPr>
          <p:nvPr/>
        </p:nvSpPr>
        <p:spPr bwMode="auto">
          <a:xfrm flipH="1" flipV="1">
            <a:off x="5989638" y="2817813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75" name="Line 32"/>
          <p:cNvSpPr>
            <a:spLocks noChangeShapeType="1"/>
          </p:cNvSpPr>
          <p:nvPr/>
        </p:nvSpPr>
        <p:spPr bwMode="auto">
          <a:xfrm>
            <a:off x="5981700" y="2819400"/>
            <a:ext cx="2103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76" name="Line 33"/>
          <p:cNvSpPr>
            <a:spLocks noChangeShapeType="1"/>
          </p:cNvSpPr>
          <p:nvPr/>
        </p:nvSpPr>
        <p:spPr bwMode="auto">
          <a:xfrm flipH="1">
            <a:off x="8070850" y="2822575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54"/>
          <p:cNvGrpSpPr/>
          <p:nvPr/>
        </p:nvGrpSpPr>
        <p:grpSpPr>
          <a:xfrm>
            <a:off x="5708650" y="3033713"/>
            <a:ext cx="360363" cy="579437"/>
            <a:chOff x="1066" y="718"/>
            <a:chExt cx="227" cy="365"/>
          </a:xfrm>
        </p:grpSpPr>
        <p:sp>
          <p:nvSpPr>
            <p:cNvPr id="2092" name="Oval 52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93" name="Text Box 53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55"/>
          <p:cNvGrpSpPr/>
          <p:nvPr/>
        </p:nvGrpSpPr>
        <p:grpSpPr>
          <a:xfrm>
            <a:off x="5708650" y="3033713"/>
            <a:ext cx="360363" cy="579437"/>
            <a:chOff x="1066" y="718"/>
            <a:chExt cx="227" cy="365"/>
          </a:xfrm>
        </p:grpSpPr>
        <p:sp>
          <p:nvSpPr>
            <p:cNvPr id="2090" name="Oval 56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91" name="Text Box 57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5708650" y="3033713"/>
            <a:ext cx="360363" cy="579437"/>
            <a:chOff x="1066" y="718"/>
            <a:chExt cx="227" cy="365"/>
          </a:xfrm>
        </p:grpSpPr>
        <p:sp>
          <p:nvSpPr>
            <p:cNvPr id="2088" name="Oval 59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89" name="Text Box 60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69" name="Text Box 61"/>
          <p:cNvSpPr txBox="1">
            <a:spLocks noChangeArrowheads="1"/>
          </p:cNvSpPr>
          <p:nvPr/>
        </p:nvSpPr>
        <p:spPr bwMode="auto">
          <a:xfrm>
            <a:off x="5348288" y="4905375"/>
            <a:ext cx="10080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0" name="Text Box 62"/>
          <p:cNvSpPr txBox="1">
            <a:spLocks noChangeArrowheads="1"/>
          </p:cNvSpPr>
          <p:nvPr/>
        </p:nvSpPr>
        <p:spPr bwMode="auto">
          <a:xfrm>
            <a:off x="6723063" y="4838700"/>
            <a:ext cx="8651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1" name="Oval 63"/>
          <p:cNvSpPr>
            <a:spLocks noChangeArrowheads="1"/>
          </p:cNvSpPr>
          <p:nvPr/>
        </p:nvSpPr>
        <p:spPr bwMode="auto">
          <a:xfrm>
            <a:off x="8307388" y="48974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2" name="Text Box 64"/>
          <p:cNvSpPr txBox="1">
            <a:spLocks noChangeArrowheads="1"/>
          </p:cNvSpPr>
          <p:nvPr/>
        </p:nvSpPr>
        <p:spPr bwMode="auto">
          <a:xfrm>
            <a:off x="6723063" y="5194300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3" name="Oval 66"/>
          <p:cNvSpPr>
            <a:spLocks noChangeArrowheads="1"/>
          </p:cNvSpPr>
          <p:nvPr/>
        </p:nvSpPr>
        <p:spPr bwMode="auto">
          <a:xfrm>
            <a:off x="8301038" y="507047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4" name="Oval 67"/>
          <p:cNvSpPr>
            <a:spLocks noChangeArrowheads="1"/>
          </p:cNvSpPr>
          <p:nvPr/>
        </p:nvSpPr>
        <p:spPr bwMode="auto">
          <a:xfrm>
            <a:off x="8301038" y="524351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5" name="Text Box 73"/>
          <p:cNvSpPr txBox="1">
            <a:spLocks noChangeArrowheads="1"/>
          </p:cNvSpPr>
          <p:nvPr/>
        </p:nvSpPr>
        <p:spPr bwMode="auto">
          <a:xfrm>
            <a:off x="6545263" y="3043238"/>
            <a:ext cx="10795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灯泡</a:t>
            </a:r>
            <a:endParaRPr kumimoji="1"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87" name="Text Box 27"/>
          <p:cNvSpPr txBox="1">
            <a:spLocks noChangeArrowheads="1"/>
          </p:cNvSpPr>
          <p:nvPr/>
        </p:nvSpPr>
        <p:spPr bwMode="auto">
          <a:xfrm>
            <a:off x="8343900" y="3140075"/>
            <a:ext cx="10810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Cu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5139 L 0.00243 -0.09444 L 0.24809 -0.09444 L 0.24705 0.17825" pathEditMode="relative" rAng="0" ptsTypes="FFFF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094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417 0.11018 L -5.55556E-07 2.59259E-06" pathEditMode="relative" rAng="0" ptsTypes="AA">
                                      <p:cBhvr>
                                        <p:cTn id="10" dur="20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-550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06 1.56069E-06 L 0.1026 -0.00023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2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3.98844E-06 L 0.10642 -0.00023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4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112 L 0.00243 -0.09444 L 0.24809 -0.09444 L 0.24705 0.18889" pathEditMode="relative" rAng="0" ptsTypes="FFFF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4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112 L 0.00243 -0.09444 L 0.24809 -0.09444 L 0.24705 0.18889" pathEditMode="relative" rAng="0" ptsTypes="FFFF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3" grpId="0"/>
      <p:bldP spid="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04800" y="1352550"/>
            <a:ext cx="2913063" cy="2849563"/>
            <a:chOff x="384" y="119"/>
            <a:chExt cx="1835" cy="1907"/>
          </a:xfrm>
        </p:grpSpPr>
        <p:grpSp>
          <p:nvGrpSpPr>
            <p:cNvPr id="23701" name="Group 3"/>
            <p:cNvGrpSpPr/>
            <p:nvPr/>
          </p:nvGrpSpPr>
          <p:grpSpPr>
            <a:xfrm>
              <a:off x="585" y="119"/>
              <a:ext cx="1308" cy="1428"/>
              <a:chOff x="1056" y="1632"/>
              <a:chExt cx="1308" cy="1428"/>
            </a:xfrm>
          </p:grpSpPr>
          <p:sp>
            <p:nvSpPr>
              <p:cNvPr id="23705" name="Line 4"/>
              <p:cNvSpPr>
                <a:spLocks noChangeShapeType="1"/>
              </p:cNvSpPr>
              <p:nvPr/>
            </p:nvSpPr>
            <p:spPr bwMode="auto">
              <a:xfrm flipH="1">
                <a:off x="1056" y="2100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06" name="Line 5"/>
              <p:cNvSpPr>
                <a:spLocks noChangeShapeType="1"/>
              </p:cNvSpPr>
              <p:nvPr/>
            </p:nvSpPr>
            <p:spPr bwMode="auto">
              <a:xfrm>
                <a:off x="1068" y="3060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07" name="Line 6"/>
              <p:cNvSpPr>
                <a:spLocks noChangeShapeType="1"/>
              </p:cNvSpPr>
              <p:nvPr/>
            </p:nvSpPr>
            <p:spPr bwMode="auto">
              <a:xfrm flipH="1" flipV="1">
                <a:off x="2352" y="2100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08" name="Rectangle 7"/>
              <p:cNvSpPr>
                <a:spLocks noChangeArrowheads="1"/>
              </p:cNvSpPr>
              <p:nvPr/>
            </p:nvSpPr>
            <p:spPr bwMode="auto">
              <a:xfrm>
                <a:off x="1296" y="1824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3709" name="Rectangle 8"/>
              <p:cNvSpPr>
                <a:spLocks noChangeArrowheads="1"/>
              </p:cNvSpPr>
              <p:nvPr/>
            </p:nvSpPr>
            <p:spPr bwMode="auto">
              <a:xfrm>
                <a:off x="1956" y="1836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3710" name="Line 9"/>
              <p:cNvSpPr>
                <a:spLocks noChangeShapeType="1"/>
              </p:cNvSpPr>
              <p:nvPr/>
            </p:nvSpPr>
            <p:spPr bwMode="auto">
              <a:xfrm>
                <a:off x="1056" y="2340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1" name="Line 10"/>
              <p:cNvSpPr>
                <a:spLocks noChangeShapeType="1"/>
              </p:cNvSpPr>
              <p:nvPr/>
            </p:nvSpPr>
            <p:spPr bwMode="auto">
              <a:xfrm flipH="1">
                <a:off x="1356" y="163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2" name="Line 11"/>
              <p:cNvSpPr>
                <a:spLocks noChangeShapeType="1"/>
              </p:cNvSpPr>
              <p:nvPr/>
            </p:nvSpPr>
            <p:spPr bwMode="auto">
              <a:xfrm>
                <a:off x="1368" y="1632"/>
                <a:ext cx="6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3" name="Line 12"/>
              <p:cNvSpPr>
                <a:spLocks noChangeShapeType="1"/>
              </p:cNvSpPr>
              <p:nvPr/>
            </p:nvSpPr>
            <p:spPr bwMode="auto">
              <a:xfrm flipH="1">
                <a:off x="2040" y="16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4" name="Line 13"/>
              <p:cNvSpPr>
                <a:spLocks noChangeShapeType="1"/>
              </p:cNvSpPr>
              <p:nvPr/>
            </p:nvSpPr>
            <p:spPr bwMode="auto">
              <a:xfrm>
                <a:off x="1488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5" name="Line 14"/>
              <p:cNvSpPr>
                <a:spLocks noChangeShapeType="1"/>
              </p:cNvSpPr>
              <p:nvPr/>
            </p:nvSpPr>
            <p:spPr bwMode="auto">
              <a:xfrm>
                <a:off x="1104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6" name="Line 15"/>
              <p:cNvSpPr>
                <a:spLocks noChangeShapeType="1"/>
              </p:cNvSpPr>
              <p:nvPr/>
            </p:nvSpPr>
            <p:spPr bwMode="auto">
              <a:xfrm>
                <a:off x="1776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7" name="Line 16"/>
              <p:cNvSpPr>
                <a:spLocks noChangeShapeType="1"/>
              </p:cNvSpPr>
              <p:nvPr/>
            </p:nvSpPr>
            <p:spPr bwMode="auto">
              <a:xfrm>
                <a:off x="2160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8" name="Line 17"/>
              <p:cNvSpPr>
                <a:spLocks noChangeShapeType="1"/>
              </p:cNvSpPr>
              <p:nvPr/>
            </p:nvSpPr>
            <p:spPr bwMode="auto">
              <a:xfrm>
                <a:off x="1476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19" name="Line 18"/>
              <p:cNvSpPr>
                <a:spLocks noChangeShapeType="1"/>
              </p:cNvSpPr>
              <p:nvPr/>
            </p:nvSpPr>
            <p:spPr bwMode="auto">
              <a:xfrm>
                <a:off x="1092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0" name="Line 19"/>
              <p:cNvSpPr>
                <a:spLocks noChangeShapeType="1"/>
              </p:cNvSpPr>
              <p:nvPr/>
            </p:nvSpPr>
            <p:spPr bwMode="auto">
              <a:xfrm>
                <a:off x="1764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1" name="Line 20"/>
              <p:cNvSpPr>
                <a:spLocks noChangeShapeType="1"/>
              </p:cNvSpPr>
              <p:nvPr/>
            </p:nvSpPr>
            <p:spPr bwMode="auto">
              <a:xfrm>
                <a:off x="2148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2" name="Line 21"/>
              <p:cNvSpPr>
                <a:spLocks noChangeShapeType="1"/>
              </p:cNvSpPr>
              <p:nvPr/>
            </p:nvSpPr>
            <p:spPr bwMode="auto">
              <a:xfrm>
                <a:off x="1476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3" name="Line 22"/>
              <p:cNvSpPr>
                <a:spLocks noChangeShapeType="1"/>
              </p:cNvSpPr>
              <p:nvPr/>
            </p:nvSpPr>
            <p:spPr bwMode="auto">
              <a:xfrm>
                <a:off x="1092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4" name="Line 23"/>
              <p:cNvSpPr>
                <a:spLocks noChangeShapeType="1"/>
              </p:cNvSpPr>
              <p:nvPr/>
            </p:nvSpPr>
            <p:spPr bwMode="auto">
              <a:xfrm>
                <a:off x="1764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5" name="Line 24"/>
              <p:cNvSpPr>
                <a:spLocks noChangeShapeType="1"/>
              </p:cNvSpPr>
              <p:nvPr/>
            </p:nvSpPr>
            <p:spPr bwMode="auto">
              <a:xfrm>
                <a:off x="2148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6" name="Line 25"/>
              <p:cNvSpPr>
                <a:spLocks noChangeShapeType="1"/>
              </p:cNvSpPr>
              <p:nvPr/>
            </p:nvSpPr>
            <p:spPr bwMode="auto">
              <a:xfrm>
                <a:off x="1476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7" name="Line 26"/>
              <p:cNvSpPr>
                <a:spLocks noChangeShapeType="1"/>
              </p:cNvSpPr>
              <p:nvPr/>
            </p:nvSpPr>
            <p:spPr bwMode="auto">
              <a:xfrm>
                <a:off x="1092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8" name="Line 27"/>
              <p:cNvSpPr>
                <a:spLocks noChangeShapeType="1"/>
              </p:cNvSpPr>
              <p:nvPr/>
            </p:nvSpPr>
            <p:spPr bwMode="auto">
              <a:xfrm>
                <a:off x="1764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29" name="Line 28"/>
              <p:cNvSpPr>
                <a:spLocks noChangeShapeType="1"/>
              </p:cNvSpPr>
              <p:nvPr/>
            </p:nvSpPr>
            <p:spPr bwMode="auto">
              <a:xfrm>
                <a:off x="2148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23702" name="Text Box 29"/>
            <p:cNvSpPr txBox="1">
              <a:spLocks noChangeArrowheads="1"/>
            </p:cNvSpPr>
            <p:nvPr/>
          </p:nvSpPr>
          <p:spPr bwMode="auto">
            <a:xfrm>
              <a:off x="1643" y="236"/>
              <a:ext cx="57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Zn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703" name="Text Box 30"/>
            <p:cNvSpPr txBox="1">
              <a:spLocks noChangeArrowheads="1"/>
            </p:cNvSpPr>
            <p:nvPr/>
          </p:nvSpPr>
          <p:spPr bwMode="auto">
            <a:xfrm>
              <a:off x="384" y="228"/>
              <a:ext cx="57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Zn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704" name="Text Box 31"/>
            <p:cNvSpPr txBox="1">
              <a:spLocks noChangeArrowheads="1"/>
            </p:cNvSpPr>
            <p:nvPr/>
          </p:nvSpPr>
          <p:spPr bwMode="auto">
            <a:xfrm>
              <a:off x="716" y="1639"/>
              <a:ext cx="1392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3200" b="1">
                  <a:latin typeface="楷体_GB2312" pitchFamily="49" charset="-122"/>
                  <a:ea typeface="楷体_GB2312" pitchFamily="49" charset="-122"/>
                </a:rPr>
                <a:t>稀硫酸</a:t>
              </a:r>
              <a:endParaRPr kumimoji="1" lang="zh-CN" altLang="en-US" sz="3200" b="1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6154738" y="1481138"/>
            <a:ext cx="2913062" cy="2863850"/>
            <a:chOff x="471" y="2436"/>
            <a:chExt cx="1835" cy="1904"/>
          </a:xfrm>
        </p:grpSpPr>
        <p:grpSp>
          <p:nvGrpSpPr>
            <p:cNvPr id="23672" name="Group 33"/>
            <p:cNvGrpSpPr/>
            <p:nvPr/>
          </p:nvGrpSpPr>
          <p:grpSpPr>
            <a:xfrm>
              <a:off x="672" y="2436"/>
              <a:ext cx="1308" cy="1428"/>
              <a:chOff x="1056" y="1632"/>
              <a:chExt cx="1308" cy="1428"/>
            </a:xfrm>
          </p:grpSpPr>
          <p:sp>
            <p:nvSpPr>
              <p:cNvPr id="23676" name="Line 34"/>
              <p:cNvSpPr>
                <a:spLocks noChangeShapeType="1"/>
              </p:cNvSpPr>
              <p:nvPr/>
            </p:nvSpPr>
            <p:spPr bwMode="auto">
              <a:xfrm flipH="1">
                <a:off x="1056" y="2100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77" name="Line 35"/>
              <p:cNvSpPr>
                <a:spLocks noChangeShapeType="1"/>
              </p:cNvSpPr>
              <p:nvPr/>
            </p:nvSpPr>
            <p:spPr bwMode="auto">
              <a:xfrm>
                <a:off x="1068" y="3060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78" name="Line 36"/>
              <p:cNvSpPr>
                <a:spLocks noChangeShapeType="1"/>
              </p:cNvSpPr>
              <p:nvPr/>
            </p:nvSpPr>
            <p:spPr bwMode="auto">
              <a:xfrm flipH="1" flipV="1">
                <a:off x="2352" y="2100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79" name="Rectangle 37"/>
              <p:cNvSpPr>
                <a:spLocks noChangeArrowheads="1"/>
              </p:cNvSpPr>
              <p:nvPr/>
            </p:nvSpPr>
            <p:spPr bwMode="auto">
              <a:xfrm>
                <a:off x="1296" y="1824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3680" name="Rectangle 38"/>
              <p:cNvSpPr>
                <a:spLocks noChangeArrowheads="1"/>
              </p:cNvSpPr>
              <p:nvPr/>
            </p:nvSpPr>
            <p:spPr bwMode="auto">
              <a:xfrm>
                <a:off x="1956" y="1836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3681" name="Line 39"/>
              <p:cNvSpPr>
                <a:spLocks noChangeShapeType="1"/>
              </p:cNvSpPr>
              <p:nvPr/>
            </p:nvSpPr>
            <p:spPr bwMode="auto">
              <a:xfrm>
                <a:off x="1056" y="2340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82" name="Line 40"/>
              <p:cNvSpPr>
                <a:spLocks noChangeShapeType="1"/>
              </p:cNvSpPr>
              <p:nvPr/>
            </p:nvSpPr>
            <p:spPr bwMode="auto">
              <a:xfrm flipH="1">
                <a:off x="1356" y="163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83" name="Line 41"/>
              <p:cNvSpPr>
                <a:spLocks noChangeShapeType="1"/>
              </p:cNvSpPr>
              <p:nvPr/>
            </p:nvSpPr>
            <p:spPr bwMode="auto">
              <a:xfrm>
                <a:off x="1368" y="1632"/>
                <a:ext cx="6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84" name="Line 42"/>
              <p:cNvSpPr>
                <a:spLocks noChangeShapeType="1"/>
              </p:cNvSpPr>
              <p:nvPr/>
            </p:nvSpPr>
            <p:spPr bwMode="auto">
              <a:xfrm flipH="1">
                <a:off x="2040" y="16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85" name="Line 43"/>
              <p:cNvSpPr>
                <a:spLocks noChangeShapeType="1"/>
              </p:cNvSpPr>
              <p:nvPr/>
            </p:nvSpPr>
            <p:spPr bwMode="auto">
              <a:xfrm>
                <a:off x="1488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86" name="Line 44"/>
              <p:cNvSpPr>
                <a:spLocks noChangeShapeType="1"/>
              </p:cNvSpPr>
              <p:nvPr/>
            </p:nvSpPr>
            <p:spPr bwMode="auto">
              <a:xfrm>
                <a:off x="1104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87" name="Line 45"/>
              <p:cNvSpPr>
                <a:spLocks noChangeShapeType="1"/>
              </p:cNvSpPr>
              <p:nvPr/>
            </p:nvSpPr>
            <p:spPr bwMode="auto">
              <a:xfrm>
                <a:off x="1776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88" name="Line 46"/>
              <p:cNvSpPr>
                <a:spLocks noChangeShapeType="1"/>
              </p:cNvSpPr>
              <p:nvPr/>
            </p:nvSpPr>
            <p:spPr bwMode="auto">
              <a:xfrm>
                <a:off x="2160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89" name="Line 47"/>
              <p:cNvSpPr>
                <a:spLocks noChangeShapeType="1"/>
              </p:cNvSpPr>
              <p:nvPr/>
            </p:nvSpPr>
            <p:spPr bwMode="auto">
              <a:xfrm>
                <a:off x="1476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0" name="Line 48"/>
              <p:cNvSpPr>
                <a:spLocks noChangeShapeType="1"/>
              </p:cNvSpPr>
              <p:nvPr/>
            </p:nvSpPr>
            <p:spPr bwMode="auto">
              <a:xfrm>
                <a:off x="1092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1" name="Line 49"/>
              <p:cNvSpPr>
                <a:spLocks noChangeShapeType="1"/>
              </p:cNvSpPr>
              <p:nvPr/>
            </p:nvSpPr>
            <p:spPr bwMode="auto">
              <a:xfrm>
                <a:off x="1764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2" name="Line 50"/>
              <p:cNvSpPr>
                <a:spLocks noChangeShapeType="1"/>
              </p:cNvSpPr>
              <p:nvPr/>
            </p:nvSpPr>
            <p:spPr bwMode="auto">
              <a:xfrm>
                <a:off x="2148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3" name="Line 51"/>
              <p:cNvSpPr>
                <a:spLocks noChangeShapeType="1"/>
              </p:cNvSpPr>
              <p:nvPr/>
            </p:nvSpPr>
            <p:spPr bwMode="auto">
              <a:xfrm>
                <a:off x="1476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4" name="Line 52"/>
              <p:cNvSpPr>
                <a:spLocks noChangeShapeType="1"/>
              </p:cNvSpPr>
              <p:nvPr/>
            </p:nvSpPr>
            <p:spPr bwMode="auto">
              <a:xfrm>
                <a:off x="1092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5" name="Line 53"/>
              <p:cNvSpPr>
                <a:spLocks noChangeShapeType="1"/>
              </p:cNvSpPr>
              <p:nvPr/>
            </p:nvSpPr>
            <p:spPr bwMode="auto">
              <a:xfrm>
                <a:off x="1764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6" name="Line 54"/>
              <p:cNvSpPr>
                <a:spLocks noChangeShapeType="1"/>
              </p:cNvSpPr>
              <p:nvPr/>
            </p:nvSpPr>
            <p:spPr bwMode="auto">
              <a:xfrm>
                <a:off x="2148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7" name="Line 55"/>
              <p:cNvSpPr>
                <a:spLocks noChangeShapeType="1"/>
              </p:cNvSpPr>
              <p:nvPr/>
            </p:nvSpPr>
            <p:spPr bwMode="auto">
              <a:xfrm>
                <a:off x="1476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8" name="Line 56"/>
              <p:cNvSpPr>
                <a:spLocks noChangeShapeType="1"/>
              </p:cNvSpPr>
              <p:nvPr/>
            </p:nvSpPr>
            <p:spPr bwMode="auto">
              <a:xfrm>
                <a:off x="1092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99" name="Line 57"/>
              <p:cNvSpPr>
                <a:spLocks noChangeShapeType="1"/>
              </p:cNvSpPr>
              <p:nvPr/>
            </p:nvSpPr>
            <p:spPr bwMode="auto">
              <a:xfrm>
                <a:off x="1764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700" name="Line 58"/>
              <p:cNvSpPr>
                <a:spLocks noChangeShapeType="1"/>
              </p:cNvSpPr>
              <p:nvPr/>
            </p:nvSpPr>
            <p:spPr bwMode="auto">
              <a:xfrm>
                <a:off x="2148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23673" name="Text Box 59"/>
            <p:cNvSpPr txBox="1">
              <a:spLocks noChangeArrowheads="1"/>
            </p:cNvSpPr>
            <p:nvPr/>
          </p:nvSpPr>
          <p:spPr bwMode="auto">
            <a:xfrm>
              <a:off x="1730" y="2553"/>
              <a:ext cx="576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Cu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674" name="Text Box 60"/>
            <p:cNvSpPr txBox="1">
              <a:spLocks noChangeArrowheads="1"/>
            </p:cNvSpPr>
            <p:nvPr/>
          </p:nvSpPr>
          <p:spPr bwMode="auto">
            <a:xfrm>
              <a:off x="471" y="2545"/>
              <a:ext cx="576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Ag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675" name="Text Box 61"/>
            <p:cNvSpPr txBox="1">
              <a:spLocks noChangeArrowheads="1"/>
            </p:cNvSpPr>
            <p:nvPr/>
          </p:nvSpPr>
          <p:spPr bwMode="auto">
            <a:xfrm>
              <a:off x="803" y="3955"/>
              <a:ext cx="1392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3200" b="1">
                  <a:latin typeface="楷体_GB2312" pitchFamily="49" charset="-122"/>
                  <a:ea typeface="楷体_GB2312" pitchFamily="49" charset="-122"/>
                </a:rPr>
                <a:t>稀硫酸</a:t>
              </a:r>
              <a:endParaRPr kumimoji="1" lang="zh-CN" altLang="en-US" sz="3200" b="1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6" name="Group 62"/>
          <p:cNvGrpSpPr/>
          <p:nvPr/>
        </p:nvGrpSpPr>
        <p:grpSpPr>
          <a:xfrm>
            <a:off x="3181350" y="1438275"/>
            <a:ext cx="2913063" cy="2801938"/>
            <a:chOff x="1851" y="120"/>
            <a:chExt cx="1835" cy="1915"/>
          </a:xfrm>
        </p:grpSpPr>
        <p:grpSp>
          <p:nvGrpSpPr>
            <p:cNvPr id="23643" name="Group 63"/>
            <p:cNvGrpSpPr/>
            <p:nvPr/>
          </p:nvGrpSpPr>
          <p:grpSpPr>
            <a:xfrm>
              <a:off x="2052" y="120"/>
              <a:ext cx="1308" cy="1428"/>
              <a:chOff x="1056" y="1632"/>
              <a:chExt cx="1308" cy="1428"/>
            </a:xfrm>
          </p:grpSpPr>
          <p:sp>
            <p:nvSpPr>
              <p:cNvPr id="23647" name="Line 64"/>
              <p:cNvSpPr>
                <a:spLocks noChangeShapeType="1"/>
              </p:cNvSpPr>
              <p:nvPr/>
            </p:nvSpPr>
            <p:spPr bwMode="auto">
              <a:xfrm flipH="1">
                <a:off x="1056" y="2100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48" name="Line 65"/>
              <p:cNvSpPr>
                <a:spLocks noChangeShapeType="1"/>
              </p:cNvSpPr>
              <p:nvPr/>
            </p:nvSpPr>
            <p:spPr bwMode="auto">
              <a:xfrm>
                <a:off x="1068" y="3060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49" name="Line 66"/>
              <p:cNvSpPr>
                <a:spLocks noChangeShapeType="1"/>
              </p:cNvSpPr>
              <p:nvPr/>
            </p:nvSpPr>
            <p:spPr bwMode="auto">
              <a:xfrm flipH="1" flipV="1">
                <a:off x="2352" y="2100"/>
                <a:ext cx="0" cy="9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50" name="Rectangle 67"/>
              <p:cNvSpPr>
                <a:spLocks noChangeArrowheads="1"/>
              </p:cNvSpPr>
              <p:nvPr/>
            </p:nvSpPr>
            <p:spPr bwMode="auto">
              <a:xfrm>
                <a:off x="1296" y="1824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3651" name="Rectangle 68"/>
              <p:cNvSpPr>
                <a:spLocks noChangeArrowheads="1"/>
              </p:cNvSpPr>
              <p:nvPr/>
            </p:nvSpPr>
            <p:spPr bwMode="auto">
              <a:xfrm>
                <a:off x="1956" y="1836"/>
                <a:ext cx="144" cy="11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3652" name="Line 69"/>
              <p:cNvSpPr>
                <a:spLocks noChangeShapeType="1"/>
              </p:cNvSpPr>
              <p:nvPr/>
            </p:nvSpPr>
            <p:spPr bwMode="auto">
              <a:xfrm>
                <a:off x="1056" y="2340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53" name="Line 70"/>
              <p:cNvSpPr>
                <a:spLocks noChangeShapeType="1"/>
              </p:cNvSpPr>
              <p:nvPr/>
            </p:nvSpPr>
            <p:spPr bwMode="auto">
              <a:xfrm flipH="1">
                <a:off x="1356" y="163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54" name="Line 71"/>
              <p:cNvSpPr>
                <a:spLocks noChangeShapeType="1"/>
              </p:cNvSpPr>
              <p:nvPr/>
            </p:nvSpPr>
            <p:spPr bwMode="auto">
              <a:xfrm>
                <a:off x="1368" y="1632"/>
                <a:ext cx="6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55" name="Line 72"/>
              <p:cNvSpPr>
                <a:spLocks noChangeShapeType="1"/>
              </p:cNvSpPr>
              <p:nvPr/>
            </p:nvSpPr>
            <p:spPr bwMode="auto">
              <a:xfrm flipH="1">
                <a:off x="2040" y="16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56" name="Line 73"/>
              <p:cNvSpPr>
                <a:spLocks noChangeShapeType="1"/>
              </p:cNvSpPr>
              <p:nvPr/>
            </p:nvSpPr>
            <p:spPr bwMode="auto">
              <a:xfrm>
                <a:off x="1488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57" name="Line 74"/>
              <p:cNvSpPr>
                <a:spLocks noChangeShapeType="1"/>
              </p:cNvSpPr>
              <p:nvPr/>
            </p:nvSpPr>
            <p:spPr bwMode="auto">
              <a:xfrm>
                <a:off x="1104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58" name="Line 75"/>
              <p:cNvSpPr>
                <a:spLocks noChangeShapeType="1"/>
              </p:cNvSpPr>
              <p:nvPr/>
            </p:nvSpPr>
            <p:spPr bwMode="auto">
              <a:xfrm>
                <a:off x="1776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59" name="Line 76"/>
              <p:cNvSpPr>
                <a:spLocks noChangeShapeType="1"/>
              </p:cNvSpPr>
              <p:nvPr/>
            </p:nvSpPr>
            <p:spPr bwMode="auto">
              <a:xfrm>
                <a:off x="2160" y="243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0" name="Line 77"/>
              <p:cNvSpPr>
                <a:spLocks noChangeShapeType="1"/>
              </p:cNvSpPr>
              <p:nvPr/>
            </p:nvSpPr>
            <p:spPr bwMode="auto">
              <a:xfrm>
                <a:off x="1476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1" name="Line 78"/>
              <p:cNvSpPr>
                <a:spLocks noChangeShapeType="1"/>
              </p:cNvSpPr>
              <p:nvPr/>
            </p:nvSpPr>
            <p:spPr bwMode="auto">
              <a:xfrm>
                <a:off x="1092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2" name="Line 79"/>
              <p:cNvSpPr>
                <a:spLocks noChangeShapeType="1"/>
              </p:cNvSpPr>
              <p:nvPr/>
            </p:nvSpPr>
            <p:spPr bwMode="auto">
              <a:xfrm>
                <a:off x="1764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3" name="Line 80"/>
              <p:cNvSpPr>
                <a:spLocks noChangeShapeType="1"/>
              </p:cNvSpPr>
              <p:nvPr/>
            </p:nvSpPr>
            <p:spPr bwMode="auto">
              <a:xfrm>
                <a:off x="2148" y="262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4" name="Line 81"/>
              <p:cNvSpPr>
                <a:spLocks noChangeShapeType="1"/>
              </p:cNvSpPr>
              <p:nvPr/>
            </p:nvSpPr>
            <p:spPr bwMode="auto">
              <a:xfrm>
                <a:off x="1476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5" name="Line 82"/>
              <p:cNvSpPr>
                <a:spLocks noChangeShapeType="1"/>
              </p:cNvSpPr>
              <p:nvPr/>
            </p:nvSpPr>
            <p:spPr bwMode="auto">
              <a:xfrm>
                <a:off x="1092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6" name="Line 83"/>
              <p:cNvSpPr>
                <a:spLocks noChangeShapeType="1"/>
              </p:cNvSpPr>
              <p:nvPr/>
            </p:nvSpPr>
            <p:spPr bwMode="auto">
              <a:xfrm>
                <a:off x="1764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7" name="Line 84"/>
              <p:cNvSpPr>
                <a:spLocks noChangeShapeType="1"/>
              </p:cNvSpPr>
              <p:nvPr/>
            </p:nvSpPr>
            <p:spPr bwMode="auto">
              <a:xfrm>
                <a:off x="2148" y="282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8" name="Line 85"/>
              <p:cNvSpPr>
                <a:spLocks noChangeShapeType="1"/>
              </p:cNvSpPr>
              <p:nvPr/>
            </p:nvSpPr>
            <p:spPr bwMode="auto">
              <a:xfrm>
                <a:off x="1476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69" name="Line 86"/>
              <p:cNvSpPr>
                <a:spLocks noChangeShapeType="1"/>
              </p:cNvSpPr>
              <p:nvPr/>
            </p:nvSpPr>
            <p:spPr bwMode="auto">
              <a:xfrm>
                <a:off x="1092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70" name="Line 87"/>
              <p:cNvSpPr>
                <a:spLocks noChangeShapeType="1"/>
              </p:cNvSpPr>
              <p:nvPr/>
            </p:nvSpPr>
            <p:spPr bwMode="auto">
              <a:xfrm>
                <a:off x="1764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3671" name="Line 88"/>
              <p:cNvSpPr>
                <a:spLocks noChangeShapeType="1"/>
              </p:cNvSpPr>
              <p:nvPr/>
            </p:nvSpPr>
            <p:spPr bwMode="auto">
              <a:xfrm>
                <a:off x="2148" y="29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23644" name="Text Box 89"/>
            <p:cNvSpPr txBox="1">
              <a:spLocks noChangeArrowheads="1"/>
            </p:cNvSpPr>
            <p:nvPr/>
          </p:nvSpPr>
          <p:spPr bwMode="auto">
            <a:xfrm>
              <a:off x="3110" y="237"/>
              <a:ext cx="576" cy="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Cu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645" name="Text Box 90"/>
            <p:cNvSpPr txBox="1">
              <a:spLocks noChangeArrowheads="1"/>
            </p:cNvSpPr>
            <p:nvPr/>
          </p:nvSpPr>
          <p:spPr bwMode="auto">
            <a:xfrm>
              <a:off x="1851" y="228"/>
              <a:ext cx="576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Zn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646" name="Text Box 91"/>
            <p:cNvSpPr txBox="1">
              <a:spLocks noChangeArrowheads="1"/>
            </p:cNvSpPr>
            <p:nvPr/>
          </p:nvSpPr>
          <p:spPr bwMode="auto">
            <a:xfrm>
              <a:off x="2243" y="1639"/>
              <a:ext cx="1392" cy="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3200" b="1">
                  <a:latin typeface="楷体_GB2312" pitchFamily="49" charset="-122"/>
                  <a:ea typeface="楷体_GB2312" pitchFamily="49" charset="-122"/>
                </a:rPr>
                <a:t>酒精</a:t>
              </a:r>
              <a:endParaRPr kumimoji="1" lang="zh-CN" altLang="en-US" sz="3200" b="1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8" name="Group 92"/>
          <p:cNvGrpSpPr/>
          <p:nvPr/>
        </p:nvGrpSpPr>
        <p:grpSpPr>
          <a:xfrm>
            <a:off x="3200400" y="4581525"/>
            <a:ext cx="3179763" cy="2417763"/>
            <a:chOff x="2881" y="2376"/>
            <a:chExt cx="2003" cy="2014"/>
          </a:xfrm>
        </p:grpSpPr>
        <p:sp>
          <p:nvSpPr>
            <p:cNvPr id="23611" name="Line 93"/>
            <p:cNvSpPr>
              <a:spLocks noChangeShapeType="1"/>
            </p:cNvSpPr>
            <p:nvPr/>
          </p:nvSpPr>
          <p:spPr bwMode="auto">
            <a:xfrm flipH="1">
              <a:off x="3082" y="2856"/>
              <a:ext cx="0" cy="9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12" name="Line 94"/>
            <p:cNvSpPr>
              <a:spLocks noChangeShapeType="1"/>
            </p:cNvSpPr>
            <p:nvPr/>
          </p:nvSpPr>
          <p:spPr bwMode="auto">
            <a:xfrm>
              <a:off x="3094" y="3816"/>
              <a:ext cx="6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13" name="Line 95"/>
            <p:cNvSpPr>
              <a:spLocks noChangeShapeType="1"/>
            </p:cNvSpPr>
            <p:nvPr/>
          </p:nvSpPr>
          <p:spPr bwMode="auto">
            <a:xfrm flipH="1" flipV="1">
              <a:off x="4546" y="2856"/>
              <a:ext cx="0" cy="9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14" name="Rectangle 96"/>
            <p:cNvSpPr>
              <a:spLocks noChangeArrowheads="1"/>
            </p:cNvSpPr>
            <p:nvPr/>
          </p:nvSpPr>
          <p:spPr bwMode="auto">
            <a:xfrm>
              <a:off x="3322" y="2580"/>
              <a:ext cx="144" cy="1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615" name="Rectangle 97"/>
            <p:cNvSpPr>
              <a:spLocks noChangeArrowheads="1"/>
            </p:cNvSpPr>
            <p:nvPr/>
          </p:nvSpPr>
          <p:spPr bwMode="auto">
            <a:xfrm>
              <a:off x="4150" y="2592"/>
              <a:ext cx="144" cy="1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616" name="Line 98"/>
            <p:cNvSpPr>
              <a:spLocks noChangeShapeType="1"/>
            </p:cNvSpPr>
            <p:nvPr/>
          </p:nvSpPr>
          <p:spPr bwMode="auto">
            <a:xfrm>
              <a:off x="3082" y="3096"/>
              <a:ext cx="6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17" name="Line 99"/>
            <p:cNvSpPr>
              <a:spLocks noChangeShapeType="1"/>
            </p:cNvSpPr>
            <p:nvPr/>
          </p:nvSpPr>
          <p:spPr bwMode="auto">
            <a:xfrm flipH="1">
              <a:off x="3382" y="2388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18" name="Line 100"/>
            <p:cNvSpPr>
              <a:spLocks noChangeShapeType="1"/>
            </p:cNvSpPr>
            <p:nvPr/>
          </p:nvSpPr>
          <p:spPr bwMode="auto">
            <a:xfrm>
              <a:off x="3396" y="2376"/>
              <a:ext cx="83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19" name="Line 101"/>
            <p:cNvSpPr>
              <a:spLocks noChangeShapeType="1"/>
            </p:cNvSpPr>
            <p:nvPr/>
          </p:nvSpPr>
          <p:spPr bwMode="auto">
            <a:xfrm flipH="1">
              <a:off x="4224" y="2400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0" name="Line 102"/>
            <p:cNvSpPr>
              <a:spLocks noChangeShapeType="1"/>
            </p:cNvSpPr>
            <p:nvPr/>
          </p:nvSpPr>
          <p:spPr bwMode="auto">
            <a:xfrm>
              <a:off x="3514" y="31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1" name="Line 103"/>
            <p:cNvSpPr>
              <a:spLocks noChangeShapeType="1"/>
            </p:cNvSpPr>
            <p:nvPr/>
          </p:nvSpPr>
          <p:spPr bwMode="auto">
            <a:xfrm>
              <a:off x="3130" y="31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2" name="Line 104"/>
            <p:cNvSpPr>
              <a:spLocks noChangeShapeType="1"/>
            </p:cNvSpPr>
            <p:nvPr/>
          </p:nvSpPr>
          <p:spPr bwMode="auto">
            <a:xfrm>
              <a:off x="3970" y="31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3" name="Line 105"/>
            <p:cNvSpPr>
              <a:spLocks noChangeShapeType="1"/>
            </p:cNvSpPr>
            <p:nvPr/>
          </p:nvSpPr>
          <p:spPr bwMode="auto">
            <a:xfrm>
              <a:off x="4354" y="31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4" name="Line 106"/>
            <p:cNvSpPr>
              <a:spLocks noChangeShapeType="1"/>
            </p:cNvSpPr>
            <p:nvPr/>
          </p:nvSpPr>
          <p:spPr bwMode="auto">
            <a:xfrm>
              <a:off x="3502" y="33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5" name="Line 107"/>
            <p:cNvSpPr>
              <a:spLocks noChangeShapeType="1"/>
            </p:cNvSpPr>
            <p:nvPr/>
          </p:nvSpPr>
          <p:spPr bwMode="auto">
            <a:xfrm>
              <a:off x="3118" y="33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6" name="Line 108"/>
            <p:cNvSpPr>
              <a:spLocks noChangeShapeType="1"/>
            </p:cNvSpPr>
            <p:nvPr/>
          </p:nvSpPr>
          <p:spPr bwMode="auto">
            <a:xfrm>
              <a:off x="3958" y="33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7" name="Line 109"/>
            <p:cNvSpPr>
              <a:spLocks noChangeShapeType="1"/>
            </p:cNvSpPr>
            <p:nvPr/>
          </p:nvSpPr>
          <p:spPr bwMode="auto">
            <a:xfrm>
              <a:off x="4342" y="33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8" name="Line 110"/>
            <p:cNvSpPr>
              <a:spLocks noChangeShapeType="1"/>
            </p:cNvSpPr>
            <p:nvPr/>
          </p:nvSpPr>
          <p:spPr bwMode="auto">
            <a:xfrm>
              <a:off x="3502" y="357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29" name="Line 111"/>
            <p:cNvSpPr>
              <a:spLocks noChangeShapeType="1"/>
            </p:cNvSpPr>
            <p:nvPr/>
          </p:nvSpPr>
          <p:spPr bwMode="auto">
            <a:xfrm>
              <a:off x="3118" y="357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30" name="Line 112"/>
            <p:cNvSpPr>
              <a:spLocks noChangeShapeType="1"/>
            </p:cNvSpPr>
            <p:nvPr/>
          </p:nvSpPr>
          <p:spPr bwMode="auto">
            <a:xfrm>
              <a:off x="3958" y="357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31" name="Line 113"/>
            <p:cNvSpPr>
              <a:spLocks noChangeShapeType="1"/>
            </p:cNvSpPr>
            <p:nvPr/>
          </p:nvSpPr>
          <p:spPr bwMode="auto">
            <a:xfrm>
              <a:off x="4342" y="357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32" name="Line 114"/>
            <p:cNvSpPr>
              <a:spLocks noChangeShapeType="1"/>
            </p:cNvSpPr>
            <p:nvPr/>
          </p:nvSpPr>
          <p:spPr bwMode="auto">
            <a:xfrm>
              <a:off x="3502" y="37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33" name="Line 115"/>
            <p:cNvSpPr>
              <a:spLocks noChangeShapeType="1"/>
            </p:cNvSpPr>
            <p:nvPr/>
          </p:nvSpPr>
          <p:spPr bwMode="auto">
            <a:xfrm>
              <a:off x="3118" y="37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34" name="Line 116"/>
            <p:cNvSpPr>
              <a:spLocks noChangeShapeType="1"/>
            </p:cNvSpPr>
            <p:nvPr/>
          </p:nvSpPr>
          <p:spPr bwMode="auto">
            <a:xfrm>
              <a:off x="3958" y="37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35" name="Line 117"/>
            <p:cNvSpPr>
              <a:spLocks noChangeShapeType="1"/>
            </p:cNvSpPr>
            <p:nvPr/>
          </p:nvSpPr>
          <p:spPr bwMode="auto">
            <a:xfrm>
              <a:off x="4342" y="37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36" name="Text Box 118"/>
            <p:cNvSpPr txBox="1">
              <a:spLocks noChangeArrowheads="1"/>
            </p:cNvSpPr>
            <p:nvPr/>
          </p:nvSpPr>
          <p:spPr bwMode="auto">
            <a:xfrm>
              <a:off x="4308" y="2506"/>
              <a:ext cx="576" cy="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Cu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637" name="Text Box 119"/>
            <p:cNvSpPr txBox="1">
              <a:spLocks noChangeArrowheads="1"/>
            </p:cNvSpPr>
            <p:nvPr/>
          </p:nvSpPr>
          <p:spPr bwMode="auto">
            <a:xfrm>
              <a:off x="2881" y="2498"/>
              <a:ext cx="576" cy="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Zn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638" name="Text Box 120"/>
            <p:cNvSpPr txBox="1">
              <a:spLocks noChangeArrowheads="1"/>
            </p:cNvSpPr>
            <p:nvPr/>
          </p:nvSpPr>
          <p:spPr bwMode="auto">
            <a:xfrm>
              <a:off x="3309" y="3907"/>
              <a:ext cx="1392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3200" b="1">
                  <a:latin typeface="楷体_GB2312" pitchFamily="49" charset="-122"/>
                  <a:ea typeface="楷体_GB2312" pitchFamily="49" charset="-122"/>
                </a:rPr>
                <a:t>稀硫酸</a:t>
              </a:r>
              <a:endParaRPr kumimoji="1" lang="zh-CN" altLang="en-US" sz="3200" b="1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23639" name="Line 121"/>
            <p:cNvSpPr>
              <a:spLocks noChangeShapeType="1"/>
            </p:cNvSpPr>
            <p:nvPr/>
          </p:nvSpPr>
          <p:spPr bwMode="auto">
            <a:xfrm flipH="1">
              <a:off x="3696" y="2856"/>
              <a:ext cx="0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40" name="Line 122"/>
            <p:cNvSpPr>
              <a:spLocks noChangeShapeType="1"/>
            </p:cNvSpPr>
            <p:nvPr/>
          </p:nvSpPr>
          <p:spPr bwMode="auto">
            <a:xfrm>
              <a:off x="3984" y="3816"/>
              <a:ext cx="5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41" name="Line 123"/>
            <p:cNvSpPr>
              <a:spLocks noChangeShapeType="1"/>
            </p:cNvSpPr>
            <p:nvPr/>
          </p:nvSpPr>
          <p:spPr bwMode="auto">
            <a:xfrm flipH="1">
              <a:off x="3960" y="2856"/>
              <a:ext cx="0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42" name="Line 124"/>
            <p:cNvSpPr>
              <a:spLocks noChangeShapeType="1"/>
            </p:cNvSpPr>
            <p:nvPr/>
          </p:nvSpPr>
          <p:spPr bwMode="auto">
            <a:xfrm>
              <a:off x="3958" y="3108"/>
              <a:ext cx="5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9" name="Group 178"/>
          <p:cNvGrpSpPr/>
          <p:nvPr/>
        </p:nvGrpSpPr>
        <p:grpSpPr>
          <a:xfrm>
            <a:off x="6659563" y="4437063"/>
            <a:ext cx="2332037" cy="1800225"/>
            <a:chOff x="4195" y="2795"/>
            <a:chExt cx="1469" cy="1134"/>
          </a:xfrm>
        </p:grpSpPr>
        <p:sp>
          <p:nvSpPr>
            <p:cNvPr id="23587" name="Line 126"/>
            <p:cNvSpPr>
              <a:spLocks noChangeShapeType="1"/>
            </p:cNvSpPr>
            <p:nvPr/>
          </p:nvSpPr>
          <p:spPr bwMode="auto">
            <a:xfrm flipH="1">
              <a:off x="4195" y="3106"/>
              <a:ext cx="0" cy="8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88" name="Line 127"/>
            <p:cNvSpPr>
              <a:spLocks noChangeShapeType="1"/>
            </p:cNvSpPr>
            <p:nvPr/>
          </p:nvSpPr>
          <p:spPr bwMode="auto">
            <a:xfrm>
              <a:off x="4206" y="3929"/>
              <a:ext cx="12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89" name="Line 128"/>
            <p:cNvSpPr>
              <a:spLocks noChangeShapeType="1"/>
            </p:cNvSpPr>
            <p:nvPr/>
          </p:nvSpPr>
          <p:spPr bwMode="auto">
            <a:xfrm flipH="1" flipV="1">
              <a:off x="5433" y="3106"/>
              <a:ext cx="0" cy="8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90" name="Rectangle 129"/>
            <p:cNvSpPr>
              <a:spLocks noChangeArrowheads="1"/>
            </p:cNvSpPr>
            <p:nvPr/>
          </p:nvSpPr>
          <p:spPr bwMode="auto">
            <a:xfrm rot="1271636">
              <a:off x="4518" y="2880"/>
              <a:ext cx="137" cy="9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1" name="Rectangle 130"/>
            <p:cNvSpPr>
              <a:spLocks noChangeArrowheads="1"/>
            </p:cNvSpPr>
            <p:nvPr/>
          </p:nvSpPr>
          <p:spPr bwMode="auto">
            <a:xfrm rot="-1476398">
              <a:off x="4985" y="2859"/>
              <a:ext cx="137" cy="9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2" name="Line 131"/>
            <p:cNvSpPr>
              <a:spLocks noChangeShapeType="1"/>
            </p:cNvSpPr>
            <p:nvPr/>
          </p:nvSpPr>
          <p:spPr bwMode="auto">
            <a:xfrm>
              <a:off x="4195" y="3312"/>
              <a:ext cx="1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93" name="Line 132"/>
            <p:cNvSpPr>
              <a:spLocks noChangeShapeType="1"/>
            </p:cNvSpPr>
            <p:nvPr/>
          </p:nvSpPr>
          <p:spPr bwMode="auto">
            <a:xfrm>
              <a:off x="4608" y="3394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94" name="Line 133"/>
            <p:cNvSpPr>
              <a:spLocks noChangeShapeType="1"/>
            </p:cNvSpPr>
            <p:nvPr/>
          </p:nvSpPr>
          <p:spPr bwMode="auto">
            <a:xfrm>
              <a:off x="4241" y="3394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95" name="Line 134"/>
            <p:cNvSpPr>
              <a:spLocks noChangeShapeType="1"/>
            </p:cNvSpPr>
            <p:nvPr/>
          </p:nvSpPr>
          <p:spPr bwMode="auto">
            <a:xfrm>
              <a:off x="4883" y="3394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96" name="Line 135"/>
            <p:cNvSpPr>
              <a:spLocks noChangeShapeType="1"/>
            </p:cNvSpPr>
            <p:nvPr/>
          </p:nvSpPr>
          <p:spPr bwMode="auto">
            <a:xfrm>
              <a:off x="5249" y="3394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97" name="Line 136"/>
            <p:cNvSpPr>
              <a:spLocks noChangeShapeType="1"/>
            </p:cNvSpPr>
            <p:nvPr/>
          </p:nvSpPr>
          <p:spPr bwMode="auto">
            <a:xfrm>
              <a:off x="4596" y="3559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98" name="Line 137"/>
            <p:cNvSpPr>
              <a:spLocks noChangeShapeType="1"/>
            </p:cNvSpPr>
            <p:nvPr/>
          </p:nvSpPr>
          <p:spPr bwMode="auto">
            <a:xfrm>
              <a:off x="4229" y="3559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99" name="Line 138"/>
            <p:cNvSpPr>
              <a:spLocks noChangeShapeType="1"/>
            </p:cNvSpPr>
            <p:nvPr/>
          </p:nvSpPr>
          <p:spPr bwMode="auto">
            <a:xfrm>
              <a:off x="4871" y="3559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0" name="Line 139"/>
            <p:cNvSpPr>
              <a:spLocks noChangeShapeType="1"/>
            </p:cNvSpPr>
            <p:nvPr/>
          </p:nvSpPr>
          <p:spPr bwMode="auto">
            <a:xfrm>
              <a:off x="5238" y="3559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1" name="Line 140"/>
            <p:cNvSpPr>
              <a:spLocks noChangeShapeType="1"/>
            </p:cNvSpPr>
            <p:nvPr/>
          </p:nvSpPr>
          <p:spPr bwMode="auto">
            <a:xfrm>
              <a:off x="4596" y="3723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2" name="Line 141"/>
            <p:cNvSpPr>
              <a:spLocks noChangeShapeType="1"/>
            </p:cNvSpPr>
            <p:nvPr/>
          </p:nvSpPr>
          <p:spPr bwMode="auto">
            <a:xfrm>
              <a:off x="4229" y="3723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3" name="Line 142"/>
            <p:cNvSpPr>
              <a:spLocks noChangeShapeType="1"/>
            </p:cNvSpPr>
            <p:nvPr/>
          </p:nvSpPr>
          <p:spPr bwMode="auto">
            <a:xfrm>
              <a:off x="4871" y="3723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4" name="Line 143"/>
            <p:cNvSpPr>
              <a:spLocks noChangeShapeType="1"/>
            </p:cNvSpPr>
            <p:nvPr/>
          </p:nvSpPr>
          <p:spPr bwMode="auto">
            <a:xfrm>
              <a:off x="5238" y="3723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5" name="Line 144"/>
            <p:cNvSpPr>
              <a:spLocks noChangeShapeType="1"/>
            </p:cNvSpPr>
            <p:nvPr/>
          </p:nvSpPr>
          <p:spPr bwMode="auto">
            <a:xfrm>
              <a:off x="4596" y="3867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6" name="Line 145"/>
            <p:cNvSpPr>
              <a:spLocks noChangeShapeType="1"/>
            </p:cNvSpPr>
            <p:nvPr/>
          </p:nvSpPr>
          <p:spPr bwMode="auto">
            <a:xfrm>
              <a:off x="4229" y="3867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7" name="Line 146"/>
            <p:cNvSpPr>
              <a:spLocks noChangeShapeType="1"/>
            </p:cNvSpPr>
            <p:nvPr/>
          </p:nvSpPr>
          <p:spPr bwMode="auto">
            <a:xfrm>
              <a:off x="4871" y="3867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8" name="Line 147"/>
            <p:cNvSpPr>
              <a:spLocks noChangeShapeType="1"/>
            </p:cNvSpPr>
            <p:nvPr/>
          </p:nvSpPr>
          <p:spPr bwMode="auto">
            <a:xfrm>
              <a:off x="5238" y="3867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609" name="Text Box 148"/>
            <p:cNvSpPr txBox="1">
              <a:spLocks noChangeArrowheads="1"/>
            </p:cNvSpPr>
            <p:nvPr/>
          </p:nvSpPr>
          <p:spPr bwMode="auto">
            <a:xfrm>
              <a:off x="5114" y="2795"/>
              <a:ext cx="55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C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610" name="Text Box 149"/>
            <p:cNvSpPr txBox="1">
              <a:spLocks noChangeArrowheads="1"/>
            </p:cNvSpPr>
            <p:nvPr/>
          </p:nvSpPr>
          <p:spPr bwMode="auto">
            <a:xfrm>
              <a:off x="4209" y="2798"/>
              <a:ext cx="55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Zn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23559" name="Text Box 150"/>
          <p:cNvSpPr txBox="1">
            <a:spLocks noChangeArrowheads="1"/>
          </p:cNvSpPr>
          <p:nvPr/>
        </p:nvSpPr>
        <p:spPr bwMode="auto">
          <a:xfrm>
            <a:off x="6858000" y="6361113"/>
            <a:ext cx="2111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 </a:t>
            </a:r>
            <a:r>
              <a:rPr kumimoji="1" lang="zh-CN" altLang="en-US" sz="3200" b="1">
                <a:latin typeface="Times New Roman" panose="02020603050405020304" pitchFamily="49" charset="-122"/>
                <a:ea typeface="楷体" panose="02010609060101010101" pitchFamily="49" charset="-122"/>
              </a:rPr>
              <a:t>稀硫酸</a:t>
            </a:r>
            <a:endParaRPr kumimoji="1" lang="zh-CN" altLang="en-US" sz="3200" b="1">
              <a:latin typeface="Times New Roman" panose="02020603050405020304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Group 151"/>
          <p:cNvGrpSpPr/>
          <p:nvPr/>
        </p:nvGrpSpPr>
        <p:grpSpPr>
          <a:xfrm>
            <a:off x="457200" y="4292600"/>
            <a:ext cx="2913063" cy="2617788"/>
            <a:chOff x="192" y="2545"/>
            <a:chExt cx="1835" cy="1811"/>
          </a:xfrm>
        </p:grpSpPr>
        <p:sp>
          <p:nvSpPr>
            <p:cNvPr id="23562" name="Line 152"/>
            <p:cNvSpPr>
              <a:spLocks noChangeShapeType="1"/>
            </p:cNvSpPr>
            <p:nvPr/>
          </p:nvSpPr>
          <p:spPr bwMode="auto">
            <a:xfrm flipH="1">
              <a:off x="393" y="2904"/>
              <a:ext cx="0" cy="9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63" name="Line 153"/>
            <p:cNvSpPr>
              <a:spLocks noChangeShapeType="1"/>
            </p:cNvSpPr>
            <p:nvPr/>
          </p:nvSpPr>
          <p:spPr bwMode="auto">
            <a:xfrm>
              <a:off x="405" y="3864"/>
              <a:ext cx="12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64" name="Line 154"/>
            <p:cNvSpPr>
              <a:spLocks noChangeShapeType="1"/>
            </p:cNvSpPr>
            <p:nvPr/>
          </p:nvSpPr>
          <p:spPr bwMode="auto">
            <a:xfrm flipH="1" flipV="1">
              <a:off x="1689" y="2904"/>
              <a:ext cx="0" cy="9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65" name="Rectangle 155"/>
            <p:cNvSpPr>
              <a:spLocks noChangeArrowheads="1"/>
            </p:cNvSpPr>
            <p:nvPr/>
          </p:nvSpPr>
          <p:spPr bwMode="auto">
            <a:xfrm>
              <a:off x="633" y="2628"/>
              <a:ext cx="144" cy="1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66" name="Rectangle 156"/>
            <p:cNvSpPr>
              <a:spLocks noChangeArrowheads="1"/>
            </p:cNvSpPr>
            <p:nvPr/>
          </p:nvSpPr>
          <p:spPr bwMode="auto">
            <a:xfrm>
              <a:off x="1293" y="2640"/>
              <a:ext cx="144" cy="1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67" name="Line 157"/>
            <p:cNvSpPr>
              <a:spLocks noChangeShapeType="1"/>
            </p:cNvSpPr>
            <p:nvPr/>
          </p:nvSpPr>
          <p:spPr bwMode="auto">
            <a:xfrm>
              <a:off x="393" y="3144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68" name="Line 158"/>
            <p:cNvSpPr>
              <a:spLocks noChangeShapeType="1"/>
            </p:cNvSpPr>
            <p:nvPr/>
          </p:nvSpPr>
          <p:spPr bwMode="auto">
            <a:xfrm>
              <a:off x="825" y="324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69" name="Line 159"/>
            <p:cNvSpPr>
              <a:spLocks noChangeShapeType="1"/>
            </p:cNvSpPr>
            <p:nvPr/>
          </p:nvSpPr>
          <p:spPr bwMode="auto">
            <a:xfrm>
              <a:off x="441" y="324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0" name="Line 160"/>
            <p:cNvSpPr>
              <a:spLocks noChangeShapeType="1"/>
            </p:cNvSpPr>
            <p:nvPr/>
          </p:nvSpPr>
          <p:spPr bwMode="auto">
            <a:xfrm>
              <a:off x="1113" y="324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1" name="Line 161"/>
            <p:cNvSpPr>
              <a:spLocks noChangeShapeType="1"/>
            </p:cNvSpPr>
            <p:nvPr/>
          </p:nvSpPr>
          <p:spPr bwMode="auto">
            <a:xfrm>
              <a:off x="1497" y="324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2" name="Line 162"/>
            <p:cNvSpPr>
              <a:spLocks noChangeShapeType="1"/>
            </p:cNvSpPr>
            <p:nvPr/>
          </p:nvSpPr>
          <p:spPr bwMode="auto">
            <a:xfrm>
              <a:off x="813" y="34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3" name="Line 163"/>
            <p:cNvSpPr>
              <a:spLocks noChangeShapeType="1"/>
            </p:cNvSpPr>
            <p:nvPr/>
          </p:nvSpPr>
          <p:spPr bwMode="auto">
            <a:xfrm>
              <a:off x="429" y="34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4" name="Line 164"/>
            <p:cNvSpPr>
              <a:spLocks noChangeShapeType="1"/>
            </p:cNvSpPr>
            <p:nvPr/>
          </p:nvSpPr>
          <p:spPr bwMode="auto">
            <a:xfrm>
              <a:off x="1101" y="34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5" name="Line 165"/>
            <p:cNvSpPr>
              <a:spLocks noChangeShapeType="1"/>
            </p:cNvSpPr>
            <p:nvPr/>
          </p:nvSpPr>
          <p:spPr bwMode="auto">
            <a:xfrm>
              <a:off x="1485" y="34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6" name="Line 166"/>
            <p:cNvSpPr>
              <a:spLocks noChangeShapeType="1"/>
            </p:cNvSpPr>
            <p:nvPr/>
          </p:nvSpPr>
          <p:spPr bwMode="auto">
            <a:xfrm>
              <a:off x="813" y="3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7" name="Line 167"/>
            <p:cNvSpPr>
              <a:spLocks noChangeShapeType="1"/>
            </p:cNvSpPr>
            <p:nvPr/>
          </p:nvSpPr>
          <p:spPr bwMode="auto">
            <a:xfrm>
              <a:off x="429" y="3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8" name="Line 168"/>
            <p:cNvSpPr>
              <a:spLocks noChangeShapeType="1"/>
            </p:cNvSpPr>
            <p:nvPr/>
          </p:nvSpPr>
          <p:spPr bwMode="auto">
            <a:xfrm>
              <a:off x="1101" y="3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9" name="Line 169"/>
            <p:cNvSpPr>
              <a:spLocks noChangeShapeType="1"/>
            </p:cNvSpPr>
            <p:nvPr/>
          </p:nvSpPr>
          <p:spPr bwMode="auto">
            <a:xfrm>
              <a:off x="1485" y="3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80" name="Line 170"/>
            <p:cNvSpPr>
              <a:spLocks noChangeShapeType="1"/>
            </p:cNvSpPr>
            <p:nvPr/>
          </p:nvSpPr>
          <p:spPr bwMode="auto">
            <a:xfrm>
              <a:off x="813" y="37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81" name="Line 171"/>
            <p:cNvSpPr>
              <a:spLocks noChangeShapeType="1"/>
            </p:cNvSpPr>
            <p:nvPr/>
          </p:nvSpPr>
          <p:spPr bwMode="auto">
            <a:xfrm>
              <a:off x="429" y="37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82" name="Line 172"/>
            <p:cNvSpPr>
              <a:spLocks noChangeShapeType="1"/>
            </p:cNvSpPr>
            <p:nvPr/>
          </p:nvSpPr>
          <p:spPr bwMode="auto">
            <a:xfrm>
              <a:off x="1101" y="37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83" name="Line 173"/>
            <p:cNvSpPr>
              <a:spLocks noChangeShapeType="1"/>
            </p:cNvSpPr>
            <p:nvPr/>
          </p:nvSpPr>
          <p:spPr bwMode="auto">
            <a:xfrm>
              <a:off x="1485" y="37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84" name="Text Box 174"/>
            <p:cNvSpPr txBox="1">
              <a:spLocks noChangeArrowheads="1"/>
            </p:cNvSpPr>
            <p:nvPr/>
          </p:nvSpPr>
          <p:spPr bwMode="auto">
            <a:xfrm>
              <a:off x="1451" y="2553"/>
              <a:ext cx="576" cy="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Cu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585" name="Text Box 175"/>
            <p:cNvSpPr txBox="1">
              <a:spLocks noChangeArrowheads="1"/>
            </p:cNvSpPr>
            <p:nvPr/>
          </p:nvSpPr>
          <p:spPr bwMode="auto">
            <a:xfrm>
              <a:off x="192" y="2545"/>
              <a:ext cx="576" cy="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Times New Roman" panose="02020603050405020304" pitchFamily="18" charset="0"/>
                </a:rPr>
                <a:t>Zn</a:t>
              </a:r>
              <a:endParaRPr kumimoji="1"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23586" name="Text Box 176"/>
            <p:cNvSpPr txBox="1">
              <a:spLocks noChangeArrowheads="1"/>
            </p:cNvSpPr>
            <p:nvPr/>
          </p:nvSpPr>
          <p:spPr bwMode="auto">
            <a:xfrm>
              <a:off x="524" y="3955"/>
              <a:ext cx="1392" cy="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 b="1"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3200" b="1">
                  <a:latin typeface="楷体_GB2312" pitchFamily="49" charset="-122"/>
                  <a:ea typeface="楷体_GB2312" pitchFamily="49" charset="-122"/>
                </a:rPr>
                <a:t>稀硫酸</a:t>
              </a:r>
              <a:endParaRPr kumimoji="1" lang="zh-CN" altLang="en-US" sz="3200" b="1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23561" name="Text Box 177"/>
          <p:cNvSpPr txBox="1">
            <a:spLocks noChangeArrowheads="1"/>
          </p:cNvSpPr>
          <p:nvPr/>
        </p:nvSpPr>
        <p:spPr bwMode="auto">
          <a:xfrm>
            <a:off x="0" y="549275"/>
            <a:ext cx="86439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思考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：下列能形成原电池的装置有那些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?</a:t>
            </a:r>
            <a:endParaRPr lang="en-US" altLang="zh-CN" sz="32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Text Box 177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0" y="1500188"/>
            <a:ext cx="6786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思考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：水果电池为什么会产生电流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?</a:t>
            </a:r>
            <a:endParaRPr lang="en-US" altLang="zh-CN" sz="32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5" name="Text Box 177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5357813" y="2714625"/>
            <a:ext cx="37861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苹果中含有电解质溶液，可以导电。</a:t>
            </a:r>
            <a:endParaRPr lang="en-US" altLang="zh-CN" sz="2800" b="1">
              <a:solidFill>
                <a:srgbClr val="0000CC"/>
              </a:solidFill>
            </a:endParaRPr>
          </a:p>
        </p:txBody>
      </p:sp>
      <p:sp>
        <p:nvSpPr>
          <p:cNvPr id="6" name="Text Box 177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5357813" y="4143375"/>
            <a:ext cx="37861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苹果汁能与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锌片发生氧化还原反应。</a:t>
            </a:r>
            <a:endParaRPr lang="en-US" altLang="zh-CN" sz="28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 Box 177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5357813" y="5643563"/>
            <a:ext cx="37861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此实验实现了将化学能转化为电能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49" charset="-122"/>
                <a:cs typeface="Tahoma" panose="020b0604030504040204" pitchFamily="34" charset="0"/>
              </a:rPr>
              <a:t>。</a:t>
            </a:r>
            <a:endParaRPr lang="en-US" altLang="zh-CN" sz="2800" b="1">
              <a:solidFill>
                <a:srgbClr val="0000CC"/>
              </a:solidFill>
            </a:endParaRPr>
          </a:p>
        </p:txBody>
      </p:sp>
      <p:pic>
        <p:nvPicPr>
          <p:cNvPr id="24582" name="图片 7" descr="暴风截图2013526248914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714625"/>
            <a:ext cx="51847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0" y="1000125"/>
            <a:ext cx="91440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Times New Roman" panose="02020603050405020304"/>
                <a:ea typeface="楷体" panose="02010609060101010101" pitchFamily="49" charset="-122"/>
              </a:rPr>
              <a:t>           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格林太太有一口整齐的牙齿，但其中有两颗假牙；一颗是黄金的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-----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这是格林太太富有的像证；另一颗是不锈钢的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-----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这是一次车祸留下的痕迹。但自从车祸后，格林太太常常觉得舌头发麻，晚上头痛难眠。她虽然四处求医，但都没有治好牙痛病。</a:t>
            </a:r>
            <a:endParaRPr lang="en-US" altLang="zh-CN" sz="2400" b="1">
              <a:solidFill>
                <a:srgbClr val="0000CC"/>
              </a:solidFill>
            </a:endParaRPr>
          </a:p>
          <a:p>
            <a:pPr eaLnBrk="1" hangingPunct="1"/>
            <a:r>
              <a:rPr lang="en-US" altLang="zh-CN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      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一天，格林太太家来了一位客人，他是一名化学家，他了解了情况后，仔细看了她的口腔，灵机一动说：“夫人，请放心，我明天便来治好你的病。”</a:t>
            </a:r>
            <a:endParaRPr lang="en-US" altLang="zh-CN" sz="2400" b="1">
              <a:solidFill>
                <a:srgbClr val="0000CC"/>
              </a:solidFill>
            </a:endParaRPr>
          </a:p>
          <a:p>
            <a:pPr eaLnBrk="1" hangingPunct="1"/>
            <a:r>
              <a:rPr lang="en-US" altLang="zh-CN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     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第二天，格林太太家来了好几位医生客人，他们是来会诊的。只见化学家从箱子里取出一片金片和一片铁片，放在格林太太的嘴里，再用导线把两片金属片与一只灵敏的电流计相接。</a:t>
            </a:r>
            <a:endParaRPr lang="en-US" altLang="zh-CN" sz="2400" b="1">
              <a:solidFill>
                <a:srgbClr val="0000CC"/>
              </a:solidFill>
            </a:endParaRPr>
          </a:p>
          <a:p>
            <a:pPr eaLnBrk="1" hangingPunct="1"/>
            <a:r>
              <a:rPr lang="en-US" altLang="zh-CN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    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化学家说：“ </a:t>
            </a:r>
            <a:r>
              <a:rPr lang="zh-CN" altLang="en-US" sz="2400" b="1" u="sng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                                                                                                  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，从而使格林太太感到不适。所以我的处方</a:t>
            </a:r>
            <a:r>
              <a:rPr lang="zh-CN" altLang="en-US" sz="2400" b="1" u="sng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                          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是。”</a:t>
            </a:r>
            <a:br>
              <a:rPr lang="zh-CN" altLang="en-US" sz="2400" b="1">
                <a:solidFill>
                  <a:srgbClr val="0000CC"/>
                </a:solidFill>
              </a:rPr>
            </a:b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     医生给格林太太</a:t>
            </a:r>
            <a:r>
              <a:rPr lang="zh-CN" altLang="en-US" sz="2400" b="1" u="sng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                        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/>
                <a:ea typeface="楷体" panose="02010609060101010101" pitchFamily="49" charset="-122"/>
              </a:rPr>
              <a:t>，从此，牙病一去不复返了。</a:t>
            </a:r>
            <a:endParaRPr lang="zh-CN" altLang="en-US">
              <a:solidFill>
                <a:srgbClr val="0000CC"/>
              </a:solidFill>
            </a:endParaRPr>
          </a:p>
        </p:txBody>
      </p:sp>
      <p:sp>
        <p:nvSpPr>
          <p:cNvPr id="25603" name="Text Box 177"/>
          <p:cNvSpPr txBox="1">
            <a:spLocks noChangeArrowheads="1"/>
          </p:cNvSpPr>
          <p:nvPr/>
        </p:nvSpPr>
        <p:spPr bwMode="auto">
          <a:xfrm>
            <a:off x="0" y="428625"/>
            <a:ext cx="50720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思考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：格林太太的病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?</a:t>
            </a:r>
            <a:endParaRPr lang="en-US" altLang="zh-CN" sz="32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4313" y="5000625"/>
            <a:ext cx="871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当两种不同的金属在口腔中与唾液接触时，便会形成‘微电池’而产生电流</a:t>
            </a:r>
            <a:endParaRPr lang="zh-CN" altLang="en-US" sz="2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143625" y="5427663"/>
            <a:ext cx="1217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换掉假牙</a:t>
            </a:r>
            <a:endParaRPr lang="zh-CN" altLang="en-US" sz="2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071813" y="5715000"/>
            <a:ext cx="1216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换掉假牙</a:t>
            </a:r>
            <a:endParaRPr lang="zh-CN" altLang="en-US" sz="2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Text Box 34"/>
          <p:cNvSpPr txBox="1">
            <a:spLocks noChangeArrowheads="1"/>
          </p:cNvSpPr>
          <p:nvPr/>
        </p:nvSpPr>
        <p:spPr bwMode="auto">
          <a:xfrm>
            <a:off x="2000250" y="214313"/>
            <a:ext cx="4821238" cy="1016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四</a:t>
            </a:r>
            <a:r>
              <a:rPr kumimoji="1" lang="en-US" altLang="zh-CN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.</a:t>
            </a:r>
            <a:r>
              <a:rPr kumimoji="1" lang="zh-CN" altLang="en-US" sz="60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当堂检测</a:t>
            </a:r>
            <a:endParaRPr lang="en-US" altLang="zh-CN" sz="60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0" y="928688"/>
            <a:ext cx="91440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【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基础训练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】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49" charset="-122"/>
              <a:ea typeface="楷体" panose="02010609060101010101" pitchFamily="49" charset="-122"/>
              <a:cs typeface="Courier New" panose="02070309020205020404" pitchFamily="49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、</a:t>
            </a:r>
            <a:r>
              <a:rPr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下列有关原电池的叙述正确的是</a:t>
            </a:r>
            <a:r>
              <a:rPr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en-US" altLang="zh-CN" sz="2800" b="1">
              <a:latin typeface="Times New Roman" panose="02020603050405020304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A.</a:t>
            </a:r>
            <a:r>
              <a:rPr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把电能转变为化学能，使溶液发生氧化还原反应</a:t>
            </a:r>
            <a:endParaRPr lang="zh-CN" altLang="en-US" sz="2800" b="1">
              <a:latin typeface="Times New Roman" panose="02020603050405020304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电解质溶液中阳离子向负极移动，阴离子向正极移动</a:t>
            </a:r>
            <a:endParaRPr lang="zh-CN" altLang="en-US" sz="2800" b="1">
              <a:latin typeface="Times New Roman" panose="02020603050405020304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C.</a:t>
            </a:r>
            <a:r>
              <a:rPr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外电路中电子从负极流向正极    </a:t>
            </a:r>
            <a:endParaRPr lang="en-US" altLang="zh-CN" sz="2800" b="1">
              <a:latin typeface="宋体" panose="02010600030101010101" pitchFamily="2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D.</a:t>
            </a:r>
            <a:r>
              <a:rPr lang="zh-CN" altLang="en-US" sz="2800" b="1">
                <a:latin typeface="Times New Roman" panose="02020603050405020304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正极发生氧化反应</a:t>
            </a:r>
            <a:endParaRPr lang="zh-CN" altLang="en-US" sz="2800" b="1">
              <a:latin typeface="Times New Roman" panose="02020603050405020304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0" y="3786188"/>
            <a:ext cx="91440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139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2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、已知空气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-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锌电池的电极反应为：</a:t>
            </a:r>
            <a:endParaRPr lang="en-US" altLang="zh-CN" sz="2800" b="1">
              <a:latin typeface="宋体" panose="02010600030101010101" pitchFamily="2" charset="-122"/>
              <a:cs typeface="Tahoma" panose="020b0604030504040204" pitchFamily="34" charset="0"/>
            </a:endParaRPr>
          </a:p>
          <a:p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锌粒：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Zn + 2OH</a:t>
            </a:r>
            <a:r>
              <a:rPr lang="en-US" altLang="zh-CN" sz="2800" b="1" baseline="30000">
                <a:latin typeface="Times New Roman" panose="02020603050405020304" pitchFamily="49" charset="-122"/>
                <a:cs typeface="Tahoma" panose="020b0604030504040204" pitchFamily="34" charset="0"/>
              </a:rPr>
              <a:t>—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 — 2e</a:t>
            </a:r>
            <a:r>
              <a:rPr lang="en-US" altLang="zh-CN" sz="2800" b="1" baseline="30000">
                <a:latin typeface="Times New Roman" panose="02020603050405020304" pitchFamily="49" charset="-122"/>
                <a:cs typeface="Tahoma" panose="020b0604030504040204" pitchFamily="34" charset="0"/>
              </a:rPr>
              <a:t>—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 = ZnO + H</a:t>
            </a:r>
            <a:r>
              <a:rPr lang="en-US" altLang="zh-CN" sz="2800" b="1" baseline="-30000">
                <a:latin typeface="Times New Roman" panose="02020603050405020304" pitchFamily="49" charset="-122"/>
                <a:cs typeface="Tahoma" panose="020b0604030504040204" pitchFamily="34" charset="0"/>
              </a:rPr>
              <a:t>2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O</a:t>
            </a:r>
            <a:endParaRPr lang="en-US" altLang="zh-CN" sz="2800" b="1">
              <a:latin typeface="Times New Roman" panose="02020603050405020304" pitchFamily="49" charset="-122"/>
              <a:cs typeface="Tahoma" panose="020b0604030504040204" pitchFamily="34" charset="0"/>
            </a:endParaRPr>
          </a:p>
          <a:p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石墨：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O</a:t>
            </a:r>
            <a:r>
              <a:rPr lang="en-US" altLang="zh-CN" sz="2800" b="1" baseline="-30000">
                <a:latin typeface="Times New Roman" panose="02020603050405020304" pitchFamily="49" charset="-122"/>
                <a:cs typeface="Tahoma" panose="020b0604030504040204" pitchFamily="34" charset="0"/>
              </a:rPr>
              <a:t>2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 + H</a:t>
            </a:r>
            <a:r>
              <a:rPr lang="en-US" altLang="zh-CN" sz="2800" b="1" baseline="-30000">
                <a:latin typeface="Times New Roman" panose="02020603050405020304" pitchFamily="49" charset="-122"/>
                <a:cs typeface="Tahoma" panose="020b0604030504040204" pitchFamily="34" charset="0"/>
              </a:rPr>
              <a:t>2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 + 2e</a:t>
            </a:r>
            <a:r>
              <a:rPr lang="en-US" altLang="zh-CN" sz="2800" b="1" baseline="30000">
                <a:latin typeface="Times New Roman" panose="02020603050405020304" pitchFamily="49" charset="-122"/>
                <a:cs typeface="Tahoma" panose="020b0604030504040204" pitchFamily="34" charset="0"/>
              </a:rPr>
              <a:t>—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 = 2OH</a:t>
            </a:r>
            <a:r>
              <a:rPr lang="en-US" altLang="zh-CN" sz="2800" b="1" baseline="30000">
                <a:latin typeface="Times New Roman" panose="02020603050405020304" pitchFamily="49" charset="-122"/>
                <a:cs typeface="Tahoma" panose="020b0604030504040204" pitchFamily="34" charset="0"/>
              </a:rPr>
              <a:t>—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。</a:t>
            </a:r>
            <a:endParaRPr lang="en-US" altLang="zh-CN" sz="2800" b="1">
              <a:latin typeface="宋体" panose="02010600030101010101" pitchFamily="2" charset="-122"/>
              <a:cs typeface="Tahoma" panose="020b0604030504040204" pitchFamily="34" charset="0"/>
            </a:endParaRPr>
          </a:p>
          <a:p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根据判断，锌片是         （    ）</a:t>
            </a:r>
            <a:endParaRPr lang="zh-CN" altLang="en-US" sz="2800" b="1"/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．正极，并被还原       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．正极，并被氧化</a:t>
            </a:r>
            <a:endParaRPr lang="zh-CN" altLang="en-US" sz="2800" b="1"/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．负极，并被还原       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．负极，并被氧化</a:t>
            </a:r>
            <a:endParaRPr lang="zh-CN" altLang="en-US" sz="2800" b="1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857875" y="1428750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072063" y="5143500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D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27651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6438" y="1284288"/>
            <a:ext cx="2671762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0" y="-127000"/>
            <a:ext cx="92837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【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  <a:cs typeface="Tahoma" panose="020b0604030504040204" pitchFamily="34" charset="0"/>
              </a:rPr>
              <a:t>能力提升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】</a:t>
            </a:r>
            <a:endParaRPr lang="zh-CN" altLang="zh-CN" sz="2800" b="1">
              <a:solidFill>
                <a:srgbClr val="FF0000"/>
              </a:solidFill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3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、如图所示，烧杯中盛的是水，铁圈和银圈直接相连，在接头处银圈用一根绝缘细丝吊住，并使之平衡，小心地从烧杯中央滴入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CuSO</a:t>
            </a:r>
            <a:r>
              <a:rPr lang="en-US" altLang="zh-CN" sz="2800" b="1" baseline="-30000">
                <a:latin typeface="Times New Roman" panose="02020603050405020304" pitchFamily="49" charset="-122"/>
                <a:cs typeface="Tahoma" panose="020b0604030504040204" pitchFamily="34" charset="0"/>
              </a:rPr>
              <a:t>4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溶液，反应一段时间后，看到的现象是       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(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    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) </a:t>
            </a:r>
            <a:endParaRPr lang="en-US" altLang="zh-CN" sz="2800" b="1"/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．两圈仍保持平衡  </a:t>
            </a:r>
            <a:endParaRPr lang="en-US" altLang="zh-CN" sz="2800" b="1">
              <a:latin typeface="宋体" panose="02010600030101010101" pitchFamily="2" charset="-122"/>
              <a:cs typeface="Tahoma" panose="020b0604030504040204" pitchFamily="34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．有气泡产生，两圈摇摆不定</a:t>
            </a:r>
            <a:endParaRPr lang="en-US" altLang="zh-CN" sz="2800" b="1">
              <a:latin typeface="宋体" panose="02010600030101010101" pitchFamily="2" charset="-122"/>
              <a:cs typeface="Tahoma" panose="020b0604030504040204" pitchFamily="34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．铁圈向下倾斜  </a:t>
            </a:r>
            <a:endParaRPr lang="en-US" altLang="zh-CN" sz="2800" b="1">
              <a:latin typeface="宋体" panose="02010600030101010101" pitchFamily="2" charset="-122"/>
              <a:cs typeface="Tahoma" panose="020b0604030504040204" pitchFamily="34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．银圈向下倾斜</a:t>
            </a:r>
            <a:endParaRPr lang="zh-CN" altLang="en-US" sz="2800" b="1"/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4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、把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四块金属片浸入稀酸中，用导线两两相连组成原电池。若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 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相连时，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为负极，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相连时，电流由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到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；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相连时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极上产生大量气泡，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、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相连时，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上有大量气泡产生，则四种金属的活动性顺序由强到弱的顺序为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(    )</a:t>
            </a:r>
            <a:endParaRPr lang="en-US" altLang="zh-CN" sz="2800" b="1"/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    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     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 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   </a:t>
            </a:r>
            <a:endParaRPr lang="en-US" altLang="zh-CN" sz="2800" b="1">
              <a:latin typeface="Times New Roman" panose="02020603050405020304" pitchFamily="49" charset="-122"/>
              <a:cs typeface="Tahoma" panose="020b0604030504040204" pitchFamily="34" charset="0"/>
            </a:endParaRPr>
          </a:p>
          <a:p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 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        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．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b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d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c</a:t>
            </a:r>
            <a:r>
              <a:rPr lang="zh-CN" altLang="en-US" sz="2800" b="1">
                <a:latin typeface="Times New Roman" panose="02020603050405020304" pitchFamily="49" charset="-122"/>
                <a:cs typeface="Tahoma" panose="020b0604030504040204" pitchFamily="34" charset="0"/>
              </a:rPr>
              <a:t>＞</a:t>
            </a:r>
            <a:r>
              <a:rPr lang="en-US" altLang="zh-CN" sz="2800" b="1">
                <a:latin typeface="Times New Roman" panose="02020603050405020304" pitchFamily="49" charset="-122"/>
                <a:cs typeface="Tahoma" panose="020b0604030504040204" pitchFamily="34" charset="0"/>
              </a:rPr>
              <a:t>a</a:t>
            </a:r>
            <a:endParaRPr lang="en-US" altLang="zh-CN" sz="2800" b="1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857375" y="1643063"/>
            <a:ext cx="64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49" charset="-122"/>
                <a:cs typeface="Tahoma" panose="020b0604030504040204" pitchFamily="34" charset="0"/>
              </a:rPr>
              <a:t>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D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71750" y="5500688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68627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        </a:t>
            </a:r>
            <a:r>
              <a:rPr lang="zh-CN" altLang="en-US" sz="4800" b="1">
                <a:solidFill>
                  <a:srgbClr val="FF0000"/>
                </a:solidFill>
                <a:latin typeface="Times New Roman" panose="02020603050405020304" pitchFamily="49" charset="-122"/>
                <a:ea typeface="楷体" panose="02010609060101010101" pitchFamily="49" charset="-122"/>
              </a:rPr>
              <a:t>小  结</a:t>
            </a:r>
            <a:endParaRPr lang="en-US" altLang="zh-CN" sz="4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原电池的概念，组成和电级反应。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定义</a:t>
            </a:r>
            <a:r>
              <a:rPr kumimoji="1"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:</a:t>
            </a: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化学能转变为电能的装置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原电池的反应实质：氧化还原反应</a:t>
            </a:r>
            <a:endParaRPr lang="en-US" altLang="zh-CN" sz="28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原电池的组成：两个电极，电解质溶液，导线</a:t>
            </a:r>
            <a:endParaRPr lang="en-US" altLang="zh-CN" sz="28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4.</a:t>
            </a: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溶液中阴阳离子移动方向：</a:t>
            </a:r>
            <a:endParaRPr lang="en-US" altLang="zh-CN" sz="28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CN" sz="28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5.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电级反应：    </a:t>
            </a:r>
            <a:endParaRPr lang="en-US" altLang="zh-CN" sz="28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负极：氧化反应            正极：还原反应</a:t>
            </a:r>
            <a:endParaRPr lang="en-US" altLang="zh-CN" sz="28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构成原电池的条件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609600" indent="-609600">
              <a:defRPr/>
            </a:pPr>
            <a:r>
              <a:rPr kumimoji="1"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Ⅰ.</a:t>
            </a: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两种不同的金属  （或一种金属与石墨）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marL="609600" indent="-609600">
              <a:defRPr/>
            </a:pPr>
            <a:r>
              <a:rPr kumimoji="1"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Ⅱ.</a:t>
            </a: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插入电解质溶液里</a:t>
            </a:r>
            <a:r>
              <a:rPr kumimoji="1"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.</a:t>
            </a:r>
            <a:endParaRPr kumimoji="1" lang="en-US" altLang="zh-CN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marL="609600" indent="-609600">
              <a:defRPr/>
            </a:pPr>
            <a:r>
              <a:rPr kumimoji="1"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Ⅲ.</a:t>
            </a: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用导线相连（或直接接触）</a:t>
            </a:r>
            <a:r>
              <a:rPr kumimoji="1"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,</a:t>
            </a: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形成闭合回路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marL="609600" indent="-609600">
              <a:defRPr/>
            </a:pPr>
            <a:r>
              <a:rPr kumimoji="1"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Ⅳ.</a:t>
            </a:r>
            <a:r>
              <a:rPr kumimoji="1"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金属能与电解质溶液自动发生氧化还原反应</a:t>
            </a:r>
            <a:endParaRPr kumimoji="1" lang="zh-CN" altLang="en-US" sz="2800" b="1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分析并记住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Cu-Zn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原电池的工作原理。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75" name="AutoShape 159"/>
          <p:cNvSpPr>
            <a:spLocks noChangeArrowheads="1"/>
          </p:cNvSpPr>
          <p:nvPr/>
        </p:nvSpPr>
        <p:spPr bwMode="auto">
          <a:xfrm flipV="1">
            <a:off x="1928813" y="3071813"/>
            <a:ext cx="1000125" cy="142875"/>
          </a:xfrm>
          <a:prstGeom prst="rightArrow">
            <a:avLst>
              <a:gd name="adj1" fmla="val 50000"/>
              <a:gd name="adj2" fmla="val 112097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8676" name="Text Box 160"/>
          <p:cNvSpPr txBox="1">
            <a:spLocks noChangeArrowheads="1"/>
          </p:cNvSpPr>
          <p:nvPr/>
        </p:nvSpPr>
        <p:spPr bwMode="auto">
          <a:xfrm>
            <a:off x="3000375" y="2857500"/>
            <a:ext cx="10080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正极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8677" name="AutoShape 163"/>
          <p:cNvSpPr>
            <a:spLocks noChangeArrowheads="1"/>
          </p:cNvSpPr>
          <p:nvPr/>
        </p:nvSpPr>
        <p:spPr bwMode="auto">
          <a:xfrm>
            <a:off x="5715000" y="3143250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8678" name="Text Box 155"/>
          <p:cNvSpPr txBox="1">
            <a:spLocks noChangeArrowheads="1"/>
          </p:cNvSpPr>
          <p:nvPr/>
        </p:nvSpPr>
        <p:spPr bwMode="auto">
          <a:xfrm>
            <a:off x="714375" y="2884488"/>
            <a:ext cx="1295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阳离子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8679" name="Text Box 158"/>
          <p:cNvSpPr txBox="1">
            <a:spLocks noChangeArrowheads="1"/>
          </p:cNvSpPr>
          <p:nvPr/>
        </p:nvSpPr>
        <p:spPr bwMode="auto">
          <a:xfrm>
            <a:off x="4357688" y="2928938"/>
            <a:ext cx="12969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阴离子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8680" name="Text Box 162"/>
          <p:cNvSpPr txBox="1">
            <a:spLocks noChangeArrowheads="1"/>
          </p:cNvSpPr>
          <p:nvPr/>
        </p:nvSpPr>
        <p:spPr bwMode="auto">
          <a:xfrm>
            <a:off x="6429375" y="3000375"/>
            <a:ext cx="1079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负极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5665788" y="2541588"/>
            <a:ext cx="403225" cy="2314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 flipH="1">
            <a:off x="1743075" y="30940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1749425" y="5108575"/>
            <a:ext cx="54419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H="1" flipV="1">
            <a:off x="7183438" y="3094038"/>
            <a:ext cx="0" cy="20145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763838" y="2516188"/>
            <a:ext cx="452437" cy="23161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743075" y="3598863"/>
            <a:ext cx="544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3556000" y="37988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1944688" y="379888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4765675" y="379888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6376988" y="379888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3505200" y="42021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1893888" y="420211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4714875" y="420211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6327775" y="4202113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3505200" y="46053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1893888" y="4605338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>
            <a:off x="4714875" y="4605338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6327775" y="4605338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>
            <a:off x="3505200" y="49577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7" name="Line 21"/>
          <p:cNvSpPr>
            <a:spLocks noChangeShapeType="1"/>
          </p:cNvSpPr>
          <p:nvPr/>
        </p:nvSpPr>
        <p:spPr bwMode="auto">
          <a:xfrm>
            <a:off x="1893888" y="4957763"/>
            <a:ext cx="604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4714875" y="4957763"/>
            <a:ext cx="60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19" name="Line 23"/>
          <p:cNvSpPr>
            <a:spLocks noChangeShapeType="1"/>
          </p:cNvSpPr>
          <p:nvPr/>
        </p:nvSpPr>
        <p:spPr bwMode="auto">
          <a:xfrm>
            <a:off x="6327775" y="4957763"/>
            <a:ext cx="60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5867400" y="1989138"/>
            <a:ext cx="10810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Cu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2195513" y="1844675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endParaRPr kumimoji="1"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9722" name="Line 27"/>
          <p:cNvSpPr>
            <a:spLocks noChangeShapeType="1"/>
          </p:cNvSpPr>
          <p:nvPr/>
        </p:nvSpPr>
        <p:spPr bwMode="auto">
          <a:xfrm flipH="1" flipV="1">
            <a:off x="2994025" y="1773238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23" name="Line 28"/>
          <p:cNvSpPr>
            <a:spLocks noChangeShapeType="1"/>
          </p:cNvSpPr>
          <p:nvPr/>
        </p:nvSpPr>
        <p:spPr bwMode="auto">
          <a:xfrm>
            <a:off x="2971800" y="1774825"/>
            <a:ext cx="28813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724" name="Line 29"/>
          <p:cNvSpPr>
            <a:spLocks noChangeShapeType="1"/>
          </p:cNvSpPr>
          <p:nvPr/>
        </p:nvSpPr>
        <p:spPr bwMode="auto">
          <a:xfrm flipH="1">
            <a:off x="5840413" y="1797050"/>
            <a:ext cx="0" cy="758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30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29758" name="Oval 31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759" name="Text Box 32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29756" name="Oval 34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757" name="Text Box 35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36"/>
          <p:cNvGrpSpPr/>
          <p:nvPr/>
        </p:nvGrpSpPr>
        <p:grpSpPr>
          <a:xfrm>
            <a:off x="2698750" y="1989138"/>
            <a:ext cx="360363" cy="579437"/>
            <a:chOff x="1066" y="718"/>
            <a:chExt cx="227" cy="365"/>
          </a:xfrm>
        </p:grpSpPr>
        <p:sp>
          <p:nvSpPr>
            <p:cNvPr id="29754" name="Oval 37"/>
            <p:cNvSpPr>
              <a:spLocks noChangeArrowheads="1"/>
            </p:cNvSpPr>
            <p:nvPr/>
          </p:nvSpPr>
          <p:spPr bwMode="auto">
            <a:xfrm>
              <a:off x="1097" y="846"/>
              <a:ext cx="136" cy="13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755" name="Text Box 38"/>
            <p:cNvSpPr txBox="1">
              <a:spLocks noChangeArrowheads="1"/>
            </p:cNvSpPr>
            <p:nvPr/>
          </p:nvSpPr>
          <p:spPr bwMode="auto">
            <a:xfrm>
              <a:off x="1066" y="718"/>
              <a:ext cx="22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200">
                  <a:solidFill>
                    <a:srgbClr val="FF0000"/>
                  </a:solidFill>
                  <a:latin typeface="Tahoma" panose="020b0604030504040204" pitchFamily="34" charset="0"/>
                </a:rPr>
                <a:t>-</a:t>
              </a:r>
              <a:endParaRPr kumimoji="1" lang="en-US" altLang="zh-CN" sz="320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216103" name="Text Box 39"/>
          <p:cNvSpPr txBox="1">
            <a:spLocks noChangeArrowheads="1"/>
          </p:cNvSpPr>
          <p:nvPr/>
        </p:nvSpPr>
        <p:spPr bwMode="auto">
          <a:xfrm>
            <a:off x="2411413" y="3573463"/>
            <a:ext cx="10080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Zn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04" name="Text Box 40"/>
          <p:cNvSpPr txBox="1">
            <a:spLocks noChangeArrowheads="1"/>
          </p:cNvSpPr>
          <p:nvPr/>
        </p:nvSpPr>
        <p:spPr bwMode="auto">
          <a:xfrm>
            <a:off x="4210050" y="3789363"/>
            <a:ext cx="1368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05" name="Oval 41"/>
          <p:cNvSpPr>
            <a:spLocks noChangeArrowheads="1"/>
          </p:cNvSpPr>
          <p:nvPr/>
        </p:nvSpPr>
        <p:spPr bwMode="auto">
          <a:xfrm>
            <a:off x="6089650" y="38528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06" name="Text Box 42"/>
          <p:cNvSpPr txBox="1">
            <a:spLocks noChangeArrowheads="1"/>
          </p:cNvSpPr>
          <p:nvPr/>
        </p:nvSpPr>
        <p:spPr bwMode="auto">
          <a:xfrm>
            <a:off x="4210050" y="4149725"/>
            <a:ext cx="13684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H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07" name="Oval 43"/>
          <p:cNvSpPr>
            <a:spLocks noChangeArrowheads="1"/>
          </p:cNvSpPr>
          <p:nvPr/>
        </p:nvSpPr>
        <p:spPr bwMode="auto">
          <a:xfrm>
            <a:off x="6083300" y="40259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08" name="Oval 44"/>
          <p:cNvSpPr>
            <a:spLocks noChangeArrowheads="1"/>
          </p:cNvSpPr>
          <p:nvPr/>
        </p:nvSpPr>
        <p:spPr bwMode="auto">
          <a:xfrm>
            <a:off x="6083300" y="41989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14" name="Rectangle 50"/>
          <p:cNvSpPr>
            <a:spLocks noGrp="1" noChangeArrowheads="1"/>
          </p:cNvSpPr>
          <p:nvPr>
            <p:ph idx="4294967295"/>
          </p:nvPr>
        </p:nvSpPr>
        <p:spPr>
          <a:xfrm>
            <a:off x="0" y="3111500"/>
            <a:ext cx="2771775" cy="533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Zn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2e</a:t>
            </a:r>
            <a:r>
              <a:rPr lang="zh-CN" altLang="en-US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=Zn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2+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216115" name="Rectangle 51"/>
          <p:cNvSpPr>
            <a:spLocks noChangeArrowheads="1"/>
          </p:cNvSpPr>
          <p:nvPr/>
        </p:nvSpPr>
        <p:spPr bwMode="auto">
          <a:xfrm>
            <a:off x="6372225" y="3500438"/>
            <a:ext cx="5040313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2H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+2e</a:t>
            </a:r>
            <a:r>
              <a:rPr lang="zh-CN" altLang="en-US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=H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↑ </a:t>
            </a:r>
            <a:endParaRPr lang="en-US" altLang="zh-CN" sz="2800" b="1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  <p:sp>
        <p:nvSpPr>
          <p:cNvPr id="216116" name="Text Box 52"/>
          <p:cNvSpPr txBox="1">
            <a:spLocks noChangeArrowheads="1"/>
          </p:cNvSpPr>
          <p:nvPr/>
        </p:nvSpPr>
        <p:spPr bwMode="auto">
          <a:xfrm>
            <a:off x="250825" y="2565400"/>
            <a:ext cx="2808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氧化反应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17" name="Text Box 53"/>
          <p:cNvSpPr txBox="1">
            <a:spLocks noChangeArrowheads="1"/>
          </p:cNvSpPr>
          <p:nvPr/>
        </p:nvSpPr>
        <p:spPr bwMode="auto">
          <a:xfrm>
            <a:off x="6948488" y="2995613"/>
            <a:ext cx="28082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还原反应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18" name="Text Box 54"/>
          <p:cNvSpPr txBox="1">
            <a:spLocks noChangeArrowheads="1"/>
          </p:cNvSpPr>
          <p:nvPr/>
        </p:nvSpPr>
        <p:spPr bwMode="auto">
          <a:xfrm>
            <a:off x="323850" y="836613"/>
            <a:ext cx="1223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4000" b="1">
                <a:latin typeface="Times New Roman" panose="02020603050405020304" pitchFamily="18" charset="0"/>
                <a:ea typeface="楷体" panose="02010609060101010101" pitchFamily="49" charset="-122"/>
              </a:rPr>
              <a:t>负极</a:t>
            </a:r>
            <a:endParaRPr kumimoji="1" lang="zh-CN" altLang="en-US" sz="40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19" name="Text Box 55"/>
          <p:cNvSpPr txBox="1">
            <a:spLocks noChangeArrowheads="1"/>
          </p:cNvSpPr>
          <p:nvPr/>
        </p:nvSpPr>
        <p:spPr bwMode="auto">
          <a:xfrm>
            <a:off x="7164388" y="765175"/>
            <a:ext cx="129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4000" b="1">
                <a:latin typeface="Times New Roman" panose="02020603050405020304" pitchFamily="18" charset="0"/>
                <a:ea typeface="楷体" panose="02010609060101010101" pitchFamily="49" charset="-122"/>
              </a:rPr>
              <a:t>正极</a:t>
            </a:r>
            <a:endParaRPr kumimoji="1" lang="zh-CN" altLang="en-US" sz="40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0" name="Text Box 56"/>
          <p:cNvSpPr txBox="1">
            <a:spLocks noChangeArrowheads="1"/>
          </p:cNvSpPr>
          <p:nvPr/>
        </p:nvSpPr>
        <p:spPr bwMode="auto">
          <a:xfrm>
            <a:off x="2411413" y="1052513"/>
            <a:ext cx="4800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电子沿导线传递，产生电流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9741" name="Text Box 57"/>
          <p:cNvSpPr txBox="1">
            <a:spLocks noChangeArrowheads="1"/>
          </p:cNvSpPr>
          <p:nvPr/>
        </p:nvSpPr>
        <p:spPr bwMode="auto">
          <a:xfrm>
            <a:off x="4911725" y="5484813"/>
            <a:ext cx="739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216122" name="Text Box 58"/>
          <p:cNvSpPr txBox="1">
            <a:spLocks noChangeArrowheads="1"/>
          </p:cNvSpPr>
          <p:nvPr/>
        </p:nvSpPr>
        <p:spPr bwMode="auto">
          <a:xfrm>
            <a:off x="3708400" y="5300663"/>
            <a:ext cx="1584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阳离子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3" name="Text Box 59"/>
          <p:cNvSpPr txBox="1">
            <a:spLocks noChangeArrowheads="1"/>
          </p:cNvSpPr>
          <p:nvPr/>
        </p:nvSpPr>
        <p:spPr bwMode="auto">
          <a:xfrm>
            <a:off x="250825" y="2030413"/>
            <a:ext cx="28082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失去电子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4" name="Text Box 60"/>
          <p:cNvSpPr txBox="1">
            <a:spLocks noChangeArrowheads="1"/>
          </p:cNvSpPr>
          <p:nvPr/>
        </p:nvSpPr>
        <p:spPr bwMode="auto">
          <a:xfrm>
            <a:off x="6804025" y="2060575"/>
            <a:ext cx="25209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溶液中阳离子得到电子</a:t>
            </a:r>
            <a:endParaRPr kumimoji="1"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5" name="Text Box 61"/>
          <p:cNvSpPr txBox="1">
            <a:spLocks noChangeArrowheads="1"/>
          </p:cNvSpPr>
          <p:nvPr/>
        </p:nvSpPr>
        <p:spPr bwMode="auto">
          <a:xfrm>
            <a:off x="3708400" y="5949950"/>
            <a:ext cx="1584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阴离子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6" name="AutoShape 62"/>
          <p:cNvSpPr>
            <a:spLocks noChangeArrowheads="1"/>
          </p:cNvSpPr>
          <p:nvPr/>
        </p:nvSpPr>
        <p:spPr bwMode="auto">
          <a:xfrm>
            <a:off x="5076825" y="5516563"/>
            <a:ext cx="647700" cy="144462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27" name="Text Box 63"/>
          <p:cNvSpPr txBox="1">
            <a:spLocks noChangeArrowheads="1"/>
          </p:cNvSpPr>
          <p:nvPr/>
        </p:nvSpPr>
        <p:spPr bwMode="auto">
          <a:xfrm>
            <a:off x="5724525" y="5272088"/>
            <a:ext cx="1584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正极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28" name="AutoShape 64"/>
          <p:cNvSpPr>
            <a:spLocks noChangeArrowheads="1"/>
          </p:cNvSpPr>
          <p:nvPr/>
        </p:nvSpPr>
        <p:spPr bwMode="auto">
          <a:xfrm flipH="1">
            <a:off x="3059113" y="6165850"/>
            <a:ext cx="647700" cy="144463"/>
          </a:xfrm>
          <a:prstGeom prst="rightArrow">
            <a:avLst>
              <a:gd name="adj1" fmla="val 50000"/>
              <a:gd name="adj2" fmla="val 112088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6129" name="Text Box 65"/>
          <p:cNvSpPr txBox="1">
            <a:spLocks noChangeArrowheads="1"/>
          </p:cNvSpPr>
          <p:nvPr/>
        </p:nvSpPr>
        <p:spPr bwMode="auto">
          <a:xfrm>
            <a:off x="2051050" y="5948363"/>
            <a:ext cx="1584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负极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30" name="Text Box 66"/>
          <p:cNvSpPr txBox="1">
            <a:spLocks noChangeArrowheads="1"/>
          </p:cNvSpPr>
          <p:nvPr/>
        </p:nvSpPr>
        <p:spPr bwMode="auto">
          <a:xfrm>
            <a:off x="4113213" y="4581525"/>
            <a:ext cx="129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SO</a:t>
            </a:r>
            <a:r>
              <a:rPr kumimoji="1" lang="en-US" altLang="zh-CN" sz="3200" b="1" baseline="-2500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kumimoji="1" lang="en-US" altLang="zh-CN" sz="32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2-</a:t>
            </a:r>
            <a:endParaRPr kumimoji="1" lang="en-US" altLang="zh-CN" sz="3200" b="1" baseline="30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9751" name="Text Box 67"/>
          <p:cNvSpPr txBox="1">
            <a:spLocks noChangeArrowheads="1"/>
          </p:cNvSpPr>
          <p:nvPr/>
        </p:nvSpPr>
        <p:spPr bwMode="auto">
          <a:xfrm>
            <a:off x="2700338" y="333375"/>
            <a:ext cx="40338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原电池工作原理小结</a:t>
            </a:r>
            <a:endParaRPr kumimoji="1"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32" name="Text Box 68"/>
          <p:cNvSpPr txBox="1">
            <a:spLocks noChangeArrowheads="1"/>
          </p:cNvSpPr>
          <p:nvPr/>
        </p:nvSpPr>
        <p:spPr bwMode="auto">
          <a:xfrm>
            <a:off x="195263" y="1543050"/>
            <a:ext cx="172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活泼金属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6133" name="Text Box 69"/>
          <p:cNvSpPr txBox="1">
            <a:spLocks noChangeArrowheads="1"/>
          </p:cNvSpPr>
          <p:nvPr/>
        </p:nvSpPr>
        <p:spPr bwMode="auto">
          <a:xfrm>
            <a:off x="6156325" y="1484313"/>
            <a:ext cx="3384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不活泼金属或石墨</a:t>
            </a:r>
            <a:endParaRPr kumimoji="1"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5122 L 0.00243 -0.09433 L 0.33472 -0.09433 L 0.33334 0.17804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09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 0.09434 L -3.88889E-06 -3.06358E-06" pathEditMode="relative" rAng="0" ptsTypes="AA">
                                      <p:cBhvr>
                                        <p:cTn id="8" dur="2000" spd="-100000" fill="hold"/>
                                        <p:tgtEl>
                                          <p:spTgt spid="216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-47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06 1.56069E-06 L 0.1026 -0.00023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6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3.98844E-06 L 0.10642 -0.00023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16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06 0.00185 L -0.09444 2.83237E-06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16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2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16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4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16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093 L 0.00243 -0.09433 L 0.33472 -0.09433 L 0.33334 0.18867" pathEditMode="relative" rAng="0" ptsTypes="FFFF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13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4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07 -4.33526E-06 L -5.55556E-07 -0.1778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16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16093 L 0.00243 -0.09433 L 0.33472 -0.09433 L 0.33334 0.18867" pathEditMode="relative" rAng="0" ptsTypes="FFFF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13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6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6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1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1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1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5" dur="500"/>
                                        <p:tgtEl>
                                          <p:spTgt spid="216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16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5" dur="500"/>
                                        <p:tgtEl>
                                          <p:spTgt spid="21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16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103" grpId="0"/>
      <p:bldP spid="216104" grpId="0"/>
      <p:bldP spid="216105" grpId="0"/>
      <p:bldP spid="216105" grpId="1"/>
      <p:bldP spid="216106" grpId="0"/>
      <p:bldP spid="216107" grpId="0"/>
      <p:bldP spid="216107" grpId="1"/>
      <p:bldP spid="216108" grpId="0"/>
      <p:bldP spid="216108" grpId="1"/>
      <p:bldP spid="216114" grpId="0" build="p"/>
      <p:bldP spid="216115" grpId="0"/>
      <p:bldP spid="216116" grpId="0"/>
      <p:bldP spid="216117" grpId="0"/>
      <p:bldP spid="216118" grpId="0"/>
      <p:bldP spid="216119" grpId="0"/>
      <p:bldP spid="216120" grpId="0"/>
      <p:bldP spid="216122" grpId="0"/>
      <p:bldP spid="216123" grpId="0"/>
      <p:bldP spid="216124" grpId="0"/>
      <p:bldP spid="216125" grpId="0"/>
      <p:bldP spid="216126" grpId="0"/>
      <p:bldP spid="216127" grpId="0"/>
      <p:bldP spid="216128" grpId="0"/>
      <p:bldP spid="216129" grpId="0"/>
      <p:bldP spid="216130" grpId="0"/>
      <p:bldP spid="216132" grpId="0"/>
      <p:bldP spid="2161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谢    谢</a:t>
            </a:r>
            <a:endParaRPr lang="zh-CN" altLang="en-US"/>
          </a:p>
        </p:txBody>
      </p:sp>
      <p:pic>
        <p:nvPicPr>
          <p:cNvPr id="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668000" y="11112500"/>
            <a:ext cx="342900" cy="254000"/>
          </a:xfrm>
          <a:prstGeom prst="cube">
            <a:avLst/>
          </a:prstGeom>
        </p:spPr>
      </p:pic>
    </p:spTree>
  </p:cSld>
  <p:clrMapOvr>
    <a:masterClrMapping/>
  </p:clrMapOvr>
  <p:transition>
    <p:checker dir="vert"/>
  </p:transition>
  <p:timing/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化学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(4:3)</PresentationFormat>
  <Paragraphs>304</Paragraphs>
  <Slides>26</Slides>
  <Notes>24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41">
      <vt:lpstr>Arial</vt:lpstr>
      <vt:lpstr>Calibri Light</vt:lpstr>
      <vt:lpstr>Calibri</vt:lpstr>
      <vt:lpstr>楷体</vt:lpstr>
      <vt:lpstr>宋体</vt:lpstr>
      <vt:lpstr>Times New Roman</vt:lpstr>
      <vt:lpstr>楷体_GB2312</vt:lpstr>
      <vt:lpstr>黑体</vt:lpstr>
      <vt:lpstr>Adobe 黑体 Std R</vt:lpstr>
      <vt:lpstr>微软雅黑</vt:lpstr>
      <vt:lpstr>Wingdings</vt:lpstr>
      <vt:lpstr>Tahoma</vt:lpstr>
      <vt:lpstr>Constantia</vt:lpstr>
      <vt:lpstr>Courier New</vt:lpstr>
      <vt:lpstr>化学</vt:lpstr>
      <vt:lpstr>第二节　化学能与电能</vt:lpstr>
      <vt:lpstr>PowerPoint Presentation</vt:lpstr>
      <vt:lpstr>PowerPoint Presentation</vt:lpstr>
      <vt:lpstr>PowerPoint Presentation</vt:lpstr>
      <vt:lpstr>一.原电池原理探究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二.原电池概念.组成（归纳）</vt:lpstr>
      <vt:lpstr>PowerPoint Presentation</vt:lpstr>
      <vt:lpstr>	3.原电池的正负极判断</vt:lpstr>
      <vt:lpstr>PowerPoint Presentation</vt:lpstr>
      <vt:lpstr>PowerPoint Presentation</vt:lpstr>
      <vt:lpstr>三.形成简单原电池的条件探究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2021-01-04T18:06:48.465</cp:lastPrinted>
  <dcterms:created xsi:type="dcterms:W3CDTF">2021-01-04T18:06:48Z</dcterms:created>
  <dcterms:modified xsi:type="dcterms:W3CDTF">2021-01-04T10:06:49Z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