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/>
  <p:notesSz cx="6858000" cy="9144000"/>
  <p:custDataLst>
    <p:tags r:id="rId30"/>
  </p:custDataLst>
  <p:defaultTextStyle>
    <a:defPPr marL="0" marR="0" indent="0" algn="l" defTabSz="914400" rtl="0" fontAlgn="auto" latinLnBrk="1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1pPr>
    <a:lvl2pPr marL="0" marR="0" indent="4572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2pPr>
    <a:lvl3pPr marL="0" marR="0" indent="9144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3pPr>
    <a:lvl4pPr marL="0" marR="0" indent="13716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4pPr>
    <a:lvl5pPr marL="0" marR="0" indent="18288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5pPr>
    <a:lvl6pPr marL="0" marR="0" indent="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6pPr>
    <a:lvl7pPr marL="0" marR="0" indent="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7pPr>
    <a:lvl8pPr marL="0" marR="0" indent="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8pPr>
    <a:lvl9pPr marL="0" marR="0" indent="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eorgia"/>
        <a:ea typeface="Georgia"/>
        <a:cs typeface="Georgia"/>
        <a:sym typeface="Georgia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" name="Shape 5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4" name="Shape 5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pn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Shape 2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/>
            </a:fld>
          </a:p>
        </p:txBody>
      </p:sp>
    </p:spTree>
  </p:cSld>
  <p:clrMapOvr>
    <a:masterClrMapping/>
  </p:clrMapOvr>
  <p:transition spd="med"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">
  <p:cSld name="Default 0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/>
            </a:fld>
          </a:p>
        </p:txBody>
      </p:sp>
    </p:spTree>
  </p:cSld>
  <p:clrMapOvr>
    <a:masterClrMapping/>
  </p:clrMapOvr>
  <p:transition spd="med"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">
  <p:cSld name="Default">
    <p:bg>
      <p:bgPr>
        <a:blipFill rotWithShape="1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" name="Shape 38"/>
          <p:cNvSpPr/>
          <p:nvPr>
            <p:ph type="sldNum" sz="quarter" idx="2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</p:spPr>
        <p:txBody>
          <a:bodyPr anchor="t"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/>
            </a:fld>
          </a:p>
        </p:txBody>
      </p:sp>
    </p:spTree>
  </p:cSld>
  <p:clrMapOvr>
    <a:masterClrMapping/>
  </p:clrMapOvr>
  <p:transition spd="med"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5" name="image.png"/>
          <p:cNvPicPr>
            <a:picLocks noChangeAspect="1"/>
          </p:cNvPicPr>
          <p:nvPr/>
        </p:nvPicPr>
        <p:blipFill>
          <a:blip r:embed="rId1">
            <a:extLst/>
          </a:blip>
          <a:stretch>
            <a:fillRect/>
          </a:stretch>
        </p:blipFill>
        <p:spPr>
          <a:xfrm>
            <a:off x="487362" y="706437"/>
            <a:ext cx="8510588" cy="59197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80287" y="260350"/>
            <a:ext cx="1352551" cy="371475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Shape 47"/>
          <p:cNvSpPr/>
          <p:nvPr>
            <p:ph type="sldNum" sz="quarter" idx="2"/>
          </p:nvPr>
        </p:nvSpPr>
        <p:spPr>
          <a:xfrm>
            <a:off x="8413144" y="6406785"/>
            <a:ext cx="273657" cy="26425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/>
            </a:fld>
          </a:p>
        </p:txBody>
      </p:sp>
    </p:spTree>
  </p:cSld>
  <p:clrMapOvr>
    <a:masterClrMapping/>
  </p:clrMapOvr>
  <p:transition spd="med"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hape 2"/>
          <p:cNvSpPr/>
          <p:nvPr/>
        </p:nvSpPr>
        <p:spPr>
          <a:xfrm>
            <a:off x="-1" y="366712"/>
            <a:ext cx="9144002" cy="84138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-1" y="0"/>
            <a:ext cx="9144002" cy="311150"/>
          </a:xfrm>
          <a:prstGeom prst="rect">
            <a:avLst/>
          </a:prstGeom>
          <a:solidFill>
            <a:srgbClr val="42445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/>
        </p:nvSpPr>
        <p:spPr>
          <a:xfrm>
            <a:off x="-1" y="307975"/>
            <a:ext cx="9144002" cy="92076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" name="Shape 5"/>
          <p:cNvSpPr/>
          <p:nvPr/>
        </p:nvSpPr>
        <p:spPr>
          <a:xfrm flipV="1">
            <a:off x="5410200" y="360362"/>
            <a:ext cx="3733800" cy="90488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" name="Shape 6"/>
          <p:cNvSpPr/>
          <p:nvPr/>
        </p:nvSpPr>
        <p:spPr>
          <a:xfrm flipV="1">
            <a:off x="5410200" y="439737"/>
            <a:ext cx="3733800" cy="180976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" name="Shape 7"/>
          <p:cNvSpPr/>
          <p:nvPr/>
        </p:nvSpPr>
        <p:spPr>
          <a:xfrm>
            <a:off x="5407025" y="496887"/>
            <a:ext cx="3063875" cy="269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7373937" y="588962"/>
            <a:ext cx="1600201" cy="365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" name="Shape 9"/>
          <p:cNvSpPr/>
          <p:nvPr/>
        </p:nvSpPr>
        <p:spPr>
          <a:xfrm>
            <a:off x="9085262" y="0"/>
            <a:ext cx="57151" cy="620713"/>
          </a:xfrm>
          <a:prstGeom prst="rect">
            <a:avLst/>
          </a:prstGeom>
          <a:solidFill>
            <a:srgbClr val="FFFFFF">
              <a:alpha val="64999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" name="Shape 10"/>
          <p:cNvSpPr/>
          <p:nvPr/>
        </p:nvSpPr>
        <p:spPr>
          <a:xfrm>
            <a:off x="9043987" y="0"/>
            <a:ext cx="26988" cy="620713"/>
          </a:xfrm>
          <a:prstGeom prst="rect">
            <a:avLst/>
          </a:prstGeom>
          <a:solidFill>
            <a:srgbClr val="FFFFFF">
              <a:alpha val="64999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" name="Shape 11"/>
          <p:cNvSpPr/>
          <p:nvPr/>
        </p:nvSpPr>
        <p:spPr>
          <a:xfrm>
            <a:off x="9023350" y="0"/>
            <a:ext cx="12700" cy="620713"/>
          </a:xfrm>
          <a:prstGeom prst="rect">
            <a:avLst/>
          </a:prstGeom>
          <a:solidFill>
            <a:srgbClr val="FFFFFF">
              <a:alpha val="59999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" name="Shape 12"/>
          <p:cNvSpPr/>
          <p:nvPr/>
        </p:nvSpPr>
        <p:spPr>
          <a:xfrm>
            <a:off x="8975725" y="0"/>
            <a:ext cx="26988" cy="620713"/>
          </a:xfrm>
          <a:prstGeom prst="rect">
            <a:avLst/>
          </a:prstGeom>
          <a:solidFill>
            <a:srgbClr val="FFFFFF">
              <a:alpha val="39999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" name="Shape 13"/>
          <p:cNvSpPr/>
          <p:nvPr/>
        </p:nvSpPr>
        <p:spPr>
          <a:xfrm>
            <a:off x="8915400" y="0"/>
            <a:ext cx="53975" cy="585788"/>
          </a:xfrm>
          <a:prstGeom prst="rect">
            <a:avLst/>
          </a:prstGeom>
          <a:solidFill>
            <a:srgbClr val="FFFFFF">
              <a:alpha val="19999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Shape 14"/>
          <p:cNvSpPr/>
          <p:nvPr/>
        </p:nvSpPr>
        <p:spPr>
          <a:xfrm>
            <a:off x="8871743" y="0"/>
            <a:ext cx="12701" cy="585788"/>
          </a:xfrm>
          <a:prstGeom prst="rect">
            <a:avLst/>
          </a:prstGeom>
          <a:solidFill>
            <a:srgbClr val="FFFFFF">
              <a:alpha val="299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" name="Shape 15"/>
          <p:cNvSpPr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标题文本</a:t>
            </a:r>
          </a:p>
        </p:txBody>
      </p:sp>
      <p:sp>
        <p:nvSpPr>
          <p:cNvPr id="16" name="Shape 16"/>
          <p:cNvSpPr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7" name="Shape 17"/>
          <p:cNvSpPr/>
          <p:nvPr>
            <p:ph type="sldNum" sz="quarter" idx="2"/>
          </p:nvPr>
        </p:nvSpPr>
        <p:spPr>
          <a:xfrm>
            <a:off x="8579212" y="17638"/>
            <a:ext cx="358413" cy="35066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iming/>
  <p:txStyles>
    <p:titleStyle>
      <a:lvl1pPr marL="0" marR="0" indent="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45720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91440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137160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1828800" algn="l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000" b="0" i="0" u="none" strike="noStrike" cap="none" spc="0" baseline="0">
          <a:ln>
            <a:noFill/>
          </a:ln>
          <a:solidFill>
            <a:srgbClr val="424456"/>
          </a:solidFill>
          <a:uFillTx/>
          <a:latin typeface="Trebuchet MS"/>
          <a:ea typeface="Trebuchet MS"/>
          <a:cs typeface="Trebuchet MS"/>
          <a:sym typeface="Trebuchet MS"/>
        </a:defRPr>
      </a:lvl9pPr>
    </p:titleStyle>
    <p:bodyStyle>
      <a:lvl1pPr marL="365125" marR="0" indent="-254000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▫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1pPr>
      <a:lvl2pPr marL="677740" marR="0" indent="-264990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▫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2pPr>
      <a:lvl3pPr marL="960437" marR="0" indent="-255587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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3pPr>
      <a:lvl4pPr marL="1234064" marR="0" indent="-254577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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4pPr>
      <a:lvl5pPr marL="1463675" marR="0" indent="-255587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▫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5pPr>
      <a:lvl6pPr marL="1920875" marR="0" indent="-255587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6pPr>
      <a:lvl7pPr marL="2378075" marR="0" indent="-255587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7pPr>
      <a:lvl8pPr marL="2835275" marR="0" indent="-255587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8pPr>
      <a:lvl9pPr marL="3292475" marR="0" indent="-255587" algn="l" defTabSz="914400" rtl="0" latinLnBrk="0">
        <a:lnSpc>
          <a:spcPct val="100000"/>
        </a:lnSpc>
        <a:spcBef>
          <a:spcPts val="300"/>
        </a:spcBef>
        <a:spcAft>
          <a:spcPct val="0"/>
        </a:spcAft>
        <a:buClr>
          <a:srgbClr val="A04DA3"/>
        </a:buClr>
        <a:buSzTx/>
        <a:buFont typeface="Georgia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Georgia"/>
          <a:ea typeface="Georgia"/>
          <a:cs typeface="Georgia"/>
          <a:sym typeface="Georg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://?slideindex=0" TargetMode="External" /><Relationship Id="rId3" Type="http://schemas.openxmlformats.org/officeDocument/2006/relationships/hyperlink" Target="?slideindex=0" TargetMode="Externa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?slideindex=0" TargetMode="Externa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" name="Shape 56"/>
          <p:cNvSpPr/>
          <p:nvPr/>
        </p:nvSpPr>
        <p:spPr>
          <a:xfrm flipV="1">
            <a:off x="5410200" y="4113212"/>
            <a:ext cx="3733800" cy="12701"/>
          </a:xfrm>
          <a:prstGeom prst="rect">
            <a:avLst/>
          </a:prstGeom>
          <a:solidFill>
            <a:schemeClr val="accent2">
              <a:alpha val="6499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7" name="Shape 57"/>
          <p:cNvSpPr/>
          <p:nvPr/>
        </p:nvSpPr>
        <p:spPr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8" name="Shape 58"/>
          <p:cNvSpPr/>
          <p:nvPr/>
        </p:nvSpPr>
        <p:spPr>
          <a:xfrm>
            <a:off x="7377112" y="4060825"/>
            <a:ext cx="1600201" cy="365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9" name="Shape 59"/>
          <p:cNvSpPr/>
          <p:nvPr>
            <p:ph type="title" idx="4294967295"/>
          </p:nvPr>
        </p:nvSpPr>
        <p:spPr>
          <a:xfrm>
            <a:off x="250825" y="765175"/>
            <a:ext cx="8458200" cy="14700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defRPr>
                <a:solidFill>
                  <a:srgbClr val="000000"/>
                </a:solidFill>
              </a:defRPr>
            </a:pPr>
            <a:r>
              <a:t>M1U3  Looking good, feeling good</a:t>
            </a:r>
            <a:br/>
            <a:r>
              <a:rPr sz="3200"/>
              <a:t>Sentence patterns 1</a:t>
            </a:r>
          </a:p>
        </p:txBody>
      </p:sp>
    </p:spTree>
  </p:cSld>
  <p:clrMapOvr>
    <a:masterClrMapping/>
  </p:clrMapOvr>
  <p:transition spd="med"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" name="Shape 61"/>
          <p:cNvSpPr/>
          <p:nvPr>
            <p:ph type="title" idx="4294967295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 Learning aims</a:t>
            </a:r>
          </a:p>
        </p:txBody>
      </p:sp>
      <p:sp>
        <p:nvSpPr>
          <p:cNvPr id="62" name="Shape 62"/>
          <p:cNvSpPr/>
          <p:nvPr>
            <p:ph type="body" idx="4294967295"/>
          </p:nvPr>
        </p:nvSpPr>
        <p:spPr>
          <a:xfrm>
            <a:off x="341312" y="2209800"/>
            <a:ext cx="8229601" cy="43243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54000" indent="-142875">
              <a:buSzTx/>
              <a:buNone/>
              <a:defRPr b="1"/>
            </a:pPr>
            <a:r>
              <a:t>1. Review “term” and “time” phrases.</a:t>
            </a:r>
          </a:p>
          <a:p>
            <a:pPr marL="254000" indent="-142875">
              <a:buSzTx/>
              <a:buNone/>
              <a:defRPr b="1"/>
            </a:pPr>
            <a:r>
              <a:t>2. To review and consolidate the following sentence structure:</a:t>
            </a:r>
          </a:p>
          <a:p>
            <a:pPr marL="254000" indent="-142875">
              <a:buSzTx/>
              <a:buNone/>
              <a:defRPr b="1" u="sng"/>
            </a:pPr>
            <a:r>
              <a:t>     I think you look great </a:t>
            </a:r>
            <a:r>
              <a:rPr>
                <a:solidFill>
                  <a:srgbClr val="FF0000"/>
                </a:solidFill>
              </a:rPr>
              <a:t>as you are</a:t>
            </a:r>
            <a:r>
              <a:t>.</a:t>
            </a:r>
          </a:p>
          <a:p>
            <a:pPr marL="254000" indent="-142875">
              <a:buSzTx/>
              <a:buNone/>
              <a:defRPr b="1"/>
            </a:pPr>
            <a:r>
              <a:t>To summarize the usage of “as”</a:t>
            </a:r>
          </a:p>
        </p:txBody>
      </p:sp>
    </p:spTree>
  </p:cSld>
  <p:clrMapOvr>
    <a:masterClrMapping/>
  </p:clrMapOvr>
  <p:transition spd="med"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" name="Shape 64"/>
          <p:cNvSpPr/>
          <p:nvPr/>
        </p:nvSpPr>
        <p:spPr>
          <a:xfrm>
            <a:off x="-1" y="260350"/>
            <a:ext cx="9144002" cy="5443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44500" indent="-444500">
              <a:lnSpc>
                <a:spcPts val="3500"/>
              </a:lnSpc>
              <a:defRPr sz="3200">
                <a:solidFill>
                  <a:srgbClr val="D60093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b="1">
                <a:latin typeface="Arial"/>
                <a:ea typeface="Arial"/>
                <a:cs typeface="Arial"/>
                <a:sym typeface="Arial"/>
              </a:rPr>
              <a:t>　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     _________________</a:t>
            </a:r>
            <a:r>
              <a:rPr>
                <a:latin typeface="Arial"/>
                <a:ea typeface="Arial"/>
                <a:cs typeface="Arial"/>
                <a:sym typeface="Arial"/>
              </a:rPr>
              <a:t>从长远角度看；就长期而言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________________</a:t>
            </a:r>
            <a:r>
              <a:rPr>
                <a:latin typeface="Arial"/>
                <a:ea typeface="Arial"/>
                <a:cs typeface="Arial"/>
                <a:sym typeface="Arial"/>
              </a:rPr>
              <a:t>　　　　　就短期而言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	in terms ________  </a:t>
            </a:r>
            <a:r>
              <a:rPr>
                <a:latin typeface="Arial"/>
                <a:ea typeface="Arial"/>
                <a:cs typeface="Arial"/>
                <a:sym typeface="Arial"/>
              </a:rPr>
              <a:t>就</a:t>
            </a:r>
            <a:r>
              <a:t>……</a:t>
            </a:r>
            <a:r>
              <a:rPr>
                <a:latin typeface="Arial"/>
                <a:ea typeface="Arial"/>
                <a:cs typeface="Arial"/>
                <a:sym typeface="Arial"/>
              </a:rPr>
              <a:t>而言，在</a:t>
            </a:r>
            <a:r>
              <a:t>……</a:t>
            </a:r>
            <a:r>
              <a:rPr>
                <a:latin typeface="Arial"/>
                <a:ea typeface="Arial"/>
                <a:cs typeface="Arial"/>
                <a:sym typeface="Arial"/>
              </a:rPr>
              <a:t>方面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______________________</a:t>
            </a:r>
            <a:r>
              <a:rPr>
                <a:latin typeface="Arial"/>
                <a:ea typeface="Arial"/>
                <a:cs typeface="Arial"/>
                <a:sym typeface="Arial"/>
              </a:rPr>
              <a:t>就某人看来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____________________________</a:t>
            </a:r>
            <a:r>
              <a:rPr>
                <a:latin typeface="Arial"/>
                <a:ea typeface="Arial"/>
                <a:cs typeface="Arial"/>
                <a:sym typeface="Arial"/>
              </a:rPr>
              <a:t>与某人的关系好</a:t>
            </a:r>
            <a:r>
              <a:t>/</a:t>
            </a:r>
            <a:r>
              <a:rPr>
                <a:latin typeface="Arial"/>
                <a:ea typeface="Arial"/>
                <a:cs typeface="Arial"/>
                <a:sym typeface="Arial"/>
              </a:rPr>
              <a:t>不好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444500" indent="-444500">
              <a:lnSpc>
                <a:spcPts val="3500"/>
              </a:lnSpc>
              <a:defRPr sz="3200" b="1">
                <a:solidFill>
                  <a:srgbClr val="0066CC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   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      </a:t>
            </a:r>
          </a:p>
        </p:txBody>
      </p:sp>
      <p:sp>
        <p:nvSpPr>
          <p:cNvPr id="65" name="Shape 65"/>
          <p:cNvSpPr/>
          <p:nvPr/>
        </p:nvSpPr>
        <p:spPr>
          <a:xfrm>
            <a:off x="2597150" y="1598612"/>
            <a:ext cx="1871663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900"/>
              </a:spcBef>
              <a:defRPr sz="3200" b="1">
                <a:solidFill>
                  <a:srgbClr val="0000CC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of</a:t>
            </a:r>
          </a:p>
        </p:txBody>
      </p:sp>
      <p:sp>
        <p:nvSpPr>
          <p:cNvPr id="66" name="Shape 66"/>
          <p:cNvSpPr/>
          <p:nvPr/>
        </p:nvSpPr>
        <p:spPr>
          <a:xfrm>
            <a:off x="611187" y="549275"/>
            <a:ext cx="3744913" cy="561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in the long term/ run</a:t>
            </a:r>
          </a:p>
        </p:txBody>
      </p:sp>
      <p:sp>
        <p:nvSpPr>
          <p:cNvPr id="67" name="Shape 67"/>
          <p:cNvSpPr/>
          <p:nvPr/>
        </p:nvSpPr>
        <p:spPr>
          <a:xfrm>
            <a:off x="684212" y="1125537"/>
            <a:ext cx="3576487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in the short term/ run</a:t>
            </a:r>
          </a:p>
        </p:txBody>
      </p:sp>
      <p:sp>
        <p:nvSpPr>
          <p:cNvPr id="68" name="Shape 68"/>
          <p:cNvSpPr/>
          <p:nvPr/>
        </p:nvSpPr>
        <p:spPr>
          <a:xfrm>
            <a:off x="1543049" y="2014537"/>
            <a:ext cx="2333029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in one's terms</a:t>
            </a:r>
          </a:p>
        </p:txBody>
      </p:sp>
      <p:sp>
        <p:nvSpPr>
          <p:cNvPr id="69" name="Shape 69"/>
          <p:cNvSpPr/>
          <p:nvPr/>
        </p:nvSpPr>
        <p:spPr>
          <a:xfrm>
            <a:off x="679449" y="2501264"/>
            <a:ext cx="4879106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be on good/bad terms with sb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  <p:cond evt="onBegin" delay="0">
                          <p:tn val="74"/>
                        </p:cond>
                      </p:stCondLst>
                      <p:childTnLst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1" uiExpand="1" build="p" bldLvl="5" animBg="1" advAuto="0"/>
      <p:bldP spid="65" grpId="4" advAuto="0"/>
      <p:bldP spid="68" grpId="5" advAuto="0"/>
      <p:bldP spid="69" grpId="6" advAuto="0"/>
      <p:bldP spid="67" grpId="3" advAuto="0"/>
      <p:bldP spid="66" grpId="2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" name="Shape 71"/>
          <p:cNvSpPr/>
          <p:nvPr/>
        </p:nvSpPr>
        <p:spPr>
          <a:xfrm>
            <a:off x="160264" y="903287"/>
            <a:ext cx="9144002" cy="4554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44500" indent="-444500">
              <a:lnSpc>
                <a:spcPts val="3500"/>
              </a:lnSpc>
              <a:defRPr sz="3200">
                <a:solidFill>
                  <a:srgbClr val="01199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t>【活学活用】</a:t>
            </a:r>
            <a:endParaRPr b="1">
              <a:solidFill>
                <a:srgbClr val="0066C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    Protecting our environment is very costly, but in the long term, it will benefit the whole society.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___________________________________________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  <a:r>
              <a:t>___________________________________________</a:t>
            </a: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</a:p>
          <a:p>
            <a:pPr marL="444500" indent="-444500">
              <a:lnSpc>
                <a:spcPts val="3500"/>
              </a:lnSpc>
              <a:defRPr sz="3200" b="1">
                <a:latin typeface="Garamond"/>
                <a:ea typeface="Garamond"/>
                <a:cs typeface="Garamond"/>
                <a:sym typeface="Garamond"/>
              </a:defRPr>
            </a:pPr>
          </a:p>
        </p:txBody>
      </p:sp>
      <p:sp>
        <p:nvSpPr>
          <p:cNvPr id="72" name="Shape 72"/>
          <p:cNvSpPr/>
          <p:nvPr/>
        </p:nvSpPr>
        <p:spPr>
          <a:xfrm>
            <a:off x="176666" y="2232279"/>
            <a:ext cx="8510959" cy="1012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444500" indent="-444500">
              <a:lnSpc>
                <a:spcPts val="3500"/>
              </a:lnSpc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保护环境花费巨大，但从长远来看，这将有利于整个社会。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1" advAuto="0"/>
      <p:bldP spid="72" grpId="2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" name="Shape 74"/>
          <p:cNvSpPr/>
          <p:nvPr/>
        </p:nvSpPr>
        <p:spPr>
          <a:xfrm>
            <a:off x="-1" y="765174"/>
            <a:ext cx="9144002" cy="8103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44500" indent="-444500">
              <a:lnSpc>
                <a:spcPts val="3500"/>
              </a:lnSpc>
              <a:defRPr sz="3000">
                <a:solidFill>
                  <a:srgbClr val="D60093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   in no time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　</a:t>
            </a:r>
            <a:r>
              <a:t>__________________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_______________</a:t>
            </a:r>
            <a:r>
              <a:rPr>
                <a:latin typeface="Arial"/>
                <a:ea typeface="Arial"/>
                <a:cs typeface="Arial"/>
                <a:sym typeface="Arial"/>
              </a:rPr>
              <a:t>　任何时候都不，从来没有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_______________  </a:t>
            </a:r>
            <a:r>
              <a:rPr>
                <a:latin typeface="Arial"/>
                <a:ea typeface="Arial"/>
                <a:cs typeface="Arial"/>
                <a:sym typeface="Arial"/>
              </a:rPr>
              <a:t>一次，每次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at ________ time  </a:t>
            </a:r>
            <a:r>
              <a:rPr>
                <a:latin typeface="Arial"/>
                <a:ea typeface="Arial"/>
                <a:cs typeface="Arial"/>
                <a:sym typeface="Arial"/>
              </a:rPr>
              <a:t>一度，曾经</a:t>
            </a:r>
            <a:r>
              <a:t>(</a:t>
            </a:r>
            <a:r>
              <a:rPr>
                <a:latin typeface="Arial"/>
                <a:ea typeface="Arial"/>
                <a:cs typeface="Arial"/>
                <a:sym typeface="Arial"/>
              </a:rPr>
              <a:t>＝</a:t>
            </a:r>
            <a:r>
              <a:t>once)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____________________ </a:t>
            </a:r>
            <a:r>
              <a:rPr>
                <a:latin typeface="Arial"/>
                <a:ea typeface="Arial"/>
                <a:cs typeface="Arial"/>
                <a:sym typeface="Arial"/>
              </a:rPr>
              <a:t>与此同时；虽然如此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from time to time  _________________ 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in time  _____________________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_____________________ </a:t>
            </a:r>
            <a:r>
              <a:rPr>
                <a:latin typeface="Arial"/>
                <a:ea typeface="Arial"/>
                <a:cs typeface="Arial"/>
                <a:sym typeface="Arial"/>
              </a:rPr>
              <a:t>暂时</a:t>
            </a:r>
            <a:r>
              <a:t>         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    _________________ </a:t>
            </a:r>
            <a:r>
              <a:rPr>
                <a:latin typeface="Arial"/>
                <a:ea typeface="Arial"/>
                <a:cs typeface="Arial"/>
                <a:sym typeface="Arial"/>
              </a:rPr>
              <a:t>有时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	______________ </a:t>
            </a:r>
            <a:r>
              <a:rPr>
                <a:latin typeface="Arial"/>
                <a:ea typeface="Arial"/>
                <a:cs typeface="Arial"/>
                <a:sym typeface="Arial"/>
              </a:rPr>
              <a:t>一直</a:t>
            </a:r>
          </a:p>
          <a:p>
            <a:pPr marL="444500" indent="-444500">
              <a:lnSpc>
                <a:spcPts val="3500"/>
              </a:lnSpc>
              <a:defRPr sz="3000" b="1">
                <a:solidFill>
                  <a:srgbClr val="0066CC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	</a:t>
            </a:r>
            <a:r>
              <a:rPr b="0">
                <a:solidFill>
                  <a:srgbClr val="941100"/>
                </a:solidFill>
                <a:latin typeface="Cooper Black"/>
                <a:ea typeface="Cooper Black"/>
                <a:cs typeface="Cooper Black"/>
                <a:sym typeface="Cooper Black"/>
              </a:rPr>
              <a:t>【温馨提示】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	与</a:t>
            </a:r>
            <a:r>
              <a:t>in no time</a:t>
            </a:r>
            <a:r>
              <a:rPr>
                <a:latin typeface="Arial"/>
                <a:ea typeface="Arial"/>
                <a:cs typeface="Arial"/>
                <a:sym typeface="Arial"/>
              </a:rPr>
              <a:t>意思相近的词语：</a:t>
            </a: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    </a:t>
            </a:r>
            <a:r>
              <a:rPr u="sng"/>
              <a:t> at once; right away; immediately; instantly</a:t>
            </a:r>
            <a:r>
              <a:rPr u="sng">
                <a:latin typeface="Arial"/>
                <a:ea typeface="Arial"/>
                <a:cs typeface="Arial"/>
                <a:sym typeface="Arial"/>
              </a:rPr>
              <a:t>等。</a:t>
            </a:r>
          </a:p>
          <a:p>
            <a:pPr marL="444500" indent="-444500">
              <a:lnSpc>
                <a:spcPts val="3500"/>
              </a:lnSpc>
              <a:defRPr sz="3000" b="1">
                <a:solidFill>
                  <a:srgbClr val="0066CC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u="sng">
              <a:latin typeface="Arial"/>
              <a:ea typeface="Arial"/>
              <a:cs typeface="Arial"/>
              <a:sym typeface="Arial"/>
            </a:endParaRP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endParaRPr u="sng">
              <a:latin typeface="Arial"/>
              <a:ea typeface="Arial"/>
              <a:cs typeface="Arial"/>
              <a:sym typeface="Arial"/>
            </a:endParaRP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endParaRPr u="sng">
              <a:latin typeface="Arial"/>
              <a:ea typeface="Arial"/>
              <a:cs typeface="Arial"/>
              <a:sym typeface="Arial"/>
            </a:endParaRP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endParaRPr u="sng">
              <a:latin typeface="Arial"/>
              <a:ea typeface="Arial"/>
              <a:cs typeface="Arial"/>
              <a:sym typeface="Arial"/>
            </a:endParaRPr>
          </a:p>
          <a:p>
            <a:pPr marL="444500" indent="-444500">
              <a:lnSpc>
                <a:spcPts val="3500"/>
              </a:lnSpc>
              <a:defRPr sz="3000" b="1">
                <a:latin typeface="Garamond"/>
                <a:ea typeface="Garamond"/>
                <a:cs typeface="Garamond"/>
                <a:sym typeface="Garamond"/>
              </a:defRPr>
            </a:pPr>
            <a:r>
              <a:t>      </a:t>
            </a:r>
          </a:p>
        </p:txBody>
      </p:sp>
      <p:sp>
        <p:nvSpPr>
          <p:cNvPr id="75" name="Shape 75"/>
          <p:cNvSpPr/>
          <p:nvPr/>
        </p:nvSpPr>
        <p:spPr>
          <a:xfrm>
            <a:off x="1128712" y="2117725"/>
            <a:ext cx="1223963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800"/>
              </a:spcBef>
              <a:defRPr sz="3000" b="1">
                <a:solidFill>
                  <a:srgbClr val="0000CC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one</a:t>
            </a:r>
          </a:p>
        </p:txBody>
      </p:sp>
      <p:sp>
        <p:nvSpPr>
          <p:cNvPr id="76" name="Shape 76"/>
          <p:cNvSpPr/>
          <p:nvPr/>
        </p:nvSpPr>
        <p:spPr>
          <a:xfrm>
            <a:off x="3123020" y="749299"/>
            <a:ext cx="1882141" cy="56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500"/>
              </a:lnSpc>
              <a:defRPr sz="2800">
                <a:solidFill>
                  <a:srgbClr val="0000CC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立刻，很快</a:t>
            </a:r>
          </a:p>
        </p:txBody>
      </p:sp>
      <p:sp>
        <p:nvSpPr>
          <p:cNvPr id="77" name="Shape 77"/>
          <p:cNvSpPr/>
          <p:nvPr/>
        </p:nvSpPr>
        <p:spPr>
          <a:xfrm>
            <a:off x="875836" y="1183798"/>
            <a:ext cx="1729716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at no time</a:t>
            </a:r>
          </a:p>
        </p:txBody>
      </p:sp>
      <p:sp>
        <p:nvSpPr>
          <p:cNvPr id="78" name="Shape 78"/>
          <p:cNvSpPr/>
          <p:nvPr/>
        </p:nvSpPr>
        <p:spPr>
          <a:xfrm>
            <a:off x="1077971" y="1659529"/>
            <a:ext cx="1508520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at a time</a:t>
            </a:r>
          </a:p>
        </p:txBody>
      </p:sp>
      <p:sp>
        <p:nvSpPr>
          <p:cNvPr id="79" name="Shape 79"/>
          <p:cNvSpPr/>
          <p:nvPr/>
        </p:nvSpPr>
        <p:spPr>
          <a:xfrm>
            <a:off x="552450" y="2478087"/>
            <a:ext cx="2776722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at the same time</a:t>
            </a:r>
          </a:p>
        </p:txBody>
      </p:sp>
      <p:sp>
        <p:nvSpPr>
          <p:cNvPr id="80" name="Shape 80"/>
          <p:cNvSpPr/>
          <p:nvPr/>
        </p:nvSpPr>
        <p:spPr>
          <a:xfrm>
            <a:off x="3914974" y="2966416"/>
            <a:ext cx="2326641" cy="972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500"/>
              </a:lnSpc>
              <a:defRPr sz="2800">
                <a:solidFill>
                  <a:srgbClr val="0000CC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时而，不时地</a:t>
            </a:r>
          </a:p>
        </p:txBody>
      </p:sp>
      <p:sp>
        <p:nvSpPr>
          <p:cNvPr id="81" name="Shape 81"/>
          <p:cNvSpPr/>
          <p:nvPr/>
        </p:nvSpPr>
        <p:spPr>
          <a:xfrm>
            <a:off x="2179288" y="3416848"/>
            <a:ext cx="294894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0000CC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及时；迟早，终究</a:t>
            </a:r>
          </a:p>
        </p:txBody>
      </p:sp>
      <p:sp>
        <p:nvSpPr>
          <p:cNvPr id="82" name="Shape 82"/>
          <p:cNvSpPr/>
          <p:nvPr/>
        </p:nvSpPr>
        <p:spPr>
          <a:xfrm>
            <a:off x="466687" y="3846512"/>
            <a:ext cx="2948247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for the time being</a:t>
            </a:r>
          </a:p>
        </p:txBody>
      </p:sp>
      <p:sp>
        <p:nvSpPr>
          <p:cNvPr id="83" name="Shape 83"/>
          <p:cNvSpPr/>
          <p:nvPr/>
        </p:nvSpPr>
        <p:spPr>
          <a:xfrm>
            <a:off x="1247663" y="4280296"/>
            <a:ext cx="1386295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at times</a:t>
            </a:r>
          </a:p>
        </p:txBody>
      </p:sp>
      <p:sp>
        <p:nvSpPr>
          <p:cNvPr id="84" name="Shape 84"/>
          <p:cNvSpPr/>
          <p:nvPr/>
        </p:nvSpPr>
        <p:spPr>
          <a:xfrm>
            <a:off x="787004" y="4751294"/>
            <a:ext cx="1907380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0000CC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all the time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fill="hold"/>
                                        <p:tgtEl>
                                          <p:spTgt spid="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fill="hold"/>
                                        <p:tgtEl>
                                          <p:spTgt spid="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fill="hold"/>
                                        <p:tgtEl>
                                          <p:spTgt spid="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fill="hold"/>
                                        <p:tgtEl>
                                          <p:spTgt spid="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fill="hold"/>
                                        <p:tgtEl>
                                          <p:spTgt spid="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4" advAuto="0"/>
      <p:bldP spid="83" grpId="10" advAuto="0"/>
      <p:bldP spid="79" grpId="6" advAuto="0"/>
      <p:bldP spid="81" grpId="8" advAuto="0"/>
      <p:bldP spid="75" grpId="5" advAuto="0"/>
      <p:bldP spid="80" grpId="7" advAuto="0"/>
      <p:bldP spid="76" grpId="2" advAuto="0"/>
      <p:bldP spid="77" grpId="3" advAuto="0"/>
      <p:bldP spid="74" grpId="1" uiExpand="1" build="p" bldLvl="5" animBg="1" advAuto="0"/>
      <p:bldP spid="82" grpId="9" advAuto="0"/>
      <p:bldP spid="84" grpId="1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Shape 86"/>
          <p:cNvSpPr/>
          <p:nvPr/>
        </p:nvSpPr>
        <p:spPr>
          <a:xfrm>
            <a:off x="339725" y="615949"/>
            <a:ext cx="8669338" cy="675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44500" indent="-444500">
              <a:lnSpc>
                <a:spcPts val="3500"/>
              </a:lnSpc>
              <a:defRPr sz="3200">
                <a:solidFill>
                  <a:srgbClr val="01199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t>【活学活用】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(1)We'll have that leak fixed in no time.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_______________________________________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(2)This kind of social phenomenon could exist only for a few months</a:t>
            </a:r>
            <a:r>
              <a:rPr>
                <a:latin typeface="Arial"/>
                <a:ea typeface="Arial"/>
                <a:cs typeface="Arial"/>
                <a:sym typeface="Arial"/>
              </a:rPr>
              <a:t>，</a:t>
            </a:r>
            <a:r>
              <a:t>but it will disappear ________ ( time)</a:t>
            </a:r>
            <a:r>
              <a:rPr>
                <a:latin typeface="Arial"/>
                <a:ea typeface="Arial"/>
                <a:cs typeface="Arial"/>
                <a:sym typeface="Arial"/>
              </a:rPr>
              <a:t>．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(3)Every time when I feel homesick, I look at the stars from my window or go out to breathe the fresh air. 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>
                <a:latin typeface="Cooper Black"/>
                <a:ea typeface="Cooper Black"/>
                <a:cs typeface="Cooper Black"/>
                <a:sym typeface="Cooper Black"/>
              </a:rPr>
              <a:t> 该句子有错误吗？</a:t>
            </a:r>
            <a:r>
              <a:rPr>
                <a:solidFill>
                  <a:srgbClr val="A50021"/>
                </a:solidFill>
              </a:rPr>
              <a:t>	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A50021"/>
              </a:solidFill>
            </a:endParaRP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A50021"/>
              </a:solidFill>
            </a:endParaRP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A50021"/>
              </a:solidFill>
            </a:endParaRPr>
          </a:p>
        </p:txBody>
      </p:sp>
      <p:sp>
        <p:nvSpPr>
          <p:cNvPr id="87" name="Shape 87"/>
          <p:cNvSpPr/>
          <p:nvPr/>
        </p:nvSpPr>
        <p:spPr>
          <a:xfrm>
            <a:off x="676275" y="2908300"/>
            <a:ext cx="1859742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3300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 in no time</a:t>
            </a:r>
          </a:p>
        </p:txBody>
      </p:sp>
      <p:sp>
        <p:nvSpPr>
          <p:cNvPr id="88" name="Shape 88"/>
          <p:cNvSpPr/>
          <p:nvPr/>
        </p:nvSpPr>
        <p:spPr>
          <a:xfrm>
            <a:off x="1112620" y="1512058"/>
            <a:ext cx="5387341" cy="58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44500" indent="-444500">
              <a:lnSpc>
                <a:spcPts val="3500"/>
              </a:lnSpc>
              <a:defRPr sz="32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我们马上就把那个漏洞补上。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1" advAuto="0"/>
      <p:bldP spid="88" grpId="2" advAuto="0"/>
      <p:bldP spid="87" grpId="3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Shape 90"/>
          <p:cNvSpPr/>
          <p:nvPr>
            <p:ph type="body" idx="4294967295"/>
          </p:nvPr>
        </p:nvSpPr>
        <p:spPr>
          <a:xfrm>
            <a:off x="0" y="1285875"/>
            <a:ext cx="8929688" cy="52895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200"/>
            </a:pPr>
            <a:r>
              <a:t>Task 1: I think you look great </a:t>
            </a:r>
            <a:r>
              <a:rPr u="sng">
                <a:solidFill>
                  <a:srgbClr val="FF0000"/>
                </a:solidFill>
              </a:rPr>
              <a:t>as you are</a:t>
            </a:r>
            <a:r>
              <a:t>.</a:t>
            </a:r>
          </a:p>
          <a:p>
            <a:pPr marL="254000" indent="-142875">
              <a:buSzTx/>
              <a:buNone/>
              <a:defRPr sz="3200"/>
            </a:pPr>
            <a:r>
              <a:t>   </a:t>
            </a:r>
          </a:p>
          <a:p>
            <a:pPr marL="254000" indent="-142875">
              <a:buSzTx/>
              <a:buNone/>
              <a:defRPr sz="3200"/>
            </a:pPr>
          </a:p>
          <a:p>
            <a:pPr marL="254000" indent="-142875">
              <a:buSzTx/>
              <a:buNone/>
              <a:defRPr sz="3200">
                <a:solidFill>
                  <a:srgbClr val="941100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t>此处</a:t>
            </a:r>
            <a:r>
              <a:rPr b="1">
                <a:latin typeface="Times New Roman"/>
                <a:ea typeface="Times New Roman"/>
                <a:cs typeface="Times New Roman"/>
                <a:sym typeface="Times New Roman"/>
              </a:rPr>
              <a:t>as</a:t>
            </a:r>
            <a:r>
              <a:t>引导的是____ 状语从句，意为_____</a:t>
            </a:r>
            <a:endParaRPr>
              <a:solidFill>
                <a:srgbClr val="002060"/>
              </a:solidFill>
            </a:endParaRPr>
          </a:p>
          <a:p>
            <a:pPr marL="254000" indent="-142875">
              <a:buSzTx/>
              <a:buNone/>
              <a:defRPr sz="3200">
                <a:solidFill>
                  <a:srgbClr val="002060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t>请照我说的去做。</a:t>
            </a:r>
          </a:p>
          <a:p>
            <a:pPr marL="254000" indent="-142875">
              <a:buSzTx/>
              <a:buNone/>
              <a:defRPr sz="3200" b="1">
                <a:solidFill>
                  <a:srgbClr val="002060"/>
                </a:solidFill>
              </a:defRPr>
            </a:pPr>
            <a:r>
              <a:t>____________________________</a:t>
            </a:r>
          </a:p>
          <a:p>
            <a:pPr marL="254000" indent="-142875">
              <a:buSzTx/>
              <a:buNone/>
              <a:defRPr sz="3200">
                <a:solidFill>
                  <a:srgbClr val="002060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t>入乡随俗。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  <a:p>
            <a:pPr marL="254000" indent="-142875">
              <a:buSzTx/>
              <a:buNone/>
              <a:defRPr sz="3200" b="1">
                <a:solidFill>
                  <a:srgbClr val="002060"/>
                </a:solidFill>
              </a:defRPr>
            </a:pPr>
            <a:r>
              <a:t>____________________________</a:t>
            </a:r>
          </a:p>
        </p:txBody>
      </p:sp>
      <p:sp>
        <p:nvSpPr>
          <p:cNvPr id="91" name="Shape 91"/>
          <p:cNvSpPr/>
          <p:nvPr/>
        </p:nvSpPr>
        <p:spPr>
          <a:xfrm>
            <a:off x="5643562" y="1000125"/>
            <a:ext cx="2000251" cy="1357313"/>
          </a:xfrm>
          <a:prstGeom prst="ellipse">
            <a:avLst/>
          </a:prstGeom>
          <a:ln w="38100">
            <a:solidFill>
              <a:srgbClr val="7030A0"/>
            </a:solidFill>
            <a:bevel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宋体"/>
                <a:ea typeface="宋体"/>
                <a:cs typeface="宋体"/>
                <a:sym typeface="宋体"/>
              </a:defRPr>
            </a:pPr>
          </a:p>
        </p:txBody>
      </p:sp>
      <p:sp>
        <p:nvSpPr>
          <p:cNvPr id="92" name="Shape 92"/>
          <p:cNvSpPr/>
          <p:nvPr/>
        </p:nvSpPr>
        <p:spPr>
          <a:xfrm>
            <a:off x="5216525" y="1735137"/>
            <a:ext cx="3857625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solidFill>
                  <a:srgbClr val="FF00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照现状，照原样</a:t>
            </a:r>
          </a:p>
        </p:txBody>
      </p:sp>
      <p:sp>
        <p:nvSpPr>
          <p:cNvPr id="93" name="Shape 93"/>
          <p:cNvSpPr/>
          <p:nvPr/>
        </p:nvSpPr>
        <p:spPr>
          <a:xfrm>
            <a:off x="2900366" y="2734500"/>
            <a:ext cx="1009448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方式                                </a:t>
            </a:r>
          </a:p>
        </p:txBody>
      </p:sp>
      <p:sp>
        <p:nvSpPr>
          <p:cNvPr id="94" name="Shape 94"/>
          <p:cNvSpPr/>
          <p:nvPr/>
        </p:nvSpPr>
        <p:spPr>
          <a:xfrm>
            <a:off x="6780530" y="2757487"/>
            <a:ext cx="916941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正如</a:t>
            </a:r>
          </a:p>
        </p:txBody>
      </p:sp>
      <p:sp>
        <p:nvSpPr>
          <p:cNvPr id="95" name="Shape 95"/>
          <p:cNvSpPr/>
          <p:nvPr/>
        </p:nvSpPr>
        <p:spPr>
          <a:xfrm>
            <a:off x="287587" y="3938197"/>
            <a:ext cx="536352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54000" indent="-142875">
              <a:spcBef>
                <a:spcPts val="300"/>
              </a:spcBef>
              <a:buClr>
                <a:srgbClr val="A04DA3"/>
              </a:buClr>
              <a:buFont typeface="Georgia"/>
              <a:defRPr sz="3200" b="1">
                <a:solidFill>
                  <a:srgbClr val="002060"/>
                </a:solidFill>
              </a:defRPr>
            </a:pPr>
            <a:r>
              <a:t>Please do it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I told you.</a:t>
            </a:r>
          </a:p>
        </p:txBody>
      </p:sp>
      <p:sp>
        <p:nvSpPr>
          <p:cNvPr id="96" name="Shape 96"/>
          <p:cNvSpPr/>
          <p:nvPr/>
        </p:nvSpPr>
        <p:spPr>
          <a:xfrm>
            <a:off x="175817" y="5065693"/>
            <a:ext cx="731436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54000" indent="-142875">
              <a:spcBef>
                <a:spcPts val="300"/>
              </a:spcBef>
              <a:buClr>
                <a:srgbClr val="A04DA3"/>
              </a:buClr>
              <a:buFont typeface="Georgia"/>
              <a:defRPr sz="3200" b="1">
                <a:solidFill>
                  <a:srgbClr val="002060"/>
                </a:solidFill>
              </a:defRPr>
            </a:pPr>
            <a:r>
              <a:t>When  at Rome, do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Romans do.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3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6" advAuto="0"/>
      <p:bldP spid="92" grpId="3" advAuto="0"/>
      <p:bldP spid="96" grpId="7" advAuto="0"/>
      <p:bldP spid="91" grpId="2" advAuto="0"/>
      <p:bldP spid="90" grpId="1" advAuto="0"/>
      <p:bldP spid="93" grpId="4" advAuto="0"/>
      <p:bldP spid="94" grpId="5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" name="Shape 98"/>
          <p:cNvSpPr/>
          <p:nvPr>
            <p:ph type="title" idx="4294967295"/>
          </p:nvPr>
        </p:nvSpPr>
        <p:spPr>
          <a:xfrm>
            <a:off x="-69850" y="361950"/>
            <a:ext cx="9499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36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Q: </a:t>
            </a:r>
            <a:r>
              <a:rPr sz="3200"/>
              <a:t>How to translate the following sentences?</a:t>
            </a:r>
          </a:p>
        </p:txBody>
      </p:sp>
      <p:sp>
        <p:nvSpPr>
          <p:cNvPr id="99" name="Shape 99"/>
          <p:cNvSpPr/>
          <p:nvPr>
            <p:ph type="body" idx="4294967295"/>
          </p:nvPr>
        </p:nvSpPr>
        <p:spPr>
          <a:xfrm>
            <a:off x="0" y="1357312"/>
            <a:ext cx="8929688" cy="432435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Tx/>
              <a:buSzTx/>
              <a:buFontTx/>
              <a:buNone/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kind of bat eats fish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many people think.</a:t>
            </a:r>
          </a:p>
          <a:p>
            <a:pPr marL="254000">
              <a:buClrTx/>
              <a:buSzTx/>
              <a:buFontTx/>
              <a:buNone/>
              <a:defRPr sz="30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</a:t>
            </a:r>
          </a:p>
          <a:p>
            <a:pPr marL="0" indent="0">
              <a:buClrTx/>
              <a:buSzTx/>
              <a:buFontTx/>
              <a:buNone/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kind of bat doesn’t eat fish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many people think.</a:t>
            </a:r>
          </a:p>
          <a:p>
            <a:pPr marL="0" indent="0">
              <a:buClrTx/>
              <a:buSzTx/>
              <a:buFontTx/>
              <a:buNone/>
              <a:defRPr sz="3000" b="1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____________________________________________________________________________________________</a:t>
            </a:r>
          </a:p>
        </p:txBody>
      </p:sp>
      <p:sp>
        <p:nvSpPr>
          <p:cNvPr id="100" name="Shape 100"/>
          <p:cNvSpPr/>
          <p:nvPr/>
        </p:nvSpPr>
        <p:spPr>
          <a:xfrm>
            <a:off x="7459259" y="2790897"/>
            <a:ext cx="531907" cy="531907"/>
          </a:xfrm>
          <a:prstGeom prst="line">
            <a:avLst/>
          </a:prstGeom>
          <a:ln w="76200">
            <a:solidFill>
              <a:srgbClr val="FF0000"/>
            </a:solidFill>
            <a:bevel/>
          </a:ln>
        </p:spPr>
        <p:txBody>
          <a:bodyPr lIns="45719" rIns="45719"/>
          <a:lstStyle/>
          <a:p/>
        </p:txBody>
      </p:sp>
      <p:sp>
        <p:nvSpPr>
          <p:cNvPr id="101" name="Shape 101"/>
          <p:cNvSpPr/>
          <p:nvPr/>
        </p:nvSpPr>
        <p:spPr>
          <a:xfrm flipH="1">
            <a:off x="7459259" y="2771371"/>
            <a:ext cx="531907" cy="531907"/>
          </a:xfrm>
          <a:prstGeom prst="line">
            <a:avLst/>
          </a:prstGeom>
          <a:ln w="76200">
            <a:solidFill>
              <a:srgbClr val="FF0000"/>
            </a:solidFill>
            <a:bevel/>
          </a:ln>
        </p:spPr>
        <p:txBody>
          <a:bodyPr lIns="45719" rIns="45719"/>
          <a:lstStyle/>
          <a:p/>
        </p:txBody>
      </p:sp>
      <p:sp>
        <p:nvSpPr>
          <p:cNvPr id="102" name="Shape 102"/>
          <p:cNvSpPr/>
          <p:nvPr/>
        </p:nvSpPr>
        <p:spPr>
          <a:xfrm>
            <a:off x="116790" y="3685401"/>
            <a:ext cx="8429626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3200" b="1">
                <a:solidFill>
                  <a:srgbClr val="FF0000"/>
                </a:solidFill>
              </a:defRPr>
            </a:pPr>
          </a:p>
          <a:p>
            <a:pPr>
              <a:defRPr sz="3200" b="1"/>
            </a:pPr>
            <a:r>
              <a:t>The wind </a:t>
            </a:r>
            <a:r>
              <a:rPr u="sng"/>
              <a:t>didn’t</a:t>
            </a:r>
            <a:r>
              <a:t> change </a:t>
            </a:r>
            <a:r>
              <a:rPr u="sng"/>
              <a:t>as</a:t>
            </a:r>
            <a:r>
              <a:t> he predicted.</a:t>
            </a:r>
          </a:p>
        </p:txBody>
      </p:sp>
      <p:sp>
        <p:nvSpPr>
          <p:cNvPr id="103" name="Shape 103"/>
          <p:cNvSpPr/>
          <p:nvPr/>
        </p:nvSpPr>
        <p:spPr>
          <a:xfrm>
            <a:off x="49616" y="1764407"/>
            <a:ext cx="6962141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54000" indent="-254000">
              <a:spcBef>
                <a:spcPts val="300"/>
              </a:spcBef>
              <a:defRPr sz="30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正如许多人认为的那样，这种蝙蝠吃鱼。</a:t>
            </a:r>
          </a:p>
        </p:txBody>
      </p:sp>
      <p:sp>
        <p:nvSpPr>
          <p:cNvPr id="104" name="Shape 104"/>
          <p:cNvSpPr/>
          <p:nvPr/>
        </p:nvSpPr>
        <p:spPr>
          <a:xfrm>
            <a:off x="78191" y="2724904"/>
            <a:ext cx="7343141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300"/>
              </a:spcBef>
              <a:defRPr sz="30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正如许多人认为的那样，这种蝙蝠不吃鱼。</a:t>
            </a:r>
          </a:p>
        </p:txBody>
      </p:sp>
      <p:sp>
        <p:nvSpPr>
          <p:cNvPr id="105" name="Shape 105"/>
          <p:cNvSpPr/>
          <p:nvPr/>
        </p:nvSpPr>
        <p:spPr>
          <a:xfrm>
            <a:off x="27468" y="3157884"/>
            <a:ext cx="6581141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300"/>
              </a:spcBef>
              <a:defRPr sz="3000">
                <a:solidFill>
                  <a:srgbClr val="9411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与许多人看法相反，这种蝙蝠不吃鱼。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3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3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2" presetClass="entr" presetSubtype="4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5" advAuto="0"/>
      <p:bldP spid="102" grpId="3" advAuto="0"/>
      <p:bldP spid="99" grpId="2" uiExpand="1" build="p" animBg="1" advAuto="0"/>
      <p:bldP spid="100" grpId="8" advAuto="0"/>
      <p:bldP spid="101" grpId="7" advAuto="0"/>
      <p:bldP spid="98" grpId="1" advAuto="0"/>
      <p:bldP spid="105" grpId="6" advAuto="0"/>
      <p:bldP spid="103" grpId="4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Shape 107"/>
          <p:cNvSpPr/>
          <p:nvPr>
            <p:ph type="body" idx="4294967295"/>
          </p:nvPr>
        </p:nvSpPr>
        <p:spPr>
          <a:xfrm>
            <a:off x="9525" y="841375"/>
            <a:ext cx="9088438" cy="6016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be dying for sth/to do sth_________________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1199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1). </a:t>
            </a:r>
            <a:r>
              <a:rPr b="0">
                <a:latin typeface="Cooper Black"/>
                <a:ea typeface="Cooper Black"/>
                <a:cs typeface="Cooper Black"/>
                <a:sym typeface="Cooper Black"/>
              </a:rPr>
              <a:t>表示“渴望做……”的短语还有: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 u="sng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can‘t wait to do… 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 u="sng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long to do… 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 u="sng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be anxious to do… 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 u="sng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be eager to do…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1" uiExpand="1" build="p" bldLvl="5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Shape 109"/>
          <p:cNvSpPr/>
          <p:nvPr>
            <p:ph type="body" idx="4294967295"/>
          </p:nvPr>
        </p:nvSpPr>
        <p:spPr>
          <a:xfrm>
            <a:off x="27781" y="538162"/>
            <a:ext cx="9088438" cy="60166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2) Refer to your dictionary to get the meaning of these phrases:</a:t>
            </a:r>
          </a:p>
          <a:p>
            <a:pPr marL="342900" indent="-342900">
              <a:lnSpc>
                <a:spcPts val="3500"/>
              </a:lnSpc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941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die of ________________ 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941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die down _____________________ 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941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die away____________________ 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 sz="3200" b="1">
                <a:solidFill>
                  <a:srgbClr val="941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die off _______________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 sz="3200" b="1">
                <a:solidFill>
                  <a:srgbClr val="941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die out _______________  </a:t>
            </a:r>
          </a:p>
        </p:txBody>
      </p:sp>
      <p:sp>
        <p:nvSpPr>
          <p:cNvPr id="110" name="Shape 110"/>
          <p:cNvSpPr/>
          <p:nvPr/>
        </p:nvSpPr>
        <p:spPr>
          <a:xfrm>
            <a:off x="6029325" y="2947987"/>
            <a:ext cx="127000" cy="1936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lnSpc>
                <a:spcPct val="150000"/>
              </a:lnSpc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11" name="Shape 111"/>
          <p:cNvSpPr/>
          <p:nvPr/>
        </p:nvSpPr>
        <p:spPr>
          <a:xfrm>
            <a:off x="1349295" y="2133092"/>
            <a:ext cx="286639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lnSpc>
                <a:spcPts val="3500"/>
              </a:lnSpc>
              <a:spcBef>
                <a:spcPts val="700"/>
              </a:spcBef>
              <a:defRPr sz="3200">
                <a:solidFill>
                  <a:srgbClr val="000066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t>因(患)……而死</a:t>
            </a:r>
          </a:p>
        </p:txBody>
      </p:sp>
      <p:sp>
        <p:nvSpPr>
          <p:cNvPr id="112" name="Shape 112"/>
          <p:cNvSpPr/>
          <p:nvPr/>
        </p:nvSpPr>
        <p:spPr>
          <a:xfrm>
            <a:off x="1941829" y="2735961"/>
            <a:ext cx="3761741" cy="58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ts val="3500"/>
              </a:lnSpc>
              <a:spcBef>
                <a:spcPts val="700"/>
              </a:spcBef>
              <a:defRPr sz="3200">
                <a:solidFill>
                  <a:srgbClr val="000066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逐渐减弱；逐渐模糊</a:t>
            </a:r>
          </a:p>
        </p:txBody>
      </p:sp>
      <p:sp>
        <p:nvSpPr>
          <p:cNvPr id="113" name="Shape 113"/>
          <p:cNvSpPr/>
          <p:nvPr/>
        </p:nvSpPr>
        <p:spPr>
          <a:xfrm>
            <a:off x="1687829" y="3279267"/>
            <a:ext cx="376174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ts val="3500"/>
              </a:lnSpc>
              <a:spcBef>
                <a:spcPts val="700"/>
              </a:spcBef>
              <a:defRPr sz="3200">
                <a:solidFill>
                  <a:srgbClr val="000066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逐渐停止；逐渐消失</a:t>
            </a:r>
          </a:p>
        </p:txBody>
      </p:sp>
      <p:sp>
        <p:nvSpPr>
          <p:cNvPr id="114" name="Shape 114"/>
          <p:cNvSpPr/>
          <p:nvPr/>
        </p:nvSpPr>
        <p:spPr>
          <a:xfrm>
            <a:off x="1891029" y="3706236"/>
            <a:ext cx="1729741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150000"/>
              </a:lnSpc>
              <a:defRPr sz="3200">
                <a:solidFill>
                  <a:srgbClr val="000066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相继死去</a:t>
            </a:r>
          </a:p>
        </p:txBody>
      </p:sp>
      <p:sp>
        <p:nvSpPr>
          <p:cNvPr id="115" name="Shape 115"/>
          <p:cNvSpPr/>
          <p:nvPr/>
        </p:nvSpPr>
        <p:spPr>
          <a:xfrm>
            <a:off x="1687829" y="4138929"/>
            <a:ext cx="2136141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150000"/>
              </a:lnSpc>
              <a:defRPr sz="3200">
                <a:solidFill>
                  <a:srgbClr val="000066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消失；灭绝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3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3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3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3" advAuto="0"/>
      <p:bldP spid="110" grpId="2" advAuto="0"/>
      <p:bldP spid="115" grpId="7" advAuto="0"/>
      <p:bldP spid="114" grpId="6" advAuto="0"/>
      <p:bldP spid="113" grpId="5" advAuto="0"/>
      <p:bldP spid="109" grpId="1" uiExpand="1" build="p" bldLvl="5" advAuto="0"/>
      <p:bldP spid="112" grpId="4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Shape 117"/>
          <p:cNvSpPr/>
          <p:nvPr>
            <p:ph type="body" idx="4294967295"/>
          </p:nvPr>
        </p:nvSpPr>
        <p:spPr>
          <a:xfrm>
            <a:off x="28575" y="130175"/>
            <a:ext cx="9088438" cy="6016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Practice:</a:t>
            </a:r>
          </a:p>
          <a:p>
            <a:pPr marL="0" indent="0">
              <a:lnSpc>
                <a:spcPts val="3500"/>
              </a:lnSpc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(1)He has realized the dangers of smoking and is dying to give it up now.</a:t>
            </a:r>
          </a:p>
          <a:p>
            <a:pPr marL="0" indent="0">
              <a:lnSpc>
                <a:spcPts val="3500"/>
              </a:lnSpc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</a:t>
            </a:r>
          </a:p>
          <a:p>
            <a:pPr marL="0" indent="0">
              <a:lnSpc>
                <a:spcPts val="3500"/>
              </a:lnSpc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(2)</a:t>
            </a:r>
            <a:r>
              <a:rPr b="0">
                <a:solidFill>
                  <a:srgbClr val="000000"/>
                </a:solidFill>
                <a:latin typeface="Cooper Black"/>
                <a:ea typeface="Cooper Black"/>
                <a:cs typeface="Cooper Black"/>
                <a:sym typeface="Cooper Black"/>
              </a:rPr>
              <a:t>用上述短语的适当形式填空。</a:t>
            </a:r>
            <a:endParaRPr b="0">
              <a:solidFill>
                <a:srgbClr val="000000"/>
              </a:solidFill>
              <a:latin typeface="Cooper Black"/>
              <a:ea typeface="Cooper Black"/>
              <a:cs typeface="Cooper Black"/>
              <a:sym typeface="Cooper Black"/>
            </a:endParaRPr>
          </a:p>
          <a:p>
            <a:pPr marL="0" indent="0">
              <a:lnSpc>
                <a:spcPts val="3500"/>
              </a:lnSpc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①No one has come up with a good explanation of why dinosaurs ________________．</a:t>
            </a:r>
          </a:p>
          <a:p>
            <a:pPr marL="0" indent="0">
              <a:lnSpc>
                <a:spcPts val="3500"/>
              </a:lnSpc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②After walking in the desert for such a long time, he was ____________ a drink.</a:t>
            </a:r>
          </a:p>
        </p:txBody>
      </p:sp>
      <p:sp>
        <p:nvSpPr>
          <p:cNvPr id="118" name="Shape 118"/>
          <p:cNvSpPr/>
          <p:nvPr/>
        </p:nvSpPr>
        <p:spPr>
          <a:xfrm>
            <a:off x="3502025" y="3278505"/>
            <a:ext cx="194468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died out</a:t>
            </a:r>
          </a:p>
        </p:txBody>
      </p:sp>
      <p:sp>
        <p:nvSpPr>
          <p:cNvPr id="119" name="Shape 119"/>
          <p:cNvSpPr/>
          <p:nvPr/>
        </p:nvSpPr>
        <p:spPr>
          <a:xfrm>
            <a:off x="1812925" y="4214336"/>
            <a:ext cx="280828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dying for</a:t>
            </a:r>
          </a:p>
        </p:txBody>
      </p:sp>
      <p:sp>
        <p:nvSpPr>
          <p:cNvPr id="120" name="Shape 120"/>
          <p:cNvSpPr/>
          <p:nvPr/>
        </p:nvSpPr>
        <p:spPr>
          <a:xfrm>
            <a:off x="167798" y="1644142"/>
            <a:ext cx="910590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500"/>
              </a:lnSpc>
              <a:spcBef>
                <a:spcPts val="700"/>
              </a:spcBef>
              <a:defRPr sz="32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他现在已经意识到了吸烟的危害，迫切希望戒掉它。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1" advAuto="0"/>
      <p:bldP spid="120" grpId="2" advAuto="0"/>
      <p:bldP spid="118" grpId="3" advAuto="0"/>
      <p:bldP spid="119" grpId="4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Shape 122"/>
          <p:cNvSpPr/>
          <p:nvPr>
            <p:ph type="body" idx="4294967295"/>
          </p:nvPr>
        </p:nvSpPr>
        <p:spPr>
          <a:xfrm>
            <a:off x="80962" y="130175"/>
            <a:ext cx="9088438" cy="6016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ts val="3500"/>
              </a:lnSpc>
              <a:spcBef>
                <a:spcPts val="700"/>
              </a:spcBef>
              <a:buClrTx/>
              <a:buFontTx/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③It was several minutes before the applause________________. </a:t>
            </a:r>
          </a:p>
          <a:p>
            <a:pPr marL="342900" indent="-342900">
              <a:lnSpc>
                <a:spcPts val="3500"/>
              </a:lnSpc>
              <a:spcBef>
                <a:spcPts val="500"/>
              </a:spcBef>
              <a:buClrTx/>
              <a:buFontTx/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2900" indent="-342900">
              <a:lnSpc>
                <a:spcPts val="3500"/>
              </a:lnSpc>
              <a:spcBef>
                <a:spcPts val="700"/>
              </a:spcBef>
              <a:buClrTx/>
              <a:buFontTx/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④If a group of people or animals __________， they die one by one until there are no more of them.</a:t>
            </a:r>
          </a:p>
          <a:p>
            <a:pPr marL="342900" indent="-342900">
              <a:lnSpc>
                <a:spcPts val="3500"/>
              </a:lnSpc>
              <a:spcBef>
                <a:spcPts val="500"/>
              </a:spcBef>
              <a:buClrTx/>
              <a:buFontTx/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2900" indent="-342900">
              <a:lnSpc>
                <a:spcPts val="3500"/>
              </a:lnSpc>
              <a:spcBef>
                <a:spcPts val="700"/>
              </a:spcBef>
              <a:buClrTx/>
              <a:buFontTx/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⑤If sound, wind, or light ____________， it becomes gradually weaker until you cannot hear, feel, or see it.</a:t>
            </a:r>
          </a:p>
        </p:txBody>
      </p:sp>
      <p:sp>
        <p:nvSpPr>
          <p:cNvPr id="123" name="Shape 123"/>
          <p:cNvSpPr/>
          <p:nvPr/>
        </p:nvSpPr>
        <p:spPr>
          <a:xfrm>
            <a:off x="2528093" y="601186"/>
            <a:ext cx="4194176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died down</a:t>
            </a:r>
          </a:p>
        </p:txBody>
      </p:sp>
      <p:sp>
        <p:nvSpPr>
          <p:cNvPr id="124" name="Shape 124"/>
          <p:cNvSpPr/>
          <p:nvPr/>
        </p:nvSpPr>
        <p:spPr>
          <a:xfrm>
            <a:off x="6684962" y="1669573"/>
            <a:ext cx="1946276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die off</a:t>
            </a:r>
          </a:p>
        </p:txBody>
      </p:sp>
      <p:sp>
        <p:nvSpPr>
          <p:cNvPr id="125" name="Shape 125"/>
          <p:cNvSpPr/>
          <p:nvPr/>
        </p:nvSpPr>
        <p:spPr>
          <a:xfrm>
            <a:off x="5319712" y="3607117"/>
            <a:ext cx="194468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dies away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2" advAuto="0"/>
      <p:bldP spid="125" grpId="3" advAuto="0"/>
      <p:bldP spid="123" grpId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Shape 127"/>
          <p:cNvSpPr/>
          <p:nvPr/>
        </p:nvSpPr>
        <p:spPr>
          <a:xfrm>
            <a:off x="-1" y="1077912"/>
            <a:ext cx="9144002" cy="3646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44500" indent="-444500">
              <a:lnSpc>
                <a:spcPts val="3500"/>
              </a:lnSpc>
              <a:defRPr sz="3200" b="1">
                <a:solidFill>
                  <a:srgbClr val="D6009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　</a:t>
            </a:r>
            <a:r>
              <a:rPr>
                <a:solidFill>
                  <a:srgbClr val="000000"/>
                </a:solidFill>
              </a:rPr>
              <a:t>work out ____________　</a:t>
            </a:r>
            <a:endParaRPr>
              <a:solidFill>
                <a:srgbClr val="000000"/>
              </a:solidFill>
            </a:endParaRPr>
          </a:p>
          <a:p>
            <a:pPr marL="444500" indent="-444500">
              <a:lnSpc>
                <a:spcPts val="3500"/>
              </a:lnSpc>
              <a:defRPr sz="3200" b="1">
                <a:solidFill>
                  <a:srgbClr val="D6009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0000"/>
                </a:solidFill>
              </a:rPr>
              <a:t>	 (1) work on/at</a:t>
            </a:r>
            <a:r>
              <a:t>  ___________________　　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 (2) at work ___________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       in work ____________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       out of work _____________</a:t>
            </a:r>
          </a:p>
          <a:p>
            <a:pPr marL="444500" indent="-444500">
              <a:lnSpc>
                <a:spcPts val="3500"/>
              </a:lnSpc>
              <a:defRPr sz="3200" b="1">
                <a:solidFill>
                  <a:srgbClr val="0066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</a:t>
            </a:r>
          </a:p>
          <a:p>
            <a:pPr marL="444500" indent="-444500">
              <a:lnSpc>
                <a:spcPts val="3500"/>
              </a:lnSpc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444500" indent="-444500">
              <a:lnSpc>
                <a:spcPts val="3500"/>
              </a:lnSpc>
              <a:defRPr sz="3200" b="1">
                <a:solidFill>
                  <a:srgbClr val="0066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</a:t>
            </a:r>
          </a:p>
        </p:txBody>
      </p:sp>
      <p:sp>
        <p:nvSpPr>
          <p:cNvPr id="128" name="Shape 128"/>
          <p:cNvSpPr/>
          <p:nvPr/>
        </p:nvSpPr>
        <p:spPr>
          <a:xfrm>
            <a:off x="3008629" y="1932304"/>
            <a:ext cx="132334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44500" indent="-444500">
              <a:lnSpc>
                <a:spcPts val="3500"/>
              </a:lnSpc>
              <a:defRPr sz="32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在工作</a:t>
            </a:r>
          </a:p>
        </p:txBody>
      </p:sp>
      <p:sp>
        <p:nvSpPr>
          <p:cNvPr id="129" name="Shape 129"/>
          <p:cNvSpPr/>
          <p:nvPr/>
        </p:nvSpPr>
        <p:spPr>
          <a:xfrm>
            <a:off x="3110229" y="2389504"/>
            <a:ext cx="132334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44500" indent="-444500">
              <a:lnSpc>
                <a:spcPts val="3500"/>
              </a:lnSpc>
              <a:defRPr sz="32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有工作</a:t>
            </a:r>
          </a:p>
        </p:txBody>
      </p:sp>
      <p:sp>
        <p:nvSpPr>
          <p:cNvPr id="130" name="Shape 130"/>
          <p:cNvSpPr/>
          <p:nvPr/>
        </p:nvSpPr>
        <p:spPr>
          <a:xfrm>
            <a:off x="4113529" y="2846704"/>
            <a:ext cx="91694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44500" indent="-444500">
              <a:lnSpc>
                <a:spcPts val="3500"/>
              </a:lnSpc>
              <a:defRPr sz="32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失业</a:t>
            </a:r>
          </a:p>
        </p:txBody>
      </p:sp>
      <p:sp>
        <p:nvSpPr>
          <p:cNvPr id="131" name="Shape 131"/>
          <p:cNvSpPr/>
          <p:nvPr/>
        </p:nvSpPr>
        <p:spPr>
          <a:xfrm>
            <a:off x="3516629" y="1543429"/>
            <a:ext cx="376174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44500" indent="-444500">
              <a:lnSpc>
                <a:spcPts val="3500"/>
              </a:lnSpc>
              <a:defRPr sz="32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从事，致力于，钻研</a:t>
            </a:r>
          </a:p>
        </p:txBody>
      </p:sp>
      <p:sp>
        <p:nvSpPr>
          <p:cNvPr id="132" name="Shape 132"/>
          <p:cNvSpPr/>
          <p:nvPr/>
        </p:nvSpPr>
        <p:spPr>
          <a:xfrm>
            <a:off x="3046729" y="1073529"/>
            <a:ext cx="916941" cy="585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444500" indent="-444500">
              <a:lnSpc>
                <a:spcPts val="3500"/>
              </a:lnSpc>
              <a:defRPr sz="32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锻炼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3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3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3" advAuto="0"/>
      <p:bldP spid="128" grpId="4" advAuto="0"/>
      <p:bldP spid="129" grpId="5" advAuto="0"/>
      <p:bldP spid="130" grpId="6" advAuto="0"/>
      <p:bldP spid="127" grpId="1" uiExpand="1" build="p" bldLvl="5" animBg="1" advAuto="0"/>
      <p:bldP spid="132" grpId="2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Shape 134"/>
          <p:cNvSpPr/>
          <p:nvPr/>
        </p:nvSpPr>
        <p:spPr>
          <a:xfrm>
            <a:off x="433387" y="936624"/>
            <a:ext cx="8277226" cy="5416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500"/>
              </a:lnSpc>
              <a:defRPr sz="2400" b="1">
                <a:solidFill>
                  <a:srgbClr val="0066CC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b="0">
                <a:solidFill>
                  <a:srgbClr val="011993"/>
                </a:solidFill>
                <a:latin typeface="SimHei"/>
                <a:ea typeface="SimHei"/>
                <a:cs typeface="SimHei"/>
                <a:sym typeface="SimHei"/>
              </a:rPr>
              <a:t>【活学活用】</a:t>
            </a:r>
            <a:r>
              <a:rPr>
                <a:solidFill>
                  <a:srgbClr val="000000"/>
                </a:solidFill>
              </a:rPr>
              <a:t>(1)[2015•</a:t>
            </a:r>
            <a:r>
              <a:rPr b="0">
                <a:solidFill>
                  <a:srgbClr val="000000"/>
                </a:solidFill>
                <a:latin typeface="宋体"/>
                <a:ea typeface="宋体"/>
                <a:cs typeface="宋体"/>
                <a:sym typeface="宋体"/>
              </a:rPr>
              <a:t>四川卷</a:t>
            </a:r>
            <a:r>
              <a:rPr>
                <a:solidFill>
                  <a:srgbClr val="000000"/>
                </a:solidFill>
              </a:rPr>
              <a:t>•</a:t>
            </a:r>
            <a:r>
              <a:rPr b="0">
                <a:solidFill>
                  <a:srgbClr val="000000"/>
                </a:solidFill>
                <a:latin typeface="宋体"/>
                <a:ea typeface="宋体"/>
                <a:cs typeface="宋体"/>
                <a:sym typeface="宋体"/>
              </a:rPr>
              <a:t>补全对话</a:t>
            </a:r>
            <a:r>
              <a:rPr>
                <a:solidFill>
                  <a:srgbClr val="000000"/>
                </a:solidFill>
              </a:rPr>
              <a:t>] Like cycling, or you could </a:t>
            </a:r>
            <a:r>
              <a:rPr>
                <a:solidFill>
                  <a:srgbClr val="0000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work out </a:t>
            </a:r>
            <a:r>
              <a:rPr>
                <a:solidFill>
                  <a:srgbClr val="000000"/>
                </a:solidFill>
              </a:rPr>
              <a:t>at the gym.</a:t>
            </a:r>
          </a:p>
          <a:p>
            <a:pPr>
              <a:lnSpc>
                <a:spcPts val="3500"/>
              </a:lnSpc>
              <a:defRPr sz="2400">
                <a:latin typeface="宋体"/>
                <a:ea typeface="宋体"/>
                <a:cs typeface="宋体"/>
                <a:sym typeface="宋体"/>
              </a:defRPr>
            </a:pPr>
            <a:r>
              <a:t>_____________________________________________________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  <a:p>
            <a:pPr>
              <a:lnSpc>
                <a:spcPts val="3500"/>
              </a:lnSpc>
              <a:defRPr sz="2400" b="1">
                <a:latin typeface="Garamond"/>
                <a:ea typeface="Garamond"/>
                <a:cs typeface="Garamond"/>
                <a:sym typeface="Garamond"/>
              </a:defRPr>
            </a:pPr>
            <a:r>
              <a:t>(2)[2014•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重庆卷</a:t>
            </a:r>
            <a:r>
              <a:t>•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阅读</a:t>
            </a:r>
            <a:r>
              <a:t>B]  Keeping a diary can help you </a:t>
            </a:r>
            <a:r>
              <a:rPr>
                <a:effectLst>
                  <a:outerShdw blurRad="12700" dist="25400" dir="2700000" rotWithShape="0">
                    <a:srgbClr val="DDDDDD"/>
                  </a:outerShdw>
                </a:effectLst>
              </a:rPr>
              <a:t>work out </a:t>
            </a:r>
            <a:r>
              <a:t>your daily food intake more accurately.</a:t>
            </a:r>
          </a:p>
          <a:p>
            <a:pPr>
              <a:lnSpc>
                <a:spcPts val="3500"/>
              </a:lnSpc>
              <a:defRPr sz="2400">
                <a:latin typeface="宋体"/>
                <a:ea typeface="宋体"/>
                <a:cs typeface="宋体"/>
                <a:sym typeface="宋体"/>
              </a:defRPr>
            </a:pPr>
            <a:r>
              <a:t>_____________________________________________________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  <a:p>
            <a:pPr>
              <a:lnSpc>
                <a:spcPts val="3500"/>
              </a:lnSpc>
              <a:defRPr sz="2400" b="1">
                <a:latin typeface="Garamond"/>
                <a:ea typeface="Garamond"/>
                <a:cs typeface="Garamond"/>
                <a:sym typeface="Garamond"/>
              </a:defRPr>
            </a:pPr>
            <a:r>
              <a:t>(3)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指出下列各句中</a:t>
            </a:r>
            <a:r>
              <a:t>work out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的含义。</a:t>
            </a:r>
          </a:p>
          <a:p>
            <a:pPr>
              <a:lnSpc>
                <a:spcPts val="3500"/>
              </a:lnSpc>
              <a:defRPr sz="2400" b="1">
                <a:latin typeface="Garamond"/>
                <a:ea typeface="Garamond"/>
                <a:cs typeface="Garamond"/>
                <a:sym typeface="Garamond"/>
              </a:defRPr>
            </a:pPr>
            <a:r>
              <a:t>①We must work out a plan as quickly as we can.________</a:t>
            </a:r>
          </a:p>
          <a:p>
            <a:pPr>
              <a:lnSpc>
                <a:spcPts val="3500"/>
              </a:lnSpc>
              <a:defRPr sz="2400" b="1">
                <a:latin typeface="Garamond"/>
                <a:ea typeface="Garamond"/>
                <a:cs typeface="Garamond"/>
                <a:sym typeface="Garamond"/>
              </a:defRPr>
            </a:pPr>
            <a:r>
              <a:t>②Have you worked out the problem yet?_____________</a:t>
            </a:r>
          </a:p>
          <a:p>
            <a:pPr>
              <a:lnSpc>
                <a:spcPts val="3500"/>
              </a:lnSpc>
              <a:defRPr sz="2400" b="1">
                <a:latin typeface="Garamond"/>
                <a:ea typeface="Garamond"/>
                <a:cs typeface="Garamond"/>
                <a:sym typeface="Garamond"/>
              </a:defRPr>
            </a:pPr>
            <a:r>
              <a:t>③I can't work out the meaning of this sentence._________</a:t>
            </a:r>
          </a:p>
          <a:p>
            <a:pPr>
              <a:lnSpc>
                <a:spcPts val="3500"/>
              </a:lnSpc>
              <a:defRPr sz="2400" b="1">
                <a:latin typeface="Garamond"/>
                <a:ea typeface="Garamond"/>
                <a:cs typeface="Garamond"/>
                <a:sym typeface="Garamond"/>
              </a:defRPr>
            </a:pPr>
            <a:r>
              <a:t>④If the traffic plan works out, it will be used in other cities, too.____________</a:t>
            </a:r>
          </a:p>
        </p:txBody>
      </p:sp>
      <p:sp>
        <p:nvSpPr>
          <p:cNvPr id="135" name="Shape 135"/>
          <p:cNvSpPr/>
          <p:nvPr/>
        </p:nvSpPr>
        <p:spPr>
          <a:xfrm>
            <a:off x="611187" y="193992"/>
            <a:ext cx="6697663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2200" b="1">
                <a:solidFill>
                  <a:srgbClr val="C00000"/>
                </a:solidFill>
                <a:latin typeface="幼圆"/>
                <a:ea typeface="幼圆"/>
                <a:cs typeface="幼圆"/>
                <a:sym typeface="幼圆"/>
              </a:defRPr>
            </a:pPr>
            <a:r>
              <a:t>Unit 3　Looking good, feeling good</a:t>
            </a:r>
          </a:p>
        </p:txBody>
      </p:sp>
      <p:sp>
        <p:nvSpPr>
          <p:cNvPr id="136" name="Shape 136"/>
          <p:cNvSpPr/>
          <p:nvPr/>
        </p:nvSpPr>
        <p:spPr>
          <a:xfrm>
            <a:off x="6372225" y="4496117"/>
            <a:ext cx="1655763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7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制订</a:t>
            </a:r>
          </a:p>
        </p:txBody>
      </p:sp>
      <p:sp>
        <p:nvSpPr>
          <p:cNvPr id="137" name="Shape 137"/>
          <p:cNvSpPr/>
          <p:nvPr/>
        </p:nvSpPr>
        <p:spPr>
          <a:xfrm>
            <a:off x="7118350" y="4002477"/>
            <a:ext cx="2133600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7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解决</a:t>
            </a:r>
          </a:p>
        </p:txBody>
      </p:sp>
      <p:sp>
        <p:nvSpPr>
          <p:cNvPr id="138" name="Shape 138"/>
          <p:cNvSpPr/>
          <p:nvPr/>
        </p:nvSpPr>
        <p:spPr>
          <a:xfrm>
            <a:off x="7169150" y="4892198"/>
            <a:ext cx="1655763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7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理解　</a:t>
            </a:r>
          </a:p>
        </p:txBody>
      </p:sp>
      <p:sp>
        <p:nvSpPr>
          <p:cNvPr id="139" name="Shape 139"/>
          <p:cNvSpPr/>
          <p:nvPr/>
        </p:nvSpPr>
        <p:spPr>
          <a:xfrm>
            <a:off x="1547812" y="5805805"/>
            <a:ext cx="1655763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7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奏效</a:t>
            </a:r>
          </a:p>
        </p:txBody>
      </p:sp>
      <p:sp>
        <p:nvSpPr>
          <p:cNvPr id="140" name="Shape 140"/>
          <p:cNvSpPr/>
          <p:nvPr/>
        </p:nvSpPr>
        <p:spPr>
          <a:xfrm>
            <a:off x="836930" y="1812448"/>
            <a:ext cx="5895341" cy="550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500"/>
              </a:lnSpc>
              <a:defRPr sz="24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比如骑自行车，要不你可以去健身房锻炼。</a:t>
            </a:r>
          </a:p>
        </p:txBody>
      </p:sp>
      <p:sp>
        <p:nvSpPr>
          <p:cNvPr id="141" name="Shape 141"/>
          <p:cNvSpPr/>
          <p:nvPr/>
        </p:nvSpPr>
        <p:spPr>
          <a:xfrm>
            <a:off x="773430" y="3173630"/>
            <a:ext cx="7114541" cy="550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500"/>
              </a:lnSpc>
              <a:defRPr sz="24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记日记有助于你更精确地计算出每日的食物摄入量。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4" advAuto="0"/>
      <p:bldP spid="139" grpId="7" advAuto="0"/>
      <p:bldP spid="138" grpId="6" advAuto="0"/>
      <p:bldP spid="134" grpId="1" advAuto="0"/>
      <p:bldP spid="140" grpId="2" advAuto="0"/>
      <p:bldP spid="136" grpId="5" advAuto="0"/>
      <p:bldP spid="141" grpId="3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Shape 143"/>
          <p:cNvSpPr/>
          <p:nvPr>
            <p:ph type="body" idx="4294967295"/>
          </p:nvPr>
        </p:nvSpPr>
        <p:spPr>
          <a:xfrm>
            <a:off x="148431" y="339725"/>
            <a:ext cx="8897938" cy="6016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【易混辨析】work out与turn out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两个短语都有____________之意，但work out是___________________,且常与_____________连用；而turn out是______________，其用法有_______________________________________________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4F8F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Practice: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Don't worry; I'm sure it will all turn out fine.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turned out that he didn't get the job in the end.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His statement turned out to be false.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b="1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</a:t>
            </a:r>
          </a:p>
        </p:txBody>
      </p:sp>
      <p:sp>
        <p:nvSpPr>
          <p:cNvPr id="144" name="Shape 144"/>
          <p:cNvSpPr/>
          <p:nvPr/>
        </p:nvSpPr>
        <p:spPr>
          <a:xfrm>
            <a:off x="176529" y="3294379"/>
            <a:ext cx="686054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不要担心，我敢肯定一切最终会好起来的。</a:t>
            </a:r>
          </a:p>
        </p:txBody>
      </p:sp>
      <p:sp>
        <p:nvSpPr>
          <p:cNvPr id="145" name="Shape 145"/>
          <p:cNvSpPr/>
          <p:nvPr/>
        </p:nvSpPr>
        <p:spPr>
          <a:xfrm>
            <a:off x="195579" y="4110161"/>
            <a:ext cx="579374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结果是，他最后没有得到那份工作。</a:t>
            </a:r>
          </a:p>
        </p:txBody>
      </p:sp>
      <p:sp>
        <p:nvSpPr>
          <p:cNvPr id="146" name="Shape 146"/>
          <p:cNvSpPr/>
          <p:nvPr/>
        </p:nvSpPr>
        <p:spPr>
          <a:xfrm>
            <a:off x="195579" y="4964041"/>
            <a:ext cx="579374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他说的那番话后来证明是一派胡言。</a:t>
            </a:r>
          </a:p>
        </p:txBody>
      </p:sp>
      <p:sp>
        <p:nvSpPr>
          <p:cNvPr id="147" name="Shape 147"/>
          <p:cNvSpPr/>
          <p:nvPr/>
        </p:nvSpPr>
        <p:spPr>
          <a:xfrm>
            <a:off x="2335529" y="881380"/>
            <a:ext cx="227976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“最后结果是”</a:t>
            </a:r>
          </a:p>
        </p:txBody>
      </p:sp>
      <p:sp>
        <p:nvSpPr>
          <p:cNvPr id="148" name="Shape 148"/>
          <p:cNvSpPr/>
          <p:nvPr/>
        </p:nvSpPr>
        <p:spPr>
          <a:xfrm>
            <a:off x="938530" y="1287780"/>
            <a:ext cx="259334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不及物动词短语</a:t>
            </a:r>
          </a:p>
        </p:txBody>
      </p:sp>
      <p:sp>
        <p:nvSpPr>
          <p:cNvPr id="149" name="Shape 149"/>
          <p:cNvSpPr/>
          <p:nvPr/>
        </p:nvSpPr>
        <p:spPr>
          <a:xfrm>
            <a:off x="5084248" y="1287780"/>
            <a:ext cx="2251806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well或badly</a:t>
            </a:r>
          </a:p>
        </p:txBody>
      </p:sp>
      <p:sp>
        <p:nvSpPr>
          <p:cNvPr id="150" name="Shape 150"/>
          <p:cNvSpPr/>
          <p:nvPr/>
        </p:nvSpPr>
        <p:spPr>
          <a:xfrm>
            <a:off x="2534339" y="1713617"/>
            <a:ext cx="188214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26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系动词短语</a:t>
            </a:r>
          </a:p>
        </p:txBody>
      </p:sp>
      <p:sp>
        <p:nvSpPr>
          <p:cNvPr id="151" name="Shape 151"/>
          <p:cNvSpPr/>
          <p:nvPr/>
        </p:nvSpPr>
        <p:spPr>
          <a:xfrm>
            <a:off x="549518" y="2087879"/>
            <a:ext cx="8095764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lnSpc>
                <a:spcPct val="80000"/>
              </a:lnSpc>
              <a:spcBef>
                <a:spcPts val="600"/>
              </a:spcBef>
              <a:defRPr sz="2800" b="1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turn out＋adj.; turn out to be…；It turns out that…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3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32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3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32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32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7" advAuto="0"/>
      <p:bldP spid="148" grpId="3" advAuto="0"/>
      <p:bldP spid="149" grpId="4" advAuto="0"/>
      <p:bldP spid="150" grpId="5" advAuto="0"/>
      <p:bldP spid="145" grpId="8" advAuto="0"/>
      <p:bldP spid="146" grpId="9" advAuto="0"/>
      <p:bldP spid="143" grpId="1" uiExpand="1" build="p" animBg="1" advAuto="0"/>
      <p:bldP spid="147" grpId="2" advAuto="0"/>
      <p:bldP spid="151" grpId="6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Shape 153"/>
          <p:cNvSpPr/>
          <p:nvPr>
            <p:ph type="title" idx="4294967295"/>
          </p:nvPr>
        </p:nvSpPr>
        <p:spPr>
          <a:xfrm>
            <a:off x="457200" y="-123825"/>
            <a:ext cx="8229600" cy="7858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rgbClr val="01199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Consolidation</a:t>
            </a:r>
          </a:p>
        </p:txBody>
      </p:sp>
      <p:sp>
        <p:nvSpPr>
          <p:cNvPr id="154" name="Shape 154"/>
          <p:cNvSpPr/>
          <p:nvPr>
            <p:ph type="body" idx="4294967295"/>
          </p:nvPr>
        </p:nvSpPr>
        <p:spPr>
          <a:xfrm>
            <a:off x="139700" y="533400"/>
            <a:ext cx="8642350" cy="5791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We were supposed to move into our new classroom building at the beginning of the month, but_____________________________</a:t>
            </a:r>
          </a:p>
          <a:p>
            <a:pPr marL="342900" indent="-342900">
              <a:spcBef>
                <a:spcPts val="800"/>
              </a:spcBef>
              <a:buClrTx/>
              <a:buSzTx/>
              <a:buFontTx/>
              <a:buNone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( </a:t>
            </a:r>
            <a:r>
              <a:rPr b="0">
                <a:latin typeface="Cooper Black"/>
                <a:ea typeface="Cooper Black"/>
                <a:cs typeface="Cooper Black"/>
                <a:sym typeface="Cooper Black"/>
              </a:rPr>
              <a:t>事情并没有像计划的那样进展.</a:t>
            </a:r>
            <a:r>
              <a:rPr sz="3600"/>
              <a:t>)</a:t>
            </a:r>
            <a:endParaRPr sz="3600"/>
          </a:p>
          <a:p>
            <a:pPr marL="342900" indent="-342900">
              <a:lnSpc>
                <a:spcPts val="3500"/>
              </a:lnSpc>
              <a:spcBef>
                <a:spcPts val="700"/>
              </a:spcBef>
              <a:buClrTx/>
              <a:buSzTx/>
              <a:buFontTx/>
              <a:buNone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_______________________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（</a:t>
            </a:r>
            <a:r>
              <a:rPr b="0">
                <a:latin typeface="Cooper Black"/>
                <a:ea typeface="Cooper Black"/>
                <a:cs typeface="Cooper Black"/>
                <a:sym typeface="Cooper Black"/>
              </a:rPr>
              <a:t>我弄不明白的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）</a:t>
            </a:r>
            <a:r>
              <a:t> is why the weather is such a fascinating topic people like to talk about.</a:t>
            </a:r>
          </a:p>
        </p:txBody>
      </p:sp>
      <p:sp>
        <p:nvSpPr>
          <p:cNvPr id="155" name="Shape 155"/>
          <p:cNvSpPr/>
          <p:nvPr/>
        </p:nvSpPr>
        <p:spPr>
          <a:xfrm>
            <a:off x="2600324" y="1539875"/>
            <a:ext cx="5301666" cy="48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things didn't work out as planned</a:t>
            </a:r>
          </a:p>
        </p:txBody>
      </p:sp>
      <p:sp>
        <p:nvSpPr>
          <p:cNvPr id="156" name="Shape 156"/>
          <p:cNvSpPr/>
          <p:nvPr/>
        </p:nvSpPr>
        <p:spPr>
          <a:xfrm>
            <a:off x="684212" y="2690812"/>
            <a:ext cx="3871105" cy="482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What I cannot figure out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2" advAuto="0"/>
      <p:bldP spid="155" grpId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Shape 158"/>
          <p:cNvSpPr/>
          <p:nvPr>
            <p:ph type="body" idx="4294967295"/>
          </p:nvPr>
        </p:nvSpPr>
        <p:spPr>
          <a:xfrm>
            <a:off x="63499" y="320674"/>
            <a:ext cx="9172577" cy="57896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我有规律地锻炼身体以保持健康。</a:t>
            </a:r>
          </a:p>
          <a:p>
            <a:pPr marL="342900" indent="-342900">
              <a:spcBef>
                <a:spcPts val="500"/>
              </a:spcBef>
              <a:buClrTx/>
              <a:buSzTx/>
              <a:buFontTx/>
              <a:buNone/>
              <a:defRPr sz="3600" b="1">
                <a:solidFill>
                  <a:srgbClr val="D6009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200"/>
              <a:t>__________________________________________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 我琢磨不透他为什么要辞掉工作。</a:t>
            </a:r>
          </a:p>
          <a:p>
            <a:pPr marL="342900" indent="-342900">
              <a:spcBef>
                <a:spcPts val="500"/>
              </a:spcBef>
              <a:buClrTx/>
              <a:buSzTx/>
              <a:buFontTx/>
              <a:buNone/>
              <a:defRPr sz="3600" b="1">
                <a:solidFill>
                  <a:srgbClr val="D6009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200"/>
              <a:t>__________________________________________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5. 我多年来一直渴望着一个假期。</a:t>
            </a:r>
          </a:p>
          <a:p>
            <a:pPr marL="342900" indent="-342900">
              <a:spcBef>
                <a:spcPts val="700"/>
              </a:spcBef>
              <a:buClrTx/>
              <a:buSzTx/>
              <a:buFontTx/>
              <a:buNone/>
              <a:defRPr sz="3200" b="1">
                <a:solidFill>
                  <a:srgbClr val="D6009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</a:t>
            </a:r>
          </a:p>
        </p:txBody>
      </p:sp>
      <p:sp>
        <p:nvSpPr>
          <p:cNvPr id="159" name="Shape 159"/>
          <p:cNvSpPr/>
          <p:nvPr/>
        </p:nvSpPr>
        <p:spPr>
          <a:xfrm>
            <a:off x="483909" y="942335"/>
            <a:ext cx="5559982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spcBef>
                <a:spcPts val="700"/>
              </a:spcBef>
              <a:defRPr sz="3200" b="1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I work out regulary to keep fit. </a:t>
            </a:r>
          </a:p>
        </p:txBody>
      </p:sp>
      <p:sp>
        <p:nvSpPr>
          <p:cNvPr id="160" name="Shape 160"/>
          <p:cNvSpPr/>
          <p:nvPr/>
        </p:nvSpPr>
        <p:spPr>
          <a:xfrm>
            <a:off x="485993" y="2199636"/>
            <a:ext cx="6521014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spcBef>
                <a:spcPts val="700"/>
              </a:spcBef>
              <a:defRPr sz="3200" b="1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I can't figure out why he quit his job.</a:t>
            </a:r>
          </a:p>
        </p:txBody>
      </p:sp>
      <p:sp>
        <p:nvSpPr>
          <p:cNvPr id="161" name="Shape 161"/>
          <p:cNvSpPr/>
          <p:nvPr/>
        </p:nvSpPr>
        <p:spPr>
          <a:xfrm>
            <a:off x="474980" y="3456935"/>
            <a:ext cx="6974841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342900" indent="-342900">
              <a:spcBef>
                <a:spcPts val="700"/>
              </a:spcBef>
              <a:defRPr sz="3200" b="1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I've been dying for a vacation for years.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2" advAuto="0"/>
      <p:bldP spid="161" grpId="4" advAuto="0"/>
      <p:bldP spid="158" grpId="1" uiExpand="1" build="p" bldLvl="5" advAuto="0"/>
      <p:bldP spid="160" grpId="3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Shape 163"/>
          <p:cNvSpPr/>
          <p:nvPr>
            <p:ph type="title" idx="4294967295"/>
          </p:nvPr>
        </p:nvSpPr>
        <p:spPr>
          <a:xfrm>
            <a:off x="857250" y="928687"/>
            <a:ext cx="6286500" cy="106680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3600">
                <a:solidFill>
                  <a:srgbClr val="000000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t>Q: as</a:t>
            </a:r>
            <a:r>
              <a:rPr>
                <a:latin typeface="方正姚体"/>
                <a:ea typeface="方正姚体"/>
                <a:cs typeface="方正姚体"/>
                <a:sym typeface="方正姚体"/>
              </a:rPr>
              <a:t>还有哪些意思和用法？</a:t>
            </a:r>
          </a:p>
        </p:txBody>
      </p:sp>
      <p:sp>
        <p:nvSpPr>
          <p:cNvPr id="164" name="Shape 164"/>
          <p:cNvSpPr/>
          <p:nvPr/>
        </p:nvSpPr>
        <p:spPr>
          <a:xfrm>
            <a:off x="3714750" y="2357437"/>
            <a:ext cx="500063" cy="71437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040"/>
                </a:moveTo>
                <a:lnTo>
                  <a:pt x="5400" y="14040"/>
                </a:lnTo>
                <a:lnTo>
                  <a:pt x="5400" y="0"/>
                </a:lnTo>
                <a:lnTo>
                  <a:pt x="16200" y="0"/>
                </a:lnTo>
                <a:lnTo>
                  <a:pt x="16200" y="14040"/>
                </a:lnTo>
                <a:lnTo>
                  <a:pt x="21600" y="1404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rgbClr val="3C3D65"/>
            </a:solidFill>
            <a:bevel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宋体"/>
                <a:ea typeface="宋体"/>
                <a:cs typeface="宋体"/>
                <a:sym typeface="宋体"/>
              </a:defRPr>
            </a:pPr>
          </a:p>
        </p:txBody>
      </p:sp>
      <p:sp>
        <p:nvSpPr>
          <p:cNvPr id="165" name="Shape 165"/>
          <p:cNvSpPr/>
          <p:nvPr/>
        </p:nvSpPr>
        <p:spPr>
          <a:xfrm>
            <a:off x="3420513" y="3125651"/>
            <a:ext cx="2571751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FF0000"/>
                </a:solidFill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t>词性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1" advAuto="0"/>
      <p:bldP spid="165" grpId="2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Shape 167"/>
          <p:cNvSpPr/>
          <p:nvPr>
            <p:ph type="title" idx="4294967295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 </a:t>
            </a:r>
          </a:p>
        </p:txBody>
      </p:sp>
      <p:grpSp>
        <p:nvGrpSpPr>
          <p:cNvPr id="170" name="Group 170"/>
          <p:cNvGrpSpPr/>
          <p:nvPr/>
        </p:nvGrpSpPr>
        <p:grpSpPr>
          <a:xfrm>
            <a:off x="0" y="2819400"/>
            <a:ext cx="1371600" cy="1066800"/>
            <a:chExt cx="1371600" cy="1066800"/>
          </a:xfrm>
        </p:grpSpPr>
        <p:sp>
          <p:nvSpPr>
            <p:cNvPr id="168" name="Shape 168"/>
            <p:cNvSpPr/>
            <p:nvPr/>
          </p:nvSpPr>
          <p:spPr>
            <a:xfrm>
              <a:off x="0" y="0"/>
              <a:ext cx="1371600" cy="1066800"/>
            </a:xfrm>
            <a:prstGeom prst="roundRect">
              <a:avLst>
                <a:gd name="adj" fmla="val 16667"/>
              </a:avLst>
            </a:prstGeom>
            <a:solidFill>
              <a:srgbClr val="008080"/>
            </a:solidFill>
            <a:ln w="9525" cap="flat">
              <a:solidFill>
                <a:srgbClr val="00008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" name="Shape 169"/>
            <p:cNvSpPr/>
            <p:nvPr/>
          </p:nvSpPr>
          <p:spPr>
            <a:xfrm>
              <a:off x="52056" y="163829"/>
              <a:ext cx="688366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as</a:t>
              </a:r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2214562" y="1676400"/>
            <a:ext cx="2133601" cy="914400"/>
            <a:chExt cx="2133600" cy="914400"/>
          </a:xfrm>
        </p:grpSpPr>
        <p:sp>
          <p:nvSpPr>
            <p:cNvPr id="171" name="Shape 171"/>
            <p:cNvSpPr/>
            <p:nvPr/>
          </p:nvSpPr>
          <p:spPr>
            <a:xfrm>
              <a:off x="0" y="0"/>
              <a:ext cx="2133600" cy="914400"/>
            </a:xfrm>
            <a:prstGeom prst="roundRect">
              <a:avLst>
                <a:gd name="adj" fmla="val 16667"/>
              </a:avLst>
            </a:prstGeom>
            <a:solidFill>
              <a:srgbClr val="D8D8D8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3200" b="1"/>
              </a:pPr>
            </a:p>
          </p:txBody>
        </p:sp>
        <p:sp>
          <p:nvSpPr>
            <p:cNvPr id="172" name="Shape 172"/>
            <p:cNvSpPr/>
            <p:nvPr/>
          </p:nvSpPr>
          <p:spPr>
            <a:xfrm>
              <a:off x="44619" y="182780"/>
              <a:ext cx="1050291" cy="548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marL="342900" indent="-342900">
                <a:defRPr sz="3200" b="1">
                  <a:solidFill>
                    <a:srgbClr val="FF2600"/>
                  </a:solidFill>
                </a:defRPr>
              </a:pPr>
              <a:r>
                <a:rPr b="0" u="sng">
                  <a:uFill>
                    <a:solidFill>
                      <a:srgbClr val="67AFBD"/>
                    </a:solidFill>
                  </a:uFill>
                  <a:latin typeface="宋体"/>
                  <a:ea typeface="宋体"/>
                  <a:cs typeface="宋体"/>
                  <a:sym typeface="宋体"/>
                  <a:hlinkClick r:id="rId2"/>
                </a:rPr>
                <a:t>连词</a:t>
              </a:r>
              <a:r>
                <a:t>.</a:t>
              </a:r>
            </a:p>
          </p:txBody>
        </p:sp>
      </p:grpSp>
      <p:sp>
        <p:nvSpPr>
          <p:cNvPr id="174" name="Shape 174"/>
          <p:cNvSpPr/>
          <p:nvPr/>
        </p:nvSpPr>
        <p:spPr>
          <a:xfrm>
            <a:off x="1428750" y="714375"/>
            <a:ext cx="838200" cy="5410200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5635" y="0"/>
                  <a:pt x="10800" y="804"/>
                  <a:pt x="10800" y="1796"/>
                </a:cubicBezTo>
                <a:lnTo>
                  <a:pt x="10800" y="9004"/>
                </a:lnTo>
                <a:cubicBezTo>
                  <a:pt x="10800" y="9996"/>
                  <a:pt x="5965" y="10800"/>
                  <a:pt x="0" y="10800"/>
                </a:cubicBezTo>
                <a:cubicBezTo>
                  <a:pt x="5965" y="10800"/>
                  <a:pt x="10800" y="11604"/>
                  <a:pt x="10800" y="12596"/>
                </a:cubicBezTo>
                <a:lnTo>
                  <a:pt x="10800" y="19804"/>
                </a:lnTo>
                <a:cubicBezTo>
                  <a:pt x="10800" y="20796"/>
                  <a:pt x="15635" y="21600"/>
                  <a:pt x="21600" y="21600"/>
                </a:cubicBezTo>
              </a:path>
            </a:pathLst>
          </a:custGeom>
          <a:ln w="31750">
            <a:solidFill>
              <a:srgbClr val="003366"/>
            </a:solidFill>
            <a:bevel/>
          </a:ln>
        </p:spPr>
        <p:txBody>
          <a:bodyPr lIns="45719" rIns="45719" anchor="ctr"/>
          <a:lstStyle/>
          <a:p/>
        </p:txBody>
      </p:sp>
      <p:grpSp>
        <p:nvGrpSpPr>
          <p:cNvPr id="177" name="Group 177"/>
          <p:cNvGrpSpPr/>
          <p:nvPr/>
        </p:nvGrpSpPr>
        <p:grpSpPr>
          <a:xfrm>
            <a:off x="2286000" y="304800"/>
            <a:ext cx="2133600" cy="914400"/>
            <a:chExt cx="2133600" cy="914400"/>
          </a:xfrm>
        </p:grpSpPr>
        <p:sp>
          <p:nvSpPr>
            <p:cNvPr id="175" name="Shape 175"/>
            <p:cNvSpPr/>
            <p:nvPr/>
          </p:nvSpPr>
          <p:spPr>
            <a:xfrm>
              <a:off x="0" y="0"/>
              <a:ext cx="2133600" cy="914400"/>
            </a:xfrm>
            <a:prstGeom prst="roundRect">
              <a:avLst>
                <a:gd name="adj" fmla="val 16667"/>
              </a:avLst>
            </a:prstGeom>
            <a:solidFill>
              <a:srgbClr val="D8D8D8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3200" b="1"/>
              </a:pPr>
            </a:p>
          </p:txBody>
        </p:sp>
        <p:sp>
          <p:nvSpPr>
            <p:cNvPr id="176" name="Shape 176"/>
            <p:cNvSpPr/>
            <p:nvPr/>
          </p:nvSpPr>
          <p:spPr>
            <a:xfrm>
              <a:off x="44619" y="182780"/>
              <a:ext cx="1050291" cy="548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marL="342900" indent="-342900">
                <a:defRPr sz="3200" b="1"/>
              </a:pPr>
              <a:r>
                <a:rPr b="0" u="sng">
                  <a:solidFill>
                    <a:srgbClr val="FF2600"/>
                  </a:solidFill>
                  <a:uFill>
                    <a:solidFill>
                      <a:srgbClr val="67AFBD"/>
                    </a:solidFill>
                  </a:uFill>
                  <a:latin typeface="宋体"/>
                  <a:ea typeface="宋体"/>
                  <a:cs typeface="宋体"/>
                  <a:sym typeface="宋体"/>
                  <a:hlinkClick r:id="rId2"/>
                </a:rPr>
                <a:t>副词</a:t>
              </a:r>
              <a:r>
                <a:t>.</a:t>
              </a:r>
            </a:p>
          </p:txBody>
        </p:sp>
      </p:grpSp>
      <p:grpSp>
        <p:nvGrpSpPr>
          <p:cNvPr id="180" name="Group 180"/>
          <p:cNvGrpSpPr/>
          <p:nvPr/>
        </p:nvGrpSpPr>
        <p:grpSpPr>
          <a:xfrm>
            <a:off x="2214562" y="4191000"/>
            <a:ext cx="2133601" cy="914400"/>
            <a:chExt cx="2133600" cy="914400"/>
          </a:xfrm>
        </p:grpSpPr>
        <p:sp>
          <p:nvSpPr>
            <p:cNvPr id="178" name="Shape 178"/>
            <p:cNvSpPr/>
            <p:nvPr/>
          </p:nvSpPr>
          <p:spPr>
            <a:xfrm>
              <a:off x="0" y="0"/>
              <a:ext cx="2133600" cy="914400"/>
            </a:xfrm>
            <a:prstGeom prst="roundRect">
              <a:avLst>
                <a:gd name="adj" fmla="val 16667"/>
              </a:avLst>
            </a:prstGeom>
            <a:solidFill>
              <a:srgbClr val="D8D8D8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3200" b="1"/>
              </a:pPr>
            </a:p>
          </p:txBody>
        </p:sp>
        <p:sp>
          <p:nvSpPr>
            <p:cNvPr id="179" name="Shape 179"/>
            <p:cNvSpPr/>
            <p:nvPr/>
          </p:nvSpPr>
          <p:spPr>
            <a:xfrm>
              <a:off x="44619" y="176728"/>
              <a:ext cx="1863091" cy="5609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marL="342900" indent="-342900">
                <a:defRPr sz="3200" b="1">
                  <a:solidFill>
                    <a:srgbClr val="FF2600"/>
                  </a:solidFill>
                </a:defRPr>
              </a:pPr>
              <a:r>
                <a:rPr b="0" u="sng">
                  <a:uFill>
                    <a:solidFill>
                      <a:srgbClr val="67AFBD"/>
                    </a:solidFill>
                  </a:uFill>
                  <a:latin typeface="宋体"/>
                  <a:ea typeface="宋体"/>
                  <a:cs typeface="宋体"/>
                  <a:sym typeface="宋体"/>
                  <a:hlinkClick r:id="rId3"/>
                </a:rPr>
                <a:t>关系代词</a:t>
              </a:r>
              <a:r>
                <a:rPr u="sng">
                  <a:uFill>
                    <a:solidFill>
                      <a:srgbClr val="67AFBD"/>
                    </a:solidFill>
                  </a:uFill>
                  <a:hlinkClick r:id="rId3"/>
                </a:rPr>
                <a:t>.</a:t>
              </a:r>
            </a:p>
          </p:txBody>
        </p:sp>
      </p:grpSp>
      <p:grpSp>
        <p:nvGrpSpPr>
          <p:cNvPr id="183" name="Group 183"/>
          <p:cNvGrpSpPr/>
          <p:nvPr/>
        </p:nvGrpSpPr>
        <p:grpSpPr>
          <a:xfrm>
            <a:off x="2214562" y="2971800"/>
            <a:ext cx="2133601" cy="914400"/>
            <a:chExt cx="2133600" cy="914400"/>
          </a:xfrm>
        </p:grpSpPr>
        <p:sp>
          <p:nvSpPr>
            <p:cNvPr id="181" name="Shape 181"/>
            <p:cNvSpPr/>
            <p:nvPr/>
          </p:nvSpPr>
          <p:spPr>
            <a:xfrm>
              <a:off x="0" y="0"/>
              <a:ext cx="2133600" cy="914400"/>
            </a:xfrm>
            <a:prstGeom prst="roundRect">
              <a:avLst>
                <a:gd name="adj" fmla="val 16667"/>
              </a:avLst>
            </a:prstGeom>
            <a:solidFill>
              <a:srgbClr val="D8D8D8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3200" b="1"/>
              </a:pPr>
            </a:p>
          </p:txBody>
        </p:sp>
        <p:sp>
          <p:nvSpPr>
            <p:cNvPr id="182" name="Shape 182"/>
            <p:cNvSpPr/>
            <p:nvPr/>
          </p:nvSpPr>
          <p:spPr>
            <a:xfrm>
              <a:off x="44619" y="176728"/>
              <a:ext cx="1050291" cy="5609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marL="342900" indent="-342900">
                <a:defRPr sz="3200" b="1">
                  <a:solidFill>
                    <a:srgbClr val="FF2600"/>
                  </a:solidFill>
                </a:defRPr>
              </a:pPr>
              <a:r>
                <a:rPr b="0" u="sng">
                  <a:uFill>
                    <a:solidFill>
                      <a:srgbClr val="67AFBD"/>
                    </a:solidFill>
                  </a:uFill>
                  <a:latin typeface="宋体"/>
                  <a:ea typeface="宋体"/>
                  <a:cs typeface="宋体"/>
                  <a:sym typeface="宋体"/>
                  <a:hlinkClick r:id="rId3"/>
                </a:rPr>
                <a:t>介词</a:t>
              </a:r>
              <a:r>
                <a:rPr u="sng">
                  <a:uFill>
                    <a:solidFill>
                      <a:srgbClr val="67AFBD"/>
                    </a:solidFill>
                  </a:uFill>
                  <a:hlinkClick r:id="rId3"/>
                </a:rPr>
                <a:t>.</a:t>
              </a:r>
            </a:p>
          </p:txBody>
        </p:sp>
      </p:grpSp>
      <p:grpSp>
        <p:nvGrpSpPr>
          <p:cNvPr id="186" name="Group 186"/>
          <p:cNvGrpSpPr/>
          <p:nvPr/>
        </p:nvGrpSpPr>
        <p:grpSpPr>
          <a:xfrm>
            <a:off x="2214562" y="5486400"/>
            <a:ext cx="2209801" cy="914400"/>
            <a:chExt cx="2209800" cy="914400"/>
          </a:xfrm>
        </p:grpSpPr>
        <p:sp>
          <p:nvSpPr>
            <p:cNvPr id="184" name="Shape 184"/>
            <p:cNvSpPr/>
            <p:nvPr/>
          </p:nvSpPr>
          <p:spPr>
            <a:xfrm>
              <a:off x="0" y="0"/>
              <a:ext cx="2209800" cy="914400"/>
            </a:xfrm>
            <a:prstGeom prst="roundRect">
              <a:avLst>
                <a:gd name="adj" fmla="val 16667"/>
              </a:avLst>
            </a:prstGeom>
            <a:solidFill>
              <a:srgbClr val="D8D8D8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3200" b="1"/>
              </a:pPr>
            </a:p>
          </p:txBody>
        </p:sp>
        <p:sp>
          <p:nvSpPr>
            <p:cNvPr id="185" name="Shape 185"/>
            <p:cNvSpPr/>
            <p:nvPr/>
          </p:nvSpPr>
          <p:spPr>
            <a:xfrm>
              <a:off x="44619" y="193992"/>
              <a:ext cx="1729741" cy="52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marL="342900" indent="-342900">
                <a:defRPr sz="3200" u="sng">
                  <a:solidFill>
                    <a:srgbClr val="FF2600"/>
                  </a:solidFill>
                  <a:uFill>
                    <a:solidFill>
                      <a:srgbClr val="67AFBD"/>
                    </a:solidFill>
                  </a:uFill>
                  <a:latin typeface="宋体"/>
                  <a:ea typeface="宋体"/>
                  <a:cs typeface="宋体"/>
                  <a:sym typeface="宋体"/>
                  <a:hlinkClick r:id="rId3"/>
                </a:defRPr>
              </a:lvl1pPr>
            </a:lstStyle>
            <a:p>
              <a:pPr>
                <a:defRPr b="1" u="none">
                  <a:uFillTx/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b="0" u="sng">
                  <a:uFill>
                    <a:solidFill>
                      <a:srgbClr val="67AFBD"/>
                    </a:solidFill>
                  </a:uFill>
                  <a:latin typeface="宋体"/>
                  <a:ea typeface="宋体"/>
                  <a:cs typeface="宋体"/>
                  <a:sym typeface="宋体"/>
                  <a:hlinkClick r:id="rId3"/>
                </a:rPr>
                <a:t>固定用法</a:t>
              </a:r>
            </a:p>
          </p:txBody>
        </p:sp>
      </p:grpSp>
      <p:grpSp>
        <p:nvGrpSpPr>
          <p:cNvPr id="189" name="Group 189"/>
          <p:cNvGrpSpPr/>
          <p:nvPr/>
        </p:nvGrpSpPr>
        <p:grpSpPr>
          <a:xfrm>
            <a:off x="4500562" y="4071937"/>
            <a:ext cx="3214688" cy="1228726"/>
            <a:chExt cx="3214687" cy="1228725"/>
          </a:xfrm>
        </p:grpSpPr>
        <p:sp>
          <p:nvSpPr>
            <p:cNvPr id="187" name="Shape 187"/>
            <p:cNvSpPr/>
            <p:nvPr/>
          </p:nvSpPr>
          <p:spPr>
            <a:xfrm>
              <a:off x="0" y="0"/>
              <a:ext cx="3214688" cy="1228725"/>
            </a:xfrm>
            <a:prstGeom prst="star8">
              <a:avLst>
                <a:gd name="adj" fmla="val 38250"/>
              </a:avLst>
            </a:prstGeom>
            <a:solidFill>
              <a:srgbClr val="008000">
                <a:alpha val="66999"/>
              </a:srgbClr>
            </a:solidFill>
            <a:ln w="31750" cap="flat">
              <a:solidFill>
                <a:srgbClr val="8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" name="Shape 188"/>
            <p:cNvSpPr/>
            <p:nvPr/>
          </p:nvSpPr>
          <p:spPr>
            <a:xfrm>
              <a:off x="737889" y="389826"/>
              <a:ext cx="2237741" cy="449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marL="342900" indent="-342900">
                <a:defRPr sz="2800" b="1">
                  <a:latin typeface="楷体_GB2312"/>
                  <a:ea typeface="楷体_GB2312"/>
                  <a:cs typeface="楷体_GB2312"/>
                  <a:sym typeface="楷体_GB2312"/>
                </a:defRPr>
              </a:lvl1pPr>
            </a:lstStyle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楷体_GB2312"/>
                  <a:ea typeface="楷体_GB2312"/>
                  <a:cs typeface="楷体_GB2312"/>
                  <a:sym typeface="楷体_GB2312"/>
                </a:rPr>
                <a:t>引导定语从句</a:t>
              </a:r>
            </a:p>
          </p:txBody>
        </p:sp>
      </p:grpSp>
      <p:sp>
        <p:nvSpPr>
          <p:cNvPr id="190" name="Shape 190"/>
          <p:cNvSpPr/>
          <p:nvPr/>
        </p:nvSpPr>
        <p:spPr>
          <a:xfrm>
            <a:off x="4429125" y="514350"/>
            <a:ext cx="457200" cy="3200400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5635" y="0"/>
                  <a:pt x="10800" y="804"/>
                  <a:pt x="10800" y="1795"/>
                </a:cubicBezTo>
                <a:lnTo>
                  <a:pt x="10800" y="9005"/>
                </a:lnTo>
                <a:cubicBezTo>
                  <a:pt x="10800" y="9996"/>
                  <a:pt x="5965" y="10800"/>
                  <a:pt x="0" y="10800"/>
                </a:cubicBezTo>
                <a:cubicBezTo>
                  <a:pt x="5965" y="10800"/>
                  <a:pt x="10800" y="11604"/>
                  <a:pt x="10800" y="12595"/>
                </a:cubicBezTo>
                <a:lnTo>
                  <a:pt x="10800" y="19805"/>
                </a:lnTo>
                <a:cubicBezTo>
                  <a:pt x="10800" y="20796"/>
                  <a:pt x="15635" y="21600"/>
                  <a:pt x="21600" y="21600"/>
                </a:cubicBezTo>
              </a:path>
            </a:pathLst>
          </a:custGeom>
          <a:ln w="31750">
            <a:solidFill>
              <a:srgbClr val="800080"/>
            </a:solidFill>
            <a:bevel/>
          </a:ln>
        </p:spPr>
        <p:txBody>
          <a:bodyPr lIns="45719" rIns="45719" anchor="ctr"/>
          <a:lstStyle/>
          <a:p/>
        </p:txBody>
      </p:sp>
      <p:grpSp>
        <p:nvGrpSpPr>
          <p:cNvPr id="193" name="Group 193"/>
          <p:cNvGrpSpPr/>
          <p:nvPr/>
        </p:nvGrpSpPr>
        <p:grpSpPr>
          <a:xfrm>
            <a:off x="5143500" y="285750"/>
            <a:ext cx="3143250" cy="476250"/>
            <a:chExt cx="3143250" cy="476250"/>
          </a:xfrm>
        </p:grpSpPr>
        <p:sp>
          <p:nvSpPr>
            <p:cNvPr id="191" name="Shape 191"/>
            <p:cNvSpPr/>
            <p:nvPr/>
          </p:nvSpPr>
          <p:spPr>
            <a:xfrm>
              <a:off x="0" y="0"/>
              <a:ext cx="3143250" cy="47625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" name="Shape 192"/>
            <p:cNvSpPr/>
            <p:nvPr/>
          </p:nvSpPr>
          <p:spPr>
            <a:xfrm>
              <a:off x="23239" y="13588"/>
              <a:ext cx="2948941" cy="4490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楷体_GB2312"/>
                  <a:ea typeface="楷体_GB2312"/>
                  <a:cs typeface="楷体_GB2312"/>
                  <a:sym typeface="楷体_GB2312"/>
                </a:rPr>
                <a:t>引导</a:t>
              </a:r>
              <a:r>
                <a:rPr>
                  <a:solidFill>
                    <a:srgbClr val="CC0066"/>
                  </a:solidFill>
                  <a:latin typeface="楷体_GB2312"/>
                  <a:ea typeface="楷体_GB2312"/>
                  <a:cs typeface="楷体_GB2312"/>
                  <a:sym typeface="楷体_GB2312"/>
                </a:rPr>
                <a:t>时间</a:t>
              </a:r>
              <a:r>
                <a:rPr>
                  <a:latin typeface="楷体_GB2312"/>
                  <a:ea typeface="楷体_GB2312"/>
                  <a:cs typeface="楷体_GB2312"/>
                  <a:sym typeface="楷体_GB2312"/>
                </a:rPr>
                <a:t>状语从句</a:t>
              </a:r>
            </a:p>
          </p:txBody>
        </p:sp>
      </p:grpSp>
      <p:grpSp>
        <p:nvGrpSpPr>
          <p:cNvPr id="196" name="Group 196"/>
          <p:cNvGrpSpPr/>
          <p:nvPr/>
        </p:nvGrpSpPr>
        <p:grpSpPr>
          <a:xfrm>
            <a:off x="5143500" y="999426"/>
            <a:ext cx="3143250" cy="449073"/>
            <a:chExt cx="3143250" cy="449072"/>
          </a:xfrm>
        </p:grpSpPr>
        <p:sp>
          <p:nvSpPr>
            <p:cNvPr id="194" name="Shape 194"/>
            <p:cNvSpPr/>
            <p:nvPr/>
          </p:nvSpPr>
          <p:spPr>
            <a:xfrm>
              <a:off x="0" y="698"/>
              <a:ext cx="3143250" cy="447676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" name="Shape 195"/>
            <p:cNvSpPr/>
            <p:nvPr/>
          </p:nvSpPr>
          <p:spPr>
            <a:xfrm>
              <a:off x="21844" y="-1"/>
              <a:ext cx="2948941" cy="4490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marL="342900" indent="-342900">
                <a:defRPr sz="2800" b="1">
                  <a:latin typeface="楷体_GB2312"/>
                  <a:ea typeface="楷体_GB2312"/>
                  <a:cs typeface="楷体_GB2312"/>
                  <a:sym typeface="楷体_GB2312"/>
                </a:defRPr>
              </a:lvl1pPr>
            </a:lstStyle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楷体_GB2312"/>
                  <a:ea typeface="楷体_GB2312"/>
                  <a:cs typeface="楷体_GB2312"/>
                  <a:sym typeface="楷体_GB2312"/>
                </a:rPr>
                <a:t>引导原因状语从句</a:t>
              </a:r>
            </a:p>
          </p:txBody>
        </p:sp>
      </p:grpSp>
      <p:grpSp>
        <p:nvGrpSpPr>
          <p:cNvPr id="199" name="Group 199"/>
          <p:cNvGrpSpPr/>
          <p:nvPr/>
        </p:nvGrpSpPr>
        <p:grpSpPr>
          <a:xfrm>
            <a:off x="5143500" y="1714500"/>
            <a:ext cx="3214688" cy="495300"/>
            <a:chExt cx="3214687" cy="495300"/>
          </a:xfrm>
        </p:grpSpPr>
        <p:sp>
          <p:nvSpPr>
            <p:cNvPr id="197" name="Shape 197"/>
            <p:cNvSpPr/>
            <p:nvPr/>
          </p:nvSpPr>
          <p:spPr>
            <a:xfrm>
              <a:off x="0" y="0"/>
              <a:ext cx="3214688" cy="4953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" name="Shape 198"/>
            <p:cNvSpPr/>
            <p:nvPr/>
          </p:nvSpPr>
          <p:spPr>
            <a:xfrm>
              <a:off x="24168" y="23113"/>
              <a:ext cx="2948941" cy="4490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marL="342900" indent="-342900">
                <a:defRPr sz="2800" b="1">
                  <a:latin typeface="楷体_GB2312"/>
                  <a:ea typeface="楷体_GB2312"/>
                  <a:cs typeface="楷体_GB2312"/>
                  <a:sym typeface="楷体_GB2312"/>
                </a:defRPr>
              </a:lvl1pPr>
            </a:lstStyle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楷体_GB2312"/>
                  <a:ea typeface="楷体_GB2312"/>
                  <a:cs typeface="楷体_GB2312"/>
                  <a:sym typeface="楷体_GB2312"/>
                </a:rPr>
                <a:t>引导让步状语从句</a:t>
              </a:r>
            </a:p>
          </p:txBody>
        </p:sp>
      </p:grpSp>
      <p:grpSp>
        <p:nvGrpSpPr>
          <p:cNvPr id="202" name="Group 202"/>
          <p:cNvGrpSpPr/>
          <p:nvPr/>
        </p:nvGrpSpPr>
        <p:grpSpPr>
          <a:xfrm>
            <a:off x="5143500" y="2428875"/>
            <a:ext cx="3214688" cy="542925"/>
            <a:chExt cx="3214687" cy="542925"/>
          </a:xfrm>
        </p:grpSpPr>
        <p:sp>
          <p:nvSpPr>
            <p:cNvPr id="200" name="Shape 200"/>
            <p:cNvSpPr/>
            <p:nvPr/>
          </p:nvSpPr>
          <p:spPr>
            <a:xfrm>
              <a:off x="0" y="0"/>
              <a:ext cx="3214688" cy="542925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" name="Shape 201"/>
            <p:cNvSpPr/>
            <p:nvPr/>
          </p:nvSpPr>
          <p:spPr>
            <a:xfrm>
              <a:off x="26492" y="46926"/>
              <a:ext cx="2948941" cy="449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marL="342900" indent="-342900">
                <a:defRPr sz="2800" b="1">
                  <a:latin typeface="楷体_GB2312"/>
                  <a:ea typeface="楷体_GB2312"/>
                  <a:cs typeface="楷体_GB2312"/>
                  <a:sym typeface="楷体_GB2312"/>
                </a:defRPr>
              </a:lvl1pPr>
            </a:lstStyle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楷体_GB2312"/>
                  <a:ea typeface="楷体_GB2312"/>
                  <a:cs typeface="楷体_GB2312"/>
                  <a:sym typeface="楷体_GB2312"/>
                </a:rPr>
                <a:t>引导方式状语从句</a:t>
              </a:r>
            </a:p>
          </p:txBody>
        </p:sp>
      </p:grpSp>
      <p:grpSp>
        <p:nvGrpSpPr>
          <p:cNvPr id="205" name="Group 205"/>
          <p:cNvGrpSpPr/>
          <p:nvPr/>
        </p:nvGrpSpPr>
        <p:grpSpPr>
          <a:xfrm>
            <a:off x="5143500" y="3357562"/>
            <a:ext cx="3214688" cy="528638"/>
            <a:chExt cx="3214687" cy="528637"/>
          </a:xfrm>
        </p:grpSpPr>
        <p:sp>
          <p:nvSpPr>
            <p:cNvPr id="203" name="Shape 203"/>
            <p:cNvSpPr/>
            <p:nvPr/>
          </p:nvSpPr>
          <p:spPr>
            <a:xfrm>
              <a:off x="0" y="0"/>
              <a:ext cx="3214688" cy="528638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" name="Shape 204"/>
            <p:cNvSpPr/>
            <p:nvPr/>
          </p:nvSpPr>
          <p:spPr>
            <a:xfrm>
              <a:off x="25795" y="39782"/>
              <a:ext cx="2948941" cy="449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marL="342900" indent="-342900">
                <a:defRPr sz="2800" b="1">
                  <a:latin typeface="楷体_GB2312"/>
                  <a:ea typeface="楷体_GB2312"/>
                  <a:cs typeface="楷体_GB2312"/>
                  <a:sym typeface="楷体_GB2312"/>
                </a:defRPr>
              </a:lvl1pPr>
            </a:lstStyle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楷体_GB2312"/>
                  <a:ea typeface="楷体_GB2312"/>
                  <a:cs typeface="楷体_GB2312"/>
                  <a:sym typeface="楷体_GB2312"/>
                </a:rPr>
                <a:t>引导比较状语从句</a:t>
              </a:r>
            </a:p>
          </p:txBody>
        </p:sp>
      </p:grpSp>
      <p:grpSp>
        <p:nvGrpSpPr>
          <p:cNvPr id="208" name="Group 208"/>
          <p:cNvGrpSpPr/>
          <p:nvPr/>
        </p:nvGrpSpPr>
        <p:grpSpPr>
          <a:xfrm>
            <a:off x="5286375" y="5429249"/>
            <a:ext cx="2714625" cy="1143002"/>
            <a:chExt cx="2714625" cy="1143000"/>
          </a:xfrm>
        </p:grpSpPr>
        <p:sp>
          <p:nvSpPr>
            <p:cNvPr id="206" name="Shape 206"/>
            <p:cNvSpPr/>
            <p:nvPr/>
          </p:nvSpPr>
          <p:spPr>
            <a:xfrm>
              <a:off x="0" y="-1"/>
              <a:ext cx="2714625" cy="1143002"/>
            </a:xfrm>
            <a:prstGeom prst="ellipse">
              <a:avLst/>
            </a:prstGeom>
            <a:solidFill>
              <a:srgbClr val="FFCC99"/>
            </a:solidFill>
            <a:ln w="9525" cap="flat">
              <a:solidFill>
                <a:srgbClr val="800000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" name="Shape 207"/>
            <p:cNvSpPr/>
            <p:nvPr/>
          </p:nvSpPr>
          <p:spPr>
            <a:xfrm>
              <a:off x="397516" y="328396"/>
              <a:ext cx="1921729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marL="342900" indent="-342900">
                <a:defRPr sz="2800"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PRACTICE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11" advAuto="0"/>
      <p:bldP spid="174" grpId="2" advAuto="0"/>
      <p:bldP spid="180" grpId="6" advAuto="0"/>
      <p:bldP spid="186" grpId="7" advAuto="0"/>
      <p:bldP spid="193" grpId="9" advAuto="0"/>
      <p:bldP spid="170" grpId="1" advAuto="0"/>
      <p:bldP spid="208" grpId="15" advAuto="0"/>
      <p:bldP spid="177" grpId="3" advAuto="0"/>
      <p:bldP spid="173" grpId="4" advAuto="0"/>
      <p:bldP spid="205" grpId="13" advAuto="0"/>
      <p:bldP spid="189" grpId="14" advAuto="0"/>
      <p:bldP spid="196" grpId="10" advAuto="0"/>
      <p:bldP spid="190" grpId="8" advAuto="0"/>
      <p:bldP spid="183" grpId="5" advAuto="0"/>
      <p:bldP spid="202" grpId="12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" name="Shape 210"/>
          <p:cNvSpPr/>
          <p:nvPr>
            <p:ph type="title" idx="4294967295"/>
          </p:nvPr>
        </p:nvSpPr>
        <p:spPr>
          <a:xfrm>
            <a:off x="0" y="276225"/>
            <a:ext cx="7543800" cy="1295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 b="1">
                <a:latin typeface="方正姚体"/>
                <a:ea typeface="方正姚体"/>
                <a:cs typeface="方正姚体"/>
                <a:sym typeface="方正姚体"/>
              </a:defRPr>
            </a:lvl1pPr>
          </a:lstStyle>
          <a:p>
            <a:pPr>
              <a:defRPr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>
                <a:latin typeface="方正姚体"/>
                <a:ea typeface="方正姚体"/>
                <a:cs typeface="方正姚体"/>
                <a:sym typeface="方正姚体"/>
              </a:rPr>
              <a:t>一、作副词</a:t>
            </a:r>
          </a:p>
        </p:txBody>
      </p:sp>
      <p:sp>
        <p:nvSpPr>
          <p:cNvPr id="211" name="Shape 211"/>
          <p:cNvSpPr/>
          <p:nvPr>
            <p:ph type="body" idx="4294967295"/>
          </p:nvPr>
        </p:nvSpPr>
        <p:spPr>
          <a:xfrm>
            <a:off x="0" y="1719262"/>
            <a:ext cx="8686800" cy="44116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200" b="1">
                <a:solidFill>
                  <a:srgbClr val="FF0000"/>
                </a:solidFill>
              </a:defRPr>
            </a:pPr>
            <a:r>
              <a:t>“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相同地</a:t>
            </a:r>
            <a:r>
              <a:t>”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，</a:t>
            </a:r>
            <a:r>
              <a:t>“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同样地</a:t>
            </a:r>
            <a:r>
              <a:t>”</a:t>
            </a:r>
          </a:p>
          <a:p>
            <a:pPr>
              <a:buChar char="•"/>
              <a:defRPr sz="3200"/>
            </a:pPr>
          </a:p>
          <a:p>
            <a:pPr>
              <a:buChar char="•"/>
              <a:defRPr sz="3200"/>
            </a:pPr>
            <a:r>
              <a:t>They don’t have as many airplanes.</a:t>
            </a:r>
          </a:p>
          <a:p>
            <a:pPr marL="254000" indent="-142875">
              <a:buSzTx/>
              <a:buNone/>
              <a:defRPr sz="3200"/>
            </a:pPr>
            <a:r>
              <a:t>    </a:t>
            </a:r>
            <a:r>
              <a:rPr>
                <a:latin typeface="宋体"/>
                <a:ea typeface="宋体"/>
                <a:cs typeface="宋体"/>
                <a:sym typeface="宋体"/>
              </a:rPr>
              <a:t>他们没有同样多的飞机。</a:t>
            </a:r>
          </a:p>
          <a:p>
            <a:pPr>
              <a:buChar char="•"/>
              <a:defRPr sz="3200"/>
            </a:pPr>
            <a:endParaRPr>
              <a:latin typeface="宋体"/>
              <a:ea typeface="宋体"/>
              <a:cs typeface="宋体"/>
              <a:sym typeface="宋体"/>
            </a:endParaRPr>
          </a:p>
          <a:p>
            <a:pPr>
              <a:buChar char="•"/>
              <a:defRPr sz="3200"/>
            </a:pPr>
            <a:r>
              <a:t>As before he remained unmoved.</a:t>
            </a:r>
          </a:p>
          <a:p>
            <a:pPr marL="254000" indent="-142875">
              <a:buSzTx/>
              <a:buNone/>
              <a:defRPr sz="3200"/>
            </a:pPr>
            <a:r>
              <a:rPr>
                <a:latin typeface="宋体"/>
                <a:ea typeface="宋体"/>
                <a:cs typeface="宋体"/>
                <a:sym typeface="宋体"/>
              </a:rPr>
              <a:t>   他和以往一样无动于衷</a:t>
            </a:r>
            <a:r>
              <a:t>.</a:t>
            </a:r>
          </a:p>
        </p:txBody>
      </p:sp>
      <p:grpSp>
        <p:nvGrpSpPr>
          <p:cNvPr id="215" name="Group 215">
            <a:hlinkClick r:id="rId2"/>
          </p:cNvPr>
          <p:cNvGrpSpPr/>
          <p:nvPr/>
        </p:nvGrpSpPr>
        <p:grpSpPr>
          <a:xfrm>
            <a:off x="7315200" y="5943600"/>
            <a:ext cx="1194817" cy="533400"/>
            <a:chExt cx="1194816" cy="533400"/>
          </a:xfrm>
        </p:grpSpPr>
        <p:sp>
          <p:nvSpPr>
            <p:cNvPr id="212" name="Shape 212"/>
            <p:cNvSpPr/>
            <p:nvPr/>
          </p:nvSpPr>
          <p:spPr>
            <a:xfrm>
              <a:off x="0" y="0"/>
              <a:ext cx="1194817" cy="533400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9"/>
                    <a:pt x="3454" y="21600"/>
                    <a:pt x="7714" y="21600"/>
                  </a:cubicBezTo>
                  <a:lnTo>
                    <a:pt x="12122" y="21600"/>
                  </a:lnTo>
                  <a:cubicBezTo>
                    <a:pt x="15392" y="21600"/>
                    <a:pt x="18307" y="15828"/>
                    <a:pt x="19396" y="7195"/>
                  </a:cubicBezTo>
                  <a:lnTo>
                    <a:pt x="21600" y="7195"/>
                  </a:lnTo>
                  <a:lnTo>
                    <a:pt x="17633" y="0"/>
                  </a:lnTo>
                  <a:lnTo>
                    <a:pt x="12784" y="7195"/>
                  </a:lnTo>
                  <a:lnTo>
                    <a:pt x="14988" y="7195"/>
                  </a:lnTo>
                  <a:cubicBezTo>
                    <a:pt x="14166" y="13707"/>
                    <a:pt x="12282" y="18726"/>
                    <a:pt x="9918" y="20700"/>
                  </a:cubicBezTo>
                  <a:lnTo>
                    <a:pt x="9918" y="20700"/>
                  </a:lnTo>
                  <a:cubicBezTo>
                    <a:pt x="6649" y="17970"/>
                    <a:pt x="4408" y="9552"/>
                    <a:pt x="4408" y="0"/>
                  </a:cubicBezTo>
                  <a:close/>
                </a:path>
              </a:pathLst>
            </a:custGeom>
            <a:solidFill>
              <a:srgbClr val="FFCC99"/>
            </a:solidFill>
            <a:ln w="9525" cap="flat">
              <a:solidFill>
                <a:srgbClr val="8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/>
          </p:txBody>
        </p:sp>
        <p:sp>
          <p:nvSpPr>
            <p:cNvPr id="213" name="Shape 213"/>
            <p:cNvSpPr/>
            <p:nvPr/>
          </p:nvSpPr>
          <p:spPr>
            <a:xfrm>
              <a:off x="0" y="0"/>
              <a:ext cx="670561" cy="533400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9"/>
                    <a:pt x="6154" y="21600"/>
                    <a:pt x="13745" y="21600"/>
                  </a:cubicBezTo>
                  <a:lnTo>
                    <a:pt x="21600" y="21600"/>
                  </a:lnTo>
                  <a:cubicBezTo>
                    <a:pt x="14009" y="21600"/>
                    <a:pt x="7855" y="11929"/>
                    <a:pt x="7855" y="0"/>
                  </a:cubicBezTo>
                  <a:close/>
                </a:path>
              </a:pathLst>
            </a:custGeom>
            <a:solidFill>
              <a:srgbClr val="CCA3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/>
          </p:txBody>
        </p:sp>
        <p:sp>
          <p:nvSpPr>
            <p:cNvPr id="214" name="Shape 214"/>
            <p:cNvSpPr/>
            <p:nvPr/>
          </p:nvSpPr>
          <p:spPr>
            <a:xfrm>
              <a:off x="548642" y="511165"/>
              <a:ext cx="121919" cy="22235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285" y="21600"/>
                    <a:pt x="7010" y="14324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8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/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p14:dur="5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1" uiExpand="1" build="p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7" name="Shape 217"/>
          <p:cNvSpPr/>
          <p:nvPr>
            <p:ph type="title" idx="4294967295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5400" b="1"/>
            </a:pPr>
            <a:r>
              <a:rPr>
                <a:latin typeface="方正姚体"/>
                <a:ea typeface="方正姚体"/>
                <a:cs typeface="方正姚体"/>
                <a:sym typeface="方正姚体"/>
              </a:rPr>
              <a:t>二</a:t>
            </a:r>
            <a:r>
              <a:t>.</a:t>
            </a:r>
            <a:r>
              <a:rPr>
                <a:latin typeface="方正姚体"/>
                <a:ea typeface="方正姚体"/>
                <a:cs typeface="方正姚体"/>
                <a:sym typeface="方正姚体"/>
              </a:rPr>
              <a:t>做连词</a:t>
            </a:r>
          </a:p>
        </p:txBody>
      </p:sp>
    </p:spTree>
  </p:cSld>
  <p:clrMapOvr>
    <a:masterClrMapping/>
  </p:clrMapOvr>
  <p:transition spd="med"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9" name="Shape 219"/>
          <p:cNvSpPr/>
          <p:nvPr>
            <p:ph type="title" idx="4294967295"/>
          </p:nvPr>
        </p:nvSpPr>
        <p:spPr>
          <a:xfrm>
            <a:off x="-1" y="0"/>
            <a:ext cx="9144002" cy="1066800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pPr defTabSz="896111">
              <a:defRPr sz="3528" b="1">
                <a:solidFill>
                  <a:srgbClr val="0070C0"/>
                </a:solidFill>
              </a:defRPr>
            </a:pPr>
            <a:r>
              <a:t>Q: </a:t>
            </a:r>
            <a:r>
              <a:rPr>
                <a:latin typeface="方正姚体"/>
                <a:ea typeface="方正姚体"/>
                <a:cs typeface="方正姚体"/>
                <a:sym typeface="方正姚体"/>
              </a:rPr>
              <a:t>下列句子中</a:t>
            </a:r>
            <a:r>
              <a:t>as</a:t>
            </a:r>
            <a:r>
              <a:rPr>
                <a:latin typeface="方正姚体"/>
                <a:ea typeface="方正姚体"/>
                <a:cs typeface="方正姚体"/>
                <a:sym typeface="方正姚体"/>
              </a:rPr>
              <a:t>表示什么含义？引导什么从句？</a:t>
            </a:r>
          </a:p>
        </p:txBody>
      </p:sp>
      <p:sp>
        <p:nvSpPr>
          <p:cNvPr id="220" name="Shape 220"/>
          <p:cNvSpPr/>
          <p:nvPr>
            <p:ph type="body" idx="4294967295"/>
          </p:nvPr>
        </p:nvSpPr>
        <p:spPr>
          <a:xfrm>
            <a:off x="-1" y="1285875"/>
            <a:ext cx="9144002" cy="46434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1000"/>
              </a:lnSpc>
              <a:buChar char="•"/>
              <a:defRPr b="1"/>
            </a:pPr>
            <a:r>
              <a:t>She was doing her homework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she was listening to the music.</a:t>
            </a:r>
          </a:p>
          <a:p>
            <a:pPr>
              <a:lnSpc>
                <a:spcPct val="81000"/>
              </a:lnSpc>
              <a:buChar char="•"/>
              <a:defRPr b="1">
                <a:solidFill>
                  <a:srgbClr val="FF0000"/>
                </a:solidFill>
              </a:defRPr>
            </a:pPr>
            <a:r>
              <a:t>As</a:t>
            </a:r>
            <a:r>
              <a:rPr>
                <a:solidFill>
                  <a:srgbClr val="000000"/>
                </a:solidFill>
              </a:rPr>
              <a:t> she grew older, she became more beautiful.</a:t>
            </a:r>
          </a:p>
          <a:p>
            <a:pPr>
              <a:lnSpc>
                <a:spcPct val="81000"/>
              </a:lnSpc>
              <a:buChar char="•"/>
              <a:defRPr b="1"/>
            </a:pPr>
            <a:endParaRPr>
              <a:solidFill>
                <a:srgbClr val="000000"/>
              </a:solidFill>
            </a:endParaRPr>
          </a:p>
          <a:p>
            <a:pPr>
              <a:lnSpc>
                <a:spcPct val="81000"/>
              </a:lnSpc>
              <a:buChar char="•"/>
              <a:defRPr b="1">
                <a:solidFill>
                  <a:srgbClr val="FF0000"/>
                </a:solidFill>
              </a:defRPr>
            </a:pPr>
            <a:r>
              <a:t>As</a:t>
            </a:r>
            <a:r>
              <a:rPr>
                <a:solidFill>
                  <a:srgbClr val="000000"/>
                </a:solidFill>
              </a:rPr>
              <a:t> he finished the speech, the audience burst into applause.</a:t>
            </a:r>
          </a:p>
          <a:p>
            <a:pPr>
              <a:lnSpc>
                <a:spcPct val="81000"/>
              </a:lnSpc>
              <a:buChar char="•"/>
              <a:defRPr b="1">
                <a:solidFill>
                  <a:srgbClr val="FF0000"/>
                </a:solidFill>
              </a:defRPr>
            </a:pPr>
            <a:r>
              <a:t>As</a:t>
            </a:r>
            <a:r>
              <a:rPr>
                <a:solidFill>
                  <a:srgbClr val="000000"/>
                </a:solidFill>
              </a:rPr>
              <a:t> she is free today, she would like to do some shopping. </a:t>
            </a:r>
          </a:p>
          <a:p>
            <a:pPr>
              <a:lnSpc>
                <a:spcPct val="81000"/>
              </a:lnSpc>
              <a:buChar char="•"/>
              <a:defRPr b="1"/>
            </a:pPr>
            <a:r>
              <a:t>Young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he is, he has much work experience.</a:t>
            </a:r>
          </a:p>
          <a:p>
            <a:pPr>
              <a:lnSpc>
                <a:spcPct val="81000"/>
              </a:lnSpc>
              <a:buChar char="•"/>
              <a:defRPr b="1">
                <a:solidFill>
                  <a:srgbClr val="FF0000"/>
                </a:solidFill>
              </a:defRPr>
            </a:pPr>
          </a:p>
          <a:p>
            <a:pPr>
              <a:lnSpc>
                <a:spcPct val="81000"/>
              </a:lnSpc>
              <a:buChar char="•"/>
              <a:defRPr b="1"/>
            </a:pPr>
            <a:r>
              <a:t>You must do everything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I do.</a:t>
            </a:r>
          </a:p>
          <a:p>
            <a:pPr>
              <a:lnSpc>
                <a:spcPct val="81000"/>
              </a:lnSpc>
              <a:buChar char="•"/>
              <a:defRPr b="1"/>
            </a:pPr>
            <a:r>
              <a:t>I can’t speak English </a:t>
            </a:r>
            <a:r>
              <a:rPr>
                <a:solidFill>
                  <a:srgbClr val="FF0000"/>
                </a:solidFill>
              </a:rPr>
              <a:t>as </a:t>
            </a:r>
            <a:r>
              <a:t>well </a:t>
            </a:r>
            <a:r>
              <a:rPr>
                <a:solidFill>
                  <a:srgbClr val="FF0000"/>
                </a:solidFill>
              </a:rPr>
              <a:t>as</a:t>
            </a:r>
            <a:r>
              <a:t> he does.</a:t>
            </a:r>
          </a:p>
        </p:txBody>
      </p:sp>
      <p:sp>
        <p:nvSpPr>
          <p:cNvPr id="221" name="Shape 221"/>
          <p:cNvSpPr/>
          <p:nvPr/>
        </p:nvSpPr>
        <p:spPr>
          <a:xfrm>
            <a:off x="4714875" y="1571625"/>
            <a:ext cx="3929063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0000FF"/>
                </a:solidFill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一边</a:t>
            </a:r>
            <a:r>
              <a:t>……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一边</a:t>
            </a:r>
            <a:r>
              <a:t>……..</a:t>
            </a:r>
          </a:p>
        </p:txBody>
      </p:sp>
      <p:sp>
        <p:nvSpPr>
          <p:cNvPr id="222" name="Shape 222"/>
          <p:cNvSpPr/>
          <p:nvPr/>
        </p:nvSpPr>
        <p:spPr>
          <a:xfrm>
            <a:off x="428624" y="2273300"/>
            <a:ext cx="2571752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0000FF"/>
                </a:solidFill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随着</a:t>
            </a:r>
            <a:r>
              <a:t>…….</a:t>
            </a:r>
          </a:p>
        </p:txBody>
      </p:sp>
      <p:sp>
        <p:nvSpPr>
          <p:cNvPr id="223" name="Shape 223"/>
          <p:cNvSpPr/>
          <p:nvPr/>
        </p:nvSpPr>
        <p:spPr>
          <a:xfrm>
            <a:off x="3852862" y="3070225"/>
            <a:ext cx="3429001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0000FF"/>
                </a:solidFill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当</a:t>
            </a:r>
            <a:r>
              <a:t>…..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的时候</a:t>
            </a:r>
          </a:p>
        </p:txBody>
      </p:sp>
      <p:sp>
        <p:nvSpPr>
          <p:cNvPr id="224" name="Shape 224"/>
          <p:cNvSpPr/>
          <p:nvPr/>
        </p:nvSpPr>
        <p:spPr>
          <a:xfrm>
            <a:off x="2916237" y="3789362"/>
            <a:ext cx="2214563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0000FF"/>
                </a:solidFill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因为</a:t>
            </a:r>
            <a:r>
              <a:t>…..</a:t>
            </a:r>
          </a:p>
        </p:txBody>
      </p:sp>
      <p:sp>
        <p:nvSpPr>
          <p:cNvPr id="225" name="Shape 225"/>
          <p:cNvSpPr/>
          <p:nvPr/>
        </p:nvSpPr>
        <p:spPr>
          <a:xfrm>
            <a:off x="6877050" y="4581525"/>
            <a:ext cx="1643063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0000FF"/>
                </a:solidFill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尽管</a:t>
            </a:r>
            <a:r>
              <a:t>…..</a:t>
            </a:r>
          </a:p>
        </p:txBody>
      </p:sp>
      <p:sp>
        <p:nvSpPr>
          <p:cNvPr id="226" name="Shape 226"/>
          <p:cNvSpPr/>
          <p:nvPr/>
        </p:nvSpPr>
        <p:spPr>
          <a:xfrm>
            <a:off x="1044575" y="4652962"/>
            <a:ext cx="5214938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0066"/>
                </a:solidFill>
              </a:defRPr>
            </a:pPr>
            <a:r>
              <a:t>as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引导让步状语从句，要用倒装结构</a:t>
            </a:r>
          </a:p>
        </p:txBody>
      </p:sp>
      <p:sp>
        <p:nvSpPr>
          <p:cNvPr id="227" name="Shape 227"/>
          <p:cNvSpPr/>
          <p:nvPr/>
        </p:nvSpPr>
        <p:spPr>
          <a:xfrm>
            <a:off x="6873875" y="4941887"/>
            <a:ext cx="1714500" cy="4478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0000FF"/>
                </a:solidFill>
                <a:latin typeface="宋体"/>
                <a:ea typeface="宋体"/>
                <a:cs typeface="宋体"/>
                <a:sym typeface="宋体"/>
              </a:defRPr>
            </a:lvl1pPr>
          </a:lstStyle>
          <a:p>
            <a:pPr>
              <a:defRPr b="1">
                <a:latin typeface="Georgia"/>
                <a:ea typeface="Georgia"/>
                <a:cs typeface="Georgia"/>
                <a:sym typeface="Georgia"/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正如</a:t>
            </a:r>
          </a:p>
        </p:txBody>
      </p:sp>
      <p:sp>
        <p:nvSpPr>
          <p:cNvPr id="228" name="Shape 228"/>
          <p:cNvSpPr/>
          <p:nvPr/>
        </p:nvSpPr>
        <p:spPr>
          <a:xfrm>
            <a:off x="6156325" y="5805487"/>
            <a:ext cx="2143125" cy="548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3200" b="1">
                <a:solidFill>
                  <a:srgbClr val="0000FF"/>
                </a:solidFill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与</a:t>
            </a:r>
            <a:r>
              <a:t>…..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一样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7" advAuto="0"/>
      <p:bldP spid="223" grpId="4" advAuto="0"/>
      <p:bldP spid="226" grpId="9" advAuto="0"/>
      <p:bldP spid="224" grpId="5" advAuto="0"/>
      <p:bldP spid="222" grpId="3" advAuto="0"/>
      <p:bldP spid="220" grpId="1" uiExpand="1" build="p" animBg="1" advAuto="0"/>
      <p:bldP spid="225" grpId="6" advAuto="0"/>
      <p:bldP spid="228" grpId="8" advAuto="0"/>
      <p:bldP spid="221" grpId="2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0" name="Shape 230"/>
          <p:cNvSpPr/>
          <p:nvPr>
            <p:ph type="body" idx="4294967295"/>
          </p:nvPr>
        </p:nvSpPr>
        <p:spPr>
          <a:xfrm>
            <a:off x="119062" y="428625"/>
            <a:ext cx="8758238" cy="5786438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Char char="•"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She had a tense expression on her face, _________she were expecting trouble.</a:t>
            </a:r>
          </a:p>
          <a:p>
            <a:pPr marL="514350" indent="-514350">
              <a:lnSpc>
                <a:spcPct val="90000"/>
              </a:lnSpc>
              <a:buSzTx/>
              <a:buNone/>
              <a:defRPr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 </a:t>
            </a:r>
          </a:p>
          <a:p>
            <a:pPr marL="514350" indent="-514350">
              <a:lnSpc>
                <a:spcPct val="90000"/>
              </a:lnSpc>
              <a:buChar char="•"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Americans eat ____________________as they actually need every day.</a:t>
            </a:r>
          </a:p>
          <a:p>
            <a:pPr marL="514350" indent="-514350">
              <a:lnSpc>
                <a:spcPct val="90000"/>
              </a:lnSpc>
              <a:buChar char="•"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0">
                <a:latin typeface="宋体"/>
                <a:ea typeface="宋体"/>
                <a:cs typeface="宋体"/>
                <a:sym typeface="宋体"/>
              </a:rPr>
              <a:t>两倍多的蛋白质</a:t>
            </a:r>
          </a:p>
          <a:p>
            <a:pPr marL="514350" indent="-514350">
              <a:lnSpc>
                <a:spcPct val="90000"/>
              </a:lnSpc>
              <a:buChar char="•"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________________________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（尽管天气冷）</a:t>
            </a:r>
            <a:r>
              <a:t>, we got up very early as usual. </a:t>
            </a:r>
          </a:p>
          <a:p>
            <a:pPr marL="514350" indent="-514350">
              <a:lnSpc>
                <a:spcPct val="90000"/>
              </a:lnSpc>
              <a:buSzTx/>
              <a:buNone/>
              <a:defRPr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</a:t>
            </a:r>
          </a:p>
        </p:txBody>
      </p:sp>
      <p:sp>
        <p:nvSpPr>
          <p:cNvPr id="231" name="Shape 231"/>
          <p:cNvSpPr/>
          <p:nvPr/>
        </p:nvSpPr>
        <p:spPr>
          <a:xfrm>
            <a:off x="542925" y="725487"/>
            <a:ext cx="2662238" cy="89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 if / </a:t>
            </a:r>
          </a:p>
          <a:p>
            <a:pPr>
              <a:defRPr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 though</a:t>
            </a:r>
          </a:p>
        </p:txBody>
      </p:sp>
      <p:sp>
        <p:nvSpPr>
          <p:cNvPr id="232" name="Shape 232"/>
          <p:cNvSpPr/>
          <p:nvPr/>
        </p:nvSpPr>
        <p:spPr>
          <a:xfrm>
            <a:off x="2963862" y="1308100"/>
            <a:ext cx="4333142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twice as much as protein</a:t>
            </a:r>
          </a:p>
        </p:txBody>
      </p:sp>
      <p:sp>
        <p:nvSpPr>
          <p:cNvPr id="233" name="Shape 233"/>
          <p:cNvSpPr/>
          <p:nvPr/>
        </p:nvSpPr>
        <p:spPr>
          <a:xfrm>
            <a:off x="900112" y="2847975"/>
            <a:ext cx="4234345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Cold as the weather was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3" advAuto="0"/>
      <p:bldP spid="231" grpId="1" advAuto="0"/>
      <p:bldP spid="232" grpId="2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" name="Shape 235"/>
          <p:cNvSpPr/>
          <p:nvPr>
            <p:ph type="body" idx="4294967295"/>
          </p:nvPr>
        </p:nvSpPr>
        <p:spPr>
          <a:xfrm>
            <a:off x="34925" y="484187"/>
            <a:ext cx="8858250" cy="432435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6868" indent="-241300">
              <a:lnSpc>
                <a:spcPct val="90000"/>
              </a:lnSpc>
              <a:spcBef>
                <a:spcPts val="200"/>
              </a:spcBef>
              <a:buChar char="•"/>
              <a:defRPr sz="304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 It is generally believed that teaching is ______it is a science.</a:t>
            </a:r>
          </a:p>
          <a:p>
            <a:pPr marL="241300" indent="-135731">
              <a:lnSpc>
                <a:spcPct val="90000"/>
              </a:lnSpc>
              <a:spcBef>
                <a:spcPts val="200"/>
              </a:spcBef>
              <a:buSzTx/>
              <a:buNone/>
              <a:defRPr sz="304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A. an art much as                B. much an art as </a:t>
            </a:r>
          </a:p>
          <a:p>
            <a:pPr marL="241300" indent="-135731">
              <a:lnSpc>
                <a:spcPct val="90000"/>
              </a:lnSpc>
              <a:spcBef>
                <a:spcPts val="200"/>
              </a:spcBef>
              <a:buSzTx/>
              <a:buNone/>
              <a:defRPr sz="304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C. as an art much as           D. as much an art as</a:t>
            </a:r>
          </a:p>
          <a:p>
            <a:pPr marL="241300" indent="-135731">
              <a:lnSpc>
                <a:spcPct val="90000"/>
              </a:lnSpc>
              <a:spcBef>
                <a:spcPts val="200"/>
              </a:spcBef>
              <a:buSzTx/>
              <a:buNone/>
              <a:defRPr sz="304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</a:p>
          <a:p>
            <a:pPr marL="346868" indent="-241300">
              <a:lnSpc>
                <a:spcPct val="90000"/>
              </a:lnSpc>
              <a:spcBef>
                <a:spcPts val="200"/>
              </a:spcBef>
              <a:buChar char="•"/>
              <a:defRPr sz="304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5. With the help of the German experts, the factory produced ______ cars in 1993 as the year before.</a:t>
            </a:r>
          </a:p>
          <a:p>
            <a:pPr marL="241300" indent="-135731">
              <a:lnSpc>
                <a:spcPct val="90000"/>
              </a:lnSpc>
              <a:spcBef>
                <a:spcPts val="200"/>
              </a:spcBef>
              <a:buSzTx/>
              <a:buNone/>
              <a:defRPr sz="304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A. as twice many                 B. as many as twice </a:t>
            </a:r>
          </a:p>
          <a:p>
            <a:pPr marL="241300" indent="-135731">
              <a:lnSpc>
                <a:spcPct val="90000"/>
              </a:lnSpc>
              <a:spcBef>
                <a:spcPts val="200"/>
              </a:spcBef>
              <a:buSzTx/>
              <a:buNone/>
              <a:defRPr sz="304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C. as twice as many            D. twice as many</a:t>
            </a:r>
          </a:p>
        </p:txBody>
      </p:sp>
    </p:spTree>
  </p:cSld>
  <p:clrMapOvr>
    <a:masterClrMapping/>
  </p:clrMapOvr>
  <p:transition spd="med"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7" name="Shape 237"/>
          <p:cNvSpPr/>
          <p:nvPr>
            <p:ph type="title" idx="4294967295"/>
          </p:nvPr>
        </p:nvSpPr>
        <p:spPr>
          <a:xfrm>
            <a:off x="228600" y="228599"/>
            <a:ext cx="854075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latin typeface="楷体_GB2312"/>
                <a:ea typeface="楷体_GB2312"/>
                <a:cs typeface="楷体_GB2312"/>
                <a:sym typeface="楷体_GB2312"/>
              </a:defRPr>
            </a:lvl1pPr>
          </a:lstStyle>
          <a:p>
            <a:pPr>
              <a:defRPr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>
                <a:latin typeface="楷体_GB2312"/>
                <a:ea typeface="楷体_GB2312"/>
                <a:cs typeface="楷体_GB2312"/>
                <a:sym typeface="楷体_GB2312"/>
              </a:rPr>
              <a:t>三、作介词</a:t>
            </a:r>
          </a:p>
        </p:txBody>
      </p:sp>
      <p:sp>
        <p:nvSpPr>
          <p:cNvPr id="238" name="Shape 238"/>
          <p:cNvSpPr/>
          <p:nvPr>
            <p:ph type="body" idx="4294967295"/>
          </p:nvPr>
        </p:nvSpPr>
        <p:spPr>
          <a:xfrm>
            <a:off x="0" y="1228725"/>
            <a:ext cx="8915400" cy="5486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54000" indent="-142875">
              <a:buSzTx/>
              <a:buNone/>
              <a:defRPr sz="3600" b="1">
                <a:solidFill>
                  <a:srgbClr val="FF0000"/>
                </a:solidFill>
              </a:defRPr>
            </a:pPr>
            <a:r>
              <a:t>“</a:t>
            </a:r>
            <a:r>
              <a:rPr>
                <a:latin typeface="楷体_GB2312"/>
                <a:ea typeface="楷体_GB2312"/>
                <a:cs typeface="楷体_GB2312"/>
                <a:sym typeface="楷体_GB2312"/>
              </a:rPr>
              <a:t>作为，当作</a:t>
            </a:r>
            <a:r>
              <a:t>”</a:t>
            </a:r>
          </a:p>
          <a:p>
            <a:pPr>
              <a:lnSpc>
                <a:spcPct val="90000"/>
              </a:lnSpc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 found a job </a:t>
            </a:r>
            <a:r>
              <a:rPr>
                <a:solidFill>
                  <a:srgbClr val="FF0000"/>
                </a:solidFill>
              </a:rPr>
              <a:t>as a teacher</a:t>
            </a:r>
            <a:r>
              <a:t>. </a:t>
            </a:r>
          </a:p>
          <a:p>
            <a:pPr>
              <a:lnSpc>
                <a:spcPct val="90000"/>
              </a:lnSpc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我找了一份教师的工作</a:t>
            </a:r>
          </a:p>
          <a:p>
            <a:pPr>
              <a:lnSpc>
                <a:spcPct val="90000"/>
              </a:lnSpc>
              <a:buChar char="•"/>
              <a:defRPr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As a child</a:t>
            </a:r>
            <a:r>
              <a:rPr>
                <a:solidFill>
                  <a:srgbClr val="000000"/>
                </a:solidFill>
              </a:rPr>
              <a:t>, she was sent to three different countries. </a:t>
            </a:r>
          </a:p>
          <a:p>
            <a:pPr>
              <a:lnSpc>
                <a:spcPct val="90000"/>
              </a:lnSpc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她儿时去过三个不同的国家。</a:t>
            </a:r>
          </a:p>
          <a:p>
            <a:pPr>
              <a:lnSpc>
                <a:spcPct val="90000"/>
              </a:lnSpc>
              <a:buChar char="•"/>
              <a:defRPr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As her private secretary， </a:t>
            </a:r>
            <a:r>
              <a:rPr>
                <a:solidFill>
                  <a:srgbClr val="000000"/>
                </a:solidFill>
              </a:rPr>
              <a:t>he has access to all her letters. </a:t>
            </a:r>
          </a:p>
          <a:p>
            <a:pPr>
              <a:lnSpc>
                <a:spcPct val="90000"/>
              </a:lnSpc>
              <a:buChar char="•"/>
              <a:defRPr sz="3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他是她的私人秘书，能接触到她所有的信件。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1" uiExpand="1" build="p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0" name="Shape 240"/>
          <p:cNvSpPr/>
          <p:nvPr>
            <p:ph type="body" idx="4294967295"/>
          </p:nvPr>
        </p:nvSpPr>
        <p:spPr>
          <a:xfrm>
            <a:off x="69850" y="571500"/>
            <a:ext cx="9074150" cy="57880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111125">
              <a:lnSpc>
                <a:spcPct val="80000"/>
              </a:lnSpc>
              <a:buSzTx/>
              <a:buNone/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1. Studies show that the things that contribute most to a sense of happiness cannot be bought, ________   a good family life, friendship and work satisfaction. </a:t>
            </a:r>
          </a:p>
          <a:p>
            <a:pPr marL="111125" indent="0">
              <a:lnSpc>
                <a:spcPct val="80000"/>
              </a:lnSpc>
              <a:buFontTx/>
              <a:buAutoNum type="alphaUcPeriod"/>
              <a:defRPr b="1">
                <a:latin typeface="Arial"/>
                <a:ea typeface="Arial"/>
                <a:cs typeface="Arial"/>
                <a:sym typeface="Arial"/>
              </a:defRPr>
            </a:pPr>
          </a:p>
          <a:p>
            <a:pPr marL="0" indent="111125">
              <a:lnSpc>
                <a:spcPct val="80000"/>
              </a:lnSpc>
              <a:buSzTx/>
              <a:buNone/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2. ________  he works hard, I don‘t mind when he finishes the experiment.</a:t>
            </a:r>
            <a:r>
              <a:rPr b="0">
                <a:latin typeface="宋体"/>
                <a:ea typeface="宋体"/>
                <a:cs typeface="宋体"/>
                <a:sym typeface="宋体"/>
              </a:rPr>
              <a:t>　　</a:t>
            </a:r>
          </a:p>
          <a:p>
            <a:pPr marL="0" indent="111125">
              <a:lnSpc>
                <a:spcPct val="80000"/>
              </a:lnSpc>
              <a:buSzTx/>
              <a:buNone/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marL="0" indent="111125">
              <a:lnSpc>
                <a:spcPct val="80000"/>
              </a:lnSpc>
              <a:buSzTx/>
              <a:buNone/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3. ________   the danger from enemy action, people had to cope with a severe shortage of food, clothing, fuel and almost everything.</a:t>
            </a:r>
          </a:p>
          <a:p>
            <a:pPr marL="0" indent="111125">
              <a:lnSpc>
                <a:spcPct val="80000"/>
              </a:lnSpc>
              <a:buSzTx/>
              <a:buNone/>
              <a:defRPr b="1">
                <a:latin typeface="Arial"/>
                <a:ea typeface="Arial"/>
                <a:cs typeface="Arial"/>
                <a:sym typeface="Arial"/>
              </a:defRPr>
            </a:pPr>
          </a:p>
          <a:p>
            <a:pPr marL="0" indent="111125">
              <a:lnSpc>
                <a:spcPct val="90000"/>
              </a:lnSpc>
              <a:buSzTx/>
              <a:buNone/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4. After supper she would sit down by the fire, sometimes for ___________________an hour, thinking of her young and happy days.</a:t>
            </a:r>
          </a:p>
        </p:txBody>
      </p:sp>
      <p:sp>
        <p:nvSpPr>
          <p:cNvPr id="241" name="Shape 241"/>
          <p:cNvSpPr/>
          <p:nvPr/>
        </p:nvSpPr>
        <p:spPr>
          <a:xfrm>
            <a:off x="255587" y="1165225"/>
            <a:ext cx="1843446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 b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such as  </a:t>
            </a:r>
          </a:p>
        </p:txBody>
      </p:sp>
      <p:sp>
        <p:nvSpPr>
          <p:cNvPr id="242" name="Shape 242"/>
          <p:cNvSpPr/>
          <p:nvPr/>
        </p:nvSpPr>
        <p:spPr>
          <a:xfrm>
            <a:off x="255587" y="2000250"/>
            <a:ext cx="2204602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 b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as long as</a:t>
            </a:r>
          </a:p>
        </p:txBody>
      </p:sp>
      <p:sp>
        <p:nvSpPr>
          <p:cNvPr id="243" name="Shape 243"/>
          <p:cNvSpPr/>
          <p:nvPr/>
        </p:nvSpPr>
        <p:spPr>
          <a:xfrm>
            <a:off x="368300" y="3175000"/>
            <a:ext cx="2340730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 b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as well as  </a:t>
            </a:r>
          </a:p>
        </p:txBody>
      </p:sp>
      <p:sp>
        <p:nvSpPr>
          <p:cNvPr id="244" name="Shape 244"/>
          <p:cNvSpPr/>
          <p:nvPr/>
        </p:nvSpPr>
        <p:spPr>
          <a:xfrm>
            <a:off x="3421062" y="5264150"/>
            <a:ext cx="2202816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54000" indent="-142875">
              <a:lnSpc>
                <a:spcPct val="85000"/>
              </a:lnSpc>
              <a:defRPr sz="3200" b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as long as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5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1" advAuto="0"/>
      <p:bldP spid="242" grpId="2" advAuto="0"/>
      <p:bldP spid="244" grpId="4" advAuto="0"/>
      <p:bldP spid="243" grpId="3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6" name="Shape 246"/>
          <p:cNvSpPr/>
          <p:nvPr>
            <p:ph type="title" idx="4294967295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Assignment</a:t>
            </a:r>
          </a:p>
        </p:txBody>
      </p:sp>
      <p:sp>
        <p:nvSpPr>
          <p:cNvPr id="247" name="Shape 247"/>
          <p:cNvSpPr/>
          <p:nvPr>
            <p:ph type="body" idx="4294967295"/>
          </p:nvPr>
        </p:nvSpPr>
        <p:spPr>
          <a:xfrm>
            <a:off x="457200" y="2249487"/>
            <a:ext cx="8229600" cy="432435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r>
              <a:t>To review the knowledge learnt today </a:t>
            </a:r>
          </a:p>
        </p:txBody>
      </p:sp>
      <p:pic>
        <p:nvPicPr>
          <p:cNvPr id="248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544300" y="11061700"/>
            <a:ext cx="317500" cy="228600"/>
          </a:xfrm>
          <a:prstGeom prst="cube">
            <a:avLst/>
          </a:prstGeom>
        </p:spPr>
      </p:pic>
    </p:spTree>
  </p:cSld>
  <p:clrMapOvr>
    <a:masterClrMapping/>
  </p:clrMapOvr>
  <p:transition spd="med"/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都市">
  <a:themeElements>
    <a:clrScheme name="都市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3548A"/>
      </a:accent1>
      <a:accent2>
        <a:srgbClr val="43808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都市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都市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r="http://schemas.openxmlformats.org/officeDocument/2006/relationships" xmlns:a="http://schemas.openxmlformats.org/drawingml/2006/main" name="都市">
  <a:themeElements>
    <a:clrScheme name="都市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3548A"/>
      </a:accent1>
      <a:accent2>
        <a:srgbClr val="43808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都市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都市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244</Paragraphs>
  <Slides>27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43">
      <vt:lpstr>Arial</vt:lpstr>
      <vt:lpstr>Georgia</vt:lpstr>
      <vt:lpstr>Helvetica</vt:lpstr>
      <vt:lpstr>Calibri</vt:lpstr>
      <vt:lpstr>Trebuchet MS</vt:lpstr>
      <vt:lpstr>Arial Rounded MT Bold</vt:lpstr>
      <vt:lpstr>Garamond</vt:lpstr>
      <vt:lpstr>Cooper Black</vt:lpstr>
      <vt:lpstr>Times New Roman</vt:lpstr>
      <vt:lpstr>宋体</vt:lpstr>
      <vt:lpstr>SimHei</vt:lpstr>
      <vt:lpstr>幼圆</vt:lpstr>
      <vt:lpstr>方正姚体</vt:lpstr>
      <vt:lpstr>Arial Black</vt:lpstr>
      <vt:lpstr>楷体_GB2312</vt:lpstr>
      <vt:lpstr>都市</vt:lpstr>
      <vt:lpstr>M1U3  Looking good, feeling goodSentence patterns 1</vt:lpstr>
      <vt:lpstr> Learning aims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Q: How to translate the following sentences?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Consolidation</vt:lpstr>
      <vt:lpstr>PowerPoint Presentation</vt:lpstr>
      <vt:lpstr>Q: as还有哪些意思和用法？</vt:lpstr>
      <vt:lpstr> </vt:lpstr>
      <vt:lpstr>一、作副词</vt:lpstr>
      <vt:lpstr>二.做连词</vt:lpstr>
      <vt:lpstr>Q: 下列句子中as表示什么含义？引导什么从句？</vt:lpstr>
      <vt:lpstr>PowerPoint Presentation</vt:lpstr>
      <vt:lpstr>PowerPoint Presentation</vt:lpstr>
      <vt:lpstr>三、作介词</vt:lpstr>
      <vt:lpstr>PowerPoint Presentation</vt:lpstr>
      <vt:lpstr>Assignment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2021-01-09T23:19:22.623</cp:lastPrinted>
  <dcterms:created xsi:type="dcterms:W3CDTF">2021-01-09T23:19:22Z</dcterms:created>
  <dcterms:modified xsi:type="dcterms:W3CDTF">2021-01-09T15:19:23Z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