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81" r:id="rId2"/>
    <p:sldId id="258" r:id="rId3"/>
    <p:sldId id="282" r:id="rId4"/>
    <p:sldId id="259" r:id="rId5"/>
    <p:sldId id="277" r:id="rId6"/>
    <p:sldId id="261" r:id="rId7"/>
    <p:sldId id="262" r:id="rId8"/>
    <p:sldId id="263" r:id="rId9"/>
    <p:sldId id="279" r:id="rId10"/>
    <p:sldId id="278" r:id="rId11"/>
    <p:sldId id="280" r:id="rId12"/>
    <p:sldId id="264" r:id="rId13"/>
    <p:sldId id="283" r:id="rId14"/>
    <p:sldId id="265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4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1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ct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858BB3-8586-4CD8-968E-0F01AD4B3FC3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0900E54-9994-4795-A3B3-B2DCE1E856B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Tx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emf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e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emf" /><Relationship Id="rId5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image" Target="../media/image2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6.png" /><Relationship Id="rId3" Type="http://schemas.openxmlformats.org/officeDocument/2006/relationships/image" Target="../media/image2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9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标题 2049"/>
          <p:cNvSpPr>
            <a:spLocks noGrp="1"/>
          </p:cNvSpPr>
          <p:nvPr>
            <p:ph type="ctrTitle"/>
          </p:nvPr>
        </p:nvSpPr>
        <p:spPr>
          <a:xfrm>
            <a:off x="2241550" y="1547814"/>
            <a:ext cx="7874000" cy="2397125"/>
          </a:xfrm>
          <a:noFill/>
          <a:ln>
            <a:noFill/>
          </a:ln>
        </p:spPr>
        <p:txBody>
          <a:bodyPr wrap="square" anchor="t"/>
          <a:lstStyle/>
          <a:p>
            <a:pPr algn="ctr">
              <a:lnSpc>
                <a:spcPct val="70000"/>
              </a:lnSpc>
            </a:pPr>
            <a:r>
              <a:rPr lang="en-US" altLang="zh-CN" sz="36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1.3 </a:t>
            </a:r>
            <a:r>
              <a:rPr lang="zh-CN" altLang="en-US" sz="36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函数的基本性质</a:t>
            </a:r>
            <a:br>
              <a:rPr lang="zh-CN" altLang="en-US" sz="36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</a:br>
            <a:br>
              <a:rPr lang="zh-CN" altLang="en-US" sz="36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36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br>
              <a:rPr lang="zh-CN" altLang="en-US" sz="36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en-US" altLang="zh-CN" sz="36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1.3.1 </a:t>
            </a:r>
            <a:r>
              <a:rPr lang="zh-CN" altLang="en-US" sz="36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单调性与最大（小）值</a:t>
            </a:r>
            <a:r>
              <a:rPr lang="zh-CN" altLang="en-US" sz="36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br>
              <a:rPr lang="zh-CN" altLang="en-US" sz="36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</a:br>
            <a:br>
              <a:rPr lang="zh-CN" altLang="en-US" sz="36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36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第</a:t>
            </a:r>
            <a:r>
              <a:rPr lang="en-US" altLang="zh-CN" sz="36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36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课时 函数的单调性</a:t>
            </a:r>
            <a:r>
              <a:rPr lang="zh-CN" altLang="en-US" sz="360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833120" y="684876"/>
                <a:ext cx="11064240" cy="1144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）观察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一次函数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和二次函数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sSup>
                        <m:sSup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的图象，从左往右看，两个函数的图象的变化趋势是什么？</a:t>
                </a: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20" y="684876"/>
                <a:ext cx="11064240" cy="1144031"/>
              </a:xfrm>
              <a:prstGeom prst="rect">
                <a:avLst/>
              </a:prstGeom>
              <a:blipFill>
                <a:blip r:embed="rId2"/>
                <a:stretch>
                  <a:fillRect l="-882" r="-826" b="-117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/>
          <p:cNvSpPr/>
          <p:nvPr/>
        </p:nvSpPr>
        <p:spPr>
          <a:xfrm>
            <a:off x="1173480" y="5059467"/>
            <a:ext cx="4145280" cy="59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函数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图象从左往右</a:t>
            </a:r>
            <a:r>
              <a:rPr lang="zh-CN" altLang="en-US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呈</a:t>
            </a:r>
            <a:r>
              <a:rPr lang="zh-CN" altLang="en-US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上升</a:t>
            </a:r>
            <a:r>
              <a:rPr lang="zh-CN" altLang="en-US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趋势</a:t>
            </a:r>
            <a:endParaRPr lang="zh-CN" altLang="zh-CN" sz="2400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83"/>
          <a:stretch>
            <a:fillRect/>
          </a:stretch>
        </p:blipFill>
        <p:spPr>
          <a:xfrm>
            <a:off x="2062480" y="1689834"/>
            <a:ext cx="3256280" cy="331787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57200" y="16846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ct val="0"/>
              </a:spcAft>
              <a:tabLst>
                <a:tab pos="381000"/>
              </a:tabLst>
            </a:pPr>
            <a:r>
              <a:rPr lang="en-US" altLang="zh-CN" sz="28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、新课引入</a:t>
            </a:r>
            <a:endParaRPr lang="zh-CN" altLang="zh-CN" sz="2800" b="1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E4B6BF8-F2B9-4620-920D-95A5AF41D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93" t="721" r="-14532" b="2593"/>
          <a:stretch>
            <a:fillRect/>
          </a:stretch>
        </p:blipFill>
        <p:spPr>
          <a:xfrm>
            <a:off x="6789900" y="1774652"/>
            <a:ext cx="4103679" cy="3148235"/>
          </a:xfrm>
          <a:prstGeom prst="rect">
            <a:avLst/>
          </a:prstGeom>
        </p:spPr>
      </p:pic>
      <mc:AlternateContent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EB538CF-7F53-4AFD-90C8-0B193923047E}"/>
                  </a:ext>
                </a:extLst>
              </p:cNvPr>
              <p:cNvSpPr txBox="1"/>
              <p:nvPr/>
            </p:nvSpPr>
            <p:spPr>
              <a:xfrm>
                <a:off x="6365240" y="5059468"/>
                <a:ext cx="4953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图象在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y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轴左侧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呈</a:t>
                </a:r>
                <a:r>
                  <a:rPr lang="zh-CN" altLang="en-US" sz="2400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下降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趋势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，在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y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轴右侧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呈</a:t>
                </a:r>
                <a:r>
                  <a:rPr lang="zh-CN" altLang="zh-CN" sz="2400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上升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趋势</a:t>
                </a: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EB538CF-7F53-4AFD-90C8-0B1939230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240" y="5059468"/>
                <a:ext cx="4953000" cy="830997"/>
              </a:xfrm>
              <a:prstGeom prst="rect">
                <a:avLst/>
              </a:prstGeom>
              <a:blipFill>
                <a:blip r:embed="rId4"/>
                <a:stretch>
                  <a:fillRect l="-1845" t="-5147" r="0" b="-169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117600" y="3622488"/>
            <a:ext cx="9580880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400" b="1" kern="10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单调性</a:t>
            </a:r>
            <a:r>
              <a:rPr lang="zh-CN" altLang="zh-CN" sz="2400" b="1" kern="100">
                <a:latin typeface="宋体" panose="02010600030101010101" pitchFamily="2" charset="-122"/>
                <a:cs typeface="Times New Roman" panose="02020603050405020304" pitchFamily="18" charset="0"/>
              </a:rPr>
              <a:t>：函数图象的“上升”“下降”所反映的函数的一个基本性质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en-US" altLang="zh-CN" sz="2400" b="1" kern="10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当函数的图象在某区间上上升时，称函数在该区间上</a:t>
            </a:r>
            <a:r>
              <a:rPr lang="zh-CN" altLang="zh-CN" sz="2400" b="1" kern="1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单调递增</a:t>
            </a:r>
            <a:r>
              <a:rPr lang="zh-CN" altLang="zh-CN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当函数的图象在某区间上下降时，称函数在该区间上</a:t>
            </a:r>
            <a:r>
              <a:rPr lang="zh-CN" altLang="zh-CN" sz="2400" b="1" kern="1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单调递减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160" y="623560"/>
            <a:ext cx="5313680" cy="280544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57200" y="16846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ct val="0"/>
              </a:spcAft>
              <a:tabLst>
                <a:tab pos="381000"/>
              </a:tabLst>
            </a:pPr>
            <a:r>
              <a:rPr lang="en-US" altLang="zh-CN" sz="28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、新课引入</a:t>
            </a:r>
            <a:endParaRPr lang="zh-CN" altLang="zh-CN" sz="2800" b="1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思想气泡: 云 2">
            <a:extLst>
              <a:ext uri="{FF2B5EF4-FFF2-40B4-BE49-F238E27FC236}">
                <a16:creationId xmlns:a16="http://schemas.microsoft.com/office/drawing/2014/main" id="{029E6E4F-DD33-4510-8AB2-B89C55470B8F}"/>
              </a:ext>
            </a:extLst>
          </p:cNvPr>
          <p:cNvSpPr/>
          <p:nvPr/>
        </p:nvSpPr>
        <p:spPr>
          <a:xfrm rot="11304208">
            <a:off x="8730475" y="844006"/>
            <a:ext cx="3180080" cy="2221762"/>
          </a:xfrm>
          <a:prstGeom prst="cloudCallout">
            <a:avLst>
              <a:gd name="adj1" fmla="val 17096"/>
              <a:gd name="adj2" fmla="val -8003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F964E9D-7E1F-4FE3-B922-FB7E6F05785F}"/>
              </a:ext>
            </a:extLst>
          </p:cNvPr>
          <p:cNvSpPr txBox="1"/>
          <p:nvPr/>
        </p:nvSpPr>
        <p:spPr>
          <a:xfrm>
            <a:off x="9215120" y="1442720"/>
            <a:ext cx="2397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如何用准确的数学语言描述这种性质呢</a:t>
            </a:r>
          </a:p>
        </p:txBody>
      </p:sp>
    </p:spTree>
    <p:extLst>
      <p:ext uri="{BB962C8B-B14F-4D97-AF65-F5344CB8AC3E}">
        <p14:creationId xmlns:p14="http://schemas.microsoft.com/office/powerpoint/2010/main" val="214969253"/>
      </p:ext>
    </p:extLst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726440" y="808555"/>
                <a:ext cx="107391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以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sSup>
                        <m:sSup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为例，列出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的对应值表如下，观察下图与表，请用自己的语言说明，随着自变量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的增大，函数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sSup>
                        <m:sSup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的函数值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是如何变化的？</a:t>
                </a: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440" y="808555"/>
                <a:ext cx="10739120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851" t="-5147" r="-3802" b="-169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>
        <mc:Choice Requires="a14">
          <p:sp>
            <p:nvSpPr>
              <p:cNvPr id="3" name="矩形 2"/>
              <p:cNvSpPr/>
              <p:nvPr/>
            </p:nvSpPr>
            <p:spPr>
              <a:xfrm>
                <a:off x="1107724" y="4849522"/>
                <a:ext cx="902179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(−∞,0]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上，</a:t>
                </a:r>
                <a:r>
                  <a:rPr lang="en-US" altLang="zh-CN" sz="2400" kern="100">
                    <a:ea typeface="等线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随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的增大而减小</a:t>
                </a:r>
                <a:r>
                  <a:rPr lang="zh-CN" altLang="en-US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（图象下降）</a:t>
                </a:r>
                <a:endParaRPr lang="en-US" altLang="zh-CN" sz="2400" kern="100">
                  <a:latin typeface="宋体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(0,+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上，</a:t>
                </a:r>
                <a:r>
                  <a:rPr lang="en-US" altLang="zh-CN" sz="2400" kern="100">
                    <a:ea typeface="等线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随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的增大而增大</a:t>
                </a:r>
                <a:r>
                  <a:rPr lang="zh-CN" altLang="en-US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（图象上升）</a:t>
                </a: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724" y="4849522"/>
                <a:ext cx="9021795" cy="830997"/>
              </a:xfrm>
              <a:prstGeom prst="rect">
                <a:avLst/>
              </a:prstGeom>
              <a:blipFill>
                <a:blip r:embed="rId3"/>
                <a:stretch>
                  <a:fillRect l="-1081" t="-4412" r="0" b="-169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838" y="2008884"/>
            <a:ext cx="2855722" cy="2715339"/>
          </a:xfrm>
          <a:prstGeom prst="rect">
            <a:avLst/>
          </a:prstGeom>
        </p:spPr>
      </p:pic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497840" y="2157298"/>
          <a:ext cx="8011156" cy="19981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991374">
                <a:tc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 marL="68580" marR="68580" marT="0" marB="0" anchor="ctr">
                    <a:blipFill>
                      <a:blip r:embed="rId5"/>
                      <a:stretch>
                        <a:fillRect l="-483" t="-613" r="-537198" b="-103067"/>
                      </a:stretch>
                    </a:blipFill>
                  </a:tcPr>
                </a:tc>
                <a:tc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 marL="68580" marR="68580" marT="0" marB="0" anchor="ctr">
                    <a:blipFill>
                      <a:blip r:embed="rId5"/>
                      <a:stretch>
                        <a:fillRect l="-205941" t="-613" r="-1000990" b="-103067"/>
                      </a:stretch>
                    </a:blip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-4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-3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-2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-1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0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1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2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3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4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 marL="68580" marR="68580" marT="0" marB="0" anchor="ctr">
                    <a:blipFill>
                      <a:blip r:embed="rId5"/>
                      <a:stretch>
                        <a:fillRect l="-1202970" t="-613" r="-3960" b="-1030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6768">
                <a:tc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 marL="68580" marR="68580" marT="0" marB="0" anchor="ctr">
                    <a:blipFill>
                      <a:blip r:embed="rId5"/>
                      <a:stretch>
                        <a:fillRect l="-483" t="-98795" r="-537198" b="-1205"/>
                      </a:stretch>
                    </a:blipFill>
                  </a:tcPr>
                </a:tc>
                <a:tc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 marL="68580" marR="68580" marT="0" marB="0" anchor="ctr">
                    <a:blipFill>
                      <a:blip r:embed="rId5"/>
                      <a:stretch>
                        <a:fillRect l="-205941" t="-98795" r="-1000990" b="-1205"/>
                      </a:stretch>
                    </a:blip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16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9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4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1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0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1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4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9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000" kern="100">
                          <a:effectLst/>
                        </a:rPr>
                        <a:t>16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 marL="68580" marR="68580" marT="0" marB="0" anchor="ctr">
                    <a:blipFill>
                      <a:blip r:embed="rId5"/>
                      <a:stretch>
                        <a:fillRect l="-1202970" t="-98795" r="-3960" b="-1205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>
    <mc:Choice xmlns:p15="http://schemas.microsoft.com/office/powerpoint/2012/main" Requires="p15">
      <p:transition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609600" y="442539"/>
                <a:ext cx="109728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如何用符号来描述“</a:t>
                </a: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(0,+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上，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sSup>
                        <m:sSup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随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的增大而增大”这句话？</a:t>
                </a: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42539"/>
                <a:ext cx="10972800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833" t="-9333" r="-3667" b="-3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>
        <mc:Choice Requires="a14">
          <p:sp>
            <p:nvSpPr>
              <p:cNvPr id="3" name="矩形 2"/>
              <p:cNvSpPr/>
              <p:nvPr/>
            </p:nvSpPr>
            <p:spPr>
              <a:xfrm>
                <a:off x="1503680" y="1269071"/>
                <a:ext cx="9794240" cy="83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zh-CN" sz="2400" b="1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𝟎</m:t>
                      </m:r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,+∞)</m:t>
                      </m:r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上，任取两个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</m:sub>
                      </m:sSub>
                      <m:r>
                        <m:rPr>
                          <m:sty m:val="bi"/>
                        </m:rPr>
                        <a:rPr lang="zh-CN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，</m:t>
                      </m:r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，当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</m:sub>
                      </m:sSub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时，有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𝒇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b="1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i"/>
                                </m:rPr>
                                <a:rPr lang="en-US" altLang="zh-CN" sz="2400" b="1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m:rPr>
                                  <m:sty m:val="bi"/>
                                </m:rPr>
                                <a:rPr lang="en-US" altLang="zh-CN" sz="2400" b="1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𝒇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  <m:r>
                        <m:rPr>
                          <m:sty m:val="b"/>
                        </m:rPr>
                        <a:rPr lang="en-US" altLang="zh-CN" sz="2400" b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400" b="1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ct val="0"/>
                  </a:spcAft>
                </a:pPr>
                <a:r>
                  <a:rPr lang="zh-CN" altLang="zh-CN" sz="2400" b="1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则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𝒇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𝒙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sSup>
                        <m:sSup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r>
                  <a:rPr lang="zh-CN" altLang="en-US" sz="2400" b="1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</a:t>
                </a:r>
                <a:r>
                  <a:rPr lang="zh-CN" altLang="zh-CN" sz="2400" b="1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区间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𝟎</m:t>
                      </m:r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,+∞)</m:t>
                      </m:r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上是增函数</a:t>
                </a:r>
                <a:endParaRPr lang="zh-CN" altLang="zh-CN" sz="2400" b="1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680" y="1269071"/>
                <a:ext cx="9794240" cy="839332"/>
              </a:xfrm>
              <a:prstGeom prst="rect">
                <a:avLst/>
              </a:prstGeom>
              <a:blipFill rotWithShape="1">
                <a:blip r:embed="rId3"/>
                <a:stretch>
                  <a:fillRect l="-996" t="-5072" r="0" b="-159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>
        <mc:Choice Requires="a14">
          <p:sp>
            <p:nvSpPr>
              <p:cNvPr id="4" name="矩形 3"/>
              <p:cNvSpPr/>
              <p:nvPr/>
            </p:nvSpPr>
            <p:spPr>
              <a:xfrm>
                <a:off x="609600" y="2285910"/>
                <a:ext cx="10383520" cy="5007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你能仿照这样的描述，说明函数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sSup>
                        <m:sSup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(−</m:t>
                      </m:r>
                      <m:r>
                        <a:rPr lang="zh-CN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,0]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上是减函数吗？</a:t>
                </a: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285910"/>
                <a:ext cx="10383520" cy="500715"/>
              </a:xfrm>
              <a:prstGeom prst="rect">
                <a:avLst/>
              </a:prstGeom>
              <a:blipFill rotWithShape="1">
                <a:blip r:embed="rId4"/>
                <a:stretch>
                  <a:fillRect l="-881" r="0" b="-292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>
        <mc:Choice Requires="a14">
          <p:sp>
            <p:nvSpPr>
              <p:cNvPr id="5" name="矩形 4"/>
              <p:cNvSpPr/>
              <p:nvPr/>
            </p:nvSpPr>
            <p:spPr>
              <a:xfrm>
                <a:off x="1503680" y="3196633"/>
                <a:ext cx="9596120" cy="83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zh-CN" sz="2400" b="1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(−</m:t>
                      </m:r>
                      <m:r>
                        <m:rPr>
                          <m:sty m:val="bi"/>
                        </m:rPr>
                        <a:rPr lang="zh-CN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𝟎</m:t>
                      </m:r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上，任取两个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</m:sub>
                      </m:sSub>
                      <m:r>
                        <m:rPr>
                          <m:sty m:val="bi"/>
                        </m:rPr>
                        <a:rPr lang="zh-CN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，</m:t>
                      </m:r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，当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</m:sub>
                      </m:sSub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时，有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𝒇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b="1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i"/>
                                </m:rPr>
                                <a:rPr lang="en-US" altLang="zh-CN" sz="2400" b="1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m:rPr>
                                  <m:sty m:val="bi"/>
                                </m:rPr>
                                <a:rPr lang="en-US" altLang="zh-CN" sz="2400" b="1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&gt;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𝒇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  <m:r>
                        <m:rPr>
                          <m:sty m:val="b"/>
                        </m:rPr>
                        <a:rPr lang="en-US" altLang="zh-CN" sz="2400" b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400" b="1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ct val="0"/>
                  </a:spcAft>
                </a:pPr>
                <a:r>
                  <a:rPr lang="zh-CN" altLang="zh-CN" sz="2400" b="1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则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𝒇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𝒙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sSup>
                        <m:sSupPr>
                          <m:ctrlPr>
                            <a:rPr lang="zh-CN" altLang="zh-CN" sz="2400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r>
                  <a:rPr lang="zh-CN" altLang="en-US" sz="2400" b="1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</a:t>
                </a:r>
                <a:r>
                  <a:rPr lang="zh-CN" altLang="zh-CN" sz="2400" b="1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区间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(−</m:t>
                      </m:r>
                      <m:r>
                        <m:rPr>
                          <m:sty m:val="bi"/>
                        </m:rPr>
                        <a:rPr lang="zh-CN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𝟎</m:t>
                      </m:r>
                      <m:r>
                        <m:rPr>
                          <m:sty m:val="bi"/>
                        </m:rPr>
                        <a:rPr lang="en-US" altLang="zh-CN" sz="2400" b="1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上是减函数</a:t>
                </a:r>
                <a:endParaRPr lang="zh-CN" altLang="zh-CN" sz="2400" b="1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680" y="3196633"/>
                <a:ext cx="9596120" cy="839332"/>
              </a:xfrm>
              <a:prstGeom prst="rect">
                <a:avLst/>
              </a:prstGeom>
              <a:blipFill rotWithShape="1">
                <a:blip r:embed="rId5"/>
                <a:stretch>
                  <a:fillRect l="-1017" t="-5072" r="-4130" b="-159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6" name="矩形 5"/>
          <p:cNvSpPr/>
          <p:nvPr/>
        </p:nvSpPr>
        <p:spPr>
          <a:xfrm>
            <a:off x="1884799" y="4711958"/>
            <a:ext cx="7366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ct val="0"/>
              </a:spcAft>
            </a:pPr>
            <a:r>
              <a:rPr lang="zh-CN" altLang="zh-CN" sz="2800" kern="100">
                <a:solidFill>
                  <a:srgbClr val="FF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你能据此得出增</a:t>
            </a:r>
            <a:r>
              <a:rPr lang="zh-CN" altLang="zh-CN" sz="28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（减）函数的形式化定义吗？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934721" y="902131"/>
                <a:ext cx="10630534" cy="1387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一般地，设函数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的定义域为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𝐼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：</a:t>
                </a: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如果对于定义域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𝐼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内的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某个区间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𝑫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上的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任意</a:t>
                </a: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两个自变量的值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，当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altLang="zh-CN" sz="240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r>
                        <a:rPr lang="en-US" altLang="zh-CN" sz="240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时，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都有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b="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b="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)&lt;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，那么就说函数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上是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增函数</a:t>
                </a:r>
                <a:endParaRPr lang="zh-CN" altLang="zh-CN" sz="2400" kern="100">
                  <a:solidFill>
                    <a:srgbClr val="FF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1" y="902131"/>
                <a:ext cx="10630534" cy="1387111"/>
              </a:xfrm>
              <a:prstGeom prst="rect">
                <a:avLst/>
              </a:prstGeom>
              <a:blipFill>
                <a:blip r:embed="rId2"/>
                <a:stretch>
                  <a:fillRect l="-860" r="-3784" b="-96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/>
          <p:cNvSpPr/>
          <p:nvPr/>
        </p:nvSpPr>
        <p:spPr>
          <a:xfrm>
            <a:off x="599440" y="2432305"/>
            <a:ext cx="7203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81000"/>
              </a:tabLst>
            </a:pPr>
            <a:r>
              <a:rPr lang="zh-CN" altLang="zh-CN" sz="2400" kern="100"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你能根据增函数的定义类比出减函数的定义吗？</a:t>
            </a:r>
            <a:endParaRPr lang="zh-CN" altLang="zh-CN" sz="2400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mc:AlternateContent>
        <mc:Choice Requires="a14">
          <p:sp>
            <p:nvSpPr>
              <p:cNvPr id="5" name="矩形 4"/>
              <p:cNvSpPr/>
              <p:nvPr/>
            </p:nvSpPr>
            <p:spPr>
              <a:xfrm>
                <a:off x="934721" y="2957043"/>
                <a:ext cx="10630534" cy="943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如果对于定义域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𝐼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内的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某个区间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𝑫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上的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任意</a:t>
                </a: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两个自变量的值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baseline="-250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，当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altLang="zh-CN" sz="240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r>
                        <a:rPr lang="en-US" altLang="zh-CN" sz="240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m:rPr>
                          <m:sty m:val="bi"/>
                        </m:rPr>
                        <a:rPr lang="en-US" altLang="zh-CN" sz="2400" b="1" i="1" kern="1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时，</a:t>
                </a:r>
                <a:r>
                  <a:rPr lang="zh-CN" altLang="zh-CN" sz="2400" b="1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都有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b="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b="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)&gt;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altLang="zh-CN" sz="2400" b="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，那么就说函数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上是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减函数</a:t>
                </a:r>
                <a:endParaRPr lang="zh-CN" altLang="zh-CN" sz="2400" kern="100">
                  <a:solidFill>
                    <a:srgbClr val="FF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1" y="2957043"/>
                <a:ext cx="10630534" cy="943913"/>
              </a:xfrm>
              <a:prstGeom prst="rect">
                <a:avLst/>
              </a:prstGeom>
              <a:blipFill>
                <a:blip r:embed="rId3"/>
                <a:stretch>
                  <a:fillRect l="-860" r="-3784" b="-148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/>
          <p:nvPr/>
        </p:nvSpPr>
        <p:spPr>
          <a:xfrm>
            <a:off x="670560" y="31583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ct val="0"/>
              </a:spcAft>
              <a:tabLst>
                <a:tab pos="381000"/>
              </a:tabLst>
            </a:pPr>
            <a:r>
              <a:rPr lang="en-US" altLang="zh-CN" sz="2800" b="1" kern="100"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100"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、增（减）函数的定义</a:t>
            </a:r>
            <a:endParaRPr lang="zh-CN" altLang="zh-CN" sz="2800" b="1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571" y="3844701"/>
            <a:ext cx="6416389" cy="248673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756F198-87E2-47C2-9A6D-446261D46820}"/>
              </a:ext>
            </a:extLst>
          </p:cNvPr>
          <p:cNvSpPr txBox="1"/>
          <p:nvPr/>
        </p:nvSpPr>
        <p:spPr>
          <a:xfrm>
            <a:off x="1473200" y="5496560"/>
            <a:ext cx="1315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图象上升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B958EC5-C53E-489D-9159-3A6B12CEAAAD}"/>
              </a:ext>
            </a:extLst>
          </p:cNvPr>
          <p:cNvSpPr txBox="1"/>
          <p:nvPr/>
        </p:nvSpPr>
        <p:spPr>
          <a:xfrm>
            <a:off x="9494171" y="5496560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图象下降</a:t>
            </a: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904240" y="995062"/>
                <a:ext cx="10739120" cy="943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）已知函数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的定义域为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(0,+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，若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(2)&lt;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(4)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，能否说函数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(0,+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上单调递增？</a:t>
                </a:r>
                <a:endParaRPr lang="en-US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40" y="995062"/>
                <a:ext cx="10739120" cy="943913"/>
              </a:xfrm>
              <a:prstGeom prst="rect">
                <a:avLst/>
              </a:prstGeom>
              <a:blipFill>
                <a:blip r:embed="rId2"/>
                <a:stretch>
                  <a:fillRect l="-851" t="-3871" r="-908" b="-148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3" name="矩形 2"/>
              <p:cNvSpPr/>
              <p:nvPr/>
            </p:nvSpPr>
            <p:spPr>
              <a:xfrm>
                <a:off x="497840" y="4131486"/>
                <a:ext cx="11551920" cy="18353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注意：</a:t>
                </a:r>
                <a:endParaRPr lang="en-US" altLang="zh-CN" sz="2400" kern="100">
                  <a:latin typeface="宋体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①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函数的单调性是在定义域内的某个区间上的性质，是函数的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局部性质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endParaRPr lang="en-US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② 必须是对于区间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内的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任意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两个自变量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，</m:t>
                      </m:r>
                      <m:sSub>
                        <m:sSubPr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；当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时，</a:t>
                </a:r>
                <a:r>
                  <a:rPr lang="zh-CN" altLang="zh-CN" sz="2400" b="1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总有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)&lt;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40" y="4131486"/>
                <a:ext cx="11551920" cy="1835374"/>
              </a:xfrm>
              <a:prstGeom prst="rect">
                <a:avLst/>
              </a:prstGeom>
              <a:blipFill>
                <a:blip r:embed="rId3"/>
                <a:stretch>
                  <a:fillRect l="-844" r="0" b="-69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4" name="矩形 3"/>
              <p:cNvSpPr/>
              <p:nvPr/>
            </p:nvSpPr>
            <p:spPr>
              <a:xfrm>
                <a:off x="955040" y="2151171"/>
                <a:ext cx="10637520" cy="1387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）已知函数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 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的定义域为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(0,+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，对于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(0,+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上的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1000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个自变量的值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,⋯,</m:t>
                      </m:r>
                      <m:sSub>
                        <m:sSub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1000</m:t>
                          </m:r>
                        </m:sub>
                      </m:sSub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，当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0&lt;</m:t>
                      </m:r>
                      <m:sSub>
                        <m:sSubPr>
                          <m:ctrlPr>
                            <a:rPr lang="zh-CN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zh-CN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zh-CN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&lt;⋯&lt;</m:t>
                      </m:r>
                      <m:sSub>
                        <m:sSubPr>
                          <m:ctrlPr>
                            <a:rPr lang="zh-CN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1000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时有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kern="10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&lt;⋯&lt;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1000</m:t>
                          </m:r>
                        </m:sub>
                      </m:sSub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，能否说函数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(0,+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∞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上递增呢？</a:t>
                </a:r>
                <a:endParaRPr lang="en-US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040" y="2151171"/>
                <a:ext cx="10637520" cy="1387111"/>
              </a:xfrm>
              <a:prstGeom prst="rect">
                <a:avLst/>
              </a:prstGeom>
              <a:blipFill>
                <a:blip r:embed="rId4"/>
                <a:stretch>
                  <a:fillRect l="-917" r="-860" b="-101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/>
          <p:cNvSpPr/>
          <p:nvPr/>
        </p:nvSpPr>
        <p:spPr>
          <a:xfrm>
            <a:off x="955040" y="3624552"/>
            <a:ext cx="8234947" cy="506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）把（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）中的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1000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个换成任意数字，结论会有变化吗？</a:t>
            </a:r>
          </a:p>
        </p:txBody>
      </p:sp>
      <p:sp>
        <p:nvSpPr>
          <p:cNvPr id="6" name="矩形 5"/>
          <p:cNvSpPr/>
          <p:nvPr/>
        </p:nvSpPr>
        <p:spPr>
          <a:xfrm>
            <a:off x="90786" y="311976"/>
            <a:ext cx="2236510" cy="6368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zh-CN" altLang="en-US" sz="3200" b="1" kern="100"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概念辨析：</a:t>
            </a:r>
            <a:endParaRPr lang="en-US" altLang="zh-CN" sz="3200" b="1" kern="100">
              <a:latin typeface="宋体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43280" y="454557"/>
            <a:ext cx="1082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</a:pPr>
            <a:r>
              <a:rPr lang="en-US" altLang="zh-CN" sz="32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、单调区间</a:t>
            </a:r>
            <a:endParaRPr lang="en-US" altLang="zh-CN" sz="3200" b="1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mc:AlternateContent>
        <mc:Choice Requires="a14">
          <p:sp>
            <p:nvSpPr>
              <p:cNvPr id="11" name="矩形 10"/>
              <p:cNvSpPr/>
              <p:nvPr/>
            </p:nvSpPr>
            <p:spPr>
              <a:xfrm>
                <a:off x="843280" y="1039332"/>
                <a:ext cx="103327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如果函数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＝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上是增函数或减函数，那么就说函数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在这一区间具有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严格的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单调性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，区间</a:t>
                </a:r>
                <a:r>
                  <a:rPr lang="en-US" altLang="zh-CN" sz="2400" kern="100">
                    <a:ea typeface="等线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叫做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zh-CN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＝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的单调区间</a:t>
                </a:r>
              </a:p>
            </p:txBody>
          </p:sp>
        </mc:Choice>
        <mc:Fallback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80" y="1039332"/>
                <a:ext cx="10332720" cy="830997"/>
              </a:xfrm>
              <a:prstGeom prst="rect">
                <a:avLst/>
              </a:prstGeom>
              <a:blipFill>
                <a:blip r:embed="rId2"/>
                <a:stretch>
                  <a:fillRect l="-885" t="-5109" r="-944" b="-160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12" name="矩形 11"/>
              <p:cNvSpPr/>
              <p:nvPr/>
            </p:nvSpPr>
            <p:spPr>
              <a:xfrm>
                <a:off x="780733" y="2285438"/>
                <a:ext cx="10630534" cy="3509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一般地，设函数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的定义域为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𝐼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：如果对于定义域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𝐼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内的某个区间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上的任意两个自变量的值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，当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altLang="zh-CN" sz="2400" b="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&lt;</m:t>
                      </m:r>
                      <m:r>
                        <a:rPr lang="en-US" altLang="zh-CN" sz="2400" b="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时，都有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altLang="zh-CN" sz="2400" b="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)&lt;</m:t>
                      </m:r>
                      <m:r>
                        <a:rPr lang="en-US" altLang="zh-CN" sz="2400" b="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b="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b="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baseline="-250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altLang="zh-CN" sz="2400" b="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kern="100">
                  <a:latin typeface="宋体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ct val="0"/>
                  </a:spcAft>
                </a:pPr>
                <a14:m>
                  <m:oMathPara>
                    <m:oMathParaPr>
                      <m:jc/>
                    </m:oMathParaPr>
                    <m:oMath>
                      <m:r>
                        <a:rPr lang="zh-CN" altLang="en-US" sz="2800" b="0" i="1" kern="1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⟺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上是增函数</a:t>
                </a:r>
                <a:endParaRPr lang="en-US" altLang="zh-CN" sz="2400" kern="100">
                  <a:latin typeface="宋体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ct val="0"/>
                  </a:spcAft>
                </a:pPr>
                <a14:m>
                  <m:oMathPara>
                    <m:oMathParaPr>
                      <m:jc/>
                    </m:oMathParaPr>
                    <m:oMath>
                      <m:r>
                        <a:rPr lang="zh-CN" altLang="en-US" sz="280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⟺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</a:t>
                </a:r>
                <a:r>
                  <a:rPr lang="zh-CN" altLang="en-US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单调递增</a:t>
                </a:r>
                <a:endParaRPr lang="en-US" altLang="zh-CN" sz="2400" kern="100">
                  <a:latin typeface="宋体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a:rPr lang="zh-CN" altLang="en-US" sz="2800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⟺</m:t>
                      </m:r>
                    </m:oMath>
                  </m:oMathPara>
                </a14:m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𝐷</m:t>
                      </m:r>
                    </m:oMath>
                  </m:oMathPara>
                </a14:m>
                <a:r>
                  <a:rPr lang="zh-CN" altLang="en-US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zh-CN" altLang="zh-CN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en-US" sz="2400" kern="100">
                    <a:latin typeface="宋体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的增区间</a:t>
                </a:r>
                <a:endParaRPr lang="en-US" altLang="zh-CN" sz="2400" b="1" kern="100">
                  <a:latin typeface="宋体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33" y="2285438"/>
                <a:ext cx="10630534" cy="3509294"/>
              </a:xfrm>
              <a:prstGeom prst="rect">
                <a:avLst/>
              </a:prstGeom>
              <a:blipFill rotWithShape="1">
                <a:blip r:embed="rId3"/>
                <a:stretch>
                  <a:fillRect l="-860" r="-9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894080" y="878747"/>
                <a:ext cx="102108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例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：如图是定义在闭区间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[−5,5]</m:t>
                      </m:r>
                    </m:oMath>
                  </m:oMathPara>
                </a14:m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上的函数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的图象，根据图象说出函数的单调区间，以及在每一单调区间上，函数是增函数还是减函数？ </a:t>
                </a: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80" y="878747"/>
                <a:ext cx="10210800" cy="830997"/>
              </a:xfrm>
              <a:prstGeom prst="rect">
                <a:avLst/>
              </a:prstGeom>
              <a:blipFill>
                <a:blip r:embed="rId2"/>
                <a:stretch>
                  <a:fillRect l="-955" t="-5147" r="-896" b="-169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732" y="2089368"/>
            <a:ext cx="7133908" cy="3380776"/>
          </a:xfrm>
          <a:prstGeom prst="rect">
            <a:avLst/>
          </a:prstGeom>
        </p:spPr>
      </p:pic>
      <mc:AlternateContent>
        <mc:Choice Requires="a14">
          <p:sp>
            <p:nvSpPr>
              <p:cNvPr id="4" name="矩形 3"/>
              <p:cNvSpPr/>
              <p:nvPr/>
            </p:nvSpPr>
            <p:spPr>
              <a:xfrm>
                <a:off x="7315200" y="2089368"/>
                <a:ext cx="440944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>
                    <a:solidFill>
                      <a:srgbClr val="FF0000"/>
                    </a:solidFill>
                  </a:rPr>
                  <a:t>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en-US" sz="2400">
                    <a:solidFill>
                      <a:srgbClr val="FF0000"/>
                    </a:solidFill>
                  </a:rPr>
                  <a:t>的单调区间有</a:t>
                </a:r>
                <a:endParaRPr lang="en-US" altLang="zh-CN" sz="2400">
                  <a:solidFill>
                    <a:srgbClr val="FF0000"/>
                  </a:solidFill>
                </a:endParaRPr>
              </a:p>
              <a:p>
                <a:r>
                  <a:rPr lang="zh-CN" altLang="en-US" sz="2400" i="0">
                    <a:solidFill>
                      <a:srgbClr val="FF0000"/>
                    </a:solidFill>
                    <a:latin typeface="+mj-lt"/>
                  </a:rPr>
                  <a:t>[-5,-2)</a:t>
                </a:r>
                <a:r>
                  <a:rPr lang="zh-CN" altLang="en-US" sz="2400">
                    <a:solidFill>
                      <a:srgbClr val="FF0000"/>
                    </a:solidFill>
                    <a:latin typeface="+mj-lt"/>
                  </a:rPr>
                  <a:t>，</a:t>
                </a:r>
                <a:r>
                  <a:rPr lang="zh-CN" altLang="en-US" sz="2400" i="0">
                    <a:solidFill>
                      <a:srgbClr val="FF0000"/>
                    </a:solidFill>
                    <a:latin typeface="+mj-lt"/>
                  </a:rPr>
                  <a:t>[-2,1)，[1,3)，[3,5]. </a:t>
                </a:r>
                <a:endParaRPr lang="zh-CN" altLang="en-US" sz="2400">
                  <a:solidFill>
                    <a:srgbClr val="FF0000"/>
                  </a:solidFill>
                </a:endParaRPr>
              </a:p>
              <a:p>
                <a:endParaRPr lang="en-US" altLang="zh-CN" sz="2400">
                  <a:solidFill>
                    <a:srgbClr val="FF0000"/>
                  </a:solidFill>
                </a:endParaRPr>
              </a:p>
              <a:p>
                <a:r>
                  <a:rPr lang="zh-CN" altLang="en-US" sz="2400">
                    <a:solidFill>
                      <a:srgbClr val="FF0000"/>
                    </a:solidFill>
                  </a:rPr>
                  <a:t>其中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��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en-US" sz="2400">
                    <a:solidFill>
                      <a:srgbClr val="FF0000"/>
                    </a:solidFill>
                  </a:rPr>
                  <a:t>在区间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[−5, −2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zh-CN" alt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，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[1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3)</m:t>
                      </m:r>
                    </m:oMath>
                  </m:oMathPara>
                </a14:m>
                <a:r>
                  <a:rPr lang="zh-CN" altLang="en-US" sz="2400">
                    <a:solidFill>
                      <a:srgbClr val="FF0000"/>
                    </a:solidFill>
                  </a:rPr>
                  <a:t>上是减函数； </a:t>
                </a:r>
              </a:p>
              <a:p>
                <a:r>
                  <a:rPr lang="zh-CN" altLang="en-US" sz="2400">
                    <a:solidFill>
                      <a:srgbClr val="FF0000"/>
                    </a:solidFill>
                  </a:rPr>
                  <a:t>在区间</a:t>
                </a:r>
                <a:r>
                  <a:rPr lang="zh-CN" altLang="en-US" sz="2400" i="0">
                    <a:solidFill>
                      <a:srgbClr val="FF0000"/>
                    </a:solidFill>
                    <a:latin typeface="+mj-lt"/>
                  </a:rPr>
                  <a:t>[-2</a:t>
                </a:r>
                <a:r>
                  <a:rPr lang="en-US" altLang="zh-CN" sz="2400" i="0">
                    <a:solidFill>
                      <a:srgbClr val="FF0000"/>
                    </a:solidFill>
                    <a:latin typeface="+mj-lt"/>
                  </a:rPr>
                  <a:t>,</a:t>
                </a:r>
                <a:r>
                  <a:rPr lang="zh-CN" altLang="en-US" sz="2400" i="0">
                    <a:solidFill>
                      <a:srgbClr val="FF0000"/>
                    </a:solidFill>
                    <a:latin typeface="+mj-lt"/>
                  </a:rPr>
                  <a:t>1)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，</m:t>
                      </m:r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[3,5]</m:t>
                      </m:r>
                    </m:oMath>
                  </m:oMathPara>
                </a14:m>
                <a:r>
                  <a:rPr lang="zh-CN" altLang="en-US" sz="2400">
                    <a:solidFill>
                      <a:srgbClr val="FF0000"/>
                    </a:solidFill>
                  </a:rPr>
                  <a:t>上是增函数.</a:t>
                </a: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2089368"/>
                <a:ext cx="4409440" cy="2308324"/>
              </a:xfrm>
              <a:prstGeom prst="rect">
                <a:avLst/>
              </a:prstGeom>
              <a:blipFill>
                <a:blip r:embed="rId4"/>
                <a:stretch>
                  <a:fillRect l="-2075" t="-3175" r="0" b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/>
          <p:cNvSpPr/>
          <p:nvPr/>
        </p:nvSpPr>
        <p:spPr>
          <a:xfrm>
            <a:off x="495129" y="293972"/>
            <a:ext cx="24641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ct val="0"/>
              </a:spcAft>
            </a:pPr>
            <a:r>
              <a:rPr lang="en-US" altLang="zh-CN" sz="32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、巩固提升</a:t>
            </a:r>
            <a:endParaRPr lang="en-US" altLang="zh-CN" sz="3200" b="1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16560" y="117205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ct val="0"/>
              </a:spcAft>
            </a:pP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）单调区间的端点处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开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还是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闭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endParaRPr lang="zh-CN" altLang="zh-CN" sz="2400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12240" y="1905077"/>
            <a:ext cx="936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</a:pP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函数的单调性是</a:t>
            </a:r>
            <a:r>
              <a:rPr lang="zh-CN" altLang="en-US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函数定义域内某个区间上的性质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，在区间端点讨论单调性是毫无意义的。但是要注意，如果函数在区间端点处没有定义，则区间端点必须是“开”的，有定义则“可开可闭”</a:t>
            </a:r>
          </a:p>
        </p:txBody>
      </p:sp>
      <p:sp>
        <p:nvSpPr>
          <p:cNvPr id="4" name="矩形 3"/>
          <p:cNvSpPr/>
          <p:nvPr/>
        </p:nvSpPr>
        <p:spPr>
          <a:xfrm>
            <a:off x="416560" y="337676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ct val="0"/>
              </a:spcAft>
            </a:pP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）单调区间能否写成并集的形式</a:t>
            </a:r>
          </a:p>
        </p:txBody>
      </p:sp>
      <mc:AlternateContent>
        <mc:Choice Requires="a14">
          <p:sp>
            <p:nvSpPr>
              <p:cNvPr id="5" name="矩形 4"/>
              <p:cNvSpPr/>
              <p:nvPr/>
            </p:nvSpPr>
            <p:spPr>
              <a:xfrm>
                <a:off x="1356360" y="4248282"/>
                <a:ext cx="947928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两个集合的并集相当于是进行集合的运算，结果是一个集合，而显然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例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中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函数在集合</a:t>
                </a: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 m:val="［"/>
                          <m:sepChr m:val="|"/>
                          <m:endChr m:val="）"/>
                          <m:grow m:val="on"/>
                          <m:shp m:val="centered"/>
                          <m:ctrlPr>
                            <a:rPr lang="zh-CN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−5,2</m:t>
                          </m:r>
                        </m:e>
                      </m:d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∪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[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1,3)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图象不是一直下降的，所以不能写成并集的形式，应使</a:t>
                </a:r>
                <a:r>
                  <a:rPr lang="zh-CN" altLang="zh-CN" sz="2400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用“，”隔开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或</a:t>
                </a:r>
                <a:r>
                  <a:rPr lang="zh-CN" altLang="zh-CN" sz="2400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用“</a:t>
                </a:r>
                <a:r>
                  <a:rPr lang="zh-CN" altLang="en-US" sz="2400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和</a:t>
                </a:r>
                <a:r>
                  <a:rPr lang="zh-CN" altLang="zh-CN" sz="2400" kern="100">
                    <a:solidFill>
                      <a:srgbClr val="FF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”连接</a:t>
                </a: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360" y="4248282"/>
                <a:ext cx="9479280" cy="1200329"/>
              </a:xfrm>
              <a:prstGeom prst="rect">
                <a:avLst/>
              </a:prstGeom>
              <a:blipFill>
                <a:blip r:embed="rId2"/>
                <a:stretch>
                  <a:fillRect l="-1029" t="-3553" r="-965" b="-11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/>
          <p:nvPr/>
        </p:nvSpPr>
        <p:spPr>
          <a:xfrm>
            <a:off x="690880" y="439035"/>
            <a:ext cx="2773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</a:pPr>
            <a:r>
              <a:rPr lang="zh-CN" altLang="en-US" sz="24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单调区间注意事项：</a:t>
            </a:r>
            <a:endParaRPr lang="zh-CN" altLang="zh-CN" sz="2400" b="1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965200" y="603949"/>
                <a:ext cx="8981440" cy="13545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例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、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写出下列函数的单调性与单调区间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=|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|</m:t>
                      </m:r>
                    </m:oMath>
                  </m:oMathPara>
                </a14:m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                     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    </a:t>
                </a:r>
              </a:p>
              <a:p>
                <a:pPr algn="just"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−4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+3</m:t>
                      </m:r>
                    </m:oMath>
                  </m:oMathPara>
                </a14:m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       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14:m>
                  <m:oMathPara>
                    <m:oMathParaPr>
                      <m:jc/>
                    </m:oMathParaPr>
                    <m:oMath>
                      <m:sSup>
                        <m:sSupPr>
                          <m:ctrlP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−4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|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|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+3</m:t>
                      </m:r>
                    </m:oMath>
                  </m:oMathPara>
                </a14:m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200" y="603949"/>
                <a:ext cx="8981440" cy="1354538"/>
              </a:xfrm>
              <a:prstGeom prst="rect">
                <a:avLst/>
              </a:prstGeom>
              <a:blipFill>
                <a:blip r:embed="rId2"/>
                <a:stretch>
                  <a:fillRect l="-1018" t="-3153" r="0" b="-99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A32ABDA1-881C-4BF5-B83A-3141051CBA90}"/>
              </a:ext>
            </a:extLst>
          </p:cNvPr>
          <p:cNvSpPr/>
          <p:nvPr/>
        </p:nvSpPr>
        <p:spPr>
          <a:xfrm>
            <a:off x="3495040" y="2200836"/>
            <a:ext cx="3967305" cy="21375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672B4AD-989A-4CB5-8326-2806611CA2B2}"/>
              </a:ext>
            </a:extLst>
          </p:cNvPr>
          <p:cNvSpPr/>
          <p:nvPr/>
        </p:nvSpPr>
        <p:spPr>
          <a:xfrm>
            <a:off x="2021841" y="1054961"/>
            <a:ext cx="4620697" cy="530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BEB6E2A-F4A1-4B56-BB62-F8D42E3CF701}"/>
              </a:ext>
            </a:extLst>
          </p:cNvPr>
          <p:cNvSpPr/>
          <p:nvPr/>
        </p:nvSpPr>
        <p:spPr>
          <a:xfrm>
            <a:off x="1127760" y="5717165"/>
            <a:ext cx="4226560" cy="3686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0B79C58-CFF9-4565-8BC4-1660F2C5CCDF}"/>
              </a:ext>
            </a:extLst>
          </p:cNvPr>
          <p:cNvSpPr/>
          <p:nvPr/>
        </p:nvSpPr>
        <p:spPr>
          <a:xfrm>
            <a:off x="1127760" y="4338397"/>
            <a:ext cx="5598160" cy="130040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7F15C01-D503-4FE7-ADDE-8B87BB5BFEBE}"/>
              </a:ext>
            </a:extLst>
          </p:cNvPr>
          <p:cNvSpPr/>
          <p:nvPr/>
        </p:nvSpPr>
        <p:spPr>
          <a:xfrm>
            <a:off x="2021841" y="1670835"/>
            <a:ext cx="4927600" cy="53688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1046481" y="439087"/>
                <a:ext cx="7091680" cy="6158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例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、试证明函数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zh-CN" altLang="zh-CN" sz="240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type m:val="bar"/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(1,+∞)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上单调递增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481" y="439087"/>
                <a:ext cx="7091680" cy="615874"/>
              </a:xfrm>
              <a:prstGeom prst="rect">
                <a:avLst/>
              </a:prstGeom>
              <a:blipFill>
                <a:blip r:embed="rId2"/>
                <a:stretch>
                  <a:fillRect l="-1376" r="-860" b="-108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/>
          <p:cNvSpPr/>
          <p:nvPr/>
        </p:nvSpPr>
        <p:spPr>
          <a:xfrm>
            <a:off x="8077200" y="808501"/>
            <a:ext cx="387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</a:pPr>
            <a:r>
              <a:rPr lang="zh-CN" altLang="zh-CN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用函数单调性的定义证明的单调性的基本步骤：</a:t>
            </a: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r>
              <a:rPr lang="zh-CN" altLang="en-US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   设元</a:t>
            </a: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zh-CN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r>
              <a:rPr lang="en-US" altLang="zh-CN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作差</a:t>
            </a: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r>
              <a:rPr lang="zh-CN" altLang="en-US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   变形</a:t>
            </a: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r>
              <a:rPr lang="zh-CN" altLang="en-US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   定号</a:t>
            </a: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r>
              <a:rPr lang="zh-CN" altLang="en-US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   结论</a:t>
            </a: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zh-CN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mc:AlternateContent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BD58CFF-9B4A-430F-9F7A-7313F92F6D0D}"/>
                  </a:ext>
                </a:extLst>
              </p:cNvPr>
              <p:cNvSpPr txBox="1"/>
              <p:nvPr/>
            </p:nvSpPr>
            <p:spPr>
              <a:xfrm>
                <a:off x="1071881" y="1140835"/>
                <a:ext cx="6441440" cy="4967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/>
                  <a:t>证明：任取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，</m:t>
                      </m:r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1,+∞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且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，</m:t>
                      </m:r>
                    </m:oMath>
                  </m:oMathPara>
                </a14:m>
                <a:endParaRPr lang="en-US" altLang="zh-CN" sz="2400"/>
              </a:p>
              <a:p>
                <a:r>
                  <a:rPr lang="en-US" altLang="zh-CN" sz="2400"/>
                  <a:t>              </a:t>
                </a:r>
                <a:r>
                  <a:rPr lang="zh-CN" altLang="en-US" sz="2400"/>
                  <a:t>则 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/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/>
                  <a:t>+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/>
                  <a:t>+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0" i="1">
                  <a:latin typeface="Cambria Math" panose="02040503050406030204" pitchFamily="18" charset="0"/>
                </a:endParaRPr>
              </a:p>
              <a:p>
                <a:r>
                  <a:rPr lang="en-US" altLang="zh-CN" sz="2400" b="0"/>
                  <a:t>                                               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��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+(</m:t>
                      </m:r>
                      <m:f>
                        <m:fPr>
                          <m:type m:val="bar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type m:val="bar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altLang="zh-CN" sz="2400"/>
                  <a:t>)</a:t>
                </a:r>
              </a:p>
              <a:p>
                <a:r>
                  <a:rPr lang="en-US" altLang="zh-CN" sz="2400"/>
                  <a:t>                                                =</a:t>
                </a: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type m:val="bar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sz="2400"/>
              </a:p>
              <a:p>
                <a:r>
                  <a:rPr lang="en-US" altLang="zh-CN" sz="2400"/>
                  <a:t>                                               = </a:t>
                </a: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r>
                  <a:rPr lang="en-US" altLang="zh-CN" sz="2400"/>
                  <a:t>(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type m:val="bar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altLang="zh-CN" sz="2400"/>
                  <a:t>)</a:t>
                </a:r>
              </a:p>
              <a:p>
                <a:r>
                  <a:rPr lang="en-US" altLang="zh-CN" sz="2400"/>
                  <a:t>                                               =</a:t>
                </a: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f>
                        <m:fPr>
                          <m:type m:val="bar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sz="2400" i="1">
                  <a:latin typeface="Cambria Math" panose="02040503050406030204" pitchFamily="18" charset="0"/>
                </a:endParaRPr>
              </a:p>
              <a:p>
                <a14:m>
                  <m:oMathPara>
                    <m:oMathParaPr>
                      <m:jc m:val="left"/>
                    </m:oMathParaPr>
                    <m:oMath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∵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，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1,+∞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且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2400" i="1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</m:t>
                      </m:r>
                    </m:oMath>
                  </m:oMathPara>
                </a14:m>
                <a:r>
                  <a:rPr lang="en-US" altLang="zh-CN" sz="2400"/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</m:t>
                      </m:r>
                    </m:oMath>
                  </m:oMathPara>
                </a14:m>
                <a:r>
                  <a:rPr lang="en-US" altLang="zh-CN" sz="2400"/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/>
              </a:p>
              <a:p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</m:oMath>
                  </m:oMathPara>
                </a14:m>
                <a:r>
                  <a:rPr lang="en-US" altLang="zh-CN" sz="2400"/>
                  <a:t> </a:t>
                </a: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f>
                        <m:fPr>
                          <m:type m:val="bar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即</m:t>
                      </m:r>
                    </m:oMath>
                  </m:oMathPara>
                </a14:m>
                <a:r>
                  <a:rPr lang="zh-CN" altLang="en-US" sz="2400"/>
                  <a:t> 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begChr m:val="("/>
                          <m:sepChr m:val="|"/>
                          <m:endChr m:val=")"/>
                          <m:grow m:val="on"/>
                          <m:shp m:val="centered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b="0">
                  <a:ea typeface="Cambria Math" panose="02040503050406030204" pitchFamily="18" charset="0"/>
                </a:endParaRPr>
              </a:p>
              <a:p>
                <a14:m>
                  <m:oMathPara>
                    <m:oMathParaPr>
                      <m:jc/>
                    </m:oMathParaPr>
                    <m:oMath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</m:oMath>
                  </m:oMathPara>
                </a14:m>
                <a:r>
                  <a:rPr lang="zh-CN" altLang="zh-CN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zh-CN" altLang="zh-CN" i="1" kern="1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en-US" altLang="zh-CN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type m:val="bar"/>
                          <m:ctrlPr>
                            <a:rPr lang="zh-CN" altLang="zh-CN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r>
                  <a:rPr lang="zh-CN" altLang="zh-CN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(1,+∞)</m:t>
                      </m:r>
                    </m:oMath>
                  </m:oMathPara>
                </a14:m>
                <a:r>
                  <a:rPr lang="zh-CN" altLang="zh-CN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上单调递增</a:t>
                </a:r>
                <a:r>
                  <a:rPr lang="en-US" altLang="zh-CN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en-US"/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BD58CFF-9B4A-430F-9F7A-7313F92F6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1" y="1140835"/>
                <a:ext cx="6441440" cy="4967642"/>
              </a:xfrm>
              <a:prstGeom prst="rect">
                <a:avLst/>
              </a:prstGeom>
              <a:blipFill>
                <a:blip r:embed="rId3"/>
                <a:stretch>
                  <a:fillRect l="-1514" t="-1472" r="0" b="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8BD91DC5-1070-48D0-82E1-A897E65985BE}"/>
              </a:ext>
            </a:extLst>
          </p:cNvPr>
          <p:cNvCxnSpPr/>
          <p:nvPr/>
        </p:nvCxnSpPr>
        <p:spPr>
          <a:xfrm flipH="1">
            <a:off x="9448800" y="1991360"/>
            <a:ext cx="0" cy="345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A8C90BD0-6E5E-4A90-95F4-103C8246AD9F}"/>
              </a:ext>
            </a:extLst>
          </p:cNvPr>
          <p:cNvCxnSpPr/>
          <p:nvPr/>
        </p:nvCxnSpPr>
        <p:spPr>
          <a:xfrm flipH="1">
            <a:off x="9469120" y="2804160"/>
            <a:ext cx="0" cy="4249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FFA537E-26FF-48B5-9ABD-80F621A63D40}"/>
              </a:ext>
            </a:extLst>
          </p:cNvPr>
          <p:cNvCxnSpPr/>
          <p:nvPr/>
        </p:nvCxnSpPr>
        <p:spPr>
          <a:xfrm flipH="1">
            <a:off x="9448800" y="3825317"/>
            <a:ext cx="0" cy="5130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63B295ED-1F0A-41A6-B08C-3B659A2CF5B4}"/>
              </a:ext>
            </a:extLst>
          </p:cNvPr>
          <p:cNvCxnSpPr/>
          <p:nvPr/>
        </p:nvCxnSpPr>
        <p:spPr>
          <a:xfrm>
            <a:off x="9469120" y="4937760"/>
            <a:ext cx="10160" cy="6197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0" grpId="0"/>
      <p:bldP spid="20" grpId="1"/>
      <p:bldP spid="19" grpId="0"/>
      <p:bldP spid="18" grpId="0"/>
      <p:bldP spid="18" grpId="1"/>
      <p:bldP spid="16" grpId="0"/>
      <p:bldP spid="1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65200" y="302456"/>
            <a:ext cx="7589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</a:pPr>
            <a:r>
              <a:rPr lang="zh-CN" altLang="zh-CN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用函数单调性的定义证明的单调性的基本步骤：</a:t>
            </a:r>
            <a:endParaRPr lang="en-US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endParaRPr lang="zh-CN" altLang="zh-CN" sz="2400" kern="10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ct val="0"/>
              </a:spcAft>
            </a:pPr>
            <a:r>
              <a:rPr lang="zh-CN" altLang="zh-CN" sz="2400" kern="10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设元→作差→变形→定号→结论</a:t>
            </a:r>
          </a:p>
        </p:txBody>
      </p:sp>
      <mc:AlternateContent>
        <mc:Choice Requires="a14">
          <p:sp>
            <p:nvSpPr>
              <p:cNvPr id="4" name="矩形 3"/>
              <p:cNvSpPr/>
              <p:nvPr/>
            </p:nvSpPr>
            <p:spPr>
              <a:xfrm>
                <a:off x="1076960" y="1652219"/>
                <a:ext cx="9885680" cy="9834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ct val="0"/>
                  </a:spcAft>
                </a:pP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变式：已知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altLang="zh-CN" sz="24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&gt;0</m:t>
                      </m:r>
                    </m:oMath>
                  </m:oMathPara>
                </a14:m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试证明函数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zh-CN" altLang="zh-CN" sz="240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type m:val="bar"/>
                          <m:ctrlPr>
                            <a:rPr lang="zh-CN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altLang="zh-CN" sz="24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CN" sz="2400" b="0" i="0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0,</m:t>
                      </m:r>
                      <m:rad>
                        <m:radPr>
                          <m:degHide m:val="on"/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</m:rad>
                      <m:r>
                        <m:rPr>
                          <m:sty m:val="p"/>
                        </m:rPr>
                        <a:rPr lang="en-US" altLang="zh-CN" sz="2400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上单调递增</a:t>
                </a:r>
                <a:r>
                  <a:rPr lang="zh-CN" altLang="en-US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在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</m:rad>
                      <m:r>
                        <m:rPr>
                          <m:sty m:val="p"/>
                        </m:rPr>
                        <a:rPr lang="en-US" altLang="zh-CN" sz="2400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,+∞)</m:t>
                      </m:r>
                    </m:oMath>
                  </m:oMathPara>
                </a14:m>
                <a:r>
                  <a:rPr lang="zh-CN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上单调递增</a:t>
                </a:r>
                <a:r>
                  <a:rPr lang="en-US" altLang="zh-CN" sz="2400" kern="10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400" kern="10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960" y="1652219"/>
                <a:ext cx="9885680" cy="983411"/>
              </a:xfrm>
              <a:prstGeom prst="rect">
                <a:avLst/>
              </a:prstGeom>
              <a:blipFill>
                <a:blip r:embed="rId2"/>
                <a:stretch>
                  <a:fillRect l="-987" r="-987" b="-118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047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468120" y="1063675"/>
            <a:ext cx="7589520" cy="219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</a:pPr>
            <a:r>
              <a:rPr lang="zh-CN" altLang="en-US" sz="3200" b="1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课堂小结</a:t>
            </a:r>
            <a:r>
              <a:rPr lang="zh-CN" altLang="en-US" sz="32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3200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、用符号语言表示增（减）函数的定义</a:t>
            </a:r>
            <a:endParaRPr lang="en-US" altLang="zh-CN" sz="2400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、单调区间的定义与表示</a:t>
            </a:r>
            <a:endParaRPr lang="en-US" altLang="zh-CN" sz="2400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、证明某个函数在区间上的单调性</a:t>
            </a:r>
            <a:endParaRPr lang="en-US" altLang="zh-CN" sz="2400" kern="10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2649200" y="11938000"/>
            <a:ext cx="304800" cy="215900"/>
          </a:xfrm>
          <a:prstGeom prst="cube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Calibri">
      <a:majorFont>
        <a:latin typeface="Calibri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77</Paragraphs>
  <Slides>14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黑体</vt:lpstr>
      <vt:lpstr>等线</vt:lpstr>
      <vt:lpstr>Times New Roman</vt:lpstr>
      <vt:lpstr>宋体</vt:lpstr>
      <vt:lpstr>楷体</vt:lpstr>
      <vt:lpstr>Cambria Math</vt:lpstr>
      <vt:lpstr>回顾</vt:lpstr>
      <vt:lpstr>1.3 函数的基本性质 1.3.1 单调性与最大（小）值 第1课时 函数的单调性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2021-01-08T21:01:43.059</cp:lastPrinted>
  <dcterms:created xsi:type="dcterms:W3CDTF">2021-01-08T21:01:43Z</dcterms:created>
  <dcterms:modified xsi:type="dcterms:W3CDTF">2021-01-08T13:01:46Z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