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69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160"/>
        <p:guide pos="385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tags" Target="tags/tag93.xml" /><Relationship Id="rId35" Type="http://schemas.openxmlformats.org/officeDocument/2006/relationships/presProps" Target="presProps.xml" /><Relationship Id="rId36" Type="http://schemas.openxmlformats.org/officeDocument/2006/relationships/viewProps" Target="viewProps.xml" /><Relationship Id="rId37" Type="http://schemas.openxmlformats.org/officeDocument/2006/relationships/theme" Target="theme/theme1.xml" /><Relationship Id="rId38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/>
              </a:rPr>
              <a:t/>
            </a:fld>
            <a:endParaRPr lang="zh-CN" altLang="en-US" smtClean="0"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/>
              </a:rPr>
              <a:t/>
            </a:fld>
            <a:endParaRPr lang="zh-CN" altLang="en-US" smtClean="0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fld id="{1AC49D05-6128-4D0D-A32A-06A5E73B386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/>
              </a:defRPr>
            </a:lvl1pPr>
          </a:lstStyle>
          <a:p>
            <a:fld id="{5849F42C-2DAE-424C-A4B8-3140182C3E9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2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2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2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_rels/notesSlide2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_rels/notesSlide3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6.xml" /><Relationship Id="rId13" Type="http://schemas.openxmlformats.org/officeDocument/2006/relationships/tags" Target="../tags/tag57.xml" /><Relationship Id="rId14" Type="http://schemas.openxmlformats.org/officeDocument/2006/relationships/tags" Target="../tags/tag58.xml" /><Relationship Id="rId15" Type="http://schemas.openxmlformats.org/officeDocument/2006/relationships/tags" Target="../tags/tag59.xml" /><Relationship Id="rId16" Type="http://schemas.openxmlformats.org/officeDocument/2006/relationships/tags" Target="../tags/tag60.xml" /><Relationship Id="rId17" Type="http://schemas.openxmlformats.org/officeDocument/2006/relationships/tags" Target="../tags/tag61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6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svg" /><Relationship Id="rId6" Type="http://schemas.openxmlformats.org/officeDocument/2006/relationships/image" Target="../media/image4.png" /><Relationship Id="rId7" Type="http://schemas.openxmlformats.org/officeDocument/2006/relationships/image" Target="../media/image5.svg" /><Relationship Id="rId8" Type="http://schemas.openxmlformats.org/officeDocument/2006/relationships/image" Target="../media/image6.png" /><Relationship Id="rId9" Type="http://schemas.openxmlformats.org/officeDocument/2006/relationships/image" Target="../media/image7.sv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6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svg" /><Relationship Id="rId6" Type="http://schemas.openxmlformats.org/officeDocument/2006/relationships/image" Target="../media/image4.png" /><Relationship Id="rId7" Type="http://schemas.openxmlformats.org/officeDocument/2006/relationships/image" Target="../media/image5.svg" /><Relationship Id="rId8" Type="http://schemas.openxmlformats.org/officeDocument/2006/relationships/image" Target="../media/image6.png" /><Relationship Id="rId9" Type="http://schemas.openxmlformats.org/officeDocument/2006/relationships/image" Target="../media/image7.sv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8.png" /><Relationship Id="rId11" Type="http://schemas.openxmlformats.org/officeDocument/2006/relationships/image" Target="../media/image9.jpeg" /><Relationship Id="rId12" Type="http://schemas.openxmlformats.org/officeDocument/2006/relationships/tags" Target="../tags/tag64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svg" /><Relationship Id="rId6" Type="http://schemas.openxmlformats.org/officeDocument/2006/relationships/image" Target="../media/image4.png" /><Relationship Id="rId7" Type="http://schemas.openxmlformats.org/officeDocument/2006/relationships/image" Target="../media/image5.svg" /><Relationship Id="rId8" Type="http://schemas.openxmlformats.org/officeDocument/2006/relationships/image" Target="../media/image6.png" /><Relationship Id="rId9" Type="http://schemas.openxmlformats.org/officeDocument/2006/relationships/image" Target="../media/image7.sv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65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svg" /><Relationship Id="rId6" Type="http://schemas.openxmlformats.org/officeDocument/2006/relationships/image" Target="../media/image4.png" /><Relationship Id="rId7" Type="http://schemas.openxmlformats.org/officeDocument/2006/relationships/image" Target="../media/image5.svg" /><Relationship Id="rId8" Type="http://schemas.openxmlformats.org/officeDocument/2006/relationships/image" Target="../media/image6.png" /><Relationship Id="rId9" Type="http://schemas.openxmlformats.org/officeDocument/2006/relationships/image" Target="../media/image7.sv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66.xml" /><Relationship Id="rId11" Type="http://schemas.openxmlformats.org/officeDocument/2006/relationships/tags" Target="../tags/tag67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svg" /><Relationship Id="rId6" Type="http://schemas.openxmlformats.org/officeDocument/2006/relationships/image" Target="../media/image4.png" /><Relationship Id="rId7" Type="http://schemas.openxmlformats.org/officeDocument/2006/relationships/image" Target="../media/image5.svg" /><Relationship Id="rId8" Type="http://schemas.openxmlformats.org/officeDocument/2006/relationships/image" Target="../media/image6.png" /><Relationship Id="rId9" Type="http://schemas.openxmlformats.org/officeDocument/2006/relationships/image" Target="../media/image7.sv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68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svg" /><Relationship Id="rId6" Type="http://schemas.openxmlformats.org/officeDocument/2006/relationships/image" Target="../media/image4.png" /><Relationship Id="rId7" Type="http://schemas.openxmlformats.org/officeDocument/2006/relationships/image" Target="../media/image5.svg" /><Relationship Id="rId8" Type="http://schemas.openxmlformats.org/officeDocument/2006/relationships/image" Target="../media/image6.png" /><Relationship Id="rId9" Type="http://schemas.openxmlformats.org/officeDocument/2006/relationships/image" Target="../media/image7.sv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69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svg" /><Relationship Id="rId6" Type="http://schemas.openxmlformats.org/officeDocument/2006/relationships/image" Target="../media/image4.png" /><Relationship Id="rId7" Type="http://schemas.openxmlformats.org/officeDocument/2006/relationships/image" Target="../media/image5.svg" /><Relationship Id="rId8" Type="http://schemas.openxmlformats.org/officeDocument/2006/relationships/image" Target="../media/image6.png" /><Relationship Id="rId9" Type="http://schemas.openxmlformats.org/officeDocument/2006/relationships/image" Target="../media/image7.sv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70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svg" /><Relationship Id="rId6" Type="http://schemas.openxmlformats.org/officeDocument/2006/relationships/image" Target="../media/image4.png" /><Relationship Id="rId7" Type="http://schemas.openxmlformats.org/officeDocument/2006/relationships/image" Target="../media/image5.svg" /><Relationship Id="rId8" Type="http://schemas.openxmlformats.org/officeDocument/2006/relationships/image" Target="../media/image6.png" /><Relationship Id="rId9" Type="http://schemas.openxmlformats.org/officeDocument/2006/relationships/image" Target="../media/image7.sv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71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svg" /><Relationship Id="rId6" Type="http://schemas.openxmlformats.org/officeDocument/2006/relationships/image" Target="../media/image4.png" /><Relationship Id="rId7" Type="http://schemas.openxmlformats.org/officeDocument/2006/relationships/image" Target="../media/image5.svg" /><Relationship Id="rId8" Type="http://schemas.openxmlformats.org/officeDocument/2006/relationships/image" Target="../media/image6.png" /><Relationship Id="rId9" Type="http://schemas.openxmlformats.org/officeDocument/2006/relationships/image" Target="../media/image7.sv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72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svg" /><Relationship Id="rId6" Type="http://schemas.openxmlformats.org/officeDocument/2006/relationships/image" Target="../media/image4.png" /><Relationship Id="rId7" Type="http://schemas.openxmlformats.org/officeDocument/2006/relationships/image" Target="../media/image5.svg" /><Relationship Id="rId8" Type="http://schemas.openxmlformats.org/officeDocument/2006/relationships/image" Target="../media/image6.png" /><Relationship Id="rId9" Type="http://schemas.openxmlformats.org/officeDocument/2006/relationships/image" Target="../media/image7.sv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7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7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7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7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7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7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7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8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8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8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8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84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3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85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4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86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5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87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6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88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7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89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8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90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9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tags" Target="../tags/tag91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0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4.png" /><Relationship Id="rId6" Type="http://schemas.openxmlformats.org/officeDocument/2006/relationships/image" Target="../media/image6.png" /><Relationship Id="rId7" Type="http://schemas.openxmlformats.org/officeDocument/2006/relationships/image" Target="../media/image10.png" /><Relationship Id="rId8" Type="http://schemas.openxmlformats.org/officeDocument/2006/relationships/tags" Target="../tags/tag92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635" y="1422400"/>
            <a:ext cx="12191365" cy="40132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b="17476"/>
          <a:stretch>
            <a:fillRect/>
          </a:stretch>
        </p:blipFill>
        <p:spPr>
          <a:xfrm>
            <a:off x="635" y="1875790"/>
            <a:ext cx="7411720" cy="3106420"/>
          </a:xfrm>
          <a:prstGeom prst="rect">
            <a:avLst/>
          </a:prstGeom>
        </p:spPr>
      </p:pic>
      <p:pic>
        <p:nvPicPr>
          <p:cNvPr id="9" name="图片 8" descr="364043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73225" y="2000250"/>
            <a:ext cx="766445" cy="766445"/>
          </a:xfrm>
          <a:prstGeom prst="rect">
            <a:avLst/>
          </a:prstGeom>
        </p:spPr>
      </p:pic>
      <p:pic>
        <p:nvPicPr>
          <p:cNvPr id="10" name="图片 9" descr="3640435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7255" y="2000250"/>
            <a:ext cx="431165" cy="431165"/>
          </a:xfrm>
          <a:prstGeom prst="rect">
            <a:avLst/>
          </a:prstGeom>
        </p:spPr>
      </p:pic>
      <p:pic>
        <p:nvPicPr>
          <p:cNvPr id="11" name="图片 10" descr="364043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39670" y="1557020"/>
            <a:ext cx="567690" cy="567690"/>
          </a:xfrm>
          <a:prstGeom prst="rect">
            <a:avLst/>
          </a:prstGeom>
        </p:spPr>
      </p:pic>
      <p:pic>
        <p:nvPicPr>
          <p:cNvPr id="12" name="图片 11" descr="3640435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97020" y="1829435"/>
            <a:ext cx="494030" cy="49403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635" y="889635"/>
            <a:ext cx="8565515" cy="23622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626485" y="5746750"/>
            <a:ext cx="8565515" cy="23622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089265" y="2789555"/>
            <a:ext cx="13449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zh-CN" sz="36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rPr>
              <a:t>劝学</a:t>
            </a:r>
            <a:endParaRPr lang="zh-CN" altLang="zh-CN" sz="3600">
              <a:solidFill>
                <a:srgbClr val="6F7372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622540" y="2479040"/>
            <a:ext cx="4270375" cy="0"/>
          </a:xfrm>
          <a:prstGeom prst="line">
            <a:avLst/>
          </a:prstGeom>
          <a:ln>
            <a:solidFill>
              <a:srgbClr val="6F73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7622540" y="4113530"/>
            <a:ext cx="4270375" cy="0"/>
          </a:xfrm>
          <a:prstGeom prst="line">
            <a:avLst/>
          </a:prstGeom>
          <a:ln>
            <a:solidFill>
              <a:srgbClr val="6F73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 descr="3632227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26190" y="3803015"/>
            <a:ext cx="639445" cy="158496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0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新课导入</a:t>
              </a:r>
              <a:endPara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62330" y="1756410"/>
            <a:ext cx="10501630" cy="26377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30000"/>
              </a:lnSpc>
              <a:buClrTx/>
              <a:buSzTx/>
              <a:buFontTx/>
            </a:pPr>
            <a:r>
              <a:rPr lang="en-US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</a:t>
            </a:r>
            <a:r>
              <a: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“青出于蓝而胜于蓝”“锲而不舍”是同学们早已熟悉的两个成语，这两个成语的含义是什么呢？和学习有什么关系呢？我们一起来学习《荀子•劝学》一文，领略一下荀子是如何“劝学”的。</a:t>
            </a:r>
            <a:endParaRPr lang="zh-CN" altLang="zh-CN" sz="2400">
              <a:solidFill>
                <a:srgbClr val="6F7372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0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作者介绍</a:t>
              </a:r>
              <a:endPara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827270" y="1652270"/>
            <a:ext cx="7235825" cy="3553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  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（约公元前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313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～公元前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238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），战国时著名思想家、文学家。名况，当时人们尊重他，称他荀卿。汉代因避汉宣帝刘询讳，写作孙卿。战国末期赵国人。曾两度到当时齐国的文化中心稷下游学，任过列大夫的祭酒（学宫领袖），还到过秦国，拜见秦昭王，后来到楚国，任兰陵令。公元前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238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年失官家居逝世，葬在兰陵。韩非和李斯都是他的学生。</a:t>
            </a:r>
            <a:endParaRPr lang="zh-CN" altLang="en-US">
              <a:solidFill>
                <a:srgbClr val="6F7372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>
              <a:spcBef>
                <a:spcPct val="50000"/>
              </a:spcBef>
            </a:pP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荀子是先秦儒家的最后代表人物，同早于他的孟子成为儒家中对立的两派。在宇宙观方面，荀子认为自然界的存在，不以人的主观意志为转移，但人类可以用主观努力去认识它，顺应它，运用它，以趋吉避凶。他提出“制天命而用之”的思想。在认识论方面，他认为人认识客观事物，首先要通过感觉器官和外界事物接触，强调“行”对于“知”的必要性和后天学习的重要性，有朴素的唯物思想。</a:t>
            </a:r>
            <a:endParaRPr lang="zh-CN" altLang="en-US">
              <a:solidFill>
                <a:srgbClr val="6F7372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3" name="Picture 1037" descr="无标题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315595" y="1652270"/>
            <a:ext cx="1529080" cy="25126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Picture 4" descr="sea"/>
          <p:cNvPicPr>
            <a:picLocks noChangeAspect="1"/>
          </p:cNvPicPr>
          <p:nvPr/>
        </p:nvPicPr>
        <p:blipFill>
          <a:blip r:embed="rId11">
            <a:lum bright="-23999" contrast="36000"/>
          </a:blip>
          <a:srcRect l="10069" t="27800" r="10069" b="6010"/>
          <a:stretch>
            <a:fillRect/>
          </a:stretch>
        </p:blipFill>
        <p:spPr>
          <a:xfrm flipH="1">
            <a:off x="2136775" y="1652270"/>
            <a:ext cx="1573530" cy="251269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0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2458085" cy="737870"/>
            <a:chOff x="7577" y="822"/>
            <a:chExt cx="387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316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  <a:sym typeface="+mn-ea"/>
                </a:rPr>
                <a:t>《荀子》</a:t>
              </a:r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介绍</a:t>
              </a:r>
              <a:endPara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669290" y="1626235"/>
            <a:ext cx="11202035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50000"/>
              </a:lnSpc>
              <a:buNone/>
            </a:pP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《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荀子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》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先秦唯物主义思想的主要代表作之一，相传为战国时赵国人荀况所著。该书继承了春秋以来的唯物主义传统，吸收了儒家、墨家、法家的部分思想，内容比较完整，是集先秦唯物主义之大成的著作。全书共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32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篇，其中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《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天论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》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、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《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天制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》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、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《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非相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》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等篇阐述了唯物主义自然观，提出“天行有常”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(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万物运动有客观的规律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)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、“天地合，万物生”的思想，批判了天命观和迷信思想；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《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解蔽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》《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正名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》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等篇阐述了唯物主义的认识论和逻辑思想；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《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王制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》《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隆礼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》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等篇提出了“隆礼重法”的政治理论；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《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性恶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》《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修身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》《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劝学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》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等篇阐述了社会伦理思想和教育思想；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《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非十二子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》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则是对先秦诸子学求思想的批判性的总结。</a:t>
            </a:r>
            <a:endParaRPr lang="zh-CN" altLang="en-US">
              <a:solidFill>
                <a:srgbClr val="6F7372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0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荀子思想</a:t>
              </a:r>
              <a:endPara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graphicFrame>
        <p:nvGraphicFramePr>
          <p:cNvPr id="821297" name="Group 49"/>
          <p:cNvGraphicFramePr>
            <a:graphicFrameLocks noGrp="1"/>
          </p:cNvGraphicFramePr>
          <p:nvPr>
            <p:ph idx="1"/>
            <p:custDataLst>
              <p:tags r:id="rId10"/>
            </p:custDataLst>
          </p:nvPr>
        </p:nvGraphicFramePr>
        <p:xfrm>
          <a:off x="1370330" y="1324928"/>
          <a:ext cx="9803765" cy="4791075"/>
        </p:xfrm>
        <a:graphic>
          <a:graphicData uri="http://schemas.openxmlformats.org/drawingml/2006/table">
            <a:tbl>
              <a:tblPr/>
              <a:tblGrid>
                <a:gridCol w="953770"/>
                <a:gridCol w="4314825"/>
                <a:gridCol w="4535170"/>
              </a:tblGrid>
              <a:tr h="481330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</a:pPr>
                      <a:endParaRPr kumimoji="1" lang="zh-CN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F7372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</a:pP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F7372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孟子</a:t>
                      </a:r>
                      <a:endParaRPr kumimoji="1" lang="zh-TW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6F7372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</a:pP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F7372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荀子</a:t>
                      </a:r>
                      <a:endParaRPr kumimoji="1" lang="zh-TW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6F7372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</a:tr>
              <a:tr h="822960">
                <a:tc>
                  <a:txBody>
                    <a:bodyPr vert="horz" wrap="square"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</a:pPr>
                      <a:r>
                        <a:rPr kumimoji="1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F7372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宇宙观</a:t>
                      </a:r>
                      <a:endParaRPr kumimoji="1" lang="zh-TW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F7372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F7372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孟子心目中的「天」，是万物的主宰，并且有判别义理、是非的能力。</a:t>
                      </a:r>
                      <a:endParaRPr kumimoji="1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F7372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F7372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荀子认为「天」是没有意志的，也没有判断是非的能力，只是一个自然的现象，与人事无涉。相信人定胜天。</a:t>
                      </a:r>
                      <a:endParaRPr kumimoji="1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F7372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</a:tr>
              <a:tr h="1069975">
                <a:tc>
                  <a:txBody>
                    <a:bodyPr vert="horz" wrap="square"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</a:pPr>
                      <a:r>
                        <a:rPr kumimoji="1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F7372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伦理观</a:t>
                      </a:r>
                      <a:endParaRPr kumimoji="1" lang="zh-TW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F7372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F7372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孟子主张「性善说」。所谓「性善」，即是说人性之中，而具善端，是与生俱来的特性，那就是仁、义、礼、智，称为「四端」。</a:t>
                      </a:r>
                      <a:endParaRPr kumimoji="1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F7372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F7372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荀子则主张「人性恶」，因为他认为人的本性是「好利而恶害」。而要使人向善，就必须靠后天人工的节制和教育。</a:t>
                      </a:r>
                      <a:endParaRPr kumimoji="1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F7372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</a:tr>
              <a:tr h="1376680">
                <a:tc>
                  <a:txBody>
                    <a:bodyPr vert="horz" wrap="square"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</a:pPr>
                      <a:r>
                        <a:rPr kumimoji="1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F7372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政治观</a:t>
                      </a:r>
                      <a:endParaRPr kumimoji="1" lang="zh-TW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F7372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F7372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孟子主张施行「仁政」。他认为政治的最高理想，是在于为人民谋求幸福、保民及救世。因此，统治者必须先有仁心，再培养出德性，才可施行「仁政」。</a:t>
                      </a:r>
                      <a:endParaRPr kumimoji="1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F7372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F7372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荀子的政治思想是主张「礼治」。他积极鼓励以礼乐制度来节制人之情欲，以克服人的恶性。并且，荀子亦凭着「礼」来使人民「明分使群」，即是使人类群居生活而不争，残贼淫乱等恶行而不行。</a:t>
                      </a:r>
                      <a:endParaRPr kumimoji="1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F7372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</a:tr>
              <a:tr h="1040130">
                <a:tc>
                  <a:txBody>
                    <a:bodyPr vert="horz" wrap="square"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</a:pPr>
                      <a:r>
                        <a:rPr kumimoji="1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F7372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君民</a:t>
                      </a:r>
                      <a:r>
                        <a:rPr kumimoji="1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F7372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关系</a:t>
                      </a:r>
                      <a:endParaRPr kumimoji="1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F7372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F7372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孟子亦提倡「民本说」。他指出「民为贵，社稷次之，君为轻」，认为一切的政治制度皆应为人民而设，处处为人民着想。</a:t>
                      </a:r>
                      <a:endParaRPr kumimoji="1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F7372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</a:pPr>
                      <a:r>
                        <a:rPr kumimoji="1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F7372"/>
                          </a:solidFill>
                          <a:effectLst/>
                          <a:latin typeface="仿宋" panose="02010609060101010101" charset="-122"/>
                          <a:ea typeface="仿宋" panose="02010609060101010101" charset="-122"/>
                          <a:cs typeface="Times New Roman" panose="02020603050405020304" pitchFamily="18" charset="0"/>
                        </a:rPr>
                        <a:t>荀子则主张「尊君」说，与孟子的「民本说」刚好相反。</a:t>
                      </a:r>
                      <a:endParaRPr kumimoji="1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F7372"/>
                        </a:solidFill>
                        <a:effectLst/>
                        <a:latin typeface="仿宋" panose="02010609060101010101" charset="-122"/>
                        <a:ea typeface="仿宋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</a:tr>
            </a:tbl>
          </a:graphicData>
        </a:graphic>
      </p:graphicFrame>
    </p:spTree>
    <p:custDataLst>
      <p:tags r:id="rId11"/>
    </p:custData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0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字词读音</a:t>
              </a:r>
              <a:endPara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9219" name="Rectangle 3"/>
          <p:cNvSpPr>
            <a:spLocks noGrp="1"/>
          </p:cNvSpPr>
          <p:nvPr>
            <p:ph idx="1"/>
          </p:nvPr>
        </p:nvSpPr>
        <p:spPr>
          <a:xfrm>
            <a:off x="2320925" y="1753870"/>
            <a:ext cx="7549515" cy="4293235"/>
          </a:xfrm>
          <a:solidFill>
            <a:schemeClr val="bg1">
              <a:alpha val="70000"/>
            </a:schemeClr>
          </a:solidFill>
        </p:spPr>
        <p:txBody>
          <a:bodyPr vert="horz" wrap="square" lIns="91440" tIns="45720" rIns="91440" bIns="45720" anchor="t"/>
          <a:lstStyle/>
          <a:p>
            <a:pPr algn="l" eaLnBrk="1" hangingPunct="1">
              <a:lnSpc>
                <a:spcPct val="90000"/>
              </a:lnSpc>
              <a:buNone/>
            </a:pP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中（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zhòng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    輮（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róu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        舆（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y ú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 </a:t>
            </a:r>
            <a:endParaRPr lang="en-US" altLang="zh-CN">
              <a:solidFill>
                <a:srgbClr val="6F7372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有（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yòu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      槁暴（ 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gǎo pù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 </a:t>
            </a:r>
            <a:endParaRPr lang="en-US" altLang="zh-CN">
              <a:solidFill>
                <a:srgbClr val="6F7372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砺（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lì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       参省（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cānxǐng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</a:t>
            </a:r>
            <a:endParaRPr lang="zh-CN" altLang="en-US">
              <a:solidFill>
                <a:srgbClr val="6F7372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须臾（ 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yú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    跂 （ 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qì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       楫（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jÍ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    </a:t>
            </a:r>
            <a:endParaRPr lang="en-US" altLang="zh-CN">
              <a:solidFill>
                <a:srgbClr val="6F7372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生（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xìng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     蛟（ 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jiāo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</a:t>
            </a:r>
            <a:endParaRPr lang="zh-CN" altLang="en-US">
              <a:solidFill>
                <a:srgbClr val="6F7372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跬（ 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kuǐ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    骐骥（ 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qí jì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</a:t>
            </a:r>
            <a:endParaRPr lang="en-US" altLang="zh-CN">
              <a:solidFill>
                <a:srgbClr val="6F7372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驽（ 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nú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     锲（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qiè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</a:t>
            </a:r>
            <a:endParaRPr lang="zh-CN" altLang="en-US">
              <a:solidFill>
                <a:srgbClr val="6F7372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镂（ 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lòu</a:t>
            </a:r>
            <a:r>
              <a:rPr lang="en-US" altLang="zh-CN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    跪（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guì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</a:t>
            </a:r>
            <a:endParaRPr lang="en-US" altLang="zh-CN">
              <a:solidFill>
                <a:srgbClr val="6F7372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鳝（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shàn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     螯（</a:t>
            </a:r>
            <a:r>
              <a:rPr lang="en-US" altLang="zh-CN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áo</a:t>
            </a:r>
            <a:r>
              <a:rPr lang="zh-CN" altLang="en-US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 </a:t>
            </a:r>
            <a:endParaRPr lang="zh-CN" altLang="en-US">
              <a:solidFill>
                <a:srgbClr val="6F7372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0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全文讲解</a:t>
              </a:r>
              <a:endPara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11266" name="Text Box 2"/>
          <p:cNvSpPr txBox="1"/>
          <p:nvPr/>
        </p:nvSpPr>
        <p:spPr>
          <a:xfrm>
            <a:off x="3743325" y="2013903"/>
            <a:ext cx="8077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君子</a:t>
            </a:r>
            <a:r>
              <a:rPr lang="zh-CN" altLang="en-US" sz="2400" baseline="300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①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曰：学不可以</a:t>
            </a:r>
            <a:r>
              <a:rPr lang="zh-CN" altLang="en-US" sz="2400" u="sng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已</a:t>
            </a:r>
            <a:r>
              <a:rPr lang="zh-CN" altLang="en-US" sz="2400" baseline="300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② 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。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0243" name="Text Box 3"/>
          <p:cNvSpPr txBox="1"/>
          <p:nvPr/>
        </p:nvSpPr>
        <p:spPr>
          <a:xfrm>
            <a:off x="3743325" y="2775268"/>
            <a:ext cx="8001000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①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君子：有学问、有修养的人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effectLst/>
              <a:latin typeface="仿宋_GB2312" panose="02010609030101010101" charset="-122"/>
              <a:ea typeface="仿宋_GB2312" panose="02010609030101010101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②已：停止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effectLst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743325" y="4090988"/>
            <a:ext cx="701040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1" lang="zh-CN" altLang="en-US" sz="2400" kern="1200" cap="none" spc="0" normalizeH="0" baseline="0" noProof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君子说</a:t>
            </a:r>
            <a:r>
              <a:rPr kumimoji="1" lang="en-US" altLang="zh-CN" sz="2400" kern="1200" cap="none" spc="0" normalizeH="0" baseline="0" noProof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:</a:t>
            </a:r>
            <a:r>
              <a:rPr kumimoji="1" lang="zh-CN" altLang="en-US" sz="2400" kern="1200" cap="none" spc="0" normalizeH="0" baseline="0" noProof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学习不可以停止</a:t>
            </a:r>
            <a:r>
              <a:rPr kumimoji="1" lang="en-US" altLang="zh-CN" sz="2400" kern="1200" cap="none" spc="0" normalizeH="0" baseline="0" noProof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.</a:t>
            </a:r>
            <a:endParaRPr kumimoji="1" lang="en-US" altLang="zh-CN" sz="2400" kern="1200" cap="none" spc="0" normalizeH="0" baseline="0" noProof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02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0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全文讲解</a:t>
              </a:r>
              <a:endPara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11266" name="Text Box 2"/>
          <p:cNvSpPr txBox="1"/>
          <p:nvPr/>
        </p:nvSpPr>
        <p:spPr>
          <a:xfrm>
            <a:off x="3743325" y="2013903"/>
            <a:ext cx="8077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君子</a:t>
            </a:r>
            <a:r>
              <a:rPr lang="zh-CN" altLang="en-US" sz="2400" baseline="300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①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曰：学不可以</a:t>
            </a:r>
            <a:r>
              <a:rPr lang="zh-CN" altLang="en-US" sz="2400" u="sng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已</a:t>
            </a:r>
            <a:r>
              <a:rPr lang="zh-CN" altLang="en-US" sz="2400" baseline="300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② 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。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0243" name="Text Box 3"/>
          <p:cNvSpPr txBox="1"/>
          <p:nvPr/>
        </p:nvSpPr>
        <p:spPr>
          <a:xfrm>
            <a:off x="3743325" y="2775268"/>
            <a:ext cx="8001000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①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君子：有学问、有修养的人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effectLst/>
              <a:latin typeface="仿宋_GB2312" panose="02010609030101010101" charset="-122"/>
              <a:ea typeface="仿宋_GB2312" panose="02010609030101010101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②已：停止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effectLst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743325" y="4090988"/>
            <a:ext cx="7010400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1" lang="zh-CN" altLang="en-US" sz="2400" kern="1200" cap="none" spc="0" normalizeH="0" baseline="0" noProof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君子说</a:t>
            </a:r>
            <a:r>
              <a:rPr kumimoji="1" lang="en-US" altLang="zh-CN" sz="2400" kern="1200" cap="none" spc="0" normalizeH="0" baseline="0" noProof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:</a:t>
            </a:r>
            <a:r>
              <a:rPr kumimoji="1" lang="zh-CN" altLang="en-US" sz="2400" kern="1200" cap="none" spc="0" normalizeH="0" baseline="0" noProof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学习不可以停止</a:t>
            </a:r>
            <a:r>
              <a:rPr kumimoji="1" lang="en-US" altLang="zh-CN" sz="2400" kern="1200" cap="none" spc="0" normalizeH="0" baseline="0" noProof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.</a:t>
            </a:r>
            <a:endParaRPr kumimoji="1" lang="en-US" altLang="zh-CN" sz="2400" kern="1200" cap="none" spc="0" normalizeH="0" baseline="0" noProof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02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0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全文讲解</a:t>
              </a:r>
              <a:endPara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3" name="Text Box 2"/>
          <p:cNvSpPr txBox="1"/>
          <p:nvPr/>
        </p:nvSpPr>
        <p:spPr>
          <a:xfrm>
            <a:off x="594360" y="1636395"/>
            <a:ext cx="10841990" cy="16414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en-US" altLang="zh-CN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   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青，取之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于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蓝，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而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青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于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蓝；冰，水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为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之，而寒于水。木直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中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绳，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輮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以为轮，其曲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中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规。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虽有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槁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暴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，不复挺者，輮使之然也。故木受绳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则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直，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金就砺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则利，君子博学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而日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参省乎己，则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知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明而行无过矣。</a:t>
            </a:r>
            <a:endParaRPr lang="zh-CN" altLang="en-US" sz="24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6" name="Text Box 3"/>
          <p:cNvSpPr txBox="1"/>
          <p:nvPr/>
        </p:nvSpPr>
        <p:spPr>
          <a:xfrm>
            <a:off x="3563620" y="3565843"/>
            <a:ext cx="8280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于：从</a:t>
            </a:r>
            <a:r>
              <a:rPr lang="en-US" altLang="zh-CN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\</a:t>
            </a: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比       而：却，表转折关系       为：凝结成</a:t>
            </a:r>
            <a:endParaRPr lang="zh-CN" altLang="en-US" sz="2400">
              <a:solidFill>
                <a:srgbClr val="0000F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3" name="Text Box 4"/>
          <p:cNvSpPr txBox="1"/>
          <p:nvPr/>
        </p:nvSpPr>
        <p:spPr>
          <a:xfrm>
            <a:off x="3563620" y="4099878"/>
            <a:ext cx="88201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中：符合   輮：使</a:t>
            </a:r>
            <a:r>
              <a:rPr lang="en-US" altLang="zh-CN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……</a:t>
            </a: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弯曲   虽：即使  有：又   暴：晒</a:t>
            </a:r>
            <a:endParaRPr lang="zh-CN" altLang="en-US" sz="2400">
              <a:solidFill>
                <a:srgbClr val="0000F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4" name="Text Box 5"/>
          <p:cNvSpPr txBox="1"/>
          <p:nvPr/>
        </p:nvSpPr>
        <p:spPr>
          <a:xfrm>
            <a:off x="3563620" y="4633913"/>
            <a:ext cx="862838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则：那么     金：金属 刀剑等        就：靠近        </a:t>
            </a:r>
            <a:endParaRPr lang="zh-CN" altLang="en-US" sz="2400">
              <a:solidFill>
                <a:srgbClr val="0000F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砺：磨刀石     而：并且     日：每天</a:t>
            </a:r>
            <a:endParaRPr lang="zh-CN" altLang="en-US" sz="2400">
              <a:solidFill>
                <a:srgbClr val="0000F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5" name="Text Box 7"/>
          <p:cNvSpPr txBox="1"/>
          <p:nvPr/>
        </p:nvSpPr>
        <p:spPr>
          <a:xfrm>
            <a:off x="3563620" y="5722303"/>
            <a:ext cx="26212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知：“智”，智慧</a:t>
            </a:r>
            <a:endParaRPr lang="zh-CN" altLang="en-US" sz="2400">
              <a:solidFill>
                <a:srgbClr val="0000F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0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全文讲解</a:t>
              </a:r>
              <a:endPara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3" name="Text Box 2"/>
          <p:cNvSpPr txBox="1"/>
          <p:nvPr/>
        </p:nvSpPr>
        <p:spPr>
          <a:xfrm>
            <a:off x="594360" y="1861185"/>
            <a:ext cx="10841990" cy="4076700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80000"/>
              </a:lnSpc>
              <a:buClrTx/>
              <a:buSzTx/>
              <a:buFontTx/>
              <a:buNone/>
            </a:pPr>
            <a:r>
              <a:rPr lang="en-US" altLang="zh-CN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    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译文：靛青是从蓼蓝中提取的，但它比蓼蓝的颜色更青；冰是由水凝冻而成的，但它比水更冷。木材直得合乎拉直的墨绳，如果给它加热使它弯曲做成车轮，它的弯就可以合乎圆规，即使又晒干了，也不会再挺直，这是因为人工使它弯曲成这样。所以木材经墨线量过就笔直了，金属刀具在磨刀石上磨过就锋利了。君子广泛地学习而且每天对照检查自己，就智慧明达，行动不犯错误了。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0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全文讲解</a:t>
              </a:r>
              <a:endPara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3" name="Text Box 2"/>
          <p:cNvSpPr txBox="1"/>
          <p:nvPr/>
        </p:nvSpPr>
        <p:spPr>
          <a:xfrm>
            <a:off x="594360" y="1616075"/>
            <a:ext cx="10841990" cy="2009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zh-CN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    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吾尝终日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而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思矣，不如须臾之所学也；吾尝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跂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而望矣，不如登高之博见也。登高而招，臂非加长也，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而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见者远；顺风而呼，声非加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疾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也，而闻者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彰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。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假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舆马者，非利足也，而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致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千里；假舟楫者，非能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水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也，而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绝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江河。君子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生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非异也，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善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假于物也。</a:t>
            </a:r>
            <a:endParaRPr lang="zh-CN" altLang="en-US" sz="24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6387" name="Text Box 3"/>
          <p:cNvSpPr txBox="1"/>
          <p:nvPr/>
        </p:nvSpPr>
        <p:spPr>
          <a:xfrm>
            <a:off x="3941445" y="3505200"/>
            <a:ext cx="842486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而：表修饰关系      跂：提起脚后跟</a:t>
            </a:r>
            <a:endParaRPr lang="zh-CN" altLang="en-US" sz="2400">
              <a:solidFill>
                <a:srgbClr val="0000F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6388" name="Text Box 4"/>
          <p:cNvSpPr txBox="1"/>
          <p:nvPr/>
        </p:nvSpPr>
        <p:spPr>
          <a:xfrm>
            <a:off x="3941445" y="4132580"/>
            <a:ext cx="788511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而：但是         疾：强        彰：明显显著  </a:t>
            </a:r>
            <a:endParaRPr lang="zh-CN" altLang="en-US" sz="2400">
              <a:solidFill>
                <a:srgbClr val="0000F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6389" name="Text Box 5"/>
          <p:cNvSpPr txBox="1"/>
          <p:nvPr/>
        </p:nvSpPr>
        <p:spPr>
          <a:xfrm>
            <a:off x="3941445" y="4759960"/>
            <a:ext cx="87852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假：借助利用      致：到达            水：游泳  </a:t>
            </a:r>
            <a:endParaRPr lang="zh-CN" altLang="en-US" sz="2400">
              <a:solidFill>
                <a:srgbClr val="0000F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6390" name="Text Box 6"/>
          <p:cNvSpPr txBox="1"/>
          <p:nvPr/>
        </p:nvSpPr>
        <p:spPr>
          <a:xfrm>
            <a:off x="3941445" y="5387340"/>
            <a:ext cx="633571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绝：横渡    生：“性” 善：擅长    </a:t>
            </a:r>
            <a:endParaRPr lang="zh-CN" altLang="en-US" sz="2400">
              <a:solidFill>
                <a:srgbClr val="0000F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16388" grpId="0"/>
      <p:bldP spid="16389" grpId="0"/>
      <p:bldP spid="163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0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全文讲解</a:t>
              </a:r>
              <a:endPara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3" name="Text Box 2"/>
          <p:cNvSpPr txBox="1"/>
          <p:nvPr/>
        </p:nvSpPr>
        <p:spPr>
          <a:xfrm>
            <a:off x="594360" y="1861185"/>
            <a:ext cx="10841990" cy="3412490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80000"/>
              </a:lnSpc>
              <a:buClrTx/>
              <a:buSzTx/>
              <a:buFontTx/>
              <a:buNone/>
            </a:pPr>
            <a:r>
              <a:rPr lang="en-US" altLang="zh-CN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    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译文：</a:t>
            </a:r>
            <a:r>
              <a:rPr lang="en-US" altLang="zh-CN" sz="2400" b="1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 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我曾经整日思索；却不如学习片刻收获大；我曾经踮起脚跟眺望，却不如登上高处看得广阔。登高招手，手臂并没有更长，但人们在远处也能看见；顺着风呼喊，声音并没有加大，但听的人会听得清楚；借助车马的人，不是脚走得快，却能达到千里之外；借助船只的人，不是自己能游泳，却能横渡江河。君子的本性同一般人没有差别，只是善于借助外物罢了。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0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全文讲解</a:t>
              </a:r>
              <a:endPara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3" name="Text Box 2"/>
          <p:cNvSpPr txBox="1"/>
          <p:nvPr/>
        </p:nvSpPr>
        <p:spPr>
          <a:xfrm>
            <a:off x="594360" y="1367155"/>
            <a:ext cx="10841990" cy="1938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sym typeface="+mn-ea"/>
              </a:rPr>
              <a:t>积土成山，风雨兴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sym typeface="+mn-ea"/>
              </a:rPr>
              <a:t>焉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sym typeface="+mn-ea"/>
              </a:rPr>
              <a:t>；积水成渊，蛟龙生焉；积善成德，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sym typeface="+mn-ea"/>
              </a:rPr>
              <a:t>而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sym typeface="+mn-ea"/>
              </a:rPr>
              <a:t>神明自得，圣心备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sym typeface="+mn-ea"/>
              </a:rPr>
              <a:t>焉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sym typeface="+mn-ea"/>
              </a:rPr>
              <a:t>。故不积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sym typeface="+mn-ea"/>
              </a:rPr>
              <a:t>跬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sym typeface="+mn-ea"/>
              </a:rPr>
              <a:t>步，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sym typeface="+mn-ea"/>
              </a:rPr>
              <a:t>无以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sym typeface="+mn-ea"/>
              </a:rPr>
              <a:t>至千里；不积小流，无以成江海。骐骥一跃，不能十步；驽马十驾，功在不舍。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sym typeface="+mn-ea"/>
              </a:rPr>
              <a:t>锲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sym typeface="+mn-ea"/>
              </a:rPr>
              <a:t>而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sym typeface="+mn-ea"/>
              </a:rPr>
              <a:t>舍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sym typeface="+mn-ea"/>
              </a:rPr>
              <a:t>之，朽木不折；锲而不舍，金石可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sym typeface="+mn-ea"/>
              </a:rPr>
              <a:t>镂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sym typeface="+mn-ea"/>
              </a:rPr>
              <a:t>。蚓无爪牙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sym typeface="+mn-ea"/>
              </a:rPr>
              <a:t>之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sym typeface="+mn-ea"/>
              </a:rPr>
              <a:t>利，筋骨之强，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sym typeface="+mn-ea"/>
              </a:rPr>
              <a:t>上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sym typeface="+mn-ea"/>
              </a:rPr>
              <a:t>食埃土，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sym typeface="+mn-ea"/>
              </a:rPr>
              <a:t>下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sym typeface="+mn-ea"/>
              </a:rPr>
              <a:t>饮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sym typeface="+mn-ea"/>
              </a:rPr>
              <a:t>黄泉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sym typeface="+mn-ea"/>
              </a:rPr>
              <a:t>，用心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sym typeface="+mn-ea"/>
              </a:rPr>
              <a:t>一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sym typeface="+mn-ea"/>
              </a:rPr>
              <a:t>也。蟹六跪而二螯，非蛇鳝之穴无可寄托者，用心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sym typeface="+mn-ea"/>
              </a:rPr>
              <a:t>躁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sym typeface="+mn-ea"/>
              </a:rPr>
              <a:t>也。</a:t>
            </a:r>
            <a:endParaRPr lang="zh-CN" altLang="en-US" sz="24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20485" name="Text Box 5"/>
          <p:cNvSpPr txBox="1"/>
          <p:nvPr/>
        </p:nvSpPr>
        <p:spPr>
          <a:xfrm>
            <a:off x="4151948" y="5387658"/>
            <a:ext cx="8424862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之：定语后置的标志     上：向上向下   名作状     </a:t>
            </a:r>
            <a:endParaRPr lang="zh-CN" altLang="en-US" sz="2400">
              <a:solidFill>
                <a:srgbClr val="0000F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黄泉：地下水          一：专一       躁：不专心</a:t>
            </a:r>
            <a:endParaRPr lang="zh-CN" altLang="en-US" sz="2400">
              <a:solidFill>
                <a:srgbClr val="0000F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6" name="Text Box 3"/>
          <p:cNvSpPr txBox="1"/>
          <p:nvPr/>
        </p:nvSpPr>
        <p:spPr>
          <a:xfrm>
            <a:off x="4151948" y="3379153"/>
            <a:ext cx="8858250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焉：于此</a:t>
            </a:r>
            <a:r>
              <a:rPr lang="en-US" altLang="zh-CN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\</a:t>
            </a: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句末语气词    而：表承接    </a:t>
            </a:r>
            <a:endParaRPr lang="zh-CN" altLang="en-US" sz="2400">
              <a:solidFill>
                <a:srgbClr val="0000F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跬（</a:t>
            </a:r>
            <a:r>
              <a:rPr lang="en-US" altLang="zh-CN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ku ǐ </a:t>
            </a: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）：半步    无以：没有用来 </a:t>
            </a:r>
            <a:endParaRPr lang="zh-CN" altLang="en-US" sz="2400">
              <a:solidFill>
                <a:srgbClr val="0000F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3" name="Text Box 4"/>
          <p:cNvSpPr txBox="1"/>
          <p:nvPr/>
        </p:nvSpPr>
        <p:spPr>
          <a:xfrm>
            <a:off x="4151948" y="4660583"/>
            <a:ext cx="842486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锲</a:t>
            </a:r>
            <a:r>
              <a:rPr lang="en-US" altLang="zh-CN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(q i è)</a:t>
            </a: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：刻     舍：放弃      镂：雕刻</a:t>
            </a:r>
            <a:endParaRPr lang="zh-CN" altLang="en-US" sz="2400">
              <a:solidFill>
                <a:srgbClr val="0000F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6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0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全文讲解</a:t>
              </a:r>
              <a:endPara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3" name="Text Box 2"/>
          <p:cNvSpPr txBox="1"/>
          <p:nvPr/>
        </p:nvSpPr>
        <p:spPr>
          <a:xfrm>
            <a:off x="594360" y="1861185"/>
            <a:ext cx="10841990" cy="3636010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    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译文：堆土成山，风雨就从那里兴起；水流汇成深渊，蛟龙就在那里生长；积累善行，形成良好的品德，那就会得到最高的智慧，具备圣人的思想境界。所以，不积累每一小步，就不能远达千里；不汇集细流，就不能形成江海。骏马跳跃一次，不能有十步远；劣马拉车走十天，也能走得很远，它的成功在于不停止。拿刀刻东西，中途停止，腐朽的木头也不能刻断；不停地刻下去，金石也能雕刻成功。蚯蚓没有锋利的爪牙，强壮的筋骨，却能上吃泥土，下饮泉水，是因为它用心专一；螃蟹有六条腿，两只大夹，然而没有蛇鳝的洞穴就无处容身，是因为它内心浮躁。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0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全文讲解</a:t>
              </a:r>
              <a:endPara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37890" name="Rectangle 2"/>
          <p:cNvSpPr/>
          <p:nvPr/>
        </p:nvSpPr>
        <p:spPr>
          <a:xfrm>
            <a:off x="594995" y="1706245"/>
            <a:ext cx="7772400" cy="67119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l"/>
            <a:r>
              <a:rPr lang="zh-CN" altLang="en-US" sz="2400">
                <a:solidFill>
                  <a:schemeClr val="tx2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分析“至”和“致”有何区别</a:t>
            </a:r>
            <a:r>
              <a:rPr lang="en-US" altLang="zh-CN" sz="2400">
                <a:solidFill>
                  <a:schemeClr val="tx2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?</a:t>
            </a:r>
            <a:endParaRPr lang="en-US" altLang="zh-CN" sz="2400">
              <a:solidFill>
                <a:schemeClr val="tx2"/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594995" y="3769360"/>
            <a:ext cx="10895965" cy="2261235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  <a:miter lim="800000"/>
          </a:ln>
          <a:effectLst/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Tx/>
              <a:buChar char="."/>
              <a:defRPr/>
            </a:pP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“</a:t>
            </a:r>
            <a:r>
              <a:rPr kumimoji="1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至”在</a:t>
            </a: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&lt;&lt;</a:t>
            </a:r>
            <a:r>
              <a:rPr kumimoji="1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说文解字</a:t>
            </a: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&gt;&gt;</a:t>
            </a:r>
            <a:r>
              <a:rPr kumimoji="1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中本义是“鸟飞从高下至地也”</a:t>
            </a: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,</a:t>
            </a:r>
            <a:r>
              <a:rPr kumimoji="1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引申为“及</a:t>
            </a: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,</a:t>
            </a:r>
            <a:r>
              <a:rPr kumimoji="1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达到”</a:t>
            </a: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,1</a:t>
            </a:r>
            <a:r>
              <a:rPr kumimoji="1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句强调指出自身累积“跬步”达到的结果</a:t>
            </a: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,</a:t>
            </a:r>
            <a:r>
              <a:rPr kumimoji="1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用“至”突出了第</a:t>
            </a: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4</a:t>
            </a:r>
            <a:r>
              <a:rPr kumimoji="1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段的中心</a:t>
            </a: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.</a:t>
            </a:r>
            <a:endParaRPr kumimoji="1" lang="en-US" altLang="zh-CN" sz="24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Tx/>
              <a:buChar char="."/>
              <a:defRPr/>
            </a:pP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“</a:t>
            </a:r>
            <a:r>
              <a:rPr kumimoji="1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致”在</a:t>
            </a: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&lt;&lt;</a:t>
            </a:r>
            <a:r>
              <a:rPr kumimoji="1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说文解字</a:t>
            </a: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&gt;&gt;</a:t>
            </a:r>
            <a:r>
              <a:rPr kumimoji="1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中的解释为“送诣也</a:t>
            </a: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,</a:t>
            </a:r>
            <a:r>
              <a:rPr kumimoji="1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送而必至其处也</a:t>
            </a: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.”</a:t>
            </a:r>
            <a:r>
              <a:rPr kumimoji="1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含有“使</a:t>
            </a: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……</a:t>
            </a:r>
            <a:r>
              <a:rPr kumimoji="1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达到”的意思</a:t>
            </a: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,2</a:t>
            </a:r>
            <a:r>
              <a:rPr kumimoji="1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句强调“善假于物”的重要作用</a:t>
            </a: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,</a:t>
            </a:r>
            <a:r>
              <a:rPr kumimoji="1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用“致”恰当地表达了语意</a:t>
            </a:r>
            <a:r>
              <a:rPr kumimoji="1" lang="en-US" altLang="zh-CN" sz="24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.</a:t>
            </a:r>
            <a:endParaRPr kumimoji="1" lang="en-US" altLang="zh-CN" sz="24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594995" y="2658745"/>
            <a:ext cx="7086600" cy="8293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algn="l" defTabSz="914400">
              <a:lnSpc>
                <a:spcPct val="90000"/>
              </a:lnSpc>
              <a:spcBef>
                <a:spcPct val="20000"/>
              </a:spcBef>
              <a:buClr>
                <a:srgbClr val="996633"/>
              </a:buClr>
              <a:buSzPct val="70000"/>
              <a:buFont typeface="Wingdings" panose="05000000000000000000" pitchFamily="2" charset="2"/>
              <a:buChar char="z"/>
              <a:defRPr/>
            </a:pPr>
            <a:r>
              <a:rPr kumimoji="1" lang="en-US" altLang="zh-CN" sz="2400" kern="1200" cap="none" spc="0" normalizeH="0" baseline="0" noProof="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1,</a:t>
            </a:r>
            <a:r>
              <a:rPr kumimoji="1" lang="zh-CN" altLang="en-US" sz="2400" kern="1200" cap="none" spc="0" normalizeH="0" baseline="0" noProof="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故不积跬步</a:t>
            </a:r>
            <a:r>
              <a:rPr kumimoji="1" lang="en-US" altLang="zh-CN" sz="2400" kern="1200" cap="none" spc="0" normalizeH="0" baseline="0" noProof="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,</a:t>
            </a:r>
            <a:r>
              <a:rPr kumimoji="1" lang="zh-CN" altLang="en-US" sz="2400" kern="1200" cap="none" spc="0" normalizeH="0" baseline="0" noProof="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无以至千里</a:t>
            </a:r>
            <a:r>
              <a:rPr kumimoji="1" lang="en-US" altLang="zh-CN" sz="2400" kern="1200" cap="none" spc="0" normalizeH="0" baseline="0" noProof="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.</a:t>
            </a:r>
            <a:endParaRPr kumimoji="1" lang="en-US" altLang="zh-CN" sz="2400" kern="1200" cap="none" spc="0" normalizeH="0" baseline="0" noProof="0">
              <a:solidFill>
                <a:srgbClr val="0000CC"/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R="0" algn="l" defTabSz="914400">
              <a:lnSpc>
                <a:spcPct val="90000"/>
              </a:lnSpc>
              <a:spcBef>
                <a:spcPct val="20000"/>
              </a:spcBef>
              <a:buClr>
                <a:srgbClr val="996633"/>
              </a:buClr>
              <a:buSzPct val="70000"/>
              <a:buFont typeface="Wingdings" panose="05000000000000000000" pitchFamily="2" charset="2"/>
              <a:buChar char="z"/>
              <a:defRPr/>
            </a:pPr>
            <a:r>
              <a:rPr kumimoji="1" lang="en-US" altLang="zh-CN" sz="2400" kern="1200" cap="none" spc="0" normalizeH="0" baseline="0" noProof="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2,</a:t>
            </a:r>
            <a:r>
              <a:rPr kumimoji="1" lang="zh-CN" altLang="en-US" sz="2400" kern="1200" cap="none" spc="0" normalizeH="0" baseline="0" noProof="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假舆马者</a:t>
            </a:r>
            <a:r>
              <a:rPr kumimoji="1" lang="en-US" altLang="zh-CN" sz="2400" kern="1200" cap="none" spc="0" normalizeH="0" baseline="0" noProof="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,</a:t>
            </a:r>
            <a:r>
              <a:rPr kumimoji="1" lang="zh-CN" altLang="en-US" sz="2400" kern="1200" cap="none" spc="0" normalizeH="0" baseline="0" noProof="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非利足也</a:t>
            </a:r>
            <a:r>
              <a:rPr kumimoji="1" lang="en-US" altLang="zh-CN" sz="2400" kern="1200" cap="none" spc="0" normalizeH="0" baseline="0" noProof="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,</a:t>
            </a:r>
            <a:r>
              <a:rPr kumimoji="1" lang="zh-CN" altLang="en-US" sz="2400" kern="1200" cap="none" spc="0" normalizeH="0" baseline="0" noProof="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而致千里</a:t>
            </a:r>
            <a:r>
              <a:rPr kumimoji="1" lang="en-US" altLang="zh-CN" sz="2400" kern="1200" cap="none" spc="0" normalizeH="0" baseline="0" noProof="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.</a:t>
            </a:r>
            <a:endParaRPr kumimoji="1" lang="en-US" altLang="zh-CN" sz="2400" kern="1200" cap="none" spc="0" normalizeH="0" baseline="0" noProof="0">
              <a:solidFill>
                <a:srgbClr val="0000CC"/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28575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一词多义</a:t>
              </a:r>
              <a:endPara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19458" name="Rectangle 2"/>
          <p:cNvSpPr/>
          <p:nvPr/>
        </p:nvSpPr>
        <p:spPr>
          <a:xfrm>
            <a:off x="5422900" y="3717290"/>
            <a:ext cx="309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endParaRPr lang="zh-CN" altLang="zh-CN" sz="2000">
              <a:solidFill>
                <a:schemeClr val="tx2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9459" name="Text Box 3"/>
          <p:cNvSpPr txBox="1"/>
          <p:nvPr/>
        </p:nvSpPr>
        <p:spPr>
          <a:xfrm>
            <a:off x="861695" y="1432560"/>
            <a:ext cx="8501063" cy="31692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绝：</a:t>
            </a:r>
            <a:r>
              <a:rPr lang="en-US" altLang="zh-CN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1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、忽然抚尺一下，群响毕</a:t>
            </a:r>
            <a:r>
              <a:rPr lang="zh-CN" altLang="en-US" sz="2000">
                <a:solidFill>
                  <a:srgbClr val="990033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绝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   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   </a:t>
            </a:r>
            <a:r>
              <a:rPr lang="en-US" altLang="zh-CN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2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、率妻子邑人来此</a:t>
            </a:r>
            <a:r>
              <a:rPr lang="zh-CN" altLang="en-US" sz="2000">
                <a:solidFill>
                  <a:srgbClr val="990033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绝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境    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   </a:t>
            </a:r>
            <a:r>
              <a:rPr lang="en-US" altLang="zh-CN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3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、以为妙</a:t>
            </a:r>
            <a:r>
              <a:rPr lang="zh-CN" altLang="en-US" sz="2000">
                <a:solidFill>
                  <a:srgbClr val="990033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绝</a:t>
            </a:r>
            <a:endParaRPr lang="zh-CN" altLang="en-US" sz="2000">
              <a:solidFill>
                <a:srgbClr val="990033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   </a:t>
            </a:r>
            <a:r>
              <a:rPr lang="en-US" altLang="zh-CN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4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、佛印绝类弥勒              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   </a:t>
            </a:r>
            <a:r>
              <a:rPr lang="en-US" altLang="zh-CN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5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、假舟辑者，非能水也，而</a:t>
            </a:r>
            <a:r>
              <a:rPr lang="zh-CN" altLang="en-US" sz="2000">
                <a:solidFill>
                  <a:srgbClr val="990033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绝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江河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endParaRPr lang="en-US" altLang="zh-CN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望：</a:t>
            </a:r>
            <a:r>
              <a:rPr lang="en-US" altLang="zh-CN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1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、吾尝跂而</a:t>
            </a:r>
            <a:r>
              <a:rPr lang="zh-CN" altLang="en-US" sz="2000">
                <a:solidFill>
                  <a:srgbClr val="00206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望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矣   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   </a:t>
            </a:r>
            <a:r>
              <a:rPr lang="en-US" altLang="zh-CN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2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、日夜</a:t>
            </a:r>
            <a:r>
              <a:rPr lang="zh-CN" altLang="en-US" sz="2000">
                <a:solidFill>
                  <a:srgbClr val="00206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望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将军至     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   </a:t>
            </a:r>
            <a:r>
              <a:rPr lang="en-US" altLang="zh-CN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3.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先达德隆</a:t>
            </a:r>
            <a:r>
              <a:rPr lang="zh-CN" altLang="en-US" sz="2000">
                <a:solidFill>
                  <a:srgbClr val="00206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望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尊     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   </a:t>
            </a:r>
            <a:r>
              <a:rPr lang="en-US" altLang="zh-CN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4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、适冬之</a:t>
            </a:r>
            <a:r>
              <a:rPr lang="zh-CN" altLang="en-US" sz="2000">
                <a:solidFill>
                  <a:srgbClr val="00206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望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日前后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07685" y="1342390"/>
            <a:ext cx="1071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1</a:t>
            </a:r>
            <a:r>
              <a:rPr lang="zh-CN" altLang="en-US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、停止       </a:t>
            </a:r>
            <a:endParaRPr lang="zh-CN" altLang="en-US" sz="2000">
              <a:solidFill>
                <a:srgbClr val="FF0000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607685" y="1673860"/>
            <a:ext cx="1071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2</a:t>
            </a:r>
            <a:r>
              <a:rPr lang="zh-CN" altLang="en-US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、隔绝 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07685" y="2005330"/>
            <a:ext cx="1579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3</a:t>
            </a:r>
            <a:r>
              <a:rPr lang="zh-CN" altLang="en-US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、到了极点 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07685" y="2336800"/>
            <a:ext cx="1071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4</a:t>
            </a:r>
            <a:r>
              <a:rPr lang="zh-CN" altLang="en-US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、非常 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607685" y="2668270"/>
            <a:ext cx="1071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5</a:t>
            </a:r>
            <a:r>
              <a:rPr lang="zh-CN" altLang="en-US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、横渡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422900" y="3229610"/>
            <a:ext cx="1071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1</a:t>
            </a:r>
            <a:r>
              <a:rPr lang="zh-CN" altLang="en-US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、眺望 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422900" y="3473450"/>
            <a:ext cx="1071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2</a:t>
            </a:r>
            <a:r>
              <a:rPr lang="zh-CN" altLang="en-US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、盼望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422900" y="3961130"/>
            <a:ext cx="1071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3</a:t>
            </a:r>
            <a:r>
              <a:rPr lang="zh-CN" altLang="en-US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、名望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422900" y="4204970"/>
            <a:ext cx="2087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4</a:t>
            </a:r>
            <a:r>
              <a:rPr lang="zh-CN" altLang="en-US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、农历每月十五</a:t>
            </a:r>
            <a:endParaRPr lang="zh-CN" altLang="en-US" sz="2000">
              <a:solidFill>
                <a:srgbClr val="FF0000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541780" y="4724400"/>
            <a:ext cx="3385820" cy="1322070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</a:ln>
        </p:spPr>
        <p:txBody>
          <a:bodyPr wrap="square">
            <a:spAutoFit/>
          </a:bodyPr>
          <a:lstStyle/>
          <a:p>
            <a:endParaRPr lang="en-US" altLang="zh-CN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r>
              <a:rPr lang="en-US" altLang="zh-CN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1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、积土成山，风雨兴焉    </a:t>
            </a:r>
            <a:endParaRPr lang="en-US" altLang="zh-CN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r>
              <a:rPr lang="en-US" altLang="zh-CN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2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、而神明自得，圣心备焉    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r>
              <a:rPr lang="en-US" altLang="zh-CN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3</a:t>
            </a:r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、寡人之于也尽心焉耳矣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61695" y="5468620"/>
            <a:ext cx="563880" cy="398780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焉</a:t>
            </a:r>
            <a:r>
              <a:rPr lang="en-US" altLang="zh-CN" sz="20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: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168900" y="4951413"/>
            <a:ext cx="1579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</a:t>
            </a:r>
            <a:r>
              <a:rPr lang="zh-CN" altLang="en-US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兼词  于此 </a:t>
            </a:r>
            <a:endParaRPr lang="zh-CN" altLang="en-US" sz="20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168900" y="5300028"/>
            <a:ext cx="1706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语助词，无义 </a:t>
            </a:r>
            <a:endParaRPr lang="zh-CN" altLang="en-US" sz="2000">
              <a:solidFill>
                <a:srgbClr val="FF0000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168900" y="5648643"/>
            <a:ext cx="1706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</a:rPr>
              <a:t>语助词，无义</a:t>
            </a:r>
            <a:endParaRPr lang="zh-CN" altLang="en-US" sz="2000">
              <a:solidFill>
                <a:srgbClr val="FF0000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3" grpId="0"/>
      <p:bldP spid="6" grpId="0"/>
      <p:bldP spid="13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28575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一词多义</a:t>
              </a:r>
              <a:endPara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55650" y="1234440"/>
            <a:ext cx="5755005" cy="2819400"/>
            <a:chOff x="8790" y="2370"/>
            <a:chExt cx="9063" cy="4440"/>
          </a:xfrm>
        </p:grpSpPr>
        <p:sp>
          <p:nvSpPr>
            <p:cNvPr id="20482" name="Text Box 2"/>
            <p:cNvSpPr txBox="1"/>
            <p:nvPr/>
          </p:nvSpPr>
          <p:spPr>
            <a:xfrm>
              <a:off x="8790" y="4228"/>
              <a:ext cx="768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>
                  <a:solidFill>
                    <a:srgbClr val="0000CC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</a:rPr>
                <a:t>强</a:t>
              </a:r>
              <a:endParaRPr lang="zh-CN" altLang="en-US" sz="240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20483" name="Text Box 3"/>
            <p:cNvSpPr txBox="1"/>
            <p:nvPr/>
          </p:nvSpPr>
          <p:spPr>
            <a:xfrm>
              <a:off x="10365" y="2717"/>
              <a:ext cx="7488" cy="37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spcBef>
                  <a:spcPct val="30000"/>
                </a:spcBef>
              </a:pPr>
              <a:r>
                <a:rPr lang="zh-CN" altLang="en-US" sz="2400"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挽弓当挽</a:t>
              </a:r>
              <a:r>
                <a:rPr lang="zh-CN" altLang="en-US" sz="2400">
                  <a:solidFill>
                    <a:srgbClr val="990033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强</a:t>
              </a:r>
              <a:r>
                <a:rPr lang="zh-CN" altLang="en-US" sz="2400"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，用箭当用长  </a:t>
              </a:r>
              <a:endParaRPr lang="zh-CN" altLang="en-US" sz="2400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  <a:p>
              <a:pPr>
                <a:spcBef>
                  <a:spcPct val="30000"/>
                </a:spcBef>
              </a:pPr>
              <a:r>
                <a:rPr lang="zh-CN" altLang="en-US" sz="2400"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蚓无爪牙之利，盘骨之</a:t>
              </a:r>
              <a:r>
                <a:rPr lang="zh-CN" altLang="en-US" sz="2400">
                  <a:solidFill>
                    <a:srgbClr val="990033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强</a:t>
              </a:r>
              <a:r>
                <a:rPr lang="zh-CN" altLang="en-US" sz="2400"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  </a:t>
              </a:r>
              <a:endParaRPr lang="zh-CN" altLang="en-US" sz="2400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  <a:p>
              <a:pPr>
                <a:spcBef>
                  <a:spcPct val="30000"/>
                </a:spcBef>
              </a:pPr>
              <a:r>
                <a:rPr lang="zh-CN" altLang="en-US" sz="2400"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策勋十二转，赏赐百千</a:t>
              </a:r>
              <a:r>
                <a:rPr lang="zh-CN" altLang="en-US" sz="2400">
                  <a:solidFill>
                    <a:srgbClr val="990033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强</a:t>
              </a:r>
              <a:r>
                <a:rPr lang="zh-CN" altLang="en-US" sz="2400"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  </a:t>
              </a:r>
              <a:endParaRPr lang="zh-CN" altLang="en-US" sz="2400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  <a:p>
              <a:pPr>
                <a:spcBef>
                  <a:spcPct val="30000"/>
                </a:spcBef>
              </a:pPr>
              <a:r>
                <a:rPr lang="zh-CN" altLang="en-US" sz="2400"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乃自</a:t>
              </a:r>
              <a:r>
                <a:rPr lang="zh-CN" altLang="en-US" sz="2400">
                  <a:solidFill>
                    <a:srgbClr val="990033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强</a:t>
              </a:r>
              <a:r>
                <a:rPr lang="zh-CN" altLang="en-US" sz="2400"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步，日三四里  </a:t>
              </a:r>
              <a:endParaRPr lang="zh-CN" altLang="en-US" sz="2400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  <a:p>
              <a:pPr>
                <a:spcBef>
                  <a:spcPct val="30000"/>
                </a:spcBef>
              </a:pPr>
              <a:r>
                <a:rPr lang="zh-CN" altLang="en-US" sz="2400"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如此则荆吴之势</a:t>
              </a:r>
              <a:r>
                <a:rPr lang="zh-CN" altLang="en-US" sz="2400">
                  <a:solidFill>
                    <a:srgbClr val="990033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强</a:t>
              </a:r>
              <a:r>
                <a:rPr lang="zh-CN" altLang="en-US" sz="2400"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，鼎足之形成矣 </a:t>
              </a:r>
              <a:endParaRPr lang="zh-CN" altLang="en-US" sz="2400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</p:txBody>
        </p:sp>
        <p:sp>
          <p:nvSpPr>
            <p:cNvPr id="20484" name="AutoShape 5"/>
            <p:cNvSpPr/>
            <p:nvPr/>
          </p:nvSpPr>
          <p:spPr>
            <a:xfrm>
              <a:off x="9915" y="2370"/>
              <a:ext cx="480" cy="4440"/>
            </a:xfrm>
            <a:prstGeom prst="leftBrace">
              <a:avLst>
                <a:gd name="adj1" fmla="val 77083"/>
                <a:gd name="adj2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2400">
                <a:effectLst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</p:grpSp>
      <p:sp>
        <p:nvSpPr>
          <p:cNvPr id="34822" name="Text Box 6"/>
          <p:cNvSpPr txBox="1"/>
          <p:nvPr/>
        </p:nvSpPr>
        <p:spPr>
          <a:xfrm>
            <a:off x="7058025" y="1454785"/>
            <a:ext cx="14020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有力的弓 </a:t>
            </a:r>
            <a:endParaRPr lang="zh-CN" altLang="en-US" sz="2400">
              <a:solidFill>
                <a:srgbClr val="0000CC"/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34823" name="Text Box 7"/>
          <p:cNvSpPr txBox="1"/>
          <p:nvPr/>
        </p:nvSpPr>
        <p:spPr>
          <a:xfrm>
            <a:off x="7058025" y="1952625"/>
            <a:ext cx="14020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强健有力 </a:t>
            </a:r>
            <a:endParaRPr lang="zh-CN" altLang="en-US" sz="2400">
              <a:solidFill>
                <a:srgbClr val="0000CC"/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34824" name="Text Box 8"/>
          <p:cNvSpPr txBox="1"/>
          <p:nvPr/>
        </p:nvSpPr>
        <p:spPr>
          <a:xfrm>
            <a:off x="7058025" y="2450465"/>
            <a:ext cx="7924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有余 </a:t>
            </a:r>
            <a:endParaRPr lang="zh-CN" altLang="en-US" sz="2400">
              <a:solidFill>
                <a:srgbClr val="0000CC"/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34825" name="Text Box 9"/>
          <p:cNvSpPr txBox="1"/>
          <p:nvPr/>
        </p:nvSpPr>
        <p:spPr>
          <a:xfrm>
            <a:off x="7058025" y="2948305"/>
            <a:ext cx="17068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竭力、勉强 </a:t>
            </a:r>
            <a:endParaRPr lang="zh-CN" altLang="en-US" sz="2400">
              <a:solidFill>
                <a:srgbClr val="0000CC"/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34826" name="Text Box 10"/>
          <p:cNvSpPr txBox="1"/>
          <p:nvPr/>
        </p:nvSpPr>
        <p:spPr>
          <a:xfrm>
            <a:off x="7058025" y="3446145"/>
            <a:ext cx="11017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0000CC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强盛 </a:t>
            </a:r>
            <a:endParaRPr lang="zh-CN" altLang="en-US" sz="2400">
              <a:solidFill>
                <a:srgbClr val="0000CC"/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55775" y="4206399"/>
            <a:ext cx="5572125" cy="2232025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60000"/>
              </a:spcBef>
            </a:pPr>
            <a:r>
              <a:rPr lang="zh-CN" altLang="en-US" sz="2400">
                <a:solidFill>
                  <a:schemeClr val="accent2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青，取之</a:t>
            </a:r>
            <a:r>
              <a:rPr lang="zh-CN" altLang="en-US" sz="2400">
                <a:effectLst/>
                <a:latin typeface="仿宋_GB2312" panose="02010609030101010101" charset="-122"/>
                <a:ea typeface="仿宋_GB2312" panose="02010609030101010101" charset="-122"/>
              </a:rPr>
              <a:t>于</a:t>
            </a:r>
            <a:r>
              <a:rPr lang="zh-CN" altLang="en-US" sz="2400">
                <a:solidFill>
                  <a:schemeClr val="accent2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蓝</a:t>
            </a:r>
            <a:endParaRPr lang="zh-CN" altLang="en-US" sz="2400">
              <a:solidFill>
                <a:schemeClr val="accent2"/>
              </a:solidFill>
              <a:effectLst/>
              <a:latin typeface="仿宋_GB2312" panose="02010609030101010101" charset="-122"/>
              <a:ea typeface="仿宋_GB2312" panose="02010609030101010101" charset="-122"/>
            </a:endParaRPr>
          </a:p>
          <a:p>
            <a:pPr>
              <a:spcBef>
                <a:spcPct val="60000"/>
              </a:spcBef>
            </a:pPr>
            <a:r>
              <a:rPr lang="zh-CN" altLang="en-US" sz="2400">
                <a:solidFill>
                  <a:schemeClr val="accent2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而青</a:t>
            </a:r>
            <a:r>
              <a:rPr lang="zh-CN" altLang="en-US" sz="2400">
                <a:effectLst/>
                <a:latin typeface="仿宋_GB2312" panose="02010609030101010101" charset="-122"/>
                <a:ea typeface="仿宋_GB2312" panose="02010609030101010101" charset="-122"/>
              </a:rPr>
              <a:t>于</a:t>
            </a:r>
            <a:r>
              <a:rPr lang="zh-CN" altLang="en-US" sz="2400">
                <a:solidFill>
                  <a:schemeClr val="accent2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蓝</a:t>
            </a:r>
            <a:endParaRPr lang="zh-CN" altLang="en-US" sz="2400">
              <a:solidFill>
                <a:schemeClr val="accent2"/>
              </a:solidFill>
              <a:effectLst/>
              <a:latin typeface="仿宋_GB2312" panose="02010609030101010101" charset="-122"/>
              <a:ea typeface="仿宋_GB2312" panose="02010609030101010101" charset="-122"/>
            </a:endParaRPr>
          </a:p>
          <a:p>
            <a:pPr>
              <a:spcBef>
                <a:spcPct val="60000"/>
              </a:spcBef>
            </a:pPr>
            <a:r>
              <a:rPr lang="zh-CN" altLang="en-US" sz="2400">
                <a:solidFill>
                  <a:schemeClr val="accent2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善假</a:t>
            </a:r>
            <a:r>
              <a:rPr lang="zh-CN" altLang="en-US" sz="2400">
                <a:effectLst/>
                <a:latin typeface="仿宋_GB2312" panose="02010609030101010101" charset="-122"/>
                <a:ea typeface="仿宋_GB2312" panose="02010609030101010101" charset="-122"/>
              </a:rPr>
              <a:t>于</a:t>
            </a:r>
            <a:r>
              <a:rPr lang="zh-CN" altLang="en-US" sz="2400">
                <a:solidFill>
                  <a:schemeClr val="accent2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物也</a:t>
            </a:r>
            <a:endParaRPr lang="zh-CN" altLang="en-US" sz="2400">
              <a:solidFill>
                <a:schemeClr val="accent2"/>
              </a:solidFill>
              <a:effectLst/>
              <a:latin typeface="仿宋_GB2312" panose="02010609030101010101" charset="-122"/>
              <a:ea typeface="仿宋_GB2312" panose="02010609030101010101" charset="-122"/>
            </a:endParaRPr>
          </a:p>
          <a:p>
            <a:pPr>
              <a:spcBef>
                <a:spcPct val="60000"/>
              </a:spcBef>
            </a:pPr>
            <a:r>
              <a:rPr lang="zh-CN" altLang="en-US" sz="2400">
                <a:solidFill>
                  <a:schemeClr val="accent2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外欺</a:t>
            </a:r>
            <a:r>
              <a:rPr lang="zh-CN" altLang="en-US" sz="2400">
                <a:effectLst/>
                <a:latin typeface="仿宋_GB2312" panose="02010609030101010101" charset="-122"/>
                <a:ea typeface="仿宋_GB2312" panose="02010609030101010101" charset="-122"/>
              </a:rPr>
              <a:t>于</a:t>
            </a:r>
            <a:r>
              <a:rPr lang="zh-CN" altLang="en-US" sz="2400">
                <a:solidFill>
                  <a:schemeClr val="accent2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张仪，内惑</a:t>
            </a:r>
            <a:r>
              <a:rPr lang="zh-CN" altLang="en-US" sz="2400">
                <a:effectLst/>
                <a:latin typeface="仿宋_GB2312" panose="02010609030101010101" charset="-122"/>
                <a:ea typeface="仿宋_GB2312" panose="02010609030101010101" charset="-122"/>
              </a:rPr>
              <a:t>于</a:t>
            </a:r>
            <a:r>
              <a:rPr lang="zh-CN" altLang="en-US" sz="2400">
                <a:solidFill>
                  <a:schemeClr val="accent2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郑袖</a:t>
            </a:r>
            <a:endParaRPr lang="zh-CN" altLang="en-US" sz="2400">
              <a:solidFill>
                <a:schemeClr val="accent2"/>
              </a:solidFill>
              <a:effectLst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4213" y="5092224"/>
            <a:ext cx="487680" cy="460375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chemeClr val="accent2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于</a:t>
            </a:r>
            <a:endParaRPr lang="zh-CN" altLang="en-US" sz="2400">
              <a:solidFill>
                <a:schemeClr val="accent2"/>
              </a:solidFill>
              <a:effectLst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28" name="AutoShape 1027"/>
          <p:cNvSpPr/>
          <p:nvPr/>
        </p:nvSpPr>
        <p:spPr>
          <a:xfrm>
            <a:off x="1469390" y="4270534"/>
            <a:ext cx="286385" cy="2103755"/>
          </a:xfrm>
          <a:prstGeom prst="leftBrace">
            <a:avLst>
              <a:gd name="adj1" fmla="val 86663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>
              <a:effectLst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824980" y="4053840"/>
            <a:ext cx="4876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990033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从</a:t>
            </a:r>
            <a:endParaRPr lang="zh-CN" altLang="en-US" sz="2400">
              <a:solidFill>
                <a:srgbClr val="990033"/>
              </a:solidFill>
              <a:effectLst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824980" y="4653915"/>
            <a:ext cx="48768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>
                <a:solidFill>
                  <a:srgbClr val="990033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比</a:t>
            </a:r>
            <a:endParaRPr lang="zh-CN" altLang="en-US" sz="2400">
              <a:solidFill>
                <a:srgbClr val="990033"/>
              </a:solidFill>
              <a:effectLst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824980" y="5253990"/>
            <a:ext cx="14020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990033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引出对象</a:t>
            </a:r>
            <a:endParaRPr lang="zh-CN" altLang="en-US" sz="2400">
              <a:solidFill>
                <a:srgbClr val="990033"/>
              </a:solidFill>
              <a:effectLst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824980" y="5854065"/>
            <a:ext cx="4876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990033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被</a:t>
            </a:r>
            <a:endParaRPr lang="zh-CN" altLang="en-US" sz="2400">
              <a:solidFill>
                <a:srgbClr val="990033"/>
              </a:solidFill>
              <a:effectLst/>
              <a:latin typeface="仿宋_GB2312" panose="02010609030101010101" charset="-122"/>
              <a:ea typeface="仿宋_GB2312" panose="0201060903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  <p:bldP spid="34823" grpId="0"/>
      <p:bldP spid="34824" grpId="0"/>
      <p:bldP spid="34825" grpId="0"/>
      <p:bldP spid="34826" grpId="0"/>
      <p:bldP spid="14" grpId="0"/>
      <p:bldP spid="15" grpId="0"/>
      <p:bldP spid="28" grpId="0"/>
      <p:bldP spid="29" grpId="0"/>
      <p:bldP spid="30" grpId="0"/>
      <p:bldP spid="31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28575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zh-CN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一词多义</a:t>
              </a:r>
              <a:endParaRPr lang="zh-CN" altLang="zh-CN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90270" y="1543050"/>
            <a:ext cx="9435465" cy="4099560"/>
            <a:chOff x="7104" y="2370"/>
            <a:chExt cx="14859" cy="6456"/>
          </a:xfrm>
        </p:grpSpPr>
        <p:sp>
          <p:nvSpPr>
            <p:cNvPr id="35842" name="Text Box 2"/>
            <p:cNvSpPr txBox="1"/>
            <p:nvPr/>
          </p:nvSpPr>
          <p:spPr>
            <a:xfrm>
              <a:off x="7104" y="5037"/>
              <a:ext cx="120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solidFill>
                    <a:srgbClr val="3333FF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</a:rPr>
                <a:t>而</a:t>
              </a:r>
              <a:endParaRPr lang="zh-CN" altLang="en-US" sz="2400">
                <a:solidFill>
                  <a:srgbClr val="3333FF"/>
                </a:solidFill>
                <a:effectLst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5843" name="AutoShape 3"/>
            <p:cNvSpPr/>
            <p:nvPr/>
          </p:nvSpPr>
          <p:spPr>
            <a:xfrm>
              <a:off x="8540" y="2370"/>
              <a:ext cx="540" cy="6114"/>
            </a:xfrm>
            <a:prstGeom prst="leftBrace">
              <a:avLst>
                <a:gd name="adj1" fmla="val 139583"/>
                <a:gd name="adj2" fmla="val 50000"/>
              </a:avLst>
            </a:prstGeom>
            <a:noFill/>
            <a:ln w="38100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2400">
                <a:effectLst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5844" name="Text Box 4"/>
            <p:cNvSpPr txBox="1"/>
            <p:nvPr/>
          </p:nvSpPr>
          <p:spPr>
            <a:xfrm>
              <a:off x="9390" y="2370"/>
              <a:ext cx="732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solidFill>
                    <a:srgbClr val="3333FF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</a:rPr>
                <a:t>则知明而行无过矣</a:t>
              </a:r>
              <a:endParaRPr lang="zh-CN" altLang="en-US" sz="2400">
                <a:solidFill>
                  <a:srgbClr val="3333FF"/>
                </a:solidFill>
                <a:effectLst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5845" name="Text Box 5"/>
            <p:cNvSpPr txBox="1"/>
            <p:nvPr/>
          </p:nvSpPr>
          <p:spPr>
            <a:xfrm>
              <a:off x="15843" y="2370"/>
              <a:ext cx="612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solidFill>
                    <a:srgbClr val="FF0066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（并列连词 并且）</a:t>
              </a:r>
              <a:endParaRPr lang="zh-CN" altLang="en-US" sz="2400">
                <a:solidFill>
                  <a:srgbClr val="FF0066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</p:txBody>
        </p:sp>
        <p:sp>
          <p:nvSpPr>
            <p:cNvPr id="35846" name="Text Box 6"/>
            <p:cNvSpPr txBox="1"/>
            <p:nvPr/>
          </p:nvSpPr>
          <p:spPr>
            <a:xfrm>
              <a:off x="9390" y="3400"/>
              <a:ext cx="582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solidFill>
                    <a:srgbClr val="3333FF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</a:rPr>
                <a:t>君子博学而日参省乎己</a:t>
              </a:r>
              <a:endParaRPr lang="zh-CN" altLang="en-US" sz="2400">
                <a:solidFill>
                  <a:srgbClr val="3333FF"/>
                </a:solidFill>
                <a:effectLst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5847" name="Text Box 7"/>
            <p:cNvSpPr txBox="1"/>
            <p:nvPr/>
          </p:nvSpPr>
          <p:spPr>
            <a:xfrm>
              <a:off x="9390" y="5460"/>
              <a:ext cx="6360" cy="13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solidFill>
                    <a:srgbClr val="3333FF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</a:rPr>
                <a:t>假舟楫者，非能水也，而绝江河</a:t>
              </a:r>
              <a:endParaRPr lang="zh-CN" altLang="en-US" sz="2400">
                <a:solidFill>
                  <a:srgbClr val="3333FF"/>
                </a:solidFill>
                <a:effectLst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5848" name="Text Box 8"/>
            <p:cNvSpPr txBox="1"/>
            <p:nvPr/>
          </p:nvSpPr>
          <p:spPr>
            <a:xfrm>
              <a:off x="13470" y="5850"/>
              <a:ext cx="7800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altLang="zh-CN" sz="2400">
                <a:solidFill>
                  <a:srgbClr val="3333FF"/>
                </a:solidFill>
                <a:effectLst/>
                <a:latin typeface="仿宋_GB2312" panose="02010609030101010101" charset="-122"/>
                <a:ea typeface="仿宋_GB2312" panose="02010609030101010101" charset="-122"/>
              </a:endParaRPr>
            </a:p>
            <a:p>
              <a:pPr>
                <a:spcBef>
                  <a:spcPct val="50000"/>
                </a:spcBef>
              </a:pPr>
              <a:endParaRPr lang="en-US" altLang="zh-CN" sz="2400">
                <a:solidFill>
                  <a:srgbClr val="3333FF"/>
                </a:solidFill>
                <a:effectLst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5849" name="Rectangle 9"/>
            <p:cNvSpPr/>
            <p:nvPr/>
          </p:nvSpPr>
          <p:spPr>
            <a:xfrm>
              <a:off x="9390" y="4430"/>
              <a:ext cx="624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>
                  <a:solidFill>
                    <a:srgbClr val="3333FF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</a:rPr>
                <a:t>积善成德，而神明自得</a:t>
              </a:r>
              <a:endParaRPr lang="zh-CN" altLang="en-US" sz="2400">
                <a:solidFill>
                  <a:srgbClr val="3333FF"/>
                </a:solidFill>
                <a:effectLst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5850" name="Text Box 10"/>
            <p:cNvSpPr txBox="1"/>
            <p:nvPr/>
          </p:nvSpPr>
          <p:spPr>
            <a:xfrm>
              <a:off x="9390" y="7072"/>
              <a:ext cx="6240" cy="725"/>
            </a:xfrm>
            <a:prstGeom prst="rect">
              <a:avLst/>
            </a:prstGeom>
            <a:solidFill>
              <a:srgbClr val="F4F4F4">
                <a:alpha val="70000"/>
              </a:srgbClr>
            </a:solidFill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solidFill>
                    <a:srgbClr val="3333FF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</a:rPr>
                <a:t>吾尝终日而思矣</a:t>
              </a:r>
              <a:endParaRPr lang="zh-CN" altLang="en-US" sz="2400">
                <a:solidFill>
                  <a:srgbClr val="3333FF"/>
                </a:solidFill>
                <a:effectLst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5851" name="Text Box 11"/>
            <p:cNvSpPr txBox="1"/>
            <p:nvPr/>
          </p:nvSpPr>
          <p:spPr>
            <a:xfrm>
              <a:off x="15843" y="3516"/>
              <a:ext cx="600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solidFill>
                    <a:srgbClr val="FF0066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（递进连词 而且）</a:t>
              </a:r>
              <a:endParaRPr lang="zh-CN" altLang="en-US" sz="2400">
                <a:solidFill>
                  <a:srgbClr val="FF0066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</p:txBody>
        </p:sp>
        <p:sp>
          <p:nvSpPr>
            <p:cNvPr id="35852" name="Text Box 12"/>
            <p:cNvSpPr txBox="1"/>
            <p:nvPr/>
          </p:nvSpPr>
          <p:spPr>
            <a:xfrm>
              <a:off x="15843" y="4662"/>
              <a:ext cx="5703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solidFill>
                    <a:srgbClr val="FF0066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（顺承连词 就）</a:t>
              </a:r>
              <a:endParaRPr lang="zh-CN" altLang="en-US" sz="2400">
                <a:solidFill>
                  <a:srgbClr val="FF0066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</p:txBody>
        </p:sp>
        <p:sp>
          <p:nvSpPr>
            <p:cNvPr id="35853" name="Text Box 13"/>
            <p:cNvSpPr txBox="1"/>
            <p:nvPr/>
          </p:nvSpPr>
          <p:spPr>
            <a:xfrm>
              <a:off x="15843" y="5808"/>
              <a:ext cx="600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solidFill>
                    <a:srgbClr val="FF0066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（转折连词 却）</a:t>
              </a:r>
              <a:endParaRPr lang="zh-CN" altLang="en-US" sz="2400">
                <a:solidFill>
                  <a:srgbClr val="FF0066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</p:txBody>
        </p:sp>
        <p:sp>
          <p:nvSpPr>
            <p:cNvPr id="35854" name="Text Box 14"/>
            <p:cNvSpPr txBox="1"/>
            <p:nvPr/>
          </p:nvSpPr>
          <p:spPr>
            <a:xfrm>
              <a:off x="15843" y="6954"/>
              <a:ext cx="576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solidFill>
                    <a:srgbClr val="FF0066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（修饰连词 地）</a:t>
              </a:r>
              <a:endParaRPr lang="zh-CN" altLang="en-US" sz="2400">
                <a:solidFill>
                  <a:srgbClr val="FF0066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</p:txBody>
        </p:sp>
        <p:sp>
          <p:nvSpPr>
            <p:cNvPr id="35855" name="Text Box 15"/>
            <p:cNvSpPr txBox="1"/>
            <p:nvPr/>
          </p:nvSpPr>
          <p:spPr>
            <a:xfrm>
              <a:off x="9390" y="8102"/>
              <a:ext cx="6918" cy="725"/>
            </a:xfrm>
            <a:prstGeom prst="rect">
              <a:avLst/>
            </a:prstGeom>
            <a:solidFill>
              <a:srgbClr val="F4F4F4">
                <a:alpha val="70000"/>
              </a:srgbClr>
            </a:solidFill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solidFill>
                    <a:srgbClr val="3333FF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</a:rPr>
                <a:t>锲而舍之，朽木不折</a:t>
              </a:r>
              <a:endParaRPr lang="zh-CN" altLang="en-US" sz="2400">
                <a:solidFill>
                  <a:srgbClr val="3333FF"/>
                </a:solidFill>
                <a:effectLst/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5856" name="Text Box 16"/>
            <p:cNvSpPr txBox="1"/>
            <p:nvPr/>
          </p:nvSpPr>
          <p:spPr>
            <a:xfrm>
              <a:off x="15843" y="8100"/>
              <a:ext cx="588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solidFill>
                    <a:srgbClr val="FF0066"/>
                  </a:solidFill>
                  <a:effectLst/>
                  <a:latin typeface="仿宋_GB2312" panose="02010609030101010101" charset="-122"/>
                  <a:ea typeface="仿宋_GB2312" panose="02010609030101010101" charset="-122"/>
                  <a:cs typeface="仿宋_GB2312" panose="02010609030101010101" charset="-122"/>
                </a:rPr>
                <a:t>（假设连词 如果）</a:t>
              </a:r>
              <a:endParaRPr lang="zh-CN" altLang="en-US" sz="2400">
                <a:solidFill>
                  <a:srgbClr val="FF0066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endParaRPr>
            </a:p>
          </p:txBody>
        </p:sp>
      </p:grpSp>
    </p:spTree>
    <p:custDataLst>
      <p:tags r:id="rId7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28575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543685" cy="737870"/>
            <a:chOff x="7577" y="822"/>
            <a:chExt cx="243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172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通假字</a:t>
              </a:r>
              <a:endParaRPr lang="zh-CN" altLang="en-US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28675" name="Rectangle 3"/>
          <p:cNvSpPr>
            <a:spLocks noGrp="1"/>
          </p:cNvSpPr>
          <p:nvPr>
            <p:ph sz="half" idx="1"/>
          </p:nvPr>
        </p:nvSpPr>
        <p:spPr>
          <a:xfrm>
            <a:off x="3756025" y="1369060"/>
            <a:ext cx="5215255" cy="3683635"/>
          </a:xfrm>
        </p:spPr>
        <p:txBody>
          <a:bodyPr vert="horz" wrap="square" lIns="91440" tIns="45720" rIns="91440" bIns="45720" anchor="t"/>
          <a:lstStyle/>
          <a:p>
            <a:pPr algn="l" eaLnBrk="1" hangingPunct="1">
              <a:buClrTx/>
              <a:buSzTx/>
              <a:buFontTx/>
              <a:buNone/>
            </a:pPr>
            <a:r>
              <a:rPr lang="en-US" altLang="zh-CN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1</a:t>
            </a:r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虽</a:t>
            </a:r>
            <a:r>
              <a:rPr lang="zh-CN" altLang="en-US">
                <a:solidFill>
                  <a:srgbClr val="990033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有</a:t>
            </a:r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槁</a:t>
            </a:r>
            <a:r>
              <a:rPr lang="zh-CN" altLang="en-US">
                <a:solidFill>
                  <a:srgbClr val="990033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暴</a:t>
            </a:r>
            <a:endParaRPr lang="zh-CN" altLang="en-US">
              <a:solidFill>
                <a:srgbClr val="990033"/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buClrTx/>
              <a:buSzTx/>
              <a:buFontTx/>
              <a:buNone/>
            </a:pPr>
            <a:endParaRPr lang="en-US" altLang="zh-CN"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buClrTx/>
              <a:buSzTx/>
              <a:buFontTx/>
              <a:buNone/>
            </a:pPr>
            <a:r>
              <a:rPr lang="en-US" altLang="zh-CN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2</a:t>
            </a:r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则</a:t>
            </a:r>
            <a:r>
              <a:rPr lang="zh-CN" altLang="en-US">
                <a:solidFill>
                  <a:srgbClr val="990033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知</a:t>
            </a:r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明而行无过矣</a:t>
            </a:r>
            <a:endParaRPr lang="zh-CN" altLang="en-US"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buClrTx/>
              <a:buSzTx/>
              <a:buFontTx/>
              <a:buNone/>
            </a:pPr>
            <a:endParaRPr lang="en-US" altLang="zh-CN"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buClrTx/>
              <a:buSzTx/>
              <a:buFontTx/>
              <a:buNone/>
            </a:pPr>
            <a:r>
              <a:rPr lang="en-US" altLang="zh-CN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3</a:t>
            </a:r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君子</a:t>
            </a:r>
            <a:r>
              <a:rPr lang="zh-CN" altLang="en-US">
                <a:solidFill>
                  <a:srgbClr val="990033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生</a:t>
            </a:r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非异也</a:t>
            </a:r>
            <a:endParaRPr lang="zh-CN" altLang="en-US"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buClrTx/>
              <a:buSzTx/>
              <a:buFontTx/>
              <a:buNone/>
            </a:pPr>
            <a:endParaRPr lang="en-US" altLang="zh-CN"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buClrTx/>
              <a:buSzTx/>
              <a:buFontTx/>
              <a:buNone/>
            </a:pPr>
            <a:r>
              <a:rPr lang="en-US" altLang="zh-CN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4</a:t>
            </a:r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木直中绳，</a:t>
            </a:r>
            <a:r>
              <a:rPr lang="zh-CN" altLang="en-US">
                <a:solidFill>
                  <a:srgbClr val="990033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輮</a:t>
            </a:r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以为轮</a:t>
            </a:r>
            <a:endParaRPr lang="zh-CN" altLang="en-US"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28676" name="Rectangle 4"/>
          <p:cNvSpPr>
            <a:spLocks noGrp="1"/>
          </p:cNvSpPr>
          <p:nvPr>
            <p:ph sz="half" idx="2"/>
          </p:nvPr>
        </p:nvSpPr>
        <p:spPr>
          <a:xfrm>
            <a:off x="5422583" y="1762125"/>
            <a:ext cx="6115050" cy="428625"/>
          </a:xfrm>
        </p:spPr>
        <p:txBody>
          <a:bodyPr vert="horz" wrap="square" lIns="91440" tIns="45720" rIns="91440" bIns="45720" anchor="t">
            <a:normAutofit lnSpcReduction="20000"/>
          </a:bodyPr>
          <a:lstStyle/>
          <a:p>
            <a:pPr eaLnBrk="1" hangingPunct="1">
              <a:buClrTx/>
              <a:buSzTx/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“</a:t>
            </a:r>
            <a:r>
              <a:rPr lang="zh-CN" altLang="en-US" sz="2000">
                <a:solidFill>
                  <a:srgbClr val="FF0000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有”通“又”。“暴”通“曝”</a:t>
            </a:r>
            <a:endParaRPr lang="zh-CN" altLang="en-US" sz="2000">
              <a:solidFill>
                <a:srgbClr val="FF0000"/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28677" name="Text Box 5"/>
          <p:cNvSpPr txBox="1"/>
          <p:nvPr/>
        </p:nvSpPr>
        <p:spPr>
          <a:xfrm>
            <a:off x="5422583" y="4914265"/>
            <a:ext cx="6119812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>
                <a:solidFill>
                  <a:srgbClr val="FF0000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“</a:t>
            </a:r>
            <a:r>
              <a:rPr lang="zh-CN" altLang="en-US" sz="2000">
                <a:solidFill>
                  <a:srgbClr val="FF0000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輮”通“煣”，使</a:t>
            </a:r>
            <a:r>
              <a:rPr lang="en-US" altLang="zh-CN" sz="2000">
                <a:solidFill>
                  <a:srgbClr val="FF0000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……</a:t>
            </a:r>
            <a:r>
              <a:rPr lang="zh-CN" altLang="en-US" sz="2000">
                <a:solidFill>
                  <a:srgbClr val="FF0000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弯曲</a:t>
            </a:r>
            <a:endParaRPr lang="zh-CN" altLang="en-US" sz="2000">
              <a:solidFill>
                <a:srgbClr val="FF0000"/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22583" y="3873500"/>
            <a:ext cx="3230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rgbClr val="FF0000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“生”通“性”，资质禀赋</a:t>
            </a:r>
            <a:endParaRPr lang="zh-CN" altLang="en-US" sz="2000">
              <a:solidFill>
                <a:srgbClr val="FF0000"/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22583" y="2832735"/>
            <a:ext cx="3484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rgbClr val="FF0000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“知”通“智”</a:t>
            </a:r>
            <a:r>
              <a:rPr lang="en-US" altLang="zh-CN" sz="2000">
                <a:solidFill>
                  <a:srgbClr val="FF0000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zhì</a:t>
            </a:r>
            <a:r>
              <a:rPr lang="zh-CN" altLang="en-US" sz="2000">
                <a:solidFill>
                  <a:srgbClr val="FF0000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，智慧。</a:t>
            </a:r>
            <a:endParaRPr lang="zh-CN" altLang="en-US" sz="2000">
              <a:solidFill>
                <a:srgbClr val="FF0000"/>
              </a:solidFill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uiExpand="1" build="p"/>
      <p:bldP spid="28676" grpId="0" build="p"/>
      <p:bldP spid="28677" grpId="0"/>
      <p:bldP spid="6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28575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词类活用</a:t>
              </a:r>
              <a:endParaRPr lang="zh-CN" altLang="en-US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29699" name="Rectangle 1027"/>
          <p:cNvSpPr>
            <a:spLocks noGrp="1"/>
          </p:cNvSpPr>
          <p:nvPr>
            <p:ph sz="half" idx="1"/>
          </p:nvPr>
        </p:nvSpPr>
        <p:spPr>
          <a:xfrm>
            <a:off x="1466850" y="1202373"/>
            <a:ext cx="5214938" cy="1592262"/>
          </a:xfrm>
          <a:solidFill>
            <a:srgbClr val="F4F4F4">
              <a:alpha val="70000"/>
            </a:srgbClr>
          </a:solidFill>
        </p:spPr>
        <p:txBody>
          <a:bodyPr vert="horz" wrap="square" lIns="91440" tIns="45720" rIns="91440" bIns="45720" anchor="t"/>
          <a:lstStyle/>
          <a:p>
            <a:pPr algn="l" eaLnBrk="1" hangingPunct="1">
              <a:lnSpc>
                <a:spcPct val="80000"/>
              </a:lnSpc>
              <a:buClrTx/>
              <a:buSzTx/>
              <a:buFontTx/>
              <a:buNone/>
            </a:pPr>
            <a:r>
              <a:rPr lang="zh-CN" altLang="en-US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名词作状语</a:t>
            </a:r>
            <a:endParaRPr lang="zh-CN" altLang="en-US">
              <a:solidFill>
                <a:srgbClr val="0000F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80000"/>
              </a:lnSpc>
              <a:buClrTx/>
              <a:buSzTx/>
              <a:buFontTx/>
              <a:buNone/>
            </a:pPr>
            <a:r>
              <a:rPr lang="zh-CN" altLang="en-US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君子博学而日参省乎己</a:t>
            </a:r>
            <a:endParaRPr lang="zh-CN" altLang="en-US">
              <a:solidFill>
                <a:srgbClr val="FF0000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80000"/>
              </a:lnSpc>
              <a:buClrTx/>
              <a:buSzTx/>
              <a:buFontTx/>
              <a:buNone/>
            </a:pPr>
            <a:r>
              <a:rPr lang="zh-CN" altLang="en-US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上食埃土，下饮黄泉</a:t>
            </a:r>
            <a:endParaRPr lang="zh-CN" altLang="en-US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80000"/>
              </a:lnSpc>
              <a:buClrTx/>
              <a:buSzTx/>
              <a:buFontTx/>
              <a:buNone/>
            </a:pPr>
            <a:r>
              <a:rPr lang="zh-CN" altLang="en-US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  </a:t>
            </a:r>
            <a:endParaRPr lang="zh-CN" altLang="en-US">
              <a:solidFill>
                <a:srgbClr val="FF0000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80000"/>
              </a:lnSpc>
              <a:buClrTx/>
              <a:buSzTx/>
              <a:buFontTx/>
              <a:buNone/>
            </a:pPr>
            <a:endParaRPr lang="en-US" altLang="zh-CN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29700" name="Rectangle 1028"/>
          <p:cNvSpPr>
            <a:spLocks noGrp="1"/>
          </p:cNvSpPr>
          <p:nvPr>
            <p:ph sz="half" idx="2"/>
          </p:nvPr>
        </p:nvSpPr>
        <p:spPr>
          <a:xfrm>
            <a:off x="1574800" y="3075623"/>
            <a:ext cx="4535488" cy="3362325"/>
          </a:xfrm>
          <a:solidFill>
            <a:srgbClr val="F4F4F4">
              <a:alpha val="70000"/>
            </a:srgbClr>
          </a:solidFill>
        </p:spPr>
        <p:txBody>
          <a:bodyPr vert="horz" wrap="square" lIns="91440" tIns="45720" rIns="91440" bIns="45720" anchor="t">
            <a:normAutofit/>
          </a:bodyPr>
          <a:lstStyle/>
          <a:p>
            <a:pPr marL="533400" indent="-533400" algn="l" eaLnBrk="1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名词作动词</a:t>
            </a:r>
            <a:endParaRPr lang="zh-CN" altLang="en-US" sz="2400">
              <a:solidFill>
                <a:srgbClr val="0000FF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533400" indent="-533400" algn="l" eaLnBrk="1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假舟楫者，非能水也</a:t>
            </a:r>
            <a:endParaRPr lang="zh-CN" altLang="en-US" sz="2400">
              <a:solidFill>
                <a:srgbClr val="FF0000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533400" indent="-533400" algn="l" eaLnBrk="1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使动用法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</a:t>
            </a:r>
            <a:endParaRPr lang="zh-CN" altLang="en-US" sz="24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533400" indent="-533400" algn="l" eaLnBrk="1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木直中绳，輮以为轮</a:t>
            </a:r>
            <a:endParaRPr lang="zh-CN" altLang="en-US" sz="2400">
              <a:solidFill>
                <a:srgbClr val="FF0000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533400" indent="-533400" algn="l" eaLnBrk="1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sz="2400">
                <a:solidFill>
                  <a:srgbClr val="0000FF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副词作动词</a:t>
            </a: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            </a:t>
            </a:r>
            <a:endParaRPr lang="zh-CN" altLang="en-US" sz="24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533400" indent="-533400" algn="l" eaLnBrk="1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金就砺则利</a:t>
            </a:r>
            <a:endParaRPr lang="zh-CN" altLang="en-US" sz="2400">
              <a:solidFill>
                <a:srgbClr val="FF0000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83200" y="1398270"/>
            <a:ext cx="21386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日：每日。</a:t>
            </a:r>
            <a:endParaRPr lang="zh-CN" altLang="en-US" sz="28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283200" y="1920240"/>
            <a:ext cx="666686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</a:rPr>
              <a:t>上、下：向上，（指在地面上），向下，（指在地下）</a:t>
            </a:r>
            <a:endParaRPr lang="zh-CN" altLang="en-US" sz="2800">
              <a:solidFill>
                <a:srgbClr val="FF0000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19700" y="3590290"/>
            <a:ext cx="16052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</a:rPr>
              <a:t>水：游水</a:t>
            </a:r>
            <a:endParaRPr lang="zh-CN" altLang="en-US" sz="2800">
              <a:solidFill>
                <a:srgbClr val="FF0000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219700" y="4692650"/>
            <a:ext cx="26720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輮：使</a:t>
            </a:r>
            <a:r>
              <a:rPr lang="en-US" altLang="zh-CN" sz="28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……</a:t>
            </a:r>
            <a:r>
              <a:rPr lang="zh-CN" altLang="en-US" sz="28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弯曲</a:t>
            </a:r>
            <a:endParaRPr lang="zh-CN" altLang="en-US" sz="28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219700" y="5681345"/>
            <a:ext cx="307181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/>
            <a:r>
              <a:rPr lang="zh-CN" altLang="en-US" sz="28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就：靠近接近</a:t>
            </a:r>
            <a:endParaRPr lang="zh-CN" altLang="en-US" sz="28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970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charRg st="6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9700">
                                            <p:txEl>
                                              <p:charRg st="6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charRg st="21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9700">
                                            <p:txEl>
                                              <p:charRg st="21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charRg st="27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9700">
                                            <p:txEl>
                                              <p:charRg st="27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charRg st="42" end="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9700">
                                            <p:txEl>
                                              <p:charRg st="42" end="6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charRg st="61" end="7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9700">
                                            <p:txEl>
                                              <p:charRg st="61" end="7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uiExpand="1" build="p"/>
      <p:bldP spid="29700" grpId="0" uiExpand="1" build="p"/>
      <p:bldP spid="14" grpId="0"/>
      <p:bldP spid="15" grpId="0"/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28575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976495" y="496570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古今异义</a:t>
              </a:r>
              <a:endParaRPr lang="zh-CN" altLang="en-US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24579" name="Text Box 3"/>
          <p:cNvSpPr txBox="1"/>
          <p:nvPr/>
        </p:nvSpPr>
        <p:spPr>
          <a:xfrm>
            <a:off x="1152525" y="1797050"/>
            <a:ext cx="1960880" cy="521970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金</a:t>
            </a:r>
            <a:r>
              <a:rPr lang="zh-CN" altLang="en-US" sz="28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就砺则利 </a:t>
            </a:r>
            <a:endParaRPr lang="zh-CN" altLang="en-US" sz="28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33796" name="Text Box 4"/>
          <p:cNvSpPr txBox="1"/>
          <p:nvPr/>
        </p:nvSpPr>
        <p:spPr>
          <a:xfrm>
            <a:off x="4976495" y="1598930"/>
            <a:ext cx="50292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古：金属刀剑</a:t>
            </a:r>
            <a:r>
              <a:rPr lang="en-US" altLang="zh-CN" sz="2400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,</a:t>
            </a:r>
            <a:r>
              <a:rPr lang="zh-CN" altLang="en-US" sz="2400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泛指所有金属</a:t>
            </a:r>
            <a:endParaRPr lang="zh-CN" altLang="en-US" sz="2400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r>
              <a:rPr lang="zh-CN" altLang="en-US" sz="2400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今：专指黄金（词义缩小</a:t>
            </a:r>
            <a:r>
              <a:rPr lang="en-US" altLang="zh-CN" sz="2400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) </a:t>
            </a:r>
            <a:endParaRPr lang="en-US" altLang="zh-CN" sz="2400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24581" name="Text Box 5"/>
          <p:cNvSpPr txBox="1"/>
          <p:nvPr/>
        </p:nvSpPr>
        <p:spPr>
          <a:xfrm>
            <a:off x="1152525" y="2940050"/>
            <a:ext cx="2133600" cy="953135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非蛇蟮之穴无可</a:t>
            </a:r>
            <a:r>
              <a:rPr lang="zh-CN" altLang="en-US" sz="2800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寄托</a:t>
            </a:r>
            <a:r>
              <a:rPr lang="zh-CN" altLang="en-US" sz="28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者 </a:t>
            </a:r>
            <a:endParaRPr lang="zh-CN" altLang="en-US" sz="28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33798" name="Text Box 6"/>
          <p:cNvSpPr txBox="1"/>
          <p:nvPr/>
        </p:nvSpPr>
        <p:spPr>
          <a:xfrm>
            <a:off x="4976495" y="3014345"/>
            <a:ext cx="67818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古：托身、安身</a:t>
            </a:r>
            <a:endParaRPr lang="zh-CN" altLang="en-US" sz="2400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r>
              <a:rPr lang="zh-CN" altLang="en-US" sz="2400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今：把希望感情等放在某些人或事物上 </a:t>
            </a:r>
            <a:endParaRPr lang="zh-CN" altLang="en-US" sz="2400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24583" name="Text Box 7"/>
          <p:cNvSpPr txBox="1"/>
          <p:nvPr/>
        </p:nvSpPr>
        <p:spPr>
          <a:xfrm>
            <a:off x="1152525" y="4265930"/>
            <a:ext cx="2316480" cy="521970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蚓无</a:t>
            </a:r>
            <a:r>
              <a:rPr lang="zh-CN" altLang="en-US" sz="2800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爪牙</a:t>
            </a:r>
            <a:r>
              <a:rPr lang="zh-CN" altLang="en-US" sz="2800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之利 </a:t>
            </a:r>
            <a:endParaRPr lang="zh-CN" altLang="en-US" sz="2800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33800" name="Text Box 8"/>
          <p:cNvSpPr txBox="1"/>
          <p:nvPr/>
        </p:nvSpPr>
        <p:spPr>
          <a:xfrm>
            <a:off x="4976495" y="4018915"/>
            <a:ext cx="43434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古：鸟兽的爪和牙齿</a:t>
            </a:r>
            <a:endParaRPr lang="zh-CN" altLang="en-US" sz="2400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r>
              <a:rPr lang="zh-CN" altLang="en-US" sz="2400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今：帮凶、走狗 </a:t>
            </a:r>
            <a:endParaRPr lang="zh-CN" altLang="en-US" sz="2400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26633" name="AutoShape 9"/>
          <p:cNvSpPr/>
          <p:nvPr/>
        </p:nvSpPr>
        <p:spPr>
          <a:xfrm>
            <a:off x="4409440" y="1480820"/>
            <a:ext cx="304800" cy="1066800"/>
          </a:xfrm>
          <a:prstGeom prst="leftBrace">
            <a:avLst>
              <a:gd name="adj1" fmla="val 29166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634" name="AutoShape 10"/>
          <p:cNvSpPr/>
          <p:nvPr/>
        </p:nvSpPr>
        <p:spPr>
          <a:xfrm>
            <a:off x="4409440" y="3157220"/>
            <a:ext cx="228600" cy="609600"/>
          </a:xfrm>
          <a:prstGeom prst="leftBrace">
            <a:avLst>
              <a:gd name="adj1" fmla="val 22222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635" name="AutoShape 11"/>
          <p:cNvSpPr/>
          <p:nvPr/>
        </p:nvSpPr>
        <p:spPr>
          <a:xfrm>
            <a:off x="4409440" y="4010660"/>
            <a:ext cx="152400" cy="838200"/>
          </a:xfrm>
          <a:prstGeom prst="leftBrace">
            <a:avLst>
              <a:gd name="adj1" fmla="val 45833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4588" name="Text Box 12"/>
          <p:cNvSpPr txBox="1"/>
          <p:nvPr/>
        </p:nvSpPr>
        <p:spPr>
          <a:xfrm>
            <a:off x="1152525" y="5410835"/>
            <a:ext cx="3027680" cy="521970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>
                <a:latin typeface="仿宋_GB2312" panose="02010609030101010101" charset="-122"/>
                <a:ea typeface="仿宋_GB2312" panose="02010609030101010101" charset="-122"/>
              </a:rPr>
              <a:t>上食埃土下饮</a:t>
            </a:r>
            <a:r>
              <a:rPr lang="zh-CN" altLang="en-US" sz="2800" u="sng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</a:rPr>
              <a:t>黄泉</a:t>
            </a:r>
            <a:endParaRPr lang="zh-CN" altLang="en-US" sz="2800" u="sng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26637" name="AutoShape 13"/>
          <p:cNvSpPr/>
          <p:nvPr/>
        </p:nvSpPr>
        <p:spPr>
          <a:xfrm>
            <a:off x="4409440" y="5214620"/>
            <a:ext cx="152400" cy="914400"/>
          </a:xfrm>
          <a:prstGeom prst="lef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638" name="Text Box 14"/>
          <p:cNvSpPr txBox="1"/>
          <p:nvPr/>
        </p:nvSpPr>
        <p:spPr>
          <a:xfrm>
            <a:off x="4976495" y="5146675"/>
            <a:ext cx="20116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</a:rPr>
              <a:t>古义：地下水</a:t>
            </a:r>
            <a:endParaRPr lang="zh-CN" altLang="en-US" sz="2400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26639" name="Rectangle 16"/>
          <p:cNvSpPr/>
          <p:nvPr/>
        </p:nvSpPr>
        <p:spPr>
          <a:xfrm>
            <a:off x="4976495" y="5756275"/>
            <a:ext cx="18592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今义：阴间</a:t>
            </a:r>
            <a:endParaRPr lang="zh-CN" altLang="en-US" sz="2400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  <p:bldP spid="33798" grpId="0"/>
      <p:bldP spid="33800" grpId="0"/>
      <p:bldP spid="26633" grpId="0"/>
      <p:bldP spid="26634" grpId="0"/>
      <p:bldP spid="26635" grpId="0"/>
      <p:bldP spid="26637" grpId="0"/>
      <p:bldP spid="26638" grpId="0"/>
      <p:bldP spid="266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28575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742815" y="514985"/>
            <a:ext cx="2762885" cy="737870"/>
            <a:chOff x="7577" y="822"/>
            <a:chExt cx="435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364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固定格式的语句</a:t>
              </a:r>
              <a:endParaRPr lang="zh-CN" altLang="en-US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46082" name="Rectangle 2"/>
          <p:cNvSpPr>
            <a:spLocks noGrp="1"/>
          </p:cNvSpPr>
          <p:nvPr>
            <p:ph idx="1"/>
          </p:nvPr>
        </p:nvSpPr>
        <p:spPr>
          <a:xfrm>
            <a:off x="1096010" y="1457325"/>
            <a:ext cx="10503535" cy="4714875"/>
          </a:xfrm>
          <a:solidFill>
            <a:srgbClr val="F4F4F4">
              <a:alpha val="70000"/>
            </a:srgbClr>
          </a:solidFill>
        </p:spPr>
        <p:txBody>
          <a:bodyPr vert="horz" wrap="square" lIns="91440" tIns="45720" rIns="91440" bIns="45720" anchor="t"/>
          <a:lstStyle/>
          <a:p>
            <a:pPr algn="l" eaLnBrk="1" hangingPunct="1">
              <a:lnSpc>
                <a:spcPct val="130000"/>
              </a:lnSpc>
            </a:pPr>
            <a:r>
              <a:rPr lang="zh-CN" altLang="en-US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①“以为</a:t>
            </a:r>
            <a:r>
              <a:rPr lang="en-US" altLang="zh-CN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……”</a:t>
            </a:r>
            <a:endParaRPr lang="en-US" altLang="zh-CN">
              <a:solidFill>
                <a:srgbClr val="FF0000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130000"/>
              </a:lnSpc>
            </a:pPr>
            <a:r>
              <a:rPr lang="en-US" altLang="zh-CN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“</a:t>
            </a: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以为”是“以之为”的省略，现代汉语义为“把它做成</a:t>
            </a:r>
            <a:r>
              <a:rPr lang="en-US" altLang="zh-CN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……”</a:t>
            </a:r>
            <a:endParaRPr lang="en-US" altLang="zh-CN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130000"/>
              </a:lnSpc>
            </a:pP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例句：輮以为轮</a:t>
            </a:r>
            <a:endParaRPr lang="zh-CN" altLang="en-US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130000"/>
              </a:lnSpc>
            </a:pPr>
            <a:r>
              <a:rPr lang="zh-CN" altLang="en-US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②“无以</a:t>
            </a:r>
            <a:r>
              <a:rPr lang="en-US" altLang="zh-CN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……”</a:t>
            </a:r>
            <a:endParaRPr lang="en-US" altLang="zh-CN">
              <a:solidFill>
                <a:srgbClr val="FF0000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130000"/>
              </a:lnSpc>
            </a:pPr>
            <a:r>
              <a:rPr lang="en-US" altLang="zh-CN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</a:t>
            </a: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相当于现代汉语的“没有用来的</a:t>
            </a:r>
            <a:r>
              <a:rPr lang="en-US" altLang="zh-CN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……”</a:t>
            </a: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或“没有用来</a:t>
            </a:r>
            <a:r>
              <a:rPr lang="en-US" altLang="zh-CN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……</a:t>
            </a: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的办法”，与“有以</a:t>
            </a:r>
            <a:r>
              <a:rPr lang="en-US" altLang="zh-CN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……”</a:t>
            </a: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相对。</a:t>
            </a:r>
            <a:endParaRPr lang="zh-CN" altLang="en-US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130000"/>
              </a:lnSpc>
            </a:pP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例句：无以至千里    无以成江海</a:t>
            </a:r>
            <a:endParaRPr lang="zh-CN" altLang="en-US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08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28575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742815" y="514985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特殊句式</a:t>
              </a:r>
              <a:endParaRPr lang="zh-CN" altLang="en-US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652588" y="4552315"/>
            <a:ext cx="2164080" cy="423545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（</a:t>
            </a:r>
            <a:r>
              <a:rPr lang="en-US" altLang="zh-CN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2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）定语后置   </a:t>
            </a:r>
            <a:endParaRPr lang="zh-CN" altLang="en-US" sz="2400">
              <a:solidFill>
                <a:srgbClr val="FF0000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52588" y="5286375"/>
            <a:ext cx="3230880" cy="460375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</a:rPr>
              <a:t>蚓无爪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</a:rPr>
              <a:t>之</a:t>
            </a:r>
            <a:r>
              <a:rPr lang="zh-CN" altLang="en-US" sz="2400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</a:rPr>
              <a:t>利，筋骨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</a:rPr>
              <a:t>之</a:t>
            </a:r>
            <a:r>
              <a:rPr lang="zh-CN" altLang="en-US" sz="2400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</a:rPr>
              <a:t>强</a:t>
            </a:r>
            <a:endParaRPr lang="zh-CN" altLang="en-US" sz="2400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4" name="Text Box 1030"/>
          <p:cNvSpPr txBox="1"/>
          <p:nvPr/>
        </p:nvSpPr>
        <p:spPr>
          <a:xfrm>
            <a:off x="1652588" y="2082800"/>
            <a:ext cx="5221288" cy="2159000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2400">
                <a:solidFill>
                  <a:srgbClr val="002060"/>
                </a:solidFill>
                <a:latin typeface="仿宋_GB2312" panose="02010609030101010101" charset="-122"/>
                <a:ea typeface="仿宋_GB2312" panose="02010609030101010101" charset="-122"/>
              </a:rPr>
              <a:t>①</a:t>
            </a:r>
            <a:r>
              <a:rPr lang="zh-CN" altLang="en-US" sz="2400">
                <a:solidFill>
                  <a:srgbClr val="002060"/>
                </a:solidFill>
                <a:latin typeface="仿宋_GB2312" panose="02010609030101010101" charset="-122"/>
                <a:ea typeface="仿宋_GB2312" panose="02010609030101010101" charset="-122"/>
              </a:rPr>
              <a:t>取之</a:t>
            </a:r>
            <a:r>
              <a:rPr lang="zh-CN" altLang="en-US" sz="2400">
                <a:solidFill>
                  <a:srgbClr val="C00000"/>
                </a:solidFill>
                <a:latin typeface="仿宋_GB2312" panose="02010609030101010101" charset="-122"/>
                <a:ea typeface="仿宋_GB2312" panose="02010609030101010101" charset="-122"/>
              </a:rPr>
              <a:t>于</a:t>
            </a:r>
            <a:r>
              <a:rPr lang="zh-CN" altLang="en-US" sz="2400">
                <a:solidFill>
                  <a:srgbClr val="002060"/>
                </a:solidFill>
                <a:latin typeface="仿宋_GB2312" panose="02010609030101010101" charset="-122"/>
                <a:ea typeface="仿宋_GB2312" panose="02010609030101010101" charset="-122"/>
              </a:rPr>
              <a:t>蓝</a:t>
            </a:r>
            <a:endParaRPr lang="zh-CN" altLang="en-US" sz="2400">
              <a:solidFill>
                <a:srgbClr val="002060"/>
              </a:solidFill>
              <a:latin typeface="仿宋_GB2312" panose="02010609030101010101" charset="-122"/>
              <a:ea typeface="仿宋_GB2312" panose="02010609030101010101" charset="-122"/>
            </a:endParaRPr>
          </a:p>
          <a:p>
            <a:pPr>
              <a:spcBef>
                <a:spcPct val="20000"/>
              </a:spcBef>
            </a:pPr>
            <a:r>
              <a:rPr lang="zh-CN" altLang="en-US" sz="2400">
                <a:solidFill>
                  <a:srgbClr val="002060"/>
                </a:solidFill>
                <a:latin typeface="仿宋_GB2312" panose="02010609030101010101" charset="-122"/>
                <a:ea typeface="仿宋_GB2312" panose="02010609030101010101" charset="-122"/>
              </a:rPr>
              <a:t>②而青</a:t>
            </a:r>
            <a:r>
              <a:rPr lang="zh-CN" altLang="en-US" sz="2400">
                <a:solidFill>
                  <a:srgbClr val="C00000"/>
                </a:solidFill>
                <a:latin typeface="仿宋_GB2312" panose="02010609030101010101" charset="-122"/>
                <a:ea typeface="仿宋_GB2312" panose="02010609030101010101" charset="-122"/>
              </a:rPr>
              <a:t>于</a:t>
            </a:r>
            <a:r>
              <a:rPr lang="zh-CN" altLang="en-US" sz="2400">
                <a:solidFill>
                  <a:srgbClr val="002060"/>
                </a:solidFill>
                <a:latin typeface="仿宋_GB2312" panose="02010609030101010101" charset="-122"/>
                <a:ea typeface="仿宋_GB2312" panose="02010609030101010101" charset="-122"/>
              </a:rPr>
              <a:t>蓝</a:t>
            </a:r>
            <a:endParaRPr lang="zh-CN" altLang="en-US" sz="2400">
              <a:solidFill>
                <a:srgbClr val="002060"/>
              </a:solidFill>
              <a:latin typeface="仿宋_GB2312" panose="02010609030101010101" charset="-122"/>
              <a:ea typeface="仿宋_GB2312" panose="02010609030101010101" charset="-122"/>
            </a:endParaRPr>
          </a:p>
          <a:p>
            <a:pPr>
              <a:spcBef>
                <a:spcPct val="20000"/>
              </a:spcBef>
            </a:pPr>
            <a:r>
              <a:rPr lang="zh-CN" altLang="en-US" sz="2400">
                <a:solidFill>
                  <a:srgbClr val="002060"/>
                </a:solidFill>
                <a:latin typeface="仿宋_GB2312" panose="02010609030101010101" charset="-122"/>
                <a:ea typeface="仿宋_GB2312" panose="02010609030101010101" charset="-122"/>
              </a:rPr>
              <a:t>③而寒</a:t>
            </a:r>
            <a:r>
              <a:rPr lang="zh-CN" altLang="en-US" sz="2400">
                <a:solidFill>
                  <a:srgbClr val="C00000"/>
                </a:solidFill>
                <a:latin typeface="仿宋_GB2312" panose="02010609030101010101" charset="-122"/>
                <a:ea typeface="仿宋_GB2312" panose="02010609030101010101" charset="-122"/>
              </a:rPr>
              <a:t>于</a:t>
            </a:r>
            <a:r>
              <a:rPr lang="zh-CN" altLang="en-US" sz="2400">
                <a:solidFill>
                  <a:srgbClr val="002060"/>
                </a:solidFill>
                <a:latin typeface="仿宋_GB2312" panose="02010609030101010101" charset="-122"/>
                <a:ea typeface="仿宋_GB2312" panose="02010609030101010101" charset="-122"/>
              </a:rPr>
              <a:t>水</a:t>
            </a:r>
            <a:endParaRPr lang="zh-CN" altLang="en-US" sz="2400">
              <a:solidFill>
                <a:srgbClr val="002060"/>
              </a:solidFill>
              <a:latin typeface="仿宋_GB2312" panose="02010609030101010101" charset="-122"/>
              <a:ea typeface="仿宋_GB2312" panose="02010609030101010101" charset="-122"/>
            </a:endParaRPr>
          </a:p>
          <a:p>
            <a:pPr>
              <a:spcBef>
                <a:spcPct val="20000"/>
              </a:spcBef>
            </a:pPr>
            <a:r>
              <a:rPr lang="zh-CN" altLang="en-US" sz="2400">
                <a:solidFill>
                  <a:srgbClr val="002060"/>
                </a:solidFill>
                <a:latin typeface="仿宋_GB2312" panose="02010609030101010101" charset="-122"/>
                <a:ea typeface="仿宋_GB2312" panose="02010609030101010101" charset="-122"/>
              </a:rPr>
              <a:t>④君子博学而日参省</a:t>
            </a:r>
            <a:r>
              <a:rPr lang="zh-CN" altLang="en-US" sz="2400">
                <a:solidFill>
                  <a:srgbClr val="C00000"/>
                </a:solidFill>
                <a:latin typeface="仿宋_GB2312" panose="02010609030101010101" charset="-122"/>
                <a:ea typeface="仿宋_GB2312" panose="02010609030101010101" charset="-122"/>
              </a:rPr>
              <a:t>乎</a:t>
            </a:r>
            <a:r>
              <a:rPr lang="zh-CN" altLang="en-US" sz="2400">
                <a:solidFill>
                  <a:srgbClr val="002060"/>
                </a:solidFill>
                <a:latin typeface="仿宋_GB2312" panose="02010609030101010101" charset="-122"/>
                <a:ea typeface="仿宋_GB2312" panose="02010609030101010101" charset="-122"/>
              </a:rPr>
              <a:t>己</a:t>
            </a:r>
            <a:endParaRPr lang="zh-CN" altLang="en-US" sz="2400">
              <a:solidFill>
                <a:srgbClr val="002060"/>
              </a:solidFill>
              <a:latin typeface="仿宋_GB2312" panose="02010609030101010101" charset="-122"/>
              <a:ea typeface="仿宋_GB2312" panose="02010609030101010101" charset="-122"/>
            </a:endParaRPr>
          </a:p>
          <a:p>
            <a:endParaRPr lang="zh-CN" altLang="en-US" sz="2400">
              <a:solidFill>
                <a:srgbClr val="002060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15" name="Text Box 1032"/>
          <p:cNvSpPr txBox="1"/>
          <p:nvPr/>
        </p:nvSpPr>
        <p:spPr>
          <a:xfrm>
            <a:off x="1652588" y="1311910"/>
            <a:ext cx="2468880" cy="460375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(1)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介词结构后置</a:t>
            </a:r>
            <a:endParaRPr lang="zh-CN" altLang="en-US" sz="2400">
              <a:solidFill>
                <a:srgbClr val="FF0000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28575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742815" y="514985"/>
            <a:ext cx="1543685" cy="737870"/>
            <a:chOff x="7577" y="822"/>
            <a:chExt cx="243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172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判断句</a:t>
              </a:r>
              <a:endParaRPr lang="zh-CN" altLang="en-US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53250" name="Rectangle 2"/>
          <p:cNvSpPr>
            <a:spLocks noGrp="1"/>
          </p:cNvSpPr>
          <p:nvPr>
            <p:ph idx="1"/>
          </p:nvPr>
        </p:nvSpPr>
        <p:spPr>
          <a:xfrm>
            <a:off x="1489075" y="1700530"/>
            <a:ext cx="8498205" cy="3687445"/>
          </a:xfrm>
          <a:solidFill>
            <a:srgbClr val="F4F4F4">
              <a:alpha val="70000"/>
            </a:srgbClr>
          </a:solidFill>
        </p:spPr>
        <p:txBody>
          <a:bodyPr vert="horz" wrap="square" lIns="91440" tIns="45720" rIns="91440" bIns="45720" anchor="t"/>
          <a:lstStyle/>
          <a:p>
            <a:pPr algn="l" eaLnBrk="1" hangingPunct="1">
              <a:lnSpc>
                <a:spcPct val="90000"/>
              </a:lnSpc>
              <a:buNone/>
            </a:pPr>
            <a:endParaRPr lang="zh-CN" altLang="en-US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   ①虽有槁暴，不复挺</a:t>
            </a:r>
            <a:r>
              <a:rPr lang="zh-CN" altLang="en-US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者</a:t>
            </a: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，輮使之然</a:t>
            </a:r>
            <a:r>
              <a:rPr lang="zh-CN" altLang="en-US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也</a:t>
            </a: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。</a:t>
            </a:r>
            <a:endParaRPr lang="zh-CN" altLang="en-US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   ②假舆马</a:t>
            </a:r>
            <a:r>
              <a:rPr lang="zh-CN" altLang="en-US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者</a:t>
            </a: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，非利足</a:t>
            </a:r>
            <a:r>
              <a:rPr lang="zh-CN" altLang="en-US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也</a:t>
            </a:r>
            <a:endParaRPr lang="zh-CN" altLang="en-US">
              <a:solidFill>
                <a:srgbClr val="FF0000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   ③假舟楫</a:t>
            </a:r>
            <a:r>
              <a:rPr lang="zh-CN" altLang="en-US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者</a:t>
            </a: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，非能水</a:t>
            </a:r>
            <a:r>
              <a:rPr lang="zh-CN" altLang="en-US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也</a:t>
            </a:r>
            <a:endParaRPr lang="zh-CN" altLang="en-US">
              <a:solidFill>
                <a:srgbClr val="FF0000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   ④上食埃土，下饮黄泉，用心一</a:t>
            </a:r>
            <a:r>
              <a:rPr lang="zh-CN" altLang="en-US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也</a:t>
            </a: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。</a:t>
            </a:r>
            <a:endParaRPr lang="zh-CN" altLang="en-US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   ⑤非蛇鳝之穴无可寄托</a:t>
            </a:r>
            <a:r>
              <a:rPr lang="zh-CN" altLang="en-US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者</a:t>
            </a: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，用心躁</a:t>
            </a:r>
            <a:r>
              <a:rPr lang="zh-CN" altLang="en-US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也</a:t>
            </a: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。</a:t>
            </a:r>
            <a:endParaRPr lang="zh-CN" altLang="en-US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    ⑥君子生非异</a:t>
            </a:r>
            <a:r>
              <a:rPr lang="zh-CN" altLang="en-US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也</a:t>
            </a: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，善假于物</a:t>
            </a:r>
            <a:r>
              <a:rPr lang="zh-CN" altLang="en-US">
                <a:solidFill>
                  <a:srgbClr val="FF0000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也</a:t>
            </a:r>
            <a:r>
              <a:rPr lang="zh-CN" altLang="en-US">
                <a:solidFill>
                  <a:schemeClr val="accent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。 </a:t>
            </a:r>
            <a:endParaRPr lang="zh-CN" altLang="en-US">
              <a:solidFill>
                <a:schemeClr val="accent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2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28575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742815" y="514985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文章结构</a:t>
              </a:r>
              <a:endParaRPr lang="zh-CN" altLang="en-US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47106" name="Rectangle 2"/>
          <p:cNvSpPr>
            <a:spLocks noGrp="1"/>
          </p:cNvSpPr>
          <p:nvPr>
            <p:ph idx="1"/>
          </p:nvPr>
        </p:nvSpPr>
        <p:spPr>
          <a:xfrm>
            <a:off x="384810" y="1796415"/>
            <a:ext cx="11478895" cy="2988945"/>
          </a:xfrm>
          <a:solidFill>
            <a:srgbClr val="F4F4F4">
              <a:alpha val="70000"/>
            </a:srgbClr>
          </a:solidFill>
        </p:spPr>
        <p:txBody>
          <a:bodyPr vert="horz" wrap="square" lIns="91440" tIns="45720" rIns="91440" bIns="45720" anchor="t"/>
          <a:lstStyle/>
          <a:p>
            <a:pPr algn="l" eaLnBrk="1" hangingPunct="1">
              <a:buNone/>
            </a:pPr>
            <a:endParaRPr lang="zh-CN" altLang="en-US" sz="2800">
              <a:solidFill>
                <a:schemeClr val="tx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buNone/>
            </a:pPr>
            <a: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第 一段</a:t>
            </a:r>
            <a:r>
              <a:rPr lang="en-US" altLang="zh-CN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,</a:t>
            </a:r>
            <a: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论点</a:t>
            </a:r>
            <a:r>
              <a:rPr lang="en-US" altLang="zh-CN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:</a:t>
            </a:r>
            <a: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学不可以已</a:t>
            </a:r>
            <a:r>
              <a:rPr lang="en-US" altLang="zh-CN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.</a:t>
            </a:r>
            <a:endParaRPr lang="en-US" altLang="zh-CN" sz="2800">
              <a:solidFill>
                <a:schemeClr val="tx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buNone/>
            </a:pPr>
            <a: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第二段，阐述学习的意义</a:t>
            </a:r>
            <a:r>
              <a:rPr lang="en-US" altLang="zh-CN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:</a:t>
            </a:r>
            <a: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提高</a:t>
            </a:r>
            <a:r>
              <a:rPr lang="en-US" altLang="zh-CN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\</a:t>
            </a:r>
            <a: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改变自己</a:t>
            </a:r>
            <a:endParaRPr lang="zh-CN" altLang="en-US" sz="2800">
              <a:solidFill>
                <a:schemeClr val="tx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buNone/>
            </a:pPr>
            <a: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第三段，阐述学习的作用</a:t>
            </a:r>
            <a:r>
              <a:rPr lang="en-US" altLang="zh-CN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:</a:t>
            </a:r>
            <a: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弥补不足</a:t>
            </a:r>
            <a:endParaRPr lang="zh-CN" altLang="en-US" sz="2800">
              <a:solidFill>
                <a:schemeClr val="tx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buNone/>
            </a:pPr>
            <a: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第四段，阐述学习的根本方法：不断积累；锲而不舍；用心专一。</a:t>
            </a:r>
            <a:endParaRPr lang="zh-CN" altLang="en-US" sz="2800">
              <a:solidFill>
                <a:schemeClr val="tx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10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charRg st="17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106">
                                            <p:txEl>
                                              <p:charRg st="17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charRg st="38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7106">
                                            <p:txEl>
                                              <p:charRg st="38" end="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charRg st="56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7106">
                                            <p:txEl>
                                              <p:charRg st="56" end="8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28575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5200015" y="419735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关于设喻</a:t>
              </a:r>
              <a:endParaRPr lang="zh-CN" altLang="en-US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47106" name="Rectangle 2"/>
          <p:cNvSpPr>
            <a:spLocks noGrp="1"/>
          </p:cNvSpPr>
          <p:nvPr>
            <p:ph idx="1"/>
          </p:nvPr>
        </p:nvSpPr>
        <p:spPr>
          <a:xfrm>
            <a:off x="384810" y="1934845"/>
            <a:ext cx="11478895" cy="2988945"/>
          </a:xfrm>
          <a:solidFill>
            <a:srgbClr val="F4F4F4">
              <a:alpha val="70000"/>
            </a:srgbClr>
          </a:solidFill>
        </p:spPr>
        <p:txBody>
          <a:bodyPr vert="horz" wrap="square" lIns="91440" tIns="45720" rIns="91440" bIns="45720" anchor="t"/>
          <a:lstStyle/>
          <a:p>
            <a:pPr algn="l">
              <a:lnSpc>
                <a:spcPct val="170000"/>
              </a:lnSpc>
              <a:spcBef>
                <a:spcPct val="50000"/>
              </a:spcBef>
            </a:pPr>
            <a:r>
              <a:rPr lang="en-US" altLang="zh-CN" sz="2800">
                <a:solidFill>
                  <a:srgbClr val="080808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    </a:t>
            </a:r>
            <a:r>
              <a:rPr lang="zh-CN" altLang="en-US" sz="2800">
                <a:solidFill>
                  <a:srgbClr val="080808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设喻是一种说明事理的方法，用于论证，即通常所说的“比喻论证”。设喻的基本原则是“以其所知，喻其所不知”，也就是用生活中常见的事物来说明深刻的道理。寓言也是设喻的一种，如“刻舟求剑”“守株待兔”等，同样也有深入浅出的效果。</a:t>
            </a:r>
            <a:endParaRPr lang="zh-CN" altLang="en-US" sz="2800">
              <a:solidFill>
                <a:schemeClr val="tx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charRg st="56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106">
                                            <p:txEl>
                                              <p:charRg st="56" end="8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28575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5200015" y="419735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关于设喻</a:t>
              </a:r>
              <a:endParaRPr lang="zh-CN" altLang="en-US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47106" name="Rectangle 2"/>
          <p:cNvSpPr>
            <a:spLocks noGrp="1"/>
          </p:cNvSpPr>
          <p:nvPr>
            <p:ph idx="1"/>
          </p:nvPr>
        </p:nvSpPr>
        <p:spPr>
          <a:xfrm>
            <a:off x="384810" y="1595755"/>
            <a:ext cx="11478895" cy="4496435"/>
          </a:xfrm>
          <a:solidFill>
            <a:srgbClr val="F4F4F4">
              <a:alpha val="70000"/>
            </a:srgbClr>
          </a:solidFill>
        </p:spPr>
        <p:txBody>
          <a:bodyPr vert="horz" wrap="square" lIns="91440" tIns="45720" rIns="91440" bIns="45720" anchor="t"/>
          <a:lstStyle/>
          <a:p>
            <a:pPr algn="l" eaLnBrk="1" hangingPunct="1">
              <a:lnSpc>
                <a:spcPct val="90000"/>
              </a:lnSpc>
              <a:buNone/>
            </a:pPr>
            <a: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   （１）以日常生活中常见的事情或现象作为喻体（２）设喻方式多样：</a:t>
            </a:r>
            <a:endParaRPr lang="zh-CN" altLang="en-US" sz="2800">
              <a:solidFill>
                <a:schemeClr val="tx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    ①正面设喻，</a:t>
            </a:r>
            <a:endParaRPr lang="zh-CN" altLang="en-US" sz="2800">
              <a:solidFill>
                <a:schemeClr val="tx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    ②正反设喻，</a:t>
            </a:r>
            <a:endParaRPr lang="zh-CN" altLang="en-US" sz="2800">
              <a:solidFill>
                <a:schemeClr val="tx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    ③反复设喻，</a:t>
            </a:r>
            <a:b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</a:br>
            <a: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  （３）设喻与说理结合紧密，形式十分灵活：</a:t>
            </a:r>
            <a:endParaRPr lang="zh-CN" altLang="en-US" sz="2800">
              <a:solidFill>
                <a:schemeClr val="tx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   ①有的是将道理隐含于比喻之中</a:t>
            </a:r>
            <a:endParaRPr lang="zh-CN" altLang="en-US" sz="2800">
              <a:solidFill>
                <a:schemeClr val="tx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   ②有的先设喻，后引出道理</a:t>
            </a:r>
            <a:endParaRPr lang="zh-CN" altLang="en-US" sz="2800">
              <a:solidFill>
                <a:schemeClr val="tx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lnSpc>
                <a:spcPct val="90000"/>
              </a:lnSpc>
              <a:buNone/>
            </a:pPr>
            <a:r>
              <a:rPr lang="zh-CN" altLang="en-US" sz="2800">
                <a:solidFill>
                  <a:schemeClr val="tx2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ea"/>
              </a:rPr>
              <a:t>   ③有的先设喻，引出道理后，再用另外的比喻进一步论证</a:t>
            </a:r>
            <a:endParaRPr lang="zh-CN" altLang="en-US" sz="2800">
              <a:solidFill>
                <a:schemeClr val="tx2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charRg st="56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106">
                                            <p:txEl>
                                              <p:charRg st="56" end="8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28575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5200015" y="419735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背诵技巧</a:t>
              </a:r>
              <a:endParaRPr lang="zh-CN" altLang="en-US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40963" name="Rectangle 3"/>
          <p:cNvSpPr>
            <a:spLocks noGrp="1"/>
          </p:cNvSpPr>
          <p:nvPr>
            <p:ph idx="1"/>
          </p:nvPr>
        </p:nvSpPr>
        <p:spPr>
          <a:xfrm>
            <a:off x="2352040" y="1019175"/>
            <a:ext cx="7543800" cy="5257800"/>
          </a:xfrm>
          <a:solidFill>
            <a:srgbClr val="F4F4F4">
              <a:alpha val="70000"/>
            </a:srgbClr>
          </a:solidFill>
        </p:spPr>
        <p:txBody>
          <a:bodyPr vert="horz" wrap="square" lIns="91440" tIns="45720" rIns="91440" bIns="45720" anchor="t"/>
          <a:lstStyle/>
          <a:p>
            <a:pPr algn="l" eaLnBrk="1" hangingPunct="1"/>
            <a:endParaRPr lang="en-US" altLang="zh-CN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/>
            <a:r>
              <a:rPr lang="en-US" altLang="zh-CN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1</a:t>
            </a:r>
            <a:r>
              <a:rPr lang="zh-CN" altLang="en-US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、本文的中心论点是什么？</a:t>
            </a:r>
            <a:endParaRPr lang="zh-CN" altLang="en-US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/>
            <a:r>
              <a:rPr lang="zh-CN" altLang="en-US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学不可以已。</a:t>
            </a:r>
            <a:endParaRPr lang="zh-CN" altLang="en-US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/>
            <a:r>
              <a:rPr lang="en-US" altLang="zh-CN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2</a:t>
            </a:r>
            <a:r>
              <a:rPr lang="zh-CN" altLang="en-US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、学习的意义是什么？作者用了哪些比喻？</a:t>
            </a:r>
            <a:endParaRPr lang="zh-CN" altLang="en-US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/>
            <a:r>
              <a:rPr lang="en-US" altLang="zh-CN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A</a:t>
            </a:r>
            <a:r>
              <a:rPr lang="zh-CN" altLang="en-US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、提高自己：青出于蓝</a:t>
            </a:r>
            <a:endParaRPr lang="zh-CN" altLang="en-US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/>
            <a:r>
              <a:rPr lang="zh-CN" altLang="en-US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　　　　　　　（比喻）</a:t>
            </a:r>
            <a:endParaRPr lang="zh-CN" altLang="en-US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/>
            <a:r>
              <a:rPr lang="zh-CN" altLang="en-US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　　　　　　　冰寒于水　     知明行无过</a:t>
            </a:r>
            <a:endParaRPr lang="zh-CN" altLang="en-US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/>
            <a:r>
              <a:rPr lang="zh-CN" altLang="en-US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　　　　　　　（比喻）　</a:t>
            </a:r>
            <a:endParaRPr lang="zh-CN" altLang="en-US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/>
            <a:r>
              <a:rPr lang="en-US" altLang="zh-CN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B</a:t>
            </a:r>
            <a:r>
              <a:rPr lang="zh-CN" altLang="en-US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、改变自己：輮以为轮　</a:t>
            </a:r>
            <a:endParaRPr lang="zh-CN" altLang="en-US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>
              <a:buNone/>
            </a:pPr>
            <a:r>
              <a:rPr lang="en-US" altLang="zh-CN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C</a:t>
            </a:r>
            <a:r>
              <a:rPr lang="zh-CN" altLang="en-US"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</a:t>
            </a:r>
            <a:endParaRPr lang="zh-CN" altLang="en-US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/>
            <a:endParaRPr lang="en-US" altLang="zh-CN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36868" name="AutoShape 4"/>
          <p:cNvSpPr/>
          <p:nvPr/>
        </p:nvSpPr>
        <p:spPr>
          <a:xfrm>
            <a:off x="4409440" y="3228975"/>
            <a:ext cx="152400" cy="1079500"/>
          </a:xfrm>
          <a:prstGeom prst="leftBrace">
            <a:avLst>
              <a:gd name="adj1" fmla="val 58333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36869" name="AutoShape 5"/>
          <p:cNvSpPr/>
          <p:nvPr/>
        </p:nvSpPr>
        <p:spPr>
          <a:xfrm>
            <a:off x="6695440" y="3305175"/>
            <a:ext cx="533400" cy="2133600"/>
          </a:xfrm>
          <a:prstGeom prst="rightBrace">
            <a:avLst>
              <a:gd name="adj1" fmla="val 116666"/>
              <a:gd name="adj2" fmla="val 42857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38918" name="矩形 6"/>
          <p:cNvSpPr/>
          <p:nvPr/>
        </p:nvSpPr>
        <p:spPr>
          <a:xfrm>
            <a:off x="2937828" y="5387975"/>
            <a:ext cx="1706880" cy="460375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</a:rPr>
              <a:t>规范自己：</a:t>
            </a:r>
            <a:endParaRPr lang="zh-CN" altLang="en-US" sz="2400"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38919" name="矩形 7"/>
          <p:cNvSpPr/>
          <p:nvPr/>
        </p:nvSpPr>
        <p:spPr>
          <a:xfrm>
            <a:off x="4723765" y="5387975"/>
            <a:ext cx="3535680" cy="460375"/>
          </a:xfrm>
          <a:prstGeom prst="rect">
            <a:avLst/>
          </a:prstGeom>
          <a:solidFill>
            <a:srgbClr val="F4F4F4">
              <a:alpha val="70000"/>
            </a:srgbClr>
          </a:solidFill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>
                <a:latin typeface="仿宋_GB2312" panose="02010609030101010101" charset="-122"/>
                <a:ea typeface="仿宋_GB2312" panose="02010609030101010101" charset="-122"/>
              </a:rPr>
              <a:t>木受绳则直，金就砺则利</a:t>
            </a:r>
            <a:endParaRPr lang="zh-CN" altLang="en-US" sz="2400">
              <a:latin typeface="仿宋_GB2312" panose="02010609030101010101" charset="-122"/>
              <a:ea typeface="仿宋_GB2312" panose="0201060903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67" end="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963">
                                            <p:txEl>
                                              <p:charRg st="67" end="8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85" end="9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963">
                                            <p:txEl>
                                              <p:charRg st="85" end="9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98" end="1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963">
                                            <p:txEl>
                                              <p:charRg st="98" end="1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charRg st="111" end="1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0963">
                                            <p:txEl>
                                              <p:charRg st="111" end="1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uiExpand="1" build="p"/>
      <p:bldP spid="36868" grpId="0"/>
      <p:bldP spid="3686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28575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5200015" y="419735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背诵技巧</a:t>
              </a:r>
              <a:endParaRPr lang="zh-CN" altLang="en-US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39938" name="Rectangle 2"/>
          <p:cNvSpPr>
            <a:spLocks noGrp="1"/>
          </p:cNvSpPr>
          <p:nvPr>
            <p:ph type="title"/>
          </p:nvPr>
        </p:nvSpPr>
        <p:spPr>
          <a:xfrm>
            <a:off x="2362200" y="1285875"/>
            <a:ext cx="7467600" cy="85725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2400">
                <a:solidFill>
                  <a:srgbClr val="990033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3</a:t>
            </a:r>
            <a:r>
              <a:rPr lang="zh-CN" altLang="en-US" sz="2400">
                <a:solidFill>
                  <a:srgbClr val="990033"/>
                </a:solidFill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、学习的作用是什么？</a:t>
            </a:r>
            <a:br>
              <a:rPr lang="zh-CN" altLang="en-US" sz="2400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</a:br>
            <a:endParaRPr lang="zh-CN" altLang="zh-CN" sz="2400"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41987" name="Rectangle 3"/>
          <p:cNvSpPr>
            <a:spLocks noGrp="1"/>
          </p:cNvSpPr>
          <p:nvPr>
            <p:ph idx="1"/>
          </p:nvPr>
        </p:nvSpPr>
        <p:spPr>
          <a:xfrm>
            <a:off x="4271963" y="1524000"/>
            <a:ext cx="7543800" cy="5638800"/>
          </a:xfrm>
        </p:spPr>
        <p:txBody>
          <a:bodyPr vert="horz" wrap="square" lIns="91440" tIns="45720" rIns="91440" bIns="45720" anchor="t"/>
          <a:lstStyle/>
          <a:p>
            <a:pPr algn="l" eaLnBrk="1" hangingPunct="1"/>
            <a:endParaRPr lang="en-US" altLang="zh-CN"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/>
            <a:endParaRPr lang="zh-CN" altLang="en-US"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/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弥补自己：　</a:t>
            </a:r>
            <a:endParaRPr lang="zh-CN" altLang="en-US"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/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　登高博见</a:t>
            </a:r>
            <a:endParaRPr lang="zh-CN" altLang="en-US"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/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　顺风而呼　　善假于物也</a:t>
            </a:r>
            <a:endParaRPr lang="zh-CN" altLang="en-US"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/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　假舆马、　  （反复设喻）</a:t>
            </a:r>
            <a:endParaRPr lang="zh-CN" altLang="en-US"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/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</a:rPr>
              <a:t>　假舟楫</a:t>
            </a:r>
            <a:endParaRPr lang="zh-CN" altLang="en-US"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algn="l" eaLnBrk="1" hangingPunct="1"/>
            <a:endParaRPr lang="en-US" altLang="zh-CN">
              <a:effectLst/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  <p:sp>
        <p:nvSpPr>
          <p:cNvPr id="39940" name="AutoShape 4"/>
          <p:cNvSpPr/>
          <p:nvPr/>
        </p:nvSpPr>
        <p:spPr>
          <a:xfrm flipH="1">
            <a:off x="6243638" y="2570163"/>
            <a:ext cx="228600" cy="2362200"/>
          </a:xfrm>
          <a:prstGeom prst="leftBrace">
            <a:avLst>
              <a:gd name="adj1" fmla="val 86111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>
              <a:effectLst/>
              <a:latin typeface="仿宋_GB2312" panose="02010609030101010101" charset="-122"/>
              <a:ea typeface="仿宋_GB2312" panose="02010609030101010101" charset="-122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28575" y="419735"/>
            <a:ext cx="12190730" cy="6018530"/>
            <a:chOff x="0" y="661"/>
            <a:chExt cx="19198" cy="9478"/>
          </a:xfrm>
        </p:grpSpPr>
        <p:sp>
          <p:nvSpPr>
            <p:cNvPr id="7" name="矩形 6"/>
            <p:cNvSpPr/>
            <p:nvPr/>
          </p:nvSpPr>
          <p:spPr>
            <a:xfrm>
              <a:off x="0" y="661"/>
              <a:ext cx="19199" cy="9478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17476"/>
            <a:stretch>
              <a:fillRect/>
            </a:stretch>
          </p:blipFill>
          <p:spPr>
            <a:xfrm>
              <a:off x="0" y="7247"/>
              <a:ext cx="6899" cy="2892"/>
            </a:xfrm>
            <a:prstGeom prst="rect">
              <a:avLst/>
            </a:prstGeom>
          </p:spPr>
        </p:pic>
        <p:pic>
          <p:nvPicPr>
            <p:cNvPr id="9" name="图片 8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" y="7738"/>
              <a:ext cx="747" cy="747"/>
            </a:xfrm>
            <a:prstGeom prst="rect">
              <a:avLst/>
            </a:prstGeom>
          </p:spPr>
        </p:pic>
        <p:pic>
          <p:nvPicPr>
            <p:cNvPr id="10" name="图片 9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6" y="7536"/>
              <a:ext cx="421" cy="421"/>
            </a:xfrm>
            <a:prstGeom prst="rect">
              <a:avLst/>
            </a:prstGeom>
          </p:spPr>
        </p:pic>
        <p:pic>
          <p:nvPicPr>
            <p:cNvPr id="11" name="图片 10" descr="36404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" y="6920"/>
              <a:ext cx="554" cy="554"/>
            </a:xfrm>
            <a:prstGeom prst="rect">
              <a:avLst/>
            </a:prstGeom>
          </p:spPr>
        </p:pic>
        <p:pic>
          <p:nvPicPr>
            <p:cNvPr id="12" name="图片 11" descr="36404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3" y="7474"/>
              <a:ext cx="482" cy="48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5200015" y="419735"/>
            <a:ext cx="1848485" cy="737870"/>
            <a:chOff x="7577" y="822"/>
            <a:chExt cx="2911" cy="1162"/>
          </a:xfrm>
        </p:grpSpPr>
        <p:pic>
          <p:nvPicPr>
            <p:cNvPr id="20" name="图片 19" descr="36322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577" y="822"/>
              <a:ext cx="467" cy="116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280" y="1041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6F7372"/>
                  </a:solidFill>
                  <a:latin typeface="仿宋" panose="02010609060101010101" charset="-122"/>
                  <a:ea typeface="仿宋" panose="02010609060101010101" charset="-122"/>
                </a:rPr>
                <a:t>背诵技巧</a:t>
              </a:r>
              <a:endParaRPr lang="zh-CN" altLang="en-US" sz="2400">
                <a:solidFill>
                  <a:srgbClr val="6F7372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40962" name="Rectangle 2"/>
          <p:cNvSpPr>
            <a:spLocks noGrp="1"/>
          </p:cNvSpPr>
          <p:nvPr>
            <p:ph type="title"/>
          </p:nvPr>
        </p:nvSpPr>
        <p:spPr>
          <a:xfrm>
            <a:off x="3263900" y="1405890"/>
            <a:ext cx="8686800" cy="765175"/>
          </a:xfrm>
        </p:spPr>
        <p:txBody>
          <a:bodyPr vert="horz" wrap="square" lIns="91440" tIns="45720" rIns="91440" bIns="45720" anchor="ctr"/>
          <a:lstStyle/>
          <a:p>
            <a:pPr algn="l" eaLnBrk="1" hangingPunct="1"/>
            <a:r>
              <a:rPr lang="zh-CN" altLang="en-US" sz="2400">
                <a:solidFill>
                  <a:srgbClr val="990033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学习应该采取什么方法？应该持什么态度？</a:t>
            </a:r>
            <a:endParaRPr lang="zh-CN" altLang="en-US" sz="2400">
              <a:solidFill>
                <a:srgbClr val="990033"/>
              </a:solidFill>
              <a:effectLst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43011" name="Rectangle 3"/>
          <p:cNvSpPr>
            <a:spLocks noGrp="1"/>
          </p:cNvSpPr>
          <p:nvPr>
            <p:ph idx="1"/>
          </p:nvPr>
        </p:nvSpPr>
        <p:spPr>
          <a:xfrm>
            <a:off x="3378200" y="2419350"/>
            <a:ext cx="7543800" cy="3876675"/>
          </a:xfrm>
        </p:spPr>
        <p:txBody>
          <a:bodyPr vert="horz" wrap="square" lIns="91440" tIns="45720" rIns="91440" bIns="45720" anchor="t"/>
          <a:lstStyle/>
          <a:p>
            <a:pPr algn="l" eaLnBrk="1" hangingPunct="1"/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</a:rPr>
              <a:t>要积累：积土成山，积水成渊</a:t>
            </a:r>
            <a:endParaRPr lang="zh-CN" altLang="en-US">
              <a:effectLst/>
              <a:latin typeface="仿宋_GB2312" panose="02010609030101010101" charset="-122"/>
              <a:ea typeface="仿宋_GB2312" panose="02010609030101010101" charset="-122"/>
            </a:endParaRPr>
          </a:p>
          <a:p>
            <a:pPr algn="l" eaLnBrk="1" hangingPunct="1"/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</a:rPr>
              <a:t>　　　　不积跬步，不积水流　　正反</a:t>
            </a:r>
            <a:endParaRPr lang="zh-CN" altLang="en-US">
              <a:effectLst/>
              <a:latin typeface="仿宋_GB2312" panose="02010609030101010101" charset="-122"/>
              <a:ea typeface="仿宋_GB2312" panose="02010609030101010101" charset="-122"/>
            </a:endParaRPr>
          </a:p>
          <a:p>
            <a:pPr algn="l" eaLnBrk="1" hangingPunct="1"/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</a:rPr>
              <a:t>要坚持：骐骥一跃，驽马十驾　　对照</a:t>
            </a:r>
            <a:endParaRPr lang="zh-CN" altLang="en-US">
              <a:effectLst/>
              <a:latin typeface="仿宋_GB2312" panose="02010609030101010101" charset="-122"/>
              <a:ea typeface="仿宋_GB2312" panose="02010609030101010101" charset="-122"/>
            </a:endParaRPr>
          </a:p>
          <a:p>
            <a:pPr algn="l" eaLnBrk="1" hangingPunct="1"/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</a:rPr>
              <a:t>　　　　朽木不折，金石可镂　　反复</a:t>
            </a:r>
            <a:endParaRPr lang="zh-CN" altLang="en-US">
              <a:effectLst/>
              <a:latin typeface="仿宋_GB2312" panose="02010609030101010101" charset="-122"/>
              <a:ea typeface="仿宋_GB2312" panose="02010609030101010101" charset="-122"/>
            </a:endParaRPr>
          </a:p>
          <a:p>
            <a:pPr algn="l" eaLnBrk="1" hangingPunct="1"/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</a:rPr>
              <a:t>要专一：蚓－－用心一也　　　　设喻</a:t>
            </a:r>
            <a:endParaRPr lang="zh-CN" altLang="en-US">
              <a:effectLst/>
              <a:latin typeface="仿宋_GB2312" panose="02010609030101010101" charset="-122"/>
              <a:ea typeface="仿宋_GB2312" panose="02010609030101010101" charset="-122"/>
            </a:endParaRPr>
          </a:p>
          <a:p>
            <a:pPr algn="l" eaLnBrk="1" hangingPunct="1"/>
            <a:r>
              <a:rPr lang="zh-CN" altLang="en-US">
                <a:effectLst/>
                <a:latin typeface="仿宋_GB2312" panose="02010609030101010101" charset="-122"/>
                <a:ea typeface="仿宋_GB2312" panose="02010609030101010101" charset="-122"/>
              </a:rPr>
              <a:t>　　　　蟹－－用心躁例</a:t>
            </a:r>
            <a:endParaRPr lang="zh-CN" altLang="en-US">
              <a:effectLst/>
              <a:latin typeface="仿宋_GB2312" panose="02010609030101010101" charset="-122"/>
              <a:ea typeface="仿宋_GB2312" panose="02010609030101010101" charset="-122"/>
            </a:endParaRPr>
          </a:p>
        </p:txBody>
      </p:sp>
      <p:sp>
        <p:nvSpPr>
          <p:cNvPr id="40964" name="AutoShape 4"/>
          <p:cNvSpPr/>
          <p:nvPr/>
        </p:nvSpPr>
        <p:spPr>
          <a:xfrm>
            <a:off x="7954963" y="2336800"/>
            <a:ext cx="304800" cy="3048000"/>
          </a:xfrm>
          <a:prstGeom prst="rightBrace">
            <a:avLst>
              <a:gd name="adj1" fmla="val 83333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>
              <a:effectLst/>
              <a:latin typeface="仿宋_GB2312" panose="02010609030101010101" charset="-122"/>
              <a:ea typeface="仿宋_GB2312" panose="02010609030101010101" charset="-122"/>
            </a:endParaRPr>
          </a:p>
        </p:txBody>
      </p:sp>
      <p:pic>
        <p:nvPicPr>
          <p:cNvPr id="43012" name="New picture"/>
          <p:cNvPicPr/>
          <p:nvPr/>
        </p:nvPicPr>
        <p:blipFill>
          <a:blip r:embed="rId7"/>
          <a:stretch>
            <a:fillRect/>
          </a:stretch>
        </p:blipFill>
        <p:spPr>
          <a:xfrm>
            <a:off x="11150600" y="12115800"/>
            <a:ext cx="317500" cy="241300"/>
          </a:xfrm>
          <a:prstGeom prst="cube">
            <a:avLst/>
          </a:prstGeom>
        </p:spPr>
      </p:pic>
    </p:spTree>
    <p:custDataLst>
      <p:tags r:id="rId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uiExpand="1" build="p"/>
    </p:bldLst>
  </p:timing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6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6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6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6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66.xml><?xml version="1.0" encoding="utf-8"?>
<p:tagLst xmlns:p="http://schemas.openxmlformats.org/presentationml/2006/main">
  <p:tag name="KSO_WM_UNIT_TABLE_BEAUTIFY" val="smartTable{56053d9c-287d-4849-9928-fa32d27b5080}"/>
</p:tagLst>
</file>

<file path=ppt/tags/tag6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6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6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7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7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7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7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7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7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7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7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7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7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9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9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9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93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224</Paragraphs>
  <Slides>30</Slides>
  <Notes>30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baseType="lpstr" size="42">
      <vt:lpstr>Arial</vt:lpstr>
      <vt:lpstr>微软雅黑</vt:lpstr>
      <vt:lpstr>等线 Light</vt:lpstr>
      <vt:lpstr>等线</vt:lpstr>
      <vt:lpstr>Calibri Light</vt:lpstr>
      <vt:lpstr>Calibri</vt:lpstr>
      <vt:lpstr>仿宋</vt:lpstr>
      <vt:lpstr>Wingdings</vt:lpstr>
      <vt:lpstr>Times New Roman</vt:lpstr>
      <vt:lpstr>仿宋_GB2312</vt:lpstr>
      <vt:lpstr>黑体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3、学习的作用是什么？</vt:lpstr>
      <vt:lpstr>学习应该采取什么方法？应该持什么态度？</vt:lpstr>
    </vt:vector>
  </TitlesOfParts>
  <LinksUpToDate>0</LinksUpToDate>
  <SharedDoc>0</SharedDoc>
  <HyperlinksChanged>0</HyperlinksChanged>
  <Application>Aspose.Slides for Java</Application>
  <AppVersion>20.1100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2021-01-07T15:57:43.987</cp:lastPrinted>
  <dcterms:created xsi:type="dcterms:W3CDTF">2021-01-07T15:57:43Z</dcterms:created>
  <dcterms:modified xsi:type="dcterms:W3CDTF">2021-01-07T07:57:44Z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