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4" r:id="rId3"/>
    <p:sldId id="257" r:id="rId4"/>
    <p:sldId id="275" r:id="rId5"/>
    <p:sldId id="258" r:id="rId6"/>
    <p:sldId id="276" r:id="rId7"/>
    <p:sldId id="277" r:id="rId8"/>
    <p:sldId id="279" r:id="rId9"/>
    <p:sldId id="280" r:id="rId10"/>
    <p:sldId id="281" r:id="rId11"/>
    <p:sldId id="263" r:id="rId12"/>
    <p:sldId id="266" r:id="rId13"/>
    <p:sldId id="291" r:id="rId14"/>
    <p:sldId id="294" r:id="rId15"/>
    <p:sldId id="292" r:id="rId16"/>
    <p:sldId id="299" r:id="rId17"/>
    <p:sldId id="289" r:id="rId18"/>
    <p:sldId id="298" r:id="rId19"/>
    <p:sldId id="302" r:id="rId20"/>
    <p:sldId id="303" r:id="rId21"/>
    <p:sldId id="304" r:id="rId22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76" y="-84"/>
      </p:cViewPr>
      <p:guideLst>
        <p:guide orient="horz" pos="164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CE582-E03A-4857-AF18-E030EDEAB53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43543-782C-4019-A080-11F41F63914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43543-782C-4019-A080-11F41F63914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gi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4.gi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33350" y="1628140"/>
            <a:ext cx="8477250" cy="110236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《芣苢》《插秧歌》</a:t>
            </a:r>
            <a:br>
              <a:rPr lang="zh-CN" altLang="en-US" sz="48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4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</a:t>
            </a:r>
            <a:r>
              <a:rPr lang="zh-CN" altLang="en-US" sz="4800" b="1" smtClean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</a:t>
            </a:r>
            <a:r>
              <a:rPr lang="en-US" altLang="zh-CN" sz="3600" b="1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——</a:t>
            </a:r>
            <a:r>
              <a:rPr lang="zh-CN" altLang="en-US" sz="3600" b="1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回响在历史中的劳动之歌</a:t>
            </a:r>
            <a:endParaRPr lang="zh-CN" altLang="en-US" sz="3600" b="1" smtClean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90" y="1245870"/>
            <a:ext cx="3051810" cy="29495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76220" y="222885"/>
            <a:ext cx="42710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芣苢——车前草</a:t>
            </a:r>
            <a:endParaRPr lang="zh-CN" altLang="en-US" sz="3600" b="1" smtClean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130" y="1245870"/>
            <a:ext cx="3297555" cy="2921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776220" y="222885"/>
            <a:ext cx="42710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mtClean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      </a:t>
            </a:r>
            <a:r>
              <a:rPr lang="zh-CN" altLang="en-US" sz="3600" b="1" smtClean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《芣苢》</a:t>
            </a:r>
            <a:endParaRPr lang="zh-CN" altLang="en-US" sz="3600" b="1" smtClean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4365" y="1115695"/>
            <a:ext cx="439483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</a:rPr>
              <a:t>       </a:t>
            </a:r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</a:rPr>
              <a:t>《芣苢》之作，兴采之也，如后人采菱则为采菱之诗，采藕则为采藕之诗，以述一时所采之兴尔。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</a:rPr>
              <a:t>   </a:t>
            </a:r>
            <a:r>
              <a:rPr lang="en-US" altLang="zh-CN" sz="3200" b="1">
                <a:latin typeface="华文楷体" panose="02010600040101010101" charset="-122"/>
                <a:ea typeface="华文楷体" panose="02010600040101010101" charset="-122"/>
              </a:rPr>
              <a:t>——</a:t>
            </a:r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</a:rPr>
              <a:t>宋</a:t>
            </a:r>
            <a:r>
              <a:rPr lang="en-US" altLang="zh-CN" sz="3200" b="1">
                <a:latin typeface="华文楷体" panose="02010600040101010101" charset="-122"/>
                <a:ea typeface="华文楷体" panose="02010600040101010101" charset="-122"/>
              </a:rPr>
              <a:t>.</a:t>
            </a:r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</a:rPr>
              <a:t>郑樵《诗辨妄》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745" y="1259205"/>
            <a:ext cx="3305175" cy="283654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58746" y="700075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国风</a:t>
            </a:r>
            <a:r>
              <a:rPr lang="en-US" altLang="zh-CN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·</a:t>
            </a:r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周南</a:t>
            </a:r>
            <a:r>
              <a:rPr lang="en-US" altLang="zh-CN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·</a:t>
            </a:r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芣苢</a:t>
            </a:r>
            <a:endParaRPr lang="zh-CN" altLang="en-US" sz="3200" b="1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采采芣苢，薄言采之。</a:t>
            </a:r>
            <a:endParaRPr lang="en-US" altLang="zh-CN" sz="3200" b="1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采采芣苢，薄言有之。</a:t>
            </a:r>
            <a:endParaRPr lang="zh-CN" altLang="en-US" sz="3200" b="1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采采芣苢，薄言  之。</a:t>
            </a:r>
            <a:endParaRPr lang="en-US" altLang="zh-CN" sz="3200" b="1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采采芣苢，薄言  之。</a:t>
            </a:r>
            <a:endParaRPr lang="zh-CN" altLang="en-US" sz="3200" b="1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采采芣苢，薄言  之。</a:t>
            </a:r>
            <a:endParaRPr lang="en-US" altLang="zh-CN" sz="3200" b="1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3200" b="1" smtClean="0">
                <a:latin typeface="仿宋" panose="02010609060101010101" pitchFamily="49" charset="-122"/>
                <a:ea typeface="仿宋" panose="02010609060101010101" pitchFamily="49" charset="-122"/>
              </a:rPr>
              <a:t>采采芣苢，薄言  之。</a:t>
            </a:r>
            <a:endParaRPr lang="zh-CN" altLang="en-US" sz="32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32052" y="2143123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</a:rPr>
              <a:t>掇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31786" y="2642554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</a:rPr>
              <a:t>捋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31786" y="3084453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</a:rPr>
              <a:t>袺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31786" y="3584519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</a:rPr>
              <a:t>襭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450" y="93980"/>
            <a:ext cx="413639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一、朗读诗歌，理解诗意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6816" y="781683"/>
            <a:ext cx="278608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smtClean="0"/>
              <a:t>朗读时，四言诗一般二二断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606425" y="4169410"/>
            <a:ext cx="71367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</a:rPr>
              <a:t>这首诗有什么特点？</a:t>
            </a:r>
            <a:endParaRPr lang="zh-CN" altLang="en-US" sz="28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205" y="2295525"/>
            <a:ext cx="1964690" cy="18738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99150" y="1623695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800">
                <a:solidFill>
                  <a:srgbClr val="FF0000"/>
                </a:solidFill>
              </a:rPr>
              <a:t>xié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TextBox 11"/>
          <p:cNvSpPr txBox="1"/>
          <p:nvPr/>
        </p:nvSpPr>
        <p:spPr>
          <a:xfrm>
            <a:off x="171450" y="234950"/>
            <a:ext cx="440690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二、品味动词 还原情境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1450" y="1156335"/>
            <a:ext cx="854519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smtClean="0">
                <a:solidFill>
                  <a:srgbClr val="FF0000"/>
                </a:solidFill>
              </a:rPr>
              <a:t>  </a:t>
            </a:r>
            <a:r>
              <a:rPr lang="zh-CN" sz="2800" b="1">
                <a:solidFill>
                  <a:srgbClr val="C00000"/>
                </a:solidFill>
                <a:latin typeface="华文细黑" panose="02010600040101010101" charset="-122"/>
                <a:ea typeface="华文细黑" panose="02010600040101010101" charset="-122"/>
              </a:rPr>
              <a:t>    </a:t>
            </a:r>
            <a:r>
              <a:rPr lang="zh-CN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这</a:t>
            </a:r>
            <a:r>
              <a:rPr lang="zh-CN" altLang="en-US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六</a:t>
            </a:r>
            <a:r>
              <a:rPr lang="zh-CN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个字有哪些细微区别？可以改变顺序吗？展现了古人一种什么样的劳动生活场景？</a:t>
            </a:r>
            <a:endParaRPr lang="zh-CN" sz="28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zh-CN" sz="28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r>
              <a:rPr lang="zh-CN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    【结合注释，同桌交流，说说你的理解】</a:t>
            </a:r>
            <a:endParaRPr lang="zh-CN" sz="28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pic>
        <p:nvPicPr>
          <p:cNvPr id="1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9600" y="12560300"/>
            <a:ext cx="342900" cy="266700"/>
          </a:xfrm>
          <a:prstGeom prst="cub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08330" y="916305"/>
          <a:ext cx="8174355" cy="3945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870"/>
                <a:gridCol w="1823085"/>
                <a:gridCol w="2694940"/>
                <a:gridCol w="2791460"/>
              </a:tblGrid>
              <a:tr h="731520">
                <a:tc>
                  <a:txBody>
                    <a:bodyPr vert="horz" wrap="square"/>
                    <a:lstStyle/>
                    <a:p>
                      <a:pPr indent="0" algn="l">
                        <a:buNone/>
                      </a:pPr>
                      <a:r>
                        <a:rPr lang="en-US" sz="2400" b="1"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字</a:t>
                      </a:r>
                      <a:endParaRPr lang="en-US" altLang="en-US" sz="2400" b="1"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l">
                        <a:buNone/>
                      </a:pPr>
                      <a:r>
                        <a:rPr lang="en-US" sz="2400" b="1"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甲骨文  小篆</a:t>
                      </a:r>
                      <a:endParaRPr lang="en-US" altLang="en-US" sz="2400" b="1"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l">
                        <a:buNone/>
                      </a:pPr>
                      <a:r>
                        <a:rPr lang="en-US" sz="2400" b="1"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 含义</a:t>
                      </a:r>
                      <a:endParaRPr lang="en-US" altLang="en-US" sz="2400" b="1"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l">
                        <a:buNone/>
                      </a:pPr>
                      <a:r>
                        <a:rPr lang="en-US" sz="2400" b="1"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纵观六个字，展现了什么劳动</a:t>
                      </a:r>
                      <a:r>
                        <a:rPr lang="zh-CN" altLang="en-US" sz="2400" b="1"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场景</a:t>
                      </a:r>
                      <a:endParaRPr lang="zh-CN" altLang="en-US" sz="2400" b="1"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en-US" sz="2400" b="1"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采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en-US" altLang="en-US" sz="1000" b="0">
                        <a:latin typeface="Calibri"/>
                        <a:ea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400" b="1">
                        <a:latin typeface="Calibri"/>
                        <a:ea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en-US" sz="1000" b="0">
                        <a:latin typeface="Calibri"/>
                        <a:cs typeface="Calibri" panose="020f050202020403020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Calibri"/>
                        </a:rPr>
                        <a:t> </a:t>
                      </a:r>
                      <a:endParaRPr lang="en-US" altLang="zh-CN" sz="1000" b="0">
                        <a:latin typeface="Calibri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Calibri"/>
                        </a:rPr>
                        <a:t> </a:t>
                      </a:r>
                      <a:endParaRPr lang="en-US" altLang="zh-CN" sz="1000" b="0">
                        <a:latin typeface="Calibri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Calibri"/>
                        </a:rPr>
                        <a:t> </a:t>
                      </a:r>
                      <a:endParaRPr lang="en-US" altLang="zh-CN" sz="1000" b="0">
                        <a:latin typeface="Calibri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000" b="0">
                          <a:latin typeface="Calibri"/>
                        </a:rPr>
                        <a:t> </a:t>
                      </a:r>
                      <a:endParaRPr lang="en-US" sz="1000" b="0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  <a:sym typeface="+mn-ea"/>
                        </a:rPr>
                        <a:t>有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1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8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en-US" altLang="zh-CN" sz="2400" b="1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4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掇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en-US" altLang="en-US" sz="1000" b="0">
                        <a:latin typeface="Calibri"/>
                        <a:ea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4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捋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en-US" altLang="en-US" sz="1000" b="0">
                        <a:latin typeface="Calibri"/>
                        <a:ea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zh-CN" altLang="en-US" sz="2400" b="1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4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袺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en-US" altLang="en-US" sz="1000" b="0">
                        <a:latin typeface="Calibri"/>
                        <a:ea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1000" b="0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4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2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宋体" panose="02010600030101010101" pitchFamily="2" charset="-122"/>
                        </a:rPr>
                        <a:t> 襭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zh-CN" altLang="en-US" sz="2400" b="1">
                          <a:latin typeface="Calibri"/>
                          <a:cs typeface="Calibri" panose="020f0502020204030204" charset="0"/>
                        </a:rPr>
                        <a:t> </a:t>
                      </a:r>
                      <a:endParaRPr lang="zh-CN" altLang="en-US" sz="24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endParaRPr lang="zh-CN" altLang="en-US" sz="2400" b="1">
                        <a:latin typeface="Calibri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0447" t="7802" r="20215" b="19200"/>
          <a:stretch>
            <a:fillRect/>
          </a:stretch>
        </p:blipFill>
        <p:spPr>
          <a:xfrm>
            <a:off x="1551940" y="1675130"/>
            <a:ext cx="551815" cy="434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21167" r="30389" b="13667"/>
          <a:stretch>
            <a:fillRect/>
          </a:stretch>
        </p:blipFill>
        <p:spPr>
          <a:xfrm>
            <a:off x="2409190" y="1682115"/>
            <a:ext cx="353695" cy="4279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15889" r="19944" b="16778"/>
          <a:stretch>
            <a:fillRect/>
          </a:stretch>
        </p:blipFill>
        <p:spPr>
          <a:xfrm>
            <a:off x="2409190" y="2190115"/>
            <a:ext cx="354330" cy="433070"/>
          </a:xfrm>
          <a:prstGeom prst="rect">
            <a:avLst/>
          </a:prstGeom>
        </p:spPr>
      </p:pic>
      <p:pic>
        <p:nvPicPr>
          <p:cNvPr id="9" name="图片 8" descr="6WFU}WCB[[VX3]R446I30P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575" y="2190115"/>
            <a:ext cx="551180" cy="4279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rcRect l="12667" r="15722" b="16778"/>
          <a:stretch>
            <a:fillRect/>
          </a:stretch>
        </p:blipFill>
        <p:spPr>
          <a:xfrm>
            <a:off x="2409190" y="2693670"/>
            <a:ext cx="424815" cy="4032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rcRect l="10611" r="22000" b="17278"/>
          <a:stretch>
            <a:fillRect/>
          </a:stretch>
        </p:blipFill>
        <p:spPr>
          <a:xfrm>
            <a:off x="2407920" y="3183255"/>
            <a:ext cx="355600" cy="3835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rcRect l="8000" r="20500" b="15222"/>
          <a:stretch>
            <a:fillRect/>
          </a:stretch>
        </p:blipFill>
        <p:spPr>
          <a:xfrm>
            <a:off x="2359660" y="3648710"/>
            <a:ext cx="453390" cy="460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rcRect l="11111" r="17167" b="21500"/>
          <a:stretch>
            <a:fillRect/>
          </a:stretch>
        </p:blipFill>
        <p:spPr>
          <a:xfrm>
            <a:off x="2238375" y="4180840"/>
            <a:ext cx="622935" cy="56832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69875" y="-36830"/>
            <a:ext cx="88506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       </a:t>
            </a:r>
            <a:r>
              <a:rPr lang="zh-CN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这六个字有哪些细微区别变化？展现了古人一种什么样的劳动场景？[结合注释  同桌交流  说说你的理解]</a:t>
            </a:r>
            <a:endParaRPr lang="zh-CN" sz="28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216015" y="1863725"/>
            <a:ext cx="221170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800" b="1">
                <a:solidFill>
                  <a:srgbClr val="0000FF"/>
                </a:solidFill>
                <a:ea typeface="宋体" panose="02010600030101010101" pitchFamily="2" charset="-122"/>
              </a:rPr>
              <a:t>采摘芣苢</a:t>
            </a:r>
            <a:endParaRPr lang="zh-CN" sz="2800" b="1">
              <a:solidFill>
                <a:srgbClr val="0000FF"/>
              </a:solidFill>
              <a:ea typeface="宋体" panose="02010600030101010101" pitchFamily="2" charset="-122"/>
            </a:endParaRPr>
          </a:p>
          <a:p>
            <a:pPr indent="0" algn="ctr"/>
            <a:r>
              <a:rPr lang="zh-CN" sz="2800" b="1">
                <a:solidFill>
                  <a:srgbClr val="0000FF"/>
                </a:solidFill>
                <a:ea typeface="宋体" panose="02010600030101010101" pitchFamily="2" charset="-122"/>
                <a:sym typeface="+mn-ea"/>
              </a:rPr>
              <a:t>越采越快</a:t>
            </a:r>
            <a:endParaRPr lang="zh-CN" sz="2800" b="1">
              <a:solidFill>
                <a:srgbClr val="0000FF"/>
              </a:solidFill>
              <a:ea typeface="宋体" panose="02010600030101010101" pitchFamily="2" charset="-122"/>
              <a:sym typeface="+mn-ea"/>
            </a:endParaRPr>
          </a:p>
          <a:p>
            <a:pPr indent="0" algn="ctr"/>
            <a:r>
              <a:rPr lang="zh-CN" sz="2800" b="1">
                <a:solidFill>
                  <a:srgbClr val="0000FF"/>
                </a:solidFill>
                <a:ea typeface="宋体" panose="02010600030101010101" pitchFamily="2" charset="-122"/>
              </a:rPr>
              <a:t>越采越多</a:t>
            </a:r>
            <a:endParaRPr lang="zh-CN" sz="2800" b="1">
              <a:solidFill>
                <a:srgbClr val="0000FF"/>
              </a:solidFill>
              <a:ea typeface="宋体" panose="02010600030101010101" pitchFamily="2" charset="-122"/>
            </a:endParaRPr>
          </a:p>
          <a:p>
            <a:pPr indent="0" algn="ctr"/>
            <a:r>
              <a:rPr lang="zh-CN" sz="2800" b="1">
                <a:solidFill>
                  <a:srgbClr val="0000FF"/>
                </a:solidFill>
                <a:ea typeface="宋体" panose="02010600030101010101" pitchFamily="2" charset="-122"/>
              </a:rPr>
              <a:t>收获满满</a:t>
            </a:r>
            <a:endParaRPr lang="zh-CN" sz="2800" b="1">
              <a:solidFill>
                <a:srgbClr val="0000FF"/>
              </a:solidFill>
              <a:ea typeface="宋体" panose="02010600030101010101" pitchFamily="2" charset="-122"/>
            </a:endParaRPr>
          </a:p>
          <a:p>
            <a:pPr indent="0" algn="ctr"/>
            <a:r>
              <a:rPr lang="zh-CN" altLang="en-US" sz="2800" b="1">
                <a:solidFill>
                  <a:srgbClr val="00B050"/>
                </a:solidFill>
                <a:ea typeface="宋体" panose="02010600030101010101" pitchFamily="2" charset="-122"/>
              </a:rPr>
              <a:t>（劳动过程）</a:t>
            </a:r>
            <a:endParaRPr lang="zh-CN" altLang="en-US" sz="2800" b="1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indent="0" algn="ctr"/>
            <a:r>
              <a:rPr lang="zh-CN" altLang="en-US" sz="2800" b="1">
                <a:solidFill>
                  <a:srgbClr val="00B050"/>
                </a:solidFill>
                <a:ea typeface="宋体" panose="02010600030101010101" pitchFamily="2" charset="-122"/>
              </a:rPr>
              <a:t>（劳动欢乐）</a:t>
            </a:r>
            <a:endParaRPr lang="zh-CN" altLang="en-US" sz="2800" b="1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97885" y="1649730"/>
            <a:ext cx="7950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采摘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97885" y="2173605"/>
            <a:ext cx="15455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取得  获得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97885" y="2665095"/>
            <a:ext cx="161480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拾取   摘取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7885" y="3144520"/>
            <a:ext cx="23253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从茎上成把取下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97885" y="3648710"/>
            <a:ext cx="23253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提起衣襟兜东西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345180" y="4109085"/>
            <a:ext cx="270065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把衣襟掖在腰带上 </a:t>
            </a:r>
            <a:endParaRPr lang="zh-CN" altLang="en-US" sz="2400" b="1">
              <a:latin typeface="Calibri"/>
              <a:cs typeface="Calibri" panose="020f0502020204030204" charset="0"/>
              <a:sym typeface="+mn-ea"/>
            </a:endParaRPr>
          </a:p>
          <a:p>
            <a:pPr indent="0">
              <a:buNone/>
            </a:pPr>
            <a:r>
              <a:rPr lang="zh-CN" altLang="en-US" sz="2400" b="1">
                <a:latin typeface="Calibri"/>
                <a:cs typeface="Calibri" panose="020f0502020204030204" charset="0"/>
                <a:sym typeface="+mn-ea"/>
              </a:rPr>
              <a:t>兜东西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2" grpId="0"/>
      <p:bldP spid="3" grpId="0"/>
      <p:bldP spid="7" grpId="0"/>
      <p:bldP spid="11" grpId="0"/>
      <p:bldP spid="12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TextBox 11"/>
          <p:cNvSpPr txBox="1"/>
          <p:nvPr/>
        </p:nvSpPr>
        <p:spPr>
          <a:xfrm>
            <a:off x="171450" y="175895"/>
            <a:ext cx="440690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三、吟咏诗韵，体会情感</a:t>
            </a: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4000" y="854710"/>
            <a:ext cx="89725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明明6个动词就可以描述的场景，为什么要用48个字呢？</a:t>
            </a:r>
            <a:endParaRPr lang="zh-CN" sz="28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04495" y="1600835"/>
            <a:ext cx="8334375" cy="52197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采采芣苢，采之，有之，掇之，捋之，袺之，襭之</a:t>
            </a:r>
            <a:r>
              <a:rPr lang="zh-CN" sz="280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。</a:t>
            </a:r>
            <a:endParaRPr lang="zh-CN" altLang="en-US" sz="280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5130" y="2358390"/>
            <a:ext cx="8334375" cy="1568450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采采芣苢，薄言采之。采采芣苢，薄言有之。</a:t>
            </a:r>
            <a:endParaRPr lang="zh-CN" altLang="en-US" sz="3200" b="1" smtClean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采采芣苢，薄言掇之。采采芣苢，薄言捋之。</a:t>
            </a:r>
            <a:endParaRPr lang="zh-CN" altLang="en-US" sz="3200" b="1" smtClean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采采芣苢，薄言袺之。采采芣苢，薄言襭之。</a:t>
            </a:r>
            <a:endParaRPr lang="zh-CN" altLang="en-US" sz="3200" b="1" smtClean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94890" y="3926840"/>
            <a:ext cx="39039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solidFill>
                  <a:srgbClr val="00B05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比较阅读  体会情感</a:t>
            </a:r>
            <a:endParaRPr lang="zh-CN" altLang="en-US" sz="3200" b="1" smtClean="0">
              <a:solidFill>
                <a:srgbClr val="CA0E78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392430" y="664845"/>
            <a:ext cx="869950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l"/>
            <a:r>
              <a:rPr lang="zh-CN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语言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：重章叠句，回环往复，简单明快。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 algn="l"/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    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使用叠词，音律和谐，朗朗上口。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indent="0" algn="l"/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indent="0" algn="l"/>
            <a:r>
              <a:rPr lang="zh-CN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赋</a:t>
            </a:r>
            <a:r>
              <a:rPr lang="zh-CN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：平铺直叙，铺陈、排比。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indent="0" algn="l"/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风</a:t>
            </a:r>
            <a:r>
              <a:rPr lang="zh-CN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:   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各国民歌</a:t>
            </a:r>
            <a:r>
              <a:rPr lang="en-US" altLang="zh-CN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,  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反映老百姓的社会生活。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indent="0" algn="l"/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     劳动号子，劳动时的歌唱。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2430" y="3541395"/>
            <a:ext cx="842391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l"/>
            <a:r>
              <a:rPr lang="zh-CN" altLang="en-US" sz="3600" b="1">
                <a:solidFill>
                  <a:srgbClr val="00B05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劳动的节奏，劳动的欢快，劳动的喜悦。</a:t>
            </a:r>
            <a:endParaRPr lang="zh-CN" altLang="en-US" sz="3600" b="1">
              <a:solidFill>
                <a:srgbClr val="00B05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69100" y="770890"/>
            <a:ext cx="1251585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节奏感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l"/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音韵美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/>
        </p:nvSpPr>
        <p:spPr>
          <a:xfrm>
            <a:off x="339090" y="895985"/>
            <a:ext cx="8209280" cy="36703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读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者试平心静气，涵咏此诗，恍听田家妇女，三三五五，于平原绣野、风和日丽中，群歌互答，余音袅袅，若远若近，忽断忽续，不知其情之何以移，而神之何以旷</a:t>
            </a: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。则此诗不必细绎而自得其妙焉。</a:t>
            </a:r>
            <a:endParaRPr lang="zh-CN" altLang="en-US" sz="27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</a:t>
            </a:r>
            <a:r>
              <a:rPr lang="en-US" altLang="zh-CN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方玉润《诗经原始》</a:t>
            </a:r>
            <a:endParaRPr lang="zh-CN" altLang="en-US" sz="27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zh-CN" altLang="en-US" sz="27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  终篇言乐，不出一乐字，读之自见意思。</a:t>
            </a:r>
            <a:endParaRPr lang="zh-CN" altLang="en-US" sz="27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</a:t>
            </a:r>
            <a:r>
              <a:rPr lang="en-US" altLang="zh-CN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700" b="1" smtClean="0">
                <a:latin typeface="楷体" panose="02010609060101010101" pitchFamily="49" charset="-122"/>
                <a:ea typeface="楷体" panose="02010609060101010101" pitchFamily="49" charset="-122"/>
              </a:rPr>
              <a:t>元 吴师道</a:t>
            </a:r>
            <a:endParaRPr lang="zh-CN" altLang="en-US" sz="1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7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497177" y="-55253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36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芣苢</a:t>
            </a:r>
            <a:r>
              <a:rPr lang="en-US" altLang="zh-CN" sz="36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36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劳动者的欢歌</a:t>
            </a:r>
            <a:endParaRPr lang="zh-CN" altLang="en-US" sz="360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9090" y="234950"/>
            <a:ext cx="169164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四、小结</a:t>
            </a: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5912" y="1217287"/>
            <a:ext cx="7772400" cy="110251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sz="80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插秧歌</a:t>
            </a:r>
            <a:br>
              <a:rPr lang="zh-CN" altLang="en-US" sz="80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sz="40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宋  杨万里</a:t>
            </a:r>
            <a:endParaRPr lang="zh-CN" sz="400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50509" y="234315"/>
            <a:ext cx="6643734" cy="403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插秧歌</a:t>
            </a:r>
            <a:endParaRPr lang="zh-CN" altLang="en-US" sz="3200" b="1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 宋 杨万里</a:t>
            </a:r>
            <a:endParaRPr lang="en-US" altLang="zh-CN" sz="3200" b="1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田夫抛秧田妇接，小儿拔秧大儿插。</a:t>
            </a:r>
            <a:b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笠是</a:t>
            </a:r>
            <a:r>
              <a:rPr lang="zh-CN" altLang="en-US" sz="3200" b="1" u="sng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兜</a:t>
            </a:r>
            <a:r>
              <a:rPr lang="zh-CN" altLang="en-US" sz="3200" b="1" u="sng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鍪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蓑是甲，雨从头上湿到</a:t>
            </a:r>
            <a:r>
              <a:rPr lang="zh-CN" altLang="en-US" sz="32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胛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b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唤</a:t>
            </a:r>
            <a:r>
              <a:rPr lang="zh-CN" altLang="en-US" sz="3200" b="1" u="sng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渠</a:t>
            </a:r>
            <a:r>
              <a:rPr lang="zh-CN" altLang="en-US" sz="32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朝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餐歇</a:t>
            </a:r>
            <a:r>
              <a:rPr lang="zh-CN" altLang="en-US" sz="3200" b="1" u="sng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半霎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，低头折腰只不答。</a:t>
            </a:r>
            <a:b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秧根未牢</a:t>
            </a:r>
            <a:r>
              <a:rPr lang="zh-CN" altLang="en-US" sz="3200" b="1" u="sng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莳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未</a:t>
            </a:r>
            <a:r>
              <a:rPr lang="zh-CN" altLang="en-US" sz="3200" b="1" u="sng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匝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</a:t>
            </a:r>
            <a:r>
              <a:rPr lang="zh-CN" altLang="en-US" sz="3200" b="1" u="sng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照管</a:t>
            </a: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鹅儿与雏鸭。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8765" y="18992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móu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55690" y="18992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</a:rPr>
              <a:t>jiǎ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7720" y="335407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shì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2210" y="26485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zhāo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7" name="图片 6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20" y="1905000"/>
            <a:ext cx="1948180" cy="19481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10210" y="118745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插秧</a:t>
            </a:r>
            <a:endParaRPr lang="zh-CN" altLang="en-US" sz="36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48435" y="212725"/>
            <a:ext cx="74866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Calibri"/>
                <a:cs typeface="Calibri" panose="020f0502020204030204" charset="0"/>
              </a:rPr>
              <a:t>水稻秧苗从</a:t>
            </a:r>
            <a:r>
              <a:rPr lang="zh-CN" altLang="en-US" sz="2400" b="1">
                <a:solidFill>
                  <a:srgbClr val="FF0000"/>
                </a:solidFill>
                <a:latin typeface="Calibri"/>
                <a:cs typeface="Calibri" panose="020f0502020204030204" charset="0"/>
              </a:rPr>
              <a:t>秧田</a:t>
            </a:r>
            <a:r>
              <a:rPr lang="zh-CN" altLang="en-US" sz="2400" b="1">
                <a:latin typeface="Calibri"/>
                <a:cs typeface="Calibri" panose="020f0502020204030204" charset="0"/>
              </a:rPr>
              <a:t>移植到</a:t>
            </a:r>
            <a:r>
              <a:rPr lang="zh-CN" altLang="en-US" sz="2400" b="1">
                <a:solidFill>
                  <a:srgbClr val="FF0000"/>
                </a:solidFill>
                <a:latin typeface="Calibri"/>
                <a:cs typeface="Calibri" panose="020f0502020204030204" charset="0"/>
              </a:rPr>
              <a:t>稻田</a:t>
            </a:r>
            <a:r>
              <a:rPr lang="zh-CN" altLang="en-US" sz="2400" b="1">
                <a:latin typeface="Calibri"/>
                <a:cs typeface="Calibri" panose="020f0502020204030204" charset="0"/>
              </a:rPr>
              <a:t>里。一般秧苗长到3~5寸长即可移栽，即叫插秧。</a:t>
            </a:r>
            <a:endParaRPr lang="zh-CN" altLang="en-US" sz="2400" b="1">
              <a:latin typeface="Calibri"/>
              <a:cs typeface="Calibri" panose="020f050202020403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90" y="1157605"/>
            <a:ext cx="3150235" cy="23120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695" y="1157605"/>
            <a:ext cx="3277870" cy="23114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53870" y="3469640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秧田</a:t>
            </a: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12130" y="346900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稻田</a:t>
            </a: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2700" y="3991610"/>
            <a:ext cx="68694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拔秧</a:t>
            </a:r>
            <a:r>
              <a:rPr lang="en-US" altLang="zh-CN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——</a:t>
            </a:r>
            <a:r>
              <a:rPr lang="zh-CN" altLang="en-US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抛秧</a:t>
            </a:r>
            <a:r>
              <a:rPr lang="en-US" altLang="zh-CN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——</a:t>
            </a:r>
            <a:r>
              <a:rPr lang="zh-CN" altLang="en-US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接秧</a:t>
            </a:r>
            <a:r>
              <a:rPr lang="en-US" altLang="zh-CN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——</a:t>
            </a:r>
            <a:r>
              <a:rPr lang="zh-CN" altLang="en-US" sz="3200" b="1">
                <a:solidFill>
                  <a:srgbClr val="0000FF"/>
                </a:solidFill>
                <a:latin typeface="+mj-ea"/>
                <a:ea typeface="+mj-ea"/>
                <a:cs typeface="+mj-ea"/>
              </a:rPr>
              <a:t>插秧</a:t>
            </a:r>
            <a:endParaRPr lang="zh-CN" altLang="en-US" sz="3200" b="1">
              <a:solidFill>
                <a:srgbClr val="0000FF"/>
              </a:solidFill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41960" y="1016635"/>
            <a:ext cx="8241665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插秧歌  </a:t>
            </a:r>
            <a:endParaRPr lang="zh-CN" altLang="en-US" sz="3200" b="1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杨万里</a:t>
            </a:r>
            <a:endParaRPr lang="en-US" altLang="zh-CN" sz="3200" b="1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田夫抛秧田妇接，小儿拔秧大儿插。</a:t>
            </a:r>
            <a:b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笠是兜鍪蓑是甲，雨从头上湿到胛。</a:t>
            </a:r>
            <a:b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唤渠朝餐歇半霎，低头折腰只不答。</a:t>
            </a:r>
            <a:b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32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秧根未牢莳未匝，照管鹅儿与雏鸭。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090" y="63500"/>
            <a:ext cx="895540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Calibri"/>
                <a:cs typeface="Calibri" panose="020f0502020204030204" charset="0"/>
              </a:rPr>
              <a:t>      </a:t>
            </a:r>
            <a:r>
              <a:rPr lang="zh-CN" altLang="en-US" sz="2800" b="1">
                <a:solidFill>
                  <a:srgbClr val="FF0000"/>
                </a:solidFill>
                <a:latin typeface="Calibri"/>
                <a:cs typeface="Calibri" panose="020f0502020204030204" charset="0"/>
              </a:rPr>
              <a:t>自主品读思考：从《插秧歌》中你体会到</a:t>
            </a:r>
            <a:r>
              <a:rPr lang="zh-CN" altLang="en-US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anose="020f0502020204030204" charset="0"/>
              </a:rPr>
              <a:t>劳动的什么特点</a:t>
            </a:r>
            <a:r>
              <a:rPr lang="zh-CN" altLang="en-US" sz="2800" b="1">
                <a:solidFill>
                  <a:srgbClr val="FF0000"/>
                </a:solidFill>
                <a:latin typeface="Calibri"/>
                <a:cs typeface="Calibri" panose="020f0502020204030204" charset="0"/>
              </a:rPr>
              <a:t>？（用一个词概括特点，结合诗句</a:t>
            </a:r>
            <a:r>
              <a:rPr lang="zh-CN" altLang="en-US" sz="2800" b="1">
                <a:solidFill>
                  <a:srgbClr val="FF0000"/>
                </a:solidFill>
                <a:latin typeface="Calibri"/>
                <a:cs typeface="Calibri" panose="020f0502020204030204" charset="0"/>
                <a:sym typeface="+mn-ea"/>
              </a:rPr>
              <a:t>具体</a:t>
            </a:r>
            <a:r>
              <a:rPr lang="zh-CN" altLang="en-US" sz="2800" b="1">
                <a:solidFill>
                  <a:srgbClr val="FF0000"/>
                </a:solidFill>
                <a:latin typeface="Calibri"/>
                <a:cs typeface="Calibri" panose="020f0502020204030204" charset="0"/>
              </a:rPr>
              <a:t>分析）</a:t>
            </a:r>
            <a:endParaRPr lang="zh-CN" altLang="en-US" sz="2800" b="1">
              <a:solidFill>
                <a:srgbClr val="FF0000"/>
              </a:solidFill>
              <a:latin typeface="Calibri"/>
              <a:cs typeface="Calibri" panose="020f05020202040302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67355" y="398653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solidFill>
                  <a:srgbClr val="00B05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劳动的特点？</a:t>
            </a:r>
            <a:r>
              <a:rPr lang="zh-CN" altLang="en-US" sz="3200" b="1" smtClean="0">
                <a:solidFill>
                  <a:srgbClr val="CA0E78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</a:t>
            </a:r>
            <a:endParaRPr lang="zh-CN" altLang="en-US" sz="3200" b="1" smtClean="0">
              <a:solidFill>
                <a:srgbClr val="CA0E78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-19050" y="93345"/>
            <a:ext cx="5902960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插秧歌  杨万里</a:t>
            </a:r>
            <a:endParaRPr lang="en-US" altLang="zh-CN" sz="2800" b="1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田夫</a:t>
            </a: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抛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秧田妇</a:t>
            </a: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接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，小儿</a:t>
            </a: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拔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秧大儿</a:t>
            </a:r>
            <a:r>
              <a:rPr lang="zh-CN" altLang="en-US" sz="2800" b="1" smtClean="0">
                <a:solidFill>
                  <a:srgbClr val="FF0000"/>
                </a:solidFill>
                <a:effectLst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插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b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笠是兜鍪蓑是甲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，雨从</a:t>
            </a:r>
            <a:r>
              <a:rPr lang="zh-CN" altLang="en-US" sz="2800" b="1" u="sng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头上湿到胛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b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唤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渠朝餐歇半霎，</a:t>
            </a:r>
            <a:r>
              <a:rPr lang="zh-CN" altLang="en-US" sz="2800" b="1" u="sng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低头折腰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只不答。</a:t>
            </a:r>
            <a:b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</a:b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秧根</a:t>
            </a: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未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牢莳</a:t>
            </a: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未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匝，</a:t>
            </a:r>
            <a:r>
              <a:rPr lang="zh-CN" altLang="en-US" sz="2800" b="1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照管</a:t>
            </a:r>
            <a:r>
              <a:rPr lang="zh-CN" altLang="en-US" sz="2800" b="1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鹅儿与雏鸭。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32755" y="617855"/>
            <a:ext cx="1713865" cy="39878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动作</a:t>
            </a:r>
            <a:r>
              <a:rPr lang="en-US" altLang="zh-CN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</a:t>
            </a:r>
            <a:r>
              <a:rPr lang="zh-CN" altLang="en-US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画面</a:t>
            </a:r>
            <a:r>
              <a:rPr lang="zh-CN" altLang="en-US" sz="2000" b="1" smtClean="0">
                <a:solidFill>
                  <a:srgbClr val="CA0E78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</a:t>
            </a:r>
            <a:r>
              <a:rPr lang="zh-CN" altLang="en-US" sz="2000" b="1" smtClean="0">
                <a:solidFill>
                  <a:srgbClr val="00B05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     </a:t>
            </a:r>
            <a:endParaRPr lang="zh-CN" altLang="en-US" sz="2000" b="1" smtClean="0">
              <a:solidFill>
                <a:srgbClr val="00B05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31485" y="1016635"/>
            <a:ext cx="1714500" cy="39878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比喻</a:t>
            </a:r>
            <a:r>
              <a:rPr lang="en-US" altLang="zh-CN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</a:t>
            </a:r>
            <a:r>
              <a:rPr lang="zh-CN" altLang="en-US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气氛</a:t>
            </a:r>
            <a:endParaRPr lang="zh-CN" altLang="en-US" sz="2000" b="1" smtClean="0">
              <a:solidFill>
                <a:srgbClr val="00B05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31485" y="1479550"/>
            <a:ext cx="1714500" cy="39878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语言—心理</a:t>
            </a:r>
            <a:endParaRPr lang="zh-CN" altLang="en-US" sz="2000" b="1" smtClean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1485" y="1878330"/>
            <a:ext cx="1715135" cy="39878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2000" b="1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细节—形象</a:t>
            </a:r>
            <a:endParaRPr lang="en-US" altLang="zh-CN" sz="2000" b="1" smtClean="0">
              <a:solidFill>
                <a:srgbClr val="00B05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25" y="2419350"/>
            <a:ext cx="8819515" cy="18148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插秧歌</a:t>
            </a:r>
            <a:r>
              <a:rPr 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是杨万里写给农民的颂歌</a:t>
            </a:r>
            <a:r>
              <a:rPr 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歌颂他们</a:t>
            </a:r>
            <a:r>
              <a:rPr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辛劳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中的</a:t>
            </a:r>
            <a:r>
              <a:rPr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秩序井然</a:t>
            </a:r>
            <a:r>
              <a:rPr 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顶风冒雨中的</a:t>
            </a:r>
            <a:r>
              <a:rPr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热火朝天</a:t>
            </a:r>
            <a:r>
              <a:rPr 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赞颂他们</a:t>
            </a:r>
            <a:r>
              <a:rPr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吃苦耐劳，废寝忘食，投入忘我</a:t>
            </a:r>
            <a:r>
              <a:rPr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春种，秋收，这是劳动者发自内心的责任，也是根植于骨子里的习惯。</a:t>
            </a:r>
            <a:endParaRPr 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30745" y="759460"/>
            <a:ext cx="1750695" cy="1383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sz="2800" b="1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楷体" panose="02010600040101010101" charset="-122"/>
              </a:rPr>
              <a:t>紧张 繁忙</a:t>
            </a:r>
            <a:endParaRPr lang="zh-CN" sz="2800" b="1" smtClean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楷体" panose="02010600040101010101" charset="-122"/>
            </a:endParaRPr>
          </a:p>
          <a:p>
            <a:r>
              <a:rPr lang="zh-CN" sz="2800" b="1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楷体" panose="02010600040101010101" charset="-122"/>
              </a:rPr>
              <a:t>艰辛 劳心</a:t>
            </a:r>
            <a:endParaRPr lang="zh-CN" sz="2800" b="1" smtClean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楷体" panose="02010600040101010101" charset="-122"/>
            </a:endParaRPr>
          </a:p>
          <a:p>
            <a:r>
              <a:rPr lang="zh-CN" sz="2800" b="1" smtClean="0">
                <a:solidFill>
                  <a:srgbClr val="CA0E7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楷体" panose="02010600040101010101" charset="-122"/>
              </a:rPr>
              <a:t>吃苦 耐劳</a:t>
            </a:r>
            <a:endParaRPr lang="zh-CN" sz="2800" b="1" smtClean="0">
              <a:solidFill>
                <a:srgbClr val="CA0E7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楷体" panose="0201060004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251585" y="4300855"/>
            <a:ext cx="57524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8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小结：插秧歌</a:t>
            </a:r>
            <a:r>
              <a:rPr lang="en-US" altLang="zh-CN" sz="28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r>
              <a:rPr lang="zh-CN" altLang="en-US" sz="28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劳动者的</a:t>
            </a:r>
            <a:r>
              <a:rPr lang="zh-CN" sz="28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颂歌</a:t>
            </a:r>
            <a:endParaRPr lang="zh-CN" sz="2800" b="1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/>
      <p:bldP spid="8" grpId="0"/>
      <p:bldP spid="1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387725" y="12700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en-US" altLang="zh-CN" sz="3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总结</a:t>
            </a:r>
            <a:endParaRPr lang="zh-CN" altLang="en-US" sz="3600" b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2885" y="587375"/>
            <a:ext cx="86982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编者为什么要在这个单元安排两首古诗？为什么是这两首古诗？</a:t>
            </a:r>
            <a:endParaRPr lang="zh-CN" altLang="en-US" sz="28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31495" y="1540510"/>
          <a:ext cx="80518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2040"/>
                <a:gridCol w="2464435"/>
                <a:gridCol w="2197100"/>
                <a:gridCol w="2308225"/>
              </a:tblGrid>
              <a:tr h="128016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芣苢</a:t>
                      </a:r>
                      <a:endParaRPr lang="en-US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6个动词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重章叠唱 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回环往复 </a:t>
                      </a:r>
                      <a:endParaRPr lang="en-US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劳动者的欢歌</a:t>
                      </a:r>
                      <a:endParaRPr lang="en-US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indent="0" algn="l">
                        <a:buNone/>
                      </a:pP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展现了古代劳动者的精神风貌</a:t>
                      </a: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；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还原劳动本身的滋味</a:t>
                      </a: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。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945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插秧歌</a:t>
                      </a:r>
                      <a:endParaRPr lang="en-US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动</a:t>
                      </a: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作语言</a:t>
                      </a: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 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比喻细节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善于口语 </a:t>
                      </a: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</a:rPr>
                        <a:t>浅白流畅</a:t>
                      </a:r>
                      <a:endParaRPr lang="en-US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宋体" panose="02010600030101010101" pitchFamily="2" charset="-122"/>
                        </a:rPr>
                        <a:t>劳动者的赞歌</a:t>
                      </a:r>
                      <a:endParaRPr lang="en-US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633095" y="2122170"/>
            <a:ext cx="8300720" cy="335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劳动本身的滋味</a:t>
            </a:r>
            <a:r>
              <a:rPr lang="en-US" altLang="zh-CN" sz="32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endParaRPr lang="zh-CN" altLang="en-US" sz="320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</a:t>
            </a:r>
            <a:r>
              <a:rPr lang="zh-CN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劳动，辛苦繁忙；</a:t>
            </a:r>
            <a:endParaRPr lang="zh-CN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zh-CN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   劳动者们却甘之乐之；</a:t>
            </a:r>
            <a:endParaRPr lang="zh-CN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zh-CN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   在辛苦中收获快乐，也就生出了美。</a:t>
            </a:r>
            <a:endParaRPr lang="zh-CN" altLang="en-US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endParaRPr lang="zh-CN" altLang="en-US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05" y="330835"/>
            <a:ext cx="3446145" cy="2022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290" y="310515"/>
            <a:ext cx="3492500" cy="20637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75" y="832485"/>
            <a:ext cx="7539355" cy="3814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9220" y="181610"/>
            <a:ext cx="86982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劳动最光荣  劳动最崇高  劳动最伟大  劳动最美丽</a:t>
            </a:r>
            <a:endParaRPr lang="zh-CN" altLang="en-US" sz="28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245110" y="565785"/>
            <a:ext cx="8300720" cy="374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幸福是奋斗出来的</a:t>
            </a:r>
            <a:r>
              <a:rPr lang="en-US" altLang="zh-CN" sz="32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endParaRPr lang="zh-CN" altLang="en-US" sz="320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</a:t>
            </a:r>
            <a:r>
              <a:rPr lang="zh-CN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只有劳动的人生才称得上是幸福的人生。</a:t>
            </a:r>
            <a:endParaRPr lang="zh-CN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zh-CN" altLang="en-US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劳动是艰辛的，艰难困苦，玉汝于成，没有艰辛就不是真正的劳作，我们要勇于在艰苦的劳动中净化灵魂、磨炼意志，坚定信念。（习近平）</a:t>
            </a:r>
            <a:endParaRPr lang="en-US" altLang="zh-CN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218440" y="617855"/>
            <a:ext cx="8707755" cy="310769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</a:t>
            </a:r>
            <a:r>
              <a:rPr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</a:t>
            </a:r>
            <a:r>
              <a:rPr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民生在勤，勤则不匮”，劳动是财富的源泉，也是幸福的源泉。“夙兴夜寐，洒扫庭内”，热爱劳动是中华民族的优秀传统，绵延至今。可是现实生活中，也有一些同学不理解劳动，不愿意劳动。有的说：“我们学习这么忙，劳动太占时间了！”有的说：“科技进步这么快，劳动的事，以后可以交给人工智能啊！”也有的说：“劳动这么苦，这么累，干吗非得自己干？花点钱让别人去做好了！”此外，我们身边也还有着一些不尊重劳动的现象。</a:t>
            </a:r>
            <a:endParaRPr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8190" y="95885"/>
            <a:ext cx="7322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2019全国卷高考作文：热爱劳动，从我做起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440" y="3725545"/>
            <a:ext cx="87071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这引起了人们的深思。请结合材料内容，面向本校（统称“复兴中学”）同学写一篇</a:t>
            </a:r>
            <a:r>
              <a:rPr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演讲稿</a:t>
            </a:r>
            <a:r>
              <a:rPr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倡议大家“热爱劳动，从我做起”，体现你的认识与思考</a:t>
            </a:r>
            <a:r>
              <a:rPr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，并提出希望与建议。要求：自拟标题，自选角度，确定立意；不要套作，不得抄袭；不得泄露个人信息；不少于800字。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277495" y="1134745"/>
            <a:ext cx="858964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</a:t>
            </a:r>
            <a:r>
              <a:rPr lang="zh-CN" altLang="en-US" sz="36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中华民族有热爱劳动的优良传统，读了这</a:t>
            </a:r>
            <a:r>
              <a:rPr lang="en-US" altLang="zh-CN" sz="36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</a:t>
            </a:r>
            <a:r>
              <a:rPr lang="zh-CN" altLang="en-US" sz="36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首诗，学了这个单元，你对劳动有什么新的认识？谈谈你的思考。</a:t>
            </a:r>
            <a:endParaRPr lang="zh-CN" altLang="en-US" sz="36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(16:9)</PresentationFormat>
  <Paragraphs>101</Paragraphs>
  <Slides>20</Slides>
  <Notes>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华文细黑</vt:lpstr>
      <vt:lpstr>华文楷体</vt:lpstr>
      <vt:lpstr>仿宋</vt:lpstr>
      <vt:lpstr>宋体</vt:lpstr>
      <vt:lpstr>楷体</vt:lpstr>
      <vt:lpstr>Office 主题</vt:lpstr>
      <vt:lpstr>《芣苢》《插秧歌》               ——回响在历史中的劳动之歌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插秧歌宋  杨万里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2021-01-10T19:58:32.640</cp:lastPrinted>
  <dcterms:created xsi:type="dcterms:W3CDTF">2021-01-10T19:58:32Z</dcterms:created>
  <dcterms:modified xsi:type="dcterms:W3CDTF">2021-01-10T11:58:33Z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