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11" r:id="rId3"/>
    <p:sldId id="312" r:id="rId4"/>
    <p:sldId id="313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38" r:id="rId26"/>
    <p:sldId id="339" r:id="rId27"/>
    <p:sldId id="340" r:id="rId28"/>
    <p:sldId id="341" r:id="rId29"/>
    <p:sldId id="342" r:id="rId30"/>
    <p:sldId id="343" r:id="rId31"/>
    <p:sldId id="344" r:id="rId32"/>
    <p:sldId id="345" r:id="rId33"/>
    <p:sldId id="346" r:id="rId34"/>
    <p:sldId id="347" r:id="rId35"/>
  </p:sldIdLst>
  <p:sldSz cx="8999855" cy="683895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27"/>
    <p:restoredTop sz="94660"/>
  </p:normalViewPr>
  <p:slideViewPr>
    <p:cSldViewPr showGuides="1">
      <p:cViewPr varScale="1">
        <p:scale>
          <a:sx n="84" d="100"/>
          <a:sy n="84" d="100"/>
        </p:scale>
        <p:origin x="-1620" y="-90"/>
      </p:cViewPr>
      <p:guideLst>
        <p:guide orient="horz" pos="2154"/>
        <p:guide pos="283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9.emf"/><Relationship Id="rId8" Type="http://schemas.openxmlformats.org/officeDocument/2006/relationships/image" Target="../media/image18.emf"/><Relationship Id="rId7" Type="http://schemas.openxmlformats.org/officeDocument/2006/relationships/image" Target="../media/image17.emf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1" Type="http://schemas.openxmlformats.org/officeDocument/2006/relationships/image" Target="../media/image21.emf"/><Relationship Id="rId10" Type="http://schemas.openxmlformats.org/officeDocument/2006/relationships/image" Target="../media/image20.emf"/><Relationship Id="rId1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4688" y="2124075"/>
            <a:ext cx="7650162" cy="14668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49375" y="3875088"/>
            <a:ext cx="6300788" cy="174783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/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/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1200" y="4394200"/>
            <a:ext cx="7648575" cy="13589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11200" y="2898775"/>
            <a:ext cx="7648575" cy="14954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/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49263" y="1595438"/>
            <a:ext cx="3973512" cy="4513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5175" y="1595438"/>
            <a:ext cx="3975100" cy="4513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/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49263" y="1530350"/>
            <a:ext cx="3976687" cy="6381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9263" y="2168525"/>
            <a:ext cx="3976687" cy="39401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572000" y="1530350"/>
            <a:ext cx="3978275" cy="6381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572000" y="2168525"/>
            <a:ext cx="3978275" cy="39401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/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/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/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9263" y="273050"/>
            <a:ext cx="2962275" cy="11572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17900" y="273050"/>
            <a:ext cx="5032375" cy="5835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49263" y="1430338"/>
            <a:ext cx="2962275" cy="46783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/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63713" y="4787900"/>
            <a:ext cx="5400675" cy="565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63713" y="611188"/>
            <a:ext cx="5400675" cy="4103687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63713" y="5353050"/>
            <a:ext cx="5400675" cy="8016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/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/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26213" y="274638"/>
            <a:ext cx="2024062" cy="583406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49263" y="274638"/>
            <a:ext cx="5924550" cy="583406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/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49263" y="274638"/>
            <a:ext cx="8101012" cy="11398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49263" y="1595438"/>
            <a:ext cx="8101012" cy="451326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129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49263" y="6227763"/>
            <a:ext cx="210026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 smtClean="0">
                <a:latin typeface="+mn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29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74988" y="6227763"/>
            <a:ext cx="284956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 smtClean="0"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29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0013" y="6227763"/>
            <a:ext cx="210026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/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F:/2012&#24180;&#19979;/&#39640;&#32771;&#20108;&#36718;&#29983;&#29289;/SU34.TIF" TargetMode="Externa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7.x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8.e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7.emf"/><Relationship Id="rId1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F:/2012&#24180;&#19979;/&#39640;&#32771;&#20108;&#36718;&#29983;&#29289;/SU35.TIF" TargetMode="Externa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emf"/><Relationship Id="rId8" Type="http://schemas.openxmlformats.org/officeDocument/2006/relationships/oleObject" Target="../embeddings/oleObject7.bin"/><Relationship Id="rId7" Type="http://schemas.openxmlformats.org/officeDocument/2006/relationships/image" Target="../media/image13.emf"/><Relationship Id="rId6" Type="http://schemas.openxmlformats.org/officeDocument/2006/relationships/oleObject" Target="../embeddings/oleObject6.bin"/><Relationship Id="rId5" Type="http://schemas.openxmlformats.org/officeDocument/2006/relationships/image" Target="../media/image12.emf"/><Relationship Id="rId4" Type="http://schemas.openxmlformats.org/officeDocument/2006/relationships/oleObject" Target="../embeddings/oleObject5.bin"/><Relationship Id="rId3" Type="http://schemas.openxmlformats.org/officeDocument/2006/relationships/image" Target="../media/image11.emf"/><Relationship Id="rId25" Type="http://schemas.openxmlformats.org/officeDocument/2006/relationships/vmlDrawing" Target="../drawings/vmlDrawing2.vml"/><Relationship Id="rId24" Type="http://schemas.openxmlformats.org/officeDocument/2006/relationships/slideLayout" Target="../slideLayouts/slideLayout7.xml"/><Relationship Id="rId23" Type="http://schemas.openxmlformats.org/officeDocument/2006/relationships/image" Target="../media/image21.emf"/><Relationship Id="rId22" Type="http://schemas.openxmlformats.org/officeDocument/2006/relationships/oleObject" Target="../embeddings/oleObject14.bin"/><Relationship Id="rId21" Type="http://schemas.openxmlformats.org/officeDocument/2006/relationships/image" Target="../media/image20.emf"/><Relationship Id="rId20" Type="http://schemas.openxmlformats.org/officeDocument/2006/relationships/oleObject" Target="../embeddings/oleObject13.bin"/><Relationship Id="rId2" Type="http://schemas.openxmlformats.org/officeDocument/2006/relationships/oleObject" Target="../embeddings/oleObject4.bin"/><Relationship Id="rId19" Type="http://schemas.openxmlformats.org/officeDocument/2006/relationships/image" Target="../media/image19.emf"/><Relationship Id="rId18" Type="http://schemas.openxmlformats.org/officeDocument/2006/relationships/oleObject" Target="../embeddings/oleObject12.bin"/><Relationship Id="rId17" Type="http://schemas.openxmlformats.org/officeDocument/2006/relationships/image" Target="../media/image18.emf"/><Relationship Id="rId16" Type="http://schemas.openxmlformats.org/officeDocument/2006/relationships/oleObject" Target="../embeddings/oleObject11.bin"/><Relationship Id="rId15" Type="http://schemas.openxmlformats.org/officeDocument/2006/relationships/image" Target="../media/image17.emf"/><Relationship Id="rId14" Type="http://schemas.openxmlformats.org/officeDocument/2006/relationships/oleObject" Target="../embeddings/oleObject10.bin"/><Relationship Id="rId13" Type="http://schemas.openxmlformats.org/officeDocument/2006/relationships/image" Target="../media/image16.emf"/><Relationship Id="rId12" Type="http://schemas.openxmlformats.org/officeDocument/2006/relationships/oleObject" Target="../embeddings/oleObject9.bin"/><Relationship Id="rId11" Type="http://schemas.openxmlformats.org/officeDocument/2006/relationships/image" Target="../media/image15.emf"/><Relationship Id="rId10" Type="http://schemas.openxmlformats.org/officeDocument/2006/relationships/oleObject" Target="../embeddings/oleObject8.bin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F:/2012&#24180;&#19979;/&#39640;&#32771;&#20108;&#36718;&#29983;&#29289;/SU36.TIF" TargetMode="External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F:/2012&#24180;&#19979;/&#39640;&#32771;&#20108;&#36718;&#29983;&#29289;/P-4.TIF" TargetMode="External"/><Relationship Id="rId1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F:/2012&#24180;&#19979;/&#39640;&#32771;&#20108;&#36718;&#29983;&#29289;/SU40.TIF" TargetMode="External"/><Relationship Id="rId1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Text Box 2"/>
          <p:cNvSpPr txBox="1"/>
          <p:nvPr/>
        </p:nvSpPr>
        <p:spPr>
          <a:xfrm>
            <a:off x="2867025" y="3013075"/>
            <a:ext cx="3249613" cy="406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32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rgbClr val="FF00FF"/>
                </a:solidFill>
                <a:latin typeface="方正大标宋_GBK" pitchFamily="65" charset="-122"/>
                <a:ea typeface="方正大标宋_GBK" pitchFamily="65" charset="-122"/>
              </a:rPr>
              <a:t>专题二   细胞代谢</a:t>
            </a:r>
            <a:endParaRPr lang="zh-CN" altLang="en-US" dirty="0">
              <a:solidFill>
                <a:srgbClr val="FF00FF"/>
              </a:solidFill>
              <a:latin typeface="方正大标宋_GBK" pitchFamily="65" charset="-122"/>
              <a:ea typeface="方正大标宋_GBK" pitchFamily="65" charset="-122"/>
            </a:endParaRPr>
          </a:p>
        </p:txBody>
      </p:sp>
      <p:sp>
        <p:nvSpPr>
          <p:cNvPr id="2051" name="矩形 1"/>
          <p:cNvSpPr/>
          <p:nvPr/>
        </p:nvSpPr>
        <p:spPr>
          <a:xfrm>
            <a:off x="1763713" y="1690688"/>
            <a:ext cx="6840537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</a:rPr>
              <a:t>高考二轮生物专题课件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4" name="Picture 2" descr="ws_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711200"/>
            <a:ext cx="6019800" cy="44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" descr="ws_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0" y="1384300"/>
            <a:ext cx="1739900" cy="40640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59605" name="Group 213"/>
          <p:cNvGraphicFramePr>
            <a:graphicFrameLocks noGrp="1"/>
          </p:cNvGraphicFramePr>
          <p:nvPr/>
        </p:nvGraphicFramePr>
        <p:xfrm>
          <a:off x="879475" y="2044700"/>
          <a:ext cx="7219950" cy="3968750"/>
        </p:xfrm>
        <a:graphic>
          <a:graphicData uri="http://schemas.openxmlformats.org/drawingml/2006/table">
            <a:tbl>
              <a:tblPr/>
              <a:tblGrid>
                <a:gridCol w="4619625"/>
                <a:gridCol w="2600325"/>
              </a:tblGrid>
              <a:tr h="5120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考纲内容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要求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566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细胞的代谢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(1)</a:t>
                      </a: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酶在代谢中的作用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(2)ATP</a:t>
                      </a: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在能量代谢中的作用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(3)</a:t>
                      </a: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光合作用的基本过程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(4)</a:t>
                      </a: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影响光合作用速率的环境因素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(5)</a:t>
                      </a: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细胞呼吸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(6)</a:t>
                      </a: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探究影响酶活性的因素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(7)</a:t>
                      </a: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叶绿体色素的提取和分离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Ⅱ</a:t>
                      </a:r>
                      <a:endParaRPr kumimoji="0" lang="en-US" altLang="zh-CN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Ⅱ</a:t>
                      </a:r>
                      <a:endParaRPr kumimoji="0" lang="en-US" altLang="zh-CN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Ⅱ</a:t>
                      </a:r>
                      <a:endParaRPr kumimoji="0" lang="en-US" altLang="zh-CN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Ⅱ</a:t>
                      </a:r>
                      <a:endParaRPr kumimoji="0" lang="en-US" altLang="zh-CN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Ⅱ</a:t>
                      </a:r>
                      <a:endParaRPr kumimoji="0" lang="en-US" altLang="zh-CN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实验与探究能力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实验与探究能力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8" name="Picture 2" descr="ws_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05200" y="636588"/>
            <a:ext cx="1785938" cy="406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9" name="Picture 4" descr="F:\2012年下\高考二轮生物\SU34.TIF"/>
          <p:cNvPicPr>
            <a:picLocks noChangeAspect="1"/>
          </p:cNvPicPr>
          <p:nvPr/>
        </p:nvPicPr>
        <p:blipFill>
          <a:blip r:embed="rId2" r:link="rId3">
            <a:lum bright="-54001" contrast="84000"/>
          </a:blip>
          <a:stretch>
            <a:fillRect/>
          </a:stretch>
        </p:blipFill>
        <p:spPr>
          <a:xfrm>
            <a:off x="684213" y="1117600"/>
            <a:ext cx="7632700" cy="5254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0422" name="Rectangle 6"/>
          <p:cNvSpPr/>
          <p:nvPr/>
        </p:nvSpPr>
        <p:spPr>
          <a:xfrm>
            <a:off x="2770188" y="1116013"/>
            <a:ext cx="717550" cy="304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蛋白质</a:t>
            </a:r>
            <a:endParaRPr lang="zh-CN" altLang="en-US" sz="1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23" name="Rectangle 7"/>
          <p:cNvSpPr/>
          <p:nvPr/>
        </p:nvSpPr>
        <p:spPr>
          <a:xfrm>
            <a:off x="4859338" y="1516063"/>
            <a:ext cx="717550" cy="304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高效性</a:t>
            </a:r>
            <a:endParaRPr lang="zh-CN" altLang="en-US" sz="1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24" name="Rectangle 8"/>
          <p:cNvSpPr/>
          <p:nvPr/>
        </p:nvSpPr>
        <p:spPr>
          <a:xfrm>
            <a:off x="2555875" y="4106863"/>
            <a:ext cx="369888" cy="304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O</a:t>
            </a:r>
            <a:r>
              <a:rPr lang="en-US" altLang="zh-CN" sz="140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lang="en-US" altLang="zh-CN" sz="1400" baseline="-250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25" name="Rectangle 9"/>
          <p:cNvSpPr/>
          <p:nvPr/>
        </p:nvSpPr>
        <p:spPr>
          <a:xfrm>
            <a:off x="4687888" y="4713288"/>
            <a:ext cx="717550" cy="304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丙酮酸</a:t>
            </a:r>
            <a:endParaRPr lang="zh-CN" altLang="en-US" sz="1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26" name="Rectangle 10"/>
          <p:cNvSpPr/>
          <p:nvPr/>
        </p:nvSpPr>
        <p:spPr>
          <a:xfrm>
            <a:off x="971550" y="5751513"/>
            <a:ext cx="1141413" cy="3651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150"/>
              </a:lnSpc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～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～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P</a:t>
            </a:r>
            <a:endParaRPr lang="en-US" altLang="zh-CN" sz="1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2" grpId="0"/>
      <p:bldP spid="60423" grpId="0"/>
      <p:bldP spid="60424" grpId="0"/>
      <p:bldP spid="60425" grpId="0"/>
      <p:bldP spid="604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2" name="Picture 2" descr="ws_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1108075"/>
            <a:ext cx="5829300" cy="584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3" name="Picture 3" descr="ws_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882775"/>
            <a:ext cx="10795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4" name="Text Box 74"/>
          <p:cNvSpPr txBox="1"/>
          <p:nvPr/>
        </p:nvSpPr>
        <p:spPr>
          <a:xfrm>
            <a:off x="1031875" y="1978025"/>
            <a:ext cx="3611563" cy="9175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75"/>
              </a:lnSpc>
              <a:spcBef>
                <a:spcPct val="0"/>
              </a:spcBef>
              <a:buNone/>
              <a:tabLst>
                <a:tab pos="444500" algn="l"/>
              </a:tabLst>
            </a:pPr>
            <a:r>
              <a:rPr lang="en-US" altLang="zh-CN" sz="1800" dirty="0"/>
              <a:t>	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细胞代谢中的酶和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ATP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4445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4445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650"/>
              </a:lnSpc>
              <a:spcBef>
                <a:spcPct val="0"/>
              </a:spcBef>
              <a:buNone/>
              <a:tabLst>
                <a:tab pos="444500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．关于酶的相关知识：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62602" name="Group 138"/>
          <p:cNvGraphicFramePr>
            <a:graphicFrameLocks noGrp="1"/>
          </p:cNvGraphicFramePr>
          <p:nvPr/>
        </p:nvGraphicFramePr>
        <p:xfrm>
          <a:off x="433388" y="3152775"/>
          <a:ext cx="8131175" cy="2651125"/>
        </p:xfrm>
        <a:graphic>
          <a:graphicData uri="http://schemas.openxmlformats.org/drawingml/2006/table">
            <a:tbl>
              <a:tblPr/>
              <a:tblGrid>
                <a:gridCol w="1990725"/>
                <a:gridCol w="6140450"/>
              </a:tblGrid>
              <a:tr h="530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比较项目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内容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产生场所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几乎所有的活细胞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化学本质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有机物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大多为蛋白质，少数为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RNA)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作用机理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降低反应的活化能，从而起催化作用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特性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①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专一性；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②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高效性；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③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作用条件温和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Text Box 101"/>
          <p:cNvSpPr txBox="1"/>
          <p:nvPr/>
        </p:nvSpPr>
        <p:spPr>
          <a:xfrm>
            <a:off x="966788" y="5041900"/>
            <a:ext cx="7620000" cy="3048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4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注：影响酶促反应速度的因素：①酶的活性；②底物的浓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7" name="Text Box 102"/>
          <p:cNvSpPr txBox="1"/>
          <p:nvPr/>
        </p:nvSpPr>
        <p:spPr>
          <a:xfrm>
            <a:off x="358775" y="5635625"/>
            <a:ext cx="2438400" cy="3048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4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度；③酶的浓度。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63643" name="Group 155"/>
          <p:cNvGraphicFramePr>
            <a:graphicFrameLocks noGrp="1"/>
          </p:cNvGraphicFramePr>
          <p:nvPr/>
        </p:nvGraphicFramePr>
        <p:xfrm>
          <a:off x="433388" y="1116013"/>
          <a:ext cx="8131175" cy="3694113"/>
        </p:xfrm>
        <a:graphic>
          <a:graphicData uri="http://schemas.openxmlformats.org/drawingml/2006/table">
            <a:tbl>
              <a:tblPr/>
              <a:tblGrid>
                <a:gridCol w="1990725"/>
                <a:gridCol w="6140450"/>
              </a:tblGrid>
              <a:tr h="566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比较项目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内容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933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影响因素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①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低温只抑制酶的活性，不会使酶变性失活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②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高温、强酸、强碱不但抑制酶的活性，甚至改变酶的空间结构，使酶变性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③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每种酶都有各自的最适温度和最适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pH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作用场所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可在细胞内、细胞外、体外发挥作用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来源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生物体内合成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4654" name="Group 142"/>
          <p:cNvGraphicFramePr>
            <a:graphicFrameLocks noGrp="1"/>
          </p:cNvGraphicFramePr>
          <p:nvPr/>
        </p:nvGraphicFramePr>
        <p:xfrm>
          <a:off x="379413" y="1519238"/>
          <a:ext cx="8212138" cy="4421188"/>
        </p:xfrm>
        <a:graphic>
          <a:graphicData uri="http://schemas.openxmlformats.org/drawingml/2006/table">
            <a:tbl>
              <a:tblPr/>
              <a:tblGrid>
                <a:gridCol w="773112"/>
                <a:gridCol w="1338263"/>
                <a:gridCol w="6100762"/>
              </a:tblGrid>
              <a:tr h="5381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比较项目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内容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中文名称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三磷酸腺苷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81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结构简式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－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81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组成元素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O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7225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水解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319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反应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反应式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63600" algn="l"/>
                        </a:tabLst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                        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酶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89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63600" algn="l"/>
                        </a:tabLst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ATP――→ADP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＋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Pi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＋能量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5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场所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生命活动的耗能部位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9975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能量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319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变化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高能磷酸键中的化学能→生命活动所需能量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198" name="Text Box 143"/>
          <p:cNvSpPr txBox="1"/>
          <p:nvPr/>
        </p:nvSpPr>
        <p:spPr>
          <a:xfrm>
            <a:off x="966788" y="968375"/>
            <a:ext cx="2938462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ATP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的相</a:t>
            </a:r>
            <a:r>
              <a:rPr lang="zh-CN" altLang="en-US" sz="2400" dirty="0">
                <a:solidFill>
                  <a:srgbClr val="000000"/>
                </a:solidFill>
              </a:rPr>
              <a:t>关知识：</a:t>
            </a:r>
            <a:endParaRPr lang="zh-CN" alt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Text Box 220"/>
          <p:cNvSpPr txBox="1"/>
          <p:nvPr/>
        </p:nvSpPr>
        <p:spPr>
          <a:xfrm>
            <a:off x="966788" y="5408613"/>
            <a:ext cx="7662862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注：生物生命活动的直接能源物质是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ATP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，主要能源物质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5" name="Text Box 221"/>
          <p:cNvSpPr txBox="1"/>
          <p:nvPr/>
        </p:nvSpPr>
        <p:spPr>
          <a:xfrm>
            <a:off x="358775" y="5851525"/>
            <a:ext cx="5181600" cy="3048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4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是葡萄糖，最终的能量来源是太阳能。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65912" name="Group 376"/>
          <p:cNvGraphicFramePr>
            <a:graphicFrameLocks noGrp="1"/>
          </p:cNvGraphicFramePr>
          <p:nvPr/>
        </p:nvGraphicFramePr>
        <p:xfrm>
          <a:off x="385763" y="755650"/>
          <a:ext cx="8226425" cy="4495800"/>
        </p:xfrm>
        <a:graphic>
          <a:graphicData uri="http://schemas.openxmlformats.org/drawingml/2006/table">
            <a:tbl>
              <a:tblPr/>
              <a:tblGrid>
                <a:gridCol w="609600"/>
                <a:gridCol w="1247775"/>
                <a:gridCol w="952500"/>
                <a:gridCol w="5416550"/>
              </a:tblGrid>
              <a:tr h="4429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比较项目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内容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</a:tr>
              <a:tr h="44291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生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成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反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应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反应式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ADP</a:t>
                      </a: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＋</a:t>
                      </a: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Pi</a:t>
                      </a: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＋能量           </a:t>
                      </a: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ATP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</a:tr>
              <a:tr h="442913">
                <a:tc vMerge="1"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场所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动物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细胞质基质和线粒体</a:t>
                      </a: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呼吸作用</a:t>
                      </a: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375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绿色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植物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细胞质基质、线粒体和叶绿体基粒</a:t>
                      </a: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呼吸作用和光合作用</a:t>
                      </a: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 vMerge="1"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能量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变化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动物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有机物中的化学能            </a:t>
                      </a: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ATP</a:t>
                      </a: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的高能磷酸键中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375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绿色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植物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有机物中的化学能或光能           </a:t>
                      </a:r>
                      <a:r>
                        <a:rPr kumimoji="0" lang="en-US" altLang="zh-CN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ATP</a:t>
                      </a: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的高能磷酸键中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生理作用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生命活动的直接能量来源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</a:tr>
            </a:tbl>
          </a:graphicData>
        </a:graphic>
      </p:graphicFrame>
      <p:graphicFrame>
        <p:nvGraphicFramePr>
          <p:cNvPr id="8227" name="Object 373"/>
          <p:cNvGraphicFramePr>
            <a:graphicFrameLocks noChangeAspect="1"/>
          </p:cNvGraphicFramePr>
          <p:nvPr/>
        </p:nvGraphicFramePr>
        <p:xfrm>
          <a:off x="5753100" y="1201738"/>
          <a:ext cx="1008063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8279765" imgH="595630" progId="Word.Document.8">
                  <p:embed/>
                </p:oleObj>
              </mc:Choice>
              <mc:Fallback>
                <p:oleObj name="" r:id="rId1" imgW="8279765" imgH="595630" progId="Word.Document.8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rcRect r="87802" b="-9091"/>
                      <a:stretch>
                        <a:fillRect/>
                      </a:stretch>
                    </p:blipFill>
                    <p:spPr>
                      <a:xfrm>
                        <a:off x="5753100" y="1201738"/>
                        <a:ext cx="1008063" cy="647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28" name="Object 374"/>
          <p:cNvGraphicFramePr>
            <a:graphicFrameLocks noChangeAspect="1"/>
          </p:cNvGraphicFramePr>
          <p:nvPr/>
        </p:nvGraphicFramePr>
        <p:xfrm>
          <a:off x="5694363" y="2978150"/>
          <a:ext cx="96520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3" imgW="8279765" imgH="595630" progId="Word.Document.8">
                  <p:embed/>
                </p:oleObj>
              </mc:Choice>
              <mc:Fallback>
                <p:oleObj name="" r:id="rId3" imgW="8279765" imgH="595630" progId="Word.Document.8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4"/>
                      <a:srcRect r="88321" b="-10695"/>
                      <a:stretch>
                        <a:fillRect/>
                      </a:stretch>
                    </p:blipFill>
                    <p:spPr>
                      <a:xfrm>
                        <a:off x="5694363" y="2978150"/>
                        <a:ext cx="965200" cy="657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29" name="Object 377"/>
          <p:cNvGraphicFramePr>
            <a:graphicFrameLocks noChangeAspect="1"/>
          </p:cNvGraphicFramePr>
          <p:nvPr/>
        </p:nvGraphicFramePr>
        <p:xfrm>
          <a:off x="6516688" y="3851275"/>
          <a:ext cx="96520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5" imgW="8279765" imgH="595630" progId="Word.Document.8">
                  <p:embed/>
                </p:oleObj>
              </mc:Choice>
              <mc:Fallback>
                <p:oleObj name="" r:id="rId5" imgW="8279765" imgH="595630" progId="Word.Document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4"/>
                      <a:srcRect r="88321" b="-10695"/>
                      <a:stretch>
                        <a:fillRect/>
                      </a:stretch>
                    </p:blipFill>
                    <p:spPr>
                      <a:xfrm>
                        <a:off x="6516688" y="3851275"/>
                        <a:ext cx="965200" cy="657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Text Box 2"/>
          <p:cNvSpPr txBox="1"/>
          <p:nvPr/>
        </p:nvSpPr>
        <p:spPr>
          <a:xfrm>
            <a:off x="966788" y="806450"/>
            <a:ext cx="5335587" cy="3333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典例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下列操作中，不可能导致淀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19" name="Text Box 3"/>
          <p:cNvSpPr txBox="1"/>
          <p:nvPr/>
        </p:nvSpPr>
        <p:spPr>
          <a:xfrm>
            <a:off x="358775" y="1276350"/>
            <a:ext cx="3149600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粉酶活性发生变化的是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20" name="Text Box 4"/>
          <p:cNvSpPr txBox="1"/>
          <p:nvPr/>
        </p:nvSpPr>
        <p:spPr>
          <a:xfrm>
            <a:off x="4108450" y="1327150"/>
            <a:ext cx="101600" cy="2778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1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565" name="Text Box 5"/>
          <p:cNvSpPr txBox="1"/>
          <p:nvPr/>
        </p:nvSpPr>
        <p:spPr>
          <a:xfrm>
            <a:off x="358775" y="1746250"/>
            <a:ext cx="8272463" cy="455453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1800" dirty="0"/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．淀粉酶溶液中加入强酸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70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．淀粉酶溶液中加入蛋白酶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70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．淀粉酶溶液中加入淀粉溶液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69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．淀粉酶经高温烘干制成粉剂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70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名师点拨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温度、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pH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都会影响酶活性，故淀粉酶溶液中加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52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入强酸或经高温</a:t>
            </a: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烘干都会影响酶的活性；淀粉酶的化学本质为</a:t>
            </a: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8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蛋白质，蛋白酶会将其水解，从而使其活性发生改变，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B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不正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52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确；淀粉酶溶液中加入淀粉溶液后，淀粉被水解，但是淀粉酶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70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在反应前后的结构和活性不变。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8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	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答案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charRg st="65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5">
                                            <p:txEl>
                                              <p:charRg st="65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5">
                                            <p:txEl>
                                              <p:charRg st="65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charRg st="96" end="1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6565">
                                            <p:txEl>
                                              <p:charRg st="96" end="1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565">
                                            <p:txEl>
                                              <p:charRg st="96" end="1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charRg st="125" end="1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6565">
                                            <p:txEl>
                                              <p:charRg st="125" end="15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6565">
                                            <p:txEl>
                                              <p:charRg st="125" end="15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charRg st="155" end="18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565">
                                            <p:txEl>
                                              <p:charRg st="155" end="18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565">
                                            <p:txEl>
                                              <p:charRg st="155" end="18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charRg st="184" end="19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6565">
                                            <p:txEl>
                                              <p:charRg st="184" end="19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565">
                                            <p:txEl>
                                              <p:charRg st="184" end="19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charRg st="200" end="20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6565">
                                            <p:txEl>
                                              <p:charRg st="200" end="20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6565">
                                            <p:txEl>
                                              <p:charRg st="200" end="20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Text Box 3"/>
          <p:cNvSpPr txBox="1"/>
          <p:nvPr/>
        </p:nvSpPr>
        <p:spPr>
          <a:xfrm>
            <a:off x="966788" y="827088"/>
            <a:ext cx="5335587" cy="3333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典例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下图表示在不同条件下，酶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3" name="Text Box 4"/>
          <p:cNvSpPr txBox="1"/>
          <p:nvPr/>
        </p:nvSpPr>
        <p:spPr>
          <a:xfrm>
            <a:off x="358775" y="1250950"/>
            <a:ext cx="5588000" cy="24114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75"/>
              </a:lnSpc>
              <a:spcBef>
                <a:spcPct val="0"/>
              </a:spcBef>
              <a:buNone/>
              <a:tabLst>
                <a:tab pos="26035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催化反应的情况。以下有关叙述错误的是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6035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6035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6035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6035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6035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6035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6035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6035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6035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6035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6035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6035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6035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6035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415"/>
              </a:lnSpc>
              <a:spcBef>
                <a:spcPct val="0"/>
              </a:spcBef>
              <a:buNone/>
              <a:tabLst>
                <a:tab pos="2603500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图一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4" name="Text Box 5"/>
          <p:cNvSpPr txBox="1"/>
          <p:nvPr/>
        </p:nvSpPr>
        <p:spPr>
          <a:xfrm>
            <a:off x="6313488" y="1301750"/>
            <a:ext cx="330200" cy="20542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175"/>
              </a:lnSpc>
              <a:spcBef>
                <a:spcPct val="0"/>
              </a:spcBef>
              <a:buNone/>
              <a:tabLst>
                <a:tab pos="228600" algn="l"/>
              </a:tabLst>
            </a:pPr>
            <a:r>
              <a:rPr lang="en-US" altLang="zh-CN" sz="1800" dirty="0"/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28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28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28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28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28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28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28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28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28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28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28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28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28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228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5" name="Text Box 6"/>
          <p:cNvSpPr txBox="1"/>
          <p:nvPr/>
        </p:nvSpPr>
        <p:spPr>
          <a:xfrm>
            <a:off x="358775" y="3787775"/>
            <a:ext cx="8145463" cy="2438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1800" dirty="0"/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．图一实线、虚线可依次表示增加酶量前后，生成物量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314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与反应时间的关系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352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．图一实线、虚线可依次表示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H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在Fe</a:t>
            </a:r>
            <a:r>
              <a:rPr lang="en-US" altLang="en-US" sz="2400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3＋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、过氧化氢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314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酶作用下的分解速率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350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．图二能用来表示反应物浓度与反应时间的关系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332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．图二能用来表示酶活性与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pH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的关系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246" name="Picture 7" descr="F:\2012年下\高考二轮生物\SU35.TIF"/>
          <p:cNvPicPr>
            <a:picLocks noChangeAspect="1"/>
          </p:cNvPicPr>
          <p:nvPr/>
        </p:nvPicPr>
        <p:blipFill>
          <a:blip r:embed="rId1" r:link="rId2">
            <a:lum bright="-17999" contrast="36000"/>
          </a:blip>
          <a:stretch>
            <a:fillRect/>
          </a:stretch>
        </p:blipFill>
        <p:spPr>
          <a:xfrm>
            <a:off x="2195513" y="1670050"/>
            <a:ext cx="4922837" cy="1670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7" name="Rectangle 8"/>
          <p:cNvSpPr/>
          <p:nvPr/>
        </p:nvSpPr>
        <p:spPr>
          <a:xfrm>
            <a:off x="5795963" y="3275013"/>
            <a:ext cx="793750" cy="3984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415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图二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 Box 2"/>
          <p:cNvSpPr txBox="1"/>
          <p:nvPr/>
        </p:nvSpPr>
        <p:spPr>
          <a:xfrm rot="10800000">
            <a:off x="323850" y="1963738"/>
            <a:ext cx="8145463" cy="327025"/>
          </a:xfrm>
          <a:prstGeom prst="rect">
            <a:avLst/>
          </a:prstGeom>
          <a:noFill/>
          <a:ln w="9525">
            <a:noFill/>
          </a:ln>
        </p:spPr>
        <p:txBody>
          <a:bodyPr rot="10800000"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总量不变而反应时间缩短，故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正确。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Fe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3＋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属于无机催化剂，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8611" name="Text Box 3"/>
          <p:cNvSpPr txBox="1"/>
          <p:nvPr/>
        </p:nvSpPr>
        <p:spPr>
          <a:xfrm>
            <a:off x="358775" y="857250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1800" dirty="0"/>
              <a:t>	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名师点拨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酶能够改变</a:t>
            </a: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化学反应的速度，但不能改变化学</a:t>
            </a: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31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反应的平衡点，所以在某个化学反应中增加酶的量，生成物的</a:t>
            </a: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</p:txBody>
      </p:sp>
      <p:sp>
        <p:nvSpPr>
          <p:cNvPr id="68613" name="Text Box 5"/>
          <p:cNvSpPr txBox="1"/>
          <p:nvPr/>
        </p:nvSpPr>
        <p:spPr>
          <a:xfrm>
            <a:off x="358775" y="2514600"/>
            <a:ext cx="8229600" cy="30908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4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与酶这个有机催化剂相比较，有机催化剂降低化学反应活化能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eaLnBrk="1" hangingPunct="1">
              <a:lnSpc>
                <a:spcPts val="3365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的效果更显著，催化效率更高，但二者都不改变化学反应的平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eaLnBrk="1" hangingPunct="1">
              <a:lnSpc>
                <a:spcPts val="3525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衡点，最终生成物的量相同，故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B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正确。随着反应进行，反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eaLnBrk="1" hangingPunct="1">
              <a:lnSpc>
                <a:spcPts val="335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应物不断被消耗，反应物浓度越来越低，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C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正确。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pH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值较低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eaLnBrk="1" hangingPunct="1">
              <a:lnSpc>
                <a:spcPts val="335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和较高时酶已经失活，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pH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与酶活性关系的曲线应为抛物线，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eaLnBrk="1" hangingPunct="1">
              <a:lnSpc>
                <a:spcPts val="335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故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D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错误。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8614" name="Text Box 6"/>
          <p:cNvSpPr txBox="1"/>
          <p:nvPr/>
        </p:nvSpPr>
        <p:spPr>
          <a:xfrm>
            <a:off x="966788" y="5829300"/>
            <a:ext cx="1033462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答案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D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68611" grpId="0"/>
      <p:bldP spid="68613" grpId="0"/>
      <p:bldP spid="686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 Box 2"/>
          <p:cNvSpPr txBox="1"/>
          <p:nvPr/>
        </p:nvSpPr>
        <p:spPr>
          <a:xfrm>
            <a:off x="966788" y="825500"/>
            <a:ext cx="4095750" cy="3333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典例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下列有关酶和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ATP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291" name="Text Box 3"/>
          <p:cNvSpPr txBox="1"/>
          <p:nvPr/>
        </p:nvSpPr>
        <p:spPr>
          <a:xfrm>
            <a:off x="358775" y="1289050"/>
            <a:ext cx="1930400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的正确叙述是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2" name="Text Box 4"/>
          <p:cNvSpPr txBox="1"/>
          <p:nvPr/>
        </p:nvSpPr>
        <p:spPr>
          <a:xfrm>
            <a:off x="2890838" y="1339850"/>
            <a:ext cx="101600" cy="2762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1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7" name="Text Box 5"/>
          <p:cNvSpPr txBox="1"/>
          <p:nvPr/>
        </p:nvSpPr>
        <p:spPr>
          <a:xfrm>
            <a:off x="358775" y="1749425"/>
            <a:ext cx="8323263" cy="447833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1800" dirty="0"/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．基因表达过程需要酶和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ATP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参与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64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．酶的催化效率总是高于无机催化剂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62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．温度会影响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ATP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与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ADP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相互转化的速率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62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．酶氧化分解的产物是氨基酸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64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名师点拨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酶和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ATP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作为细胞代谢必需的物质，直接参与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64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各项生命活动，</a:t>
            </a: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其中包括基因表达过程。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ATP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与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ADP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相互转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62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化需要酶的催化，而酶的催化需要适宜的温度和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pH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值才能发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46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挥其高效性。酶氧化分解的产物绝大多数是二氧化碳、水和尿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62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素。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81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	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答案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AC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charRg st="87" end="1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37">
                                            <p:txEl>
                                              <p:charRg st="87" end="1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37">
                                            <p:txEl>
                                              <p:charRg st="87" end="1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charRg st="119" end="1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9637">
                                            <p:txEl>
                                              <p:charRg st="119" end="15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637">
                                            <p:txEl>
                                              <p:charRg st="119" end="15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charRg st="152" end="18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9637">
                                            <p:txEl>
                                              <p:charRg st="152" end="18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9637">
                                            <p:txEl>
                                              <p:charRg st="152" end="18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charRg st="183" end="2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637">
                                            <p:txEl>
                                              <p:charRg st="183" end="2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637">
                                            <p:txEl>
                                              <p:charRg st="183" end="2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charRg st="212" end="2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9637">
                                            <p:txEl>
                                              <p:charRg st="212" end="2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9637">
                                            <p:txEl>
                                              <p:charRg st="212" end="2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charRg st="216" end="2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9637">
                                            <p:txEl>
                                              <p:charRg st="216" end="2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9637">
                                            <p:txEl>
                                              <p:charRg st="216" end="2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314" name="Picture 2" descr="ws_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788988"/>
            <a:ext cx="1130300" cy="469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5" name="Text Box 237"/>
          <p:cNvSpPr txBox="1"/>
          <p:nvPr/>
        </p:nvSpPr>
        <p:spPr>
          <a:xfrm>
            <a:off x="1611313" y="903288"/>
            <a:ext cx="2128837" cy="3032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4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ea typeface="黑体" panose="02010609060101010101" pitchFamily="49" charset="-122"/>
              </a:rPr>
              <a:t>细胞呼吸的过程</a:t>
            </a:r>
            <a:endParaRPr lang="zh-CN" altLang="en-US" sz="2400" dirty="0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13316" name="Text Box 238"/>
          <p:cNvSpPr txBox="1"/>
          <p:nvPr/>
        </p:nvSpPr>
        <p:spPr>
          <a:xfrm>
            <a:off x="966788" y="1403350"/>
            <a:ext cx="3962400" cy="3048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4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有氧呼吸与无氧呼吸的比较：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70955" name="Group 299"/>
          <p:cNvGraphicFramePr>
            <a:graphicFrameLocks noGrp="1"/>
          </p:cNvGraphicFramePr>
          <p:nvPr/>
        </p:nvGraphicFramePr>
        <p:xfrm>
          <a:off x="290513" y="1865313"/>
          <a:ext cx="8416925" cy="4359275"/>
        </p:xfrm>
        <a:graphic>
          <a:graphicData uri="http://schemas.openxmlformats.org/drawingml/2006/table">
            <a:tbl>
              <a:tblPr/>
              <a:tblGrid>
                <a:gridCol w="657225"/>
                <a:gridCol w="657225"/>
                <a:gridCol w="4905375"/>
                <a:gridCol w="2197100"/>
              </a:tblGrid>
              <a:tr h="42706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比较项目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有氧呼吸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无氧呼吸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322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不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同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点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反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应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式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pt-B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333" name="Object 303"/>
          <p:cNvGraphicFramePr>
            <a:graphicFrameLocks noChangeAspect="1"/>
          </p:cNvGraphicFramePr>
          <p:nvPr/>
        </p:nvGraphicFramePr>
        <p:xfrm>
          <a:off x="1708150" y="2446338"/>
          <a:ext cx="8264525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2" imgW="8279765" imgH="543560" progId="Word.Document.8">
                  <p:embed/>
                </p:oleObj>
              </mc:Choice>
              <mc:Fallback>
                <p:oleObj name="" r:id="rId2" imgW="8279765" imgH="543560" progId="Word.Document.8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08150" y="2446338"/>
                        <a:ext cx="8264525" cy="5413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4" name="Object 304"/>
          <p:cNvGraphicFramePr>
            <a:graphicFrameLocks noChangeAspect="1"/>
          </p:cNvGraphicFramePr>
          <p:nvPr/>
        </p:nvGraphicFramePr>
        <p:xfrm>
          <a:off x="1690688" y="2987675"/>
          <a:ext cx="826452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4" imgW="8279765" imgH="595630" progId="Word.Document.8">
                  <p:embed/>
                </p:oleObj>
              </mc:Choice>
              <mc:Fallback>
                <p:oleObj name="" r:id="rId4" imgW="8279765" imgH="595630" progId="Word.Document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90688" y="2987675"/>
                        <a:ext cx="8264525" cy="593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35" name="Rectangle 305"/>
          <p:cNvSpPr/>
          <p:nvPr/>
        </p:nvSpPr>
        <p:spPr>
          <a:xfrm>
            <a:off x="1619250" y="3589338"/>
            <a:ext cx="1022350" cy="4270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pt-BR" sz="2200" dirty="0">
                <a:latin typeface="Times New Roman" panose="02020603050405020304" pitchFamily="18" charset="0"/>
              </a:rPr>
              <a:t>＋</a:t>
            </a:r>
            <a:r>
              <a:rPr lang="zh-CN" altLang="en-US" sz="2200" dirty="0">
                <a:latin typeface="Times New Roman" panose="02020603050405020304" pitchFamily="18" charset="0"/>
              </a:rPr>
              <a:t>能量</a:t>
            </a:r>
            <a:endParaRPr lang="zh-CN" altLang="en-US" sz="22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13336" name="Object 306"/>
          <p:cNvGraphicFramePr>
            <a:graphicFrameLocks noChangeAspect="1"/>
          </p:cNvGraphicFramePr>
          <p:nvPr/>
        </p:nvGraphicFramePr>
        <p:xfrm>
          <a:off x="1708150" y="4049713"/>
          <a:ext cx="826452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6" imgW="8279765" imgH="595630" progId="Word.Document.8">
                  <p:embed/>
                </p:oleObj>
              </mc:Choice>
              <mc:Fallback>
                <p:oleObj name="" r:id="rId6" imgW="8279765" imgH="595630" progId="Word.Document.8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08150" y="4049713"/>
                        <a:ext cx="8264525" cy="593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7" name="Object 307"/>
          <p:cNvGraphicFramePr>
            <a:graphicFrameLocks noChangeAspect="1"/>
          </p:cNvGraphicFramePr>
          <p:nvPr/>
        </p:nvGraphicFramePr>
        <p:xfrm>
          <a:off x="1708150" y="4714875"/>
          <a:ext cx="8264525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8" imgW="8279765" imgH="398145" progId="Word.Document.8">
                  <p:embed/>
                </p:oleObj>
              </mc:Choice>
              <mc:Fallback>
                <p:oleObj name="" r:id="rId8" imgW="8279765" imgH="398145" progId="Word.Document.8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08150" y="4714875"/>
                        <a:ext cx="8264525" cy="395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8" name="Object 308"/>
          <p:cNvGraphicFramePr>
            <a:graphicFrameLocks noChangeAspect="1"/>
          </p:cNvGraphicFramePr>
          <p:nvPr/>
        </p:nvGraphicFramePr>
        <p:xfrm>
          <a:off x="1690688" y="5075238"/>
          <a:ext cx="826452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0" imgW="8279765" imgH="595630" progId="Word.Document.8">
                  <p:embed/>
                </p:oleObj>
              </mc:Choice>
              <mc:Fallback>
                <p:oleObj name="" r:id="rId10" imgW="8279765" imgH="595630" progId="Word.Document.8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690688" y="5075238"/>
                        <a:ext cx="8264525" cy="593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9" name="Object 309"/>
          <p:cNvGraphicFramePr>
            <a:graphicFrameLocks noChangeAspect="1"/>
          </p:cNvGraphicFramePr>
          <p:nvPr/>
        </p:nvGraphicFramePr>
        <p:xfrm>
          <a:off x="1708150" y="5688013"/>
          <a:ext cx="8264525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2" imgW="8279765" imgH="398145" progId="Word.Document.8">
                  <p:embed/>
                </p:oleObj>
              </mc:Choice>
              <mc:Fallback>
                <p:oleObj name="" r:id="rId12" imgW="8279765" imgH="398145" progId="Word.Document.8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708150" y="5688013"/>
                        <a:ext cx="8264525" cy="395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40" name="Object 310"/>
          <p:cNvGraphicFramePr>
            <a:graphicFrameLocks noChangeAspect="1"/>
          </p:cNvGraphicFramePr>
          <p:nvPr/>
        </p:nvGraphicFramePr>
        <p:xfrm>
          <a:off x="6588125" y="2914650"/>
          <a:ext cx="8264525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4" imgW="8279765" imgH="543560" progId="Word.Document.8">
                  <p:embed/>
                </p:oleObj>
              </mc:Choice>
              <mc:Fallback>
                <p:oleObj name="" r:id="rId14" imgW="8279765" imgH="543560" progId="Word.Document.8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588125" y="2914650"/>
                        <a:ext cx="8264525" cy="541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41" name="Object 311"/>
          <p:cNvGraphicFramePr>
            <a:graphicFrameLocks noChangeAspect="1"/>
          </p:cNvGraphicFramePr>
          <p:nvPr/>
        </p:nvGraphicFramePr>
        <p:xfrm>
          <a:off x="6588125" y="3563938"/>
          <a:ext cx="8264525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16" imgW="8279765" imgH="398145" progId="Word.Document.8">
                  <p:embed/>
                </p:oleObj>
              </mc:Choice>
              <mc:Fallback>
                <p:oleObj name="" r:id="rId16" imgW="8279765" imgH="398145" progId="Word.Document.8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588125" y="3563938"/>
                        <a:ext cx="8264525" cy="395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42" name="Object 312"/>
          <p:cNvGraphicFramePr>
            <a:graphicFrameLocks noChangeAspect="1"/>
          </p:cNvGraphicFramePr>
          <p:nvPr/>
        </p:nvGraphicFramePr>
        <p:xfrm>
          <a:off x="6588125" y="4103688"/>
          <a:ext cx="8264525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8" imgW="8279765" imgH="398145" progId="Word.Document.8">
                  <p:embed/>
                </p:oleObj>
              </mc:Choice>
              <mc:Fallback>
                <p:oleObj name="" r:id="rId18" imgW="8279765" imgH="398145" progId="Word.Document.8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588125" y="4103688"/>
                        <a:ext cx="8264525" cy="395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43" name="Object 313"/>
          <p:cNvGraphicFramePr>
            <a:graphicFrameLocks noChangeAspect="1"/>
          </p:cNvGraphicFramePr>
          <p:nvPr/>
        </p:nvGraphicFramePr>
        <p:xfrm>
          <a:off x="6588125" y="4554538"/>
          <a:ext cx="826452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20" imgW="8279765" imgH="595630" progId="Word.Document.8">
                  <p:embed/>
                </p:oleObj>
              </mc:Choice>
              <mc:Fallback>
                <p:oleObj name="" r:id="rId20" imgW="8279765" imgH="595630" progId="Word.Document.8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6588125" y="4554538"/>
                        <a:ext cx="8264525" cy="593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44" name="Object 314"/>
          <p:cNvGraphicFramePr>
            <a:graphicFrameLocks noChangeAspect="1"/>
          </p:cNvGraphicFramePr>
          <p:nvPr/>
        </p:nvGraphicFramePr>
        <p:xfrm>
          <a:off x="6659563" y="5219700"/>
          <a:ext cx="8264525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22" imgW="8279765" imgH="398145" progId="Word.Document.8">
                  <p:embed/>
                </p:oleObj>
              </mc:Choice>
              <mc:Fallback>
                <p:oleObj name="" r:id="rId22" imgW="8279765" imgH="398145" progId="Word.Document.8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659563" y="5219700"/>
                        <a:ext cx="8264525" cy="395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Line 474"/>
          <p:cNvSpPr/>
          <p:nvPr/>
        </p:nvSpPr>
        <p:spPr>
          <a:xfrm>
            <a:off x="5418138" y="4581525"/>
            <a:ext cx="0" cy="0"/>
          </a:xfrm>
          <a:prstGeom prst="line">
            <a:avLst/>
          </a:prstGeom>
          <a:ln w="12700" cap="rnd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72192" name="Group 512"/>
          <p:cNvGraphicFramePr>
            <a:graphicFrameLocks noGrp="1"/>
          </p:cNvGraphicFramePr>
          <p:nvPr/>
        </p:nvGraphicFramePr>
        <p:xfrm>
          <a:off x="292100" y="898525"/>
          <a:ext cx="8415338" cy="5248275"/>
        </p:xfrm>
        <a:graphic>
          <a:graphicData uri="http://schemas.openxmlformats.org/drawingml/2006/table">
            <a:tbl>
              <a:tblPr/>
              <a:tblGrid>
                <a:gridCol w="608013"/>
                <a:gridCol w="1314450"/>
                <a:gridCol w="3495675"/>
                <a:gridCol w="2997200"/>
              </a:tblGrid>
              <a:tr h="49374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比较项目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有氧呼吸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无氧呼吸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6047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不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同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点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反应场所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细胞质基质、线粒体基质、线粒体内膜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细胞质基质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74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是否需氧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需要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不需要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74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放能数量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大量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少量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74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生成产物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kumimoji="0" lang="en-US" altLang="zh-CN" sz="2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altLang="zh-CN" sz="2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酒精、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kumimoji="0" lang="en-US" altLang="zh-CN" sz="2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或者乳酸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6047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影响因素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温度、氧气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促进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kumimoji="0" lang="en-US" altLang="zh-CN" sz="2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浓度等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温度、氧气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抑制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kumimoji="0" lang="en-US" altLang="zh-CN" sz="2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浓度等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7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相同点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反应过程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反应的第一阶段完全相同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</a:tr>
              <a:tr h="49374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反应实质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分解有机物，释放能量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</a:tr>
              <a:tr h="49374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反应意义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为生物体的各项生命活动提供能量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Text Box 3"/>
          <p:cNvSpPr txBox="1"/>
          <p:nvPr/>
        </p:nvSpPr>
        <p:spPr>
          <a:xfrm>
            <a:off x="966788" y="827088"/>
            <a:ext cx="5335587" cy="3333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典例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下图表示细胞内葡萄糖分解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3" name="Text Box 4"/>
          <p:cNvSpPr txBox="1"/>
          <p:nvPr/>
        </p:nvSpPr>
        <p:spPr>
          <a:xfrm>
            <a:off x="358775" y="1400175"/>
            <a:ext cx="5892800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的反应式，下列关于该过程的说法正确的是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4" name="Text Box 5"/>
          <p:cNvSpPr txBox="1"/>
          <p:nvPr/>
        </p:nvSpPr>
        <p:spPr>
          <a:xfrm>
            <a:off x="6845300" y="1450975"/>
            <a:ext cx="101600" cy="2762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1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5" name="Text Box 6"/>
          <p:cNvSpPr txBox="1"/>
          <p:nvPr/>
        </p:nvSpPr>
        <p:spPr>
          <a:xfrm>
            <a:off x="966788" y="2987675"/>
            <a:ext cx="3268662" cy="8985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．只发生在细胞有氧时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35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．只发生在线粒体内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6" name="Text Box 7"/>
          <p:cNvSpPr txBox="1"/>
          <p:nvPr/>
        </p:nvSpPr>
        <p:spPr>
          <a:xfrm>
            <a:off x="4667250" y="2987675"/>
            <a:ext cx="3573463" cy="8985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．只发生在细胞缺氧时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35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．只发生在细胞质基质内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2712" name="Text Box 8"/>
          <p:cNvSpPr txBox="1"/>
          <p:nvPr/>
        </p:nvSpPr>
        <p:spPr>
          <a:xfrm>
            <a:off x="358775" y="4132263"/>
            <a:ext cx="8229600" cy="20431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1800" dirty="0"/>
              <a:t>	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名师点拨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图中表示的细胞内葡萄糖分解的反应式为呼吸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332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作用的第一阶段，无论有氧呼吸还是无氧呼吸，都是在细胞质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50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基质中进行。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69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	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答案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5368" name="Picture 9"/>
          <p:cNvPicPr>
            <a:picLocks noChangeAspect="1"/>
          </p:cNvPicPr>
          <p:nvPr/>
        </p:nvPicPr>
        <p:blipFill>
          <a:blip r:embed="rId1">
            <a:lum bright="-17999" contrast="42000"/>
          </a:blip>
          <a:stretch>
            <a:fillRect/>
          </a:stretch>
        </p:blipFill>
        <p:spPr>
          <a:xfrm>
            <a:off x="1690688" y="1828800"/>
            <a:ext cx="5549900" cy="946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12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12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>
                                            <p:txEl>
                                              <p:charRg st="29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2712">
                                            <p:txEl>
                                              <p:charRg st="29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2712">
                                            <p:txEl>
                                              <p:charRg st="29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>
                                            <p:txEl>
                                              <p:charRg st="59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2712">
                                            <p:txEl>
                                              <p:charRg st="59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2712">
                                            <p:txEl>
                                              <p:charRg st="59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>
                                            <p:txEl>
                                              <p:charRg st="68" end="7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2712">
                                            <p:txEl>
                                              <p:charRg st="68" end="7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2712">
                                            <p:txEl>
                                              <p:charRg st="68" end="7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Text Box 3"/>
          <p:cNvSpPr txBox="1"/>
          <p:nvPr/>
        </p:nvSpPr>
        <p:spPr>
          <a:xfrm>
            <a:off x="358775" y="762000"/>
            <a:ext cx="8310563" cy="80803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1800" dirty="0"/>
              <a:t>	</a:t>
            </a: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典例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下图表示细胞呼吸作用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70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的过程，其中①～</a:t>
            </a:r>
            <a:r>
              <a:rPr lang="zh-CN" altLang="en-US" sz="2400" dirty="0">
                <a:solidFill>
                  <a:srgbClr val="000000"/>
                </a:solidFill>
              </a:rPr>
              <a:t>③代表有关生理过程发生的场所，甲、乙代</a:t>
            </a:r>
            <a:endParaRPr lang="zh-CN" altLang="en-US" sz="2400" dirty="0">
              <a:solidFill>
                <a:srgbClr val="000000"/>
              </a:solidFill>
            </a:endParaRPr>
          </a:p>
        </p:txBody>
      </p:sp>
      <p:sp>
        <p:nvSpPr>
          <p:cNvPr id="16387" name="Text Box 4"/>
          <p:cNvSpPr txBox="1"/>
          <p:nvPr/>
        </p:nvSpPr>
        <p:spPr>
          <a:xfrm>
            <a:off x="5932488" y="1800225"/>
            <a:ext cx="100012" cy="2762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1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8" name="Text Box 5"/>
          <p:cNvSpPr txBox="1"/>
          <p:nvPr/>
        </p:nvSpPr>
        <p:spPr>
          <a:xfrm>
            <a:off x="358775" y="1749425"/>
            <a:ext cx="4965700" cy="44926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表有关物质。下列相关叙述正确的是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314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．①和③都具有双层生物膜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89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．①和②所含酶的种类不同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89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．②和③都能产生大量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ATP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89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D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．甲、乙分别代表丙酮酸、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[H]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6389" name="Picture 6" descr="F:\2012年下\高考二轮生物\SU36.TIF"/>
          <p:cNvPicPr>
            <a:picLocks noChangeAspect="1"/>
          </p:cNvPicPr>
          <p:nvPr/>
        </p:nvPicPr>
        <p:blipFill>
          <a:blip r:embed="rId1" r:link="rId2">
            <a:lum bright="-12000" contrast="30000"/>
          </a:blip>
          <a:stretch>
            <a:fillRect/>
          </a:stretch>
        </p:blipFill>
        <p:spPr>
          <a:xfrm>
            <a:off x="2482850" y="2195513"/>
            <a:ext cx="3890963" cy="2105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4754" name="Text Box 2"/>
          <p:cNvSpPr txBox="1"/>
          <p:nvPr/>
        </p:nvSpPr>
        <p:spPr>
          <a:xfrm>
            <a:off x="358775" y="1812925"/>
            <a:ext cx="8348663" cy="210343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1800" dirty="0"/>
              <a:t>	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名师点拨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由图可判断①应该是细胞质基质，②③</a:t>
            </a: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应该都</a:t>
            </a: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4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是线粒体，</a:t>
            </a:r>
            <a:r>
              <a:rPr lang="zh-CN" altLang="en-US" sz="2400" dirty="0">
                <a:solidFill>
                  <a:srgbClr val="FF0000"/>
                </a:solidFill>
              </a:rPr>
              <a:t>②</a:t>
            </a: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处进行有氧呼吸第二阶段，产生二氧化碳和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[H]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84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同时产生少量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ATP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③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处进行有氧呼吸第三阶段，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[H]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r>
              <a:rPr lang="en-US" altLang="zh-CN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结</a:t>
            </a:r>
            <a:endParaRPr lang="zh-CN" altLang="en-US" sz="2400" baseline="-250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6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合生成水并产生大量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ATP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。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4755" name="Text Box 3"/>
          <p:cNvSpPr txBox="1"/>
          <p:nvPr/>
        </p:nvSpPr>
        <p:spPr>
          <a:xfrm>
            <a:off x="966788" y="4244975"/>
            <a:ext cx="1236662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答案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BD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  <p:bldP spid="7475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Text Box 2"/>
          <p:cNvSpPr txBox="1"/>
          <p:nvPr/>
        </p:nvSpPr>
        <p:spPr>
          <a:xfrm>
            <a:off x="966788" y="1571625"/>
            <a:ext cx="5437187" cy="3333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典例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下列有关豌豆的叙述中，正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Text Box 3"/>
          <p:cNvSpPr txBox="1"/>
          <p:nvPr/>
        </p:nvSpPr>
        <p:spPr>
          <a:xfrm>
            <a:off x="358775" y="2163763"/>
            <a:ext cx="1016000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确的是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6" name="Text Box 4"/>
          <p:cNvSpPr txBox="1"/>
          <p:nvPr/>
        </p:nvSpPr>
        <p:spPr>
          <a:xfrm>
            <a:off x="1981200" y="2214563"/>
            <a:ext cx="101600" cy="2762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1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7" name="Text Box 5"/>
          <p:cNvSpPr txBox="1"/>
          <p:nvPr/>
        </p:nvSpPr>
        <p:spPr>
          <a:xfrm>
            <a:off x="966788" y="2755900"/>
            <a:ext cx="5503862" cy="210343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．萌发初期，种子的有机物重量增加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266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．及时排涝，能防止根细胞受酒精毒害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26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．进入夜间，叶肉细胞内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ATP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合成停止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265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．叶片黄化，叶绿体对红光的吸收增多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6802" name="Text Box 2"/>
          <p:cNvSpPr txBox="1"/>
          <p:nvPr/>
        </p:nvSpPr>
        <p:spPr>
          <a:xfrm>
            <a:off x="358775" y="1287463"/>
            <a:ext cx="8226425" cy="385603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1800" dirty="0"/>
              <a:t>	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名师点拨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萌发初期所</a:t>
            </a: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需要的营养物质是由种子提供的，</a:t>
            </a: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66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此时还不能进行光合作用，所以有机物不断消耗，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A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错误。积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4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水过多，根细胞的无氧呼吸可产生酒精，对细胞有害，及时排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84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涝，可以减少酒精</a:t>
            </a: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毒害，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B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正确。进入夜间，叶肉细胞通过呼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6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吸作用也可以产生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ATP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C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错误。叶绿素的吸收光谱是红橙光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46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和蓝紫光，类胡萝卜素主要吸</a:t>
            </a: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收蓝紫光，叶片黄化，说明叶绿</a:t>
            </a: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66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素含量减少，这样对红光的吸收会减少。</a:t>
            </a: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</p:txBody>
      </p:sp>
      <p:sp>
        <p:nvSpPr>
          <p:cNvPr id="76803" name="Text Box 3"/>
          <p:cNvSpPr txBox="1"/>
          <p:nvPr/>
        </p:nvSpPr>
        <p:spPr>
          <a:xfrm>
            <a:off x="966788" y="5432425"/>
            <a:ext cx="1012825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答案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/>
      <p:bldP spid="7680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2" name="Picture 2" descr="ws_2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827088"/>
            <a:ext cx="1066800" cy="444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3" name="Text Box 218"/>
          <p:cNvSpPr txBox="1"/>
          <p:nvPr/>
        </p:nvSpPr>
        <p:spPr>
          <a:xfrm>
            <a:off x="1481138" y="911225"/>
            <a:ext cx="1219200" cy="3048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4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ea typeface="黑体" panose="02010609060101010101" pitchFamily="49" charset="-122"/>
              </a:rPr>
              <a:t>光合作用</a:t>
            </a:r>
            <a:endParaRPr lang="zh-CN" altLang="en-US" sz="2400" dirty="0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20484" name="Text Box 219"/>
          <p:cNvSpPr txBox="1"/>
          <p:nvPr/>
        </p:nvSpPr>
        <p:spPr>
          <a:xfrm>
            <a:off x="966788" y="1474788"/>
            <a:ext cx="3810000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．光反应与暗反应的比较：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78176" name="Group 352"/>
          <p:cNvGraphicFramePr>
            <a:graphicFrameLocks noGrp="1"/>
          </p:cNvGraphicFramePr>
          <p:nvPr/>
        </p:nvGraphicFramePr>
        <p:xfrm>
          <a:off x="371475" y="1979613"/>
          <a:ext cx="8375650" cy="4327525"/>
        </p:xfrm>
        <a:graphic>
          <a:graphicData uri="http://schemas.openxmlformats.org/drawingml/2006/table">
            <a:tbl>
              <a:tblPr/>
              <a:tblGrid>
                <a:gridCol w="1400175"/>
                <a:gridCol w="3057525"/>
                <a:gridCol w="3917950"/>
              </a:tblGrid>
              <a:tr h="4601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项目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光反应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暗反应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1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场所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叶绿体的类囊体膜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叶绿体的基质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1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条件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需要叶绿素、光、酶等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不需要叶绿素和光，需要酶等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89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物质变化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①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水的光解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②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ATP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的合成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①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kumimoji="0" lang="en-US" altLang="zh-CN" sz="2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的固定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②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0" lang="en-US" altLang="zh-CN" sz="2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化合物的还原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89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能量变化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光能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活跃的化学能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活跃的化学能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有机物中稳定的化学能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1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影响因素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光照、温度等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kumimoji="0" lang="en-US" altLang="zh-CN" sz="2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浓度、温度等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89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两者联系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光反应为暗反应提供了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ATP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[H]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，暗反应为光反应提供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ADP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Pi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Text Box 3"/>
          <p:cNvSpPr txBox="1"/>
          <p:nvPr/>
        </p:nvSpPr>
        <p:spPr>
          <a:xfrm>
            <a:off x="966788" y="755650"/>
            <a:ext cx="2971800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2.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色素的提取和分离：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1507" name="Picture 4" descr="F:\2012年下\高考二轮生物\P-4.TIF"/>
          <p:cNvPicPr>
            <a:picLocks noChangeAspect="1"/>
          </p:cNvPicPr>
          <p:nvPr/>
        </p:nvPicPr>
        <p:blipFill>
          <a:blip r:embed="rId1" r:link="rId2">
            <a:lum bright="-29999" contrast="54000"/>
          </a:blip>
          <a:stretch>
            <a:fillRect/>
          </a:stretch>
        </p:blipFill>
        <p:spPr>
          <a:xfrm>
            <a:off x="1714500" y="1162050"/>
            <a:ext cx="5018088" cy="52101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Text Box 2"/>
          <p:cNvSpPr txBox="1"/>
          <p:nvPr/>
        </p:nvSpPr>
        <p:spPr>
          <a:xfrm>
            <a:off x="966788" y="1644650"/>
            <a:ext cx="5335587" cy="3333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典例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关于叶绿体色素的叙述中，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Text Box 3"/>
          <p:cNvSpPr txBox="1"/>
          <p:nvPr/>
        </p:nvSpPr>
        <p:spPr>
          <a:xfrm>
            <a:off x="358775" y="2236788"/>
            <a:ext cx="1320800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错误的是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2" name="Text Box 4"/>
          <p:cNvSpPr txBox="1"/>
          <p:nvPr/>
        </p:nvSpPr>
        <p:spPr>
          <a:xfrm>
            <a:off x="2284413" y="2287588"/>
            <a:ext cx="101600" cy="2762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1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3" name="Text Box 5"/>
          <p:cNvSpPr txBox="1"/>
          <p:nvPr/>
        </p:nvSpPr>
        <p:spPr>
          <a:xfrm>
            <a:off x="966788" y="2828925"/>
            <a:ext cx="6299200" cy="210343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．叶绿素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和叶绿素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b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主要吸收红光和蓝紫光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266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．绿叶中叶绿素和类胡萝卜素</a:t>
            </a:r>
            <a:r>
              <a:rPr lang="zh-CN" altLang="en-US" sz="2400" dirty="0">
                <a:solidFill>
                  <a:srgbClr val="000000"/>
                </a:solidFill>
              </a:rPr>
              <a:t>含量不同</a:t>
            </a:r>
            <a:endParaRPr lang="zh-CN" altLang="en-US" sz="2400" dirty="0">
              <a:solidFill>
                <a:srgbClr val="000000"/>
              </a:solidFill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000000"/>
              </a:solidFill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000000"/>
              </a:solidFill>
            </a:endParaRPr>
          </a:p>
          <a:p>
            <a:pPr marL="0" lvl="0" indent="0" eaLnBrk="1" hangingPunct="1">
              <a:lnSpc>
                <a:spcPts val="26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．利用纸层析法可分离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4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种叶绿体色素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265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．乙醇提取的叶绿体色素不能吸收光能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898" name="Text Box 2"/>
          <p:cNvSpPr txBox="1"/>
          <p:nvPr/>
        </p:nvSpPr>
        <p:spPr>
          <a:xfrm>
            <a:off x="358775" y="1485900"/>
            <a:ext cx="8389938" cy="32639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1800" dirty="0"/>
              <a:t>	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名师点拨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叶绿素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a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和叶绿素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b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主要吸收红光和蓝紫光，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66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A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正确；叶绿体中叶绿素含量为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3/4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，类胡萝卜素含量为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1/4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66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B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正确；不同色素在层析液中的溶解度不同，在滤纸条上的扩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66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散速度不同，可用</a:t>
            </a: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纸层析法对其进行分离，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C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正确；乙醇提取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6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的叶绿素只要结构没有被破坏，还是可以吸收光能的，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D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不正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46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确。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80899" name="Text Box 3"/>
          <p:cNvSpPr txBox="1"/>
          <p:nvPr/>
        </p:nvSpPr>
        <p:spPr>
          <a:xfrm>
            <a:off x="966788" y="5037138"/>
            <a:ext cx="1033462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答案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D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/>
      <p:bldP spid="8089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Text Box 2"/>
          <p:cNvSpPr txBox="1"/>
          <p:nvPr/>
        </p:nvSpPr>
        <p:spPr>
          <a:xfrm>
            <a:off x="358775" y="762000"/>
            <a:ext cx="7810500" cy="9112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1800" dirty="0"/>
              <a:t>	</a:t>
            </a: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典例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ATP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是生物生命活动的直接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350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能源。真核细胞中有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ATP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分解，且没有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ATP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合成的部位是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79" name="Text Box 3"/>
          <p:cNvSpPr txBox="1"/>
          <p:nvPr/>
        </p:nvSpPr>
        <p:spPr>
          <a:xfrm>
            <a:off x="358775" y="1935163"/>
            <a:ext cx="101600" cy="2778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1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80" name="Text Box 4"/>
          <p:cNvSpPr txBox="1"/>
          <p:nvPr/>
        </p:nvSpPr>
        <p:spPr>
          <a:xfrm>
            <a:off x="1068388" y="1935163"/>
            <a:ext cx="101600" cy="2778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1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81" name="Text Box 5"/>
          <p:cNvSpPr txBox="1"/>
          <p:nvPr/>
        </p:nvSpPr>
        <p:spPr>
          <a:xfrm>
            <a:off x="966788" y="2414588"/>
            <a:ext cx="2027237" cy="9001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．线粒体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35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．叶绿体基质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82" name="Text Box 6"/>
          <p:cNvSpPr txBox="1"/>
          <p:nvPr/>
        </p:nvSpPr>
        <p:spPr>
          <a:xfrm>
            <a:off x="3603625" y="2414588"/>
            <a:ext cx="2043113" cy="9001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．叶绿体基粒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35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．细胞质基质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27" name="Text Box 7"/>
          <p:cNvSpPr txBox="1"/>
          <p:nvPr/>
        </p:nvSpPr>
        <p:spPr>
          <a:xfrm>
            <a:off x="358775" y="3559175"/>
            <a:ext cx="8226425" cy="26146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1800" dirty="0"/>
              <a:t>	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名师点拨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真核生物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ATP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的合成场所为细胞质基质、线粒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350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体基质和内膜、叶绿体类囊体薄膜等部位，而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ATP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的消耗在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332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细胞生命活动的各个部位均会发生，综上所述，只有消耗没有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50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合成的部位为叶绿体基质。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69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	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答案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7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7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charRg st="32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27">
                                            <p:txEl>
                                              <p:charRg st="32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27">
                                            <p:txEl>
                                              <p:charRg st="32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charRg st="63" end="9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927">
                                            <p:txEl>
                                              <p:charRg st="63" end="9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927">
                                            <p:txEl>
                                              <p:charRg st="63" end="9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charRg st="93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27">
                                            <p:txEl>
                                              <p:charRg st="93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27">
                                            <p:txEl>
                                              <p:charRg st="93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charRg st="108" end="1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27">
                                            <p:txEl>
                                              <p:charRg st="108" end="1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27">
                                            <p:txEl>
                                              <p:charRg st="108" end="1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2" name="Picture 2" descr="ws_2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827088"/>
            <a:ext cx="1028700" cy="431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03" name="Text Box 172"/>
          <p:cNvSpPr txBox="1"/>
          <p:nvPr/>
        </p:nvSpPr>
        <p:spPr>
          <a:xfrm>
            <a:off x="1468438" y="898525"/>
            <a:ext cx="2743200" cy="3048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4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ea typeface="黑体" panose="02010609060101010101" pitchFamily="49" charset="-122"/>
              </a:rPr>
              <a:t>光合作用与呼吸作用</a:t>
            </a:r>
            <a:endParaRPr lang="zh-CN" altLang="en-US" sz="2400" dirty="0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25604" name="Text Box 173"/>
          <p:cNvSpPr txBox="1"/>
          <p:nvPr/>
        </p:nvSpPr>
        <p:spPr>
          <a:xfrm>
            <a:off x="966788" y="1508125"/>
            <a:ext cx="4419600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．光合作用与有氧呼吸的比较：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86335" name="Group 319"/>
          <p:cNvGraphicFramePr>
            <a:graphicFrameLocks noGrp="1"/>
          </p:cNvGraphicFramePr>
          <p:nvPr/>
        </p:nvGraphicFramePr>
        <p:xfrm>
          <a:off x="290513" y="2074863"/>
          <a:ext cx="8416925" cy="3876675"/>
        </p:xfrm>
        <a:graphic>
          <a:graphicData uri="http://schemas.openxmlformats.org/drawingml/2006/table">
            <a:tbl>
              <a:tblPr/>
              <a:tblGrid>
                <a:gridCol w="655637"/>
                <a:gridCol w="1485900"/>
                <a:gridCol w="2744788"/>
                <a:gridCol w="3530600"/>
              </a:tblGrid>
              <a:tr h="56687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比较项目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光合作用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有氧呼吸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872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区别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场所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叶绿体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细胞质基质和线粒体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872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的变化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0" lang="pt-BR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pt-BR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pt-BR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kumimoji="0" lang="pt-BR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pt-BR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pt-BR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kumimoji="0" lang="pt-BR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0" lang="pt-BR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pt-BR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pt-BR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pt-BR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pt-BR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pt-BR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t-BR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kumimoji="0" lang="pt-BR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kumimoji="0" lang="pt-BR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pt-BR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2314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[H]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变化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[H] 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[H] 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872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[H]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作用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还原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化合物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还原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872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的变化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altLang="zh-CN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7362" name="Group 322"/>
          <p:cNvGraphicFramePr>
            <a:graphicFrameLocks noGrp="1"/>
          </p:cNvGraphicFramePr>
          <p:nvPr/>
        </p:nvGraphicFramePr>
        <p:xfrm>
          <a:off x="347663" y="1042988"/>
          <a:ext cx="8304213" cy="4816475"/>
        </p:xfrm>
        <a:graphic>
          <a:graphicData uri="http://schemas.openxmlformats.org/drawingml/2006/table">
            <a:tbl>
              <a:tblPr/>
              <a:tblGrid>
                <a:gridCol w="561975"/>
                <a:gridCol w="1352550"/>
                <a:gridCol w="3389312"/>
                <a:gridCol w="3000375"/>
              </a:tblGrid>
              <a:tr h="52737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比较项目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光合作用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有氧呼吸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3295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区别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能量变化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光能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0" lang="en-US" altLang="zh-CN" sz="2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altLang="zh-CN" sz="2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altLang="zh-CN" sz="2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中的化学能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0" lang="en-US" altLang="zh-CN" sz="2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altLang="zh-CN" sz="2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altLang="zh-CN" sz="2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中的化学能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ATP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中的能量和热能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374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ATP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作用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用于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0" lang="en-US" altLang="zh-CN" sz="2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化合物还原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用于生命活动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374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影响因素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光照、温度、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kumimoji="0" lang="en-US" altLang="zh-CN" sz="2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浓度等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altLang="zh-CN" sz="2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浓度、温度等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10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联系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①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光合作用为呼吸作用提供原料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有机物和氧气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0" lang="en-US" altLang="zh-CN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②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呼吸作用释放的能量是光合作用储存在有机物中的能量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③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呼吸作用为光合作用原料的吸收、利用和产物的运输提供能量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④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光合作用大于呼吸作用时，有机物积累，反之，有机物减少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Text Box 2"/>
          <p:cNvSpPr txBox="1"/>
          <p:nvPr/>
        </p:nvSpPr>
        <p:spPr>
          <a:xfrm>
            <a:off x="966788" y="1287463"/>
            <a:ext cx="6005512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2.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有关光合作用和呼吸作用计算的注意事项：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1" name="Text Box 3"/>
          <p:cNvSpPr txBox="1"/>
          <p:nvPr/>
        </p:nvSpPr>
        <p:spPr>
          <a:xfrm>
            <a:off x="966788" y="1879600"/>
            <a:ext cx="7346950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(1)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弄清楚光合作用和呼吸作用的生物类型，因为动物只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2" name="Text Box 4"/>
          <p:cNvSpPr txBox="1"/>
          <p:nvPr/>
        </p:nvSpPr>
        <p:spPr>
          <a:xfrm>
            <a:off x="358775" y="2471738"/>
            <a:ext cx="8208963" cy="3032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4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能进行呼吸作用，而绿色植物光合作用和呼吸作用都能进行。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3" name="Text Box 5"/>
          <p:cNvSpPr txBox="1"/>
          <p:nvPr/>
        </p:nvSpPr>
        <p:spPr>
          <a:xfrm>
            <a:off x="966788" y="3062288"/>
            <a:ext cx="6130925" cy="3286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(2)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弄清生物进行光合作用和呼吸作用的条件：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4" name="Text Box 6"/>
          <p:cNvSpPr txBox="1"/>
          <p:nvPr/>
        </p:nvSpPr>
        <p:spPr>
          <a:xfrm>
            <a:off x="358775" y="3656013"/>
            <a:ext cx="7924800" cy="15113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40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1800" dirty="0"/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①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在黑暗条件下植物不能进行光合作用，只进行呼吸作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84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用，因此此时测得的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en-US" altLang="zh-CN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吸收量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即空气中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en-US" altLang="zh-CN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的减少量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或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CO</a:t>
            </a:r>
            <a:r>
              <a:rPr lang="en-US" altLang="zh-CN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66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释放量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即空气中的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CO</a:t>
            </a:r>
            <a:r>
              <a:rPr lang="en-US" altLang="zh-CN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增加量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直接反映的是呼吸速率。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Text Box 2"/>
          <p:cNvSpPr txBox="1"/>
          <p:nvPr/>
        </p:nvSpPr>
        <p:spPr>
          <a:xfrm>
            <a:off x="358775" y="1354138"/>
            <a:ext cx="8640763" cy="32670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40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1800" dirty="0"/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②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在光照条件下，植物在进行光合作用的同时也在通过呼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85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吸作用消耗 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、放出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CO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，此时测得的O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增加量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(或CO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减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66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少量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比植物实际光合作用所产生的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量(或消耗的CO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量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要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49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少。因此此时测得的值并不能反映植物的实际光合速率，而反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65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映出</a:t>
            </a:r>
            <a:r>
              <a:rPr lang="zh-CN" altLang="en-US" sz="2400" dirty="0">
                <a:solidFill>
                  <a:srgbClr val="000000"/>
                </a:solidFill>
              </a:rPr>
              <a:t>净光合速率。其关系可以表示为：净光合速率＝实际光合</a:t>
            </a:r>
            <a:endParaRPr lang="zh-CN" altLang="en-US" sz="2400" dirty="0">
              <a:solidFill>
                <a:srgbClr val="000000"/>
              </a:solidFill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</a:endParaRPr>
          </a:p>
          <a:p>
            <a:pPr marL="0" lvl="0" indent="0" defTabSz="914400" eaLnBrk="1" hangingPunct="1">
              <a:lnSpc>
                <a:spcPts val="26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</a:rPr>
              <a:t>速率－呼吸速率。</a:t>
            </a:r>
            <a:endParaRPr lang="zh-CN" altLang="en-US" sz="2400" dirty="0">
              <a:solidFill>
                <a:srgbClr val="000000"/>
              </a:solidFill>
            </a:endParaRPr>
          </a:p>
        </p:txBody>
      </p:sp>
      <p:sp>
        <p:nvSpPr>
          <p:cNvPr id="28675" name="Text Box 3"/>
          <p:cNvSpPr txBox="1"/>
          <p:nvPr/>
        </p:nvSpPr>
        <p:spPr>
          <a:xfrm>
            <a:off x="966788" y="4906963"/>
            <a:ext cx="7297737" cy="3048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4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注：实际计算时可依据提供的条件分别用下列某一关系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676" name="Text Box 4"/>
          <p:cNvSpPr txBox="1"/>
          <p:nvPr/>
        </p:nvSpPr>
        <p:spPr>
          <a:xfrm>
            <a:off x="358775" y="5499100"/>
            <a:ext cx="608013" cy="3048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4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式：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Text Box 2"/>
          <p:cNvSpPr txBox="1"/>
          <p:nvPr/>
        </p:nvSpPr>
        <p:spPr>
          <a:xfrm>
            <a:off x="966788" y="1668463"/>
            <a:ext cx="7553325" cy="3286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9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①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光合作用实际产 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量＝实测O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的释放量＋呼吸作用耗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699" name="Text Box 3"/>
          <p:cNvSpPr txBox="1"/>
          <p:nvPr/>
        </p:nvSpPr>
        <p:spPr>
          <a:xfrm>
            <a:off x="358775" y="2260600"/>
            <a:ext cx="982663" cy="3286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9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量</a:t>
            </a:r>
            <a:r>
              <a:rPr lang="zh-CN" altLang="en-US" sz="2400" dirty="0">
                <a:solidFill>
                  <a:srgbClr val="000000"/>
                </a:solidFill>
              </a:rPr>
              <a:t>。</a:t>
            </a:r>
            <a:endParaRPr lang="zh-CN" altLang="en-US" sz="2400" dirty="0">
              <a:solidFill>
                <a:srgbClr val="000000"/>
              </a:solidFill>
            </a:endParaRPr>
          </a:p>
        </p:txBody>
      </p:sp>
      <p:sp>
        <p:nvSpPr>
          <p:cNvPr id="29700" name="Text Box 4"/>
          <p:cNvSpPr txBox="1"/>
          <p:nvPr/>
        </p:nvSpPr>
        <p:spPr>
          <a:xfrm>
            <a:off x="966788" y="2852738"/>
            <a:ext cx="7400925" cy="3286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9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②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光合作用实际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CO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消耗量＝实测的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CO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消耗量＋呼吸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701" name="Text Box 5"/>
          <p:cNvSpPr txBox="1"/>
          <p:nvPr/>
        </p:nvSpPr>
        <p:spPr>
          <a:xfrm>
            <a:off x="358775" y="3444875"/>
            <a:ext cx="2481263" cy="3286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9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作用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CO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释放量。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702" name="Text Box 6"/>
          <p:cNvSpPr txBox="1"/>
          <p:nvPr/>
        </p:nvSpPr>
        <p:spPr>
          <a:xfrm>
            <a:off x="966788" y="4038600"/>
            <a:ext cx="7620000" cy="3048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4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③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光合作用葡萄糖的净生产量＝光合作用葡萄糖的实际生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703" name="Text Box 7"/>
          <p:cNvSpPr txBox="1"/>
          <p:nvPr/>
        </p:nvSpPr>
        <p:spPr>
          <a:xfrm>
            <a:off x="358775" y="4627563"/>
            <a:ext cx="4572000" cy="3048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4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产量－呼吸作用葡萄糖的消耗量。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Text Box 2"/>
          <p:cNvSpPr txBox="1"/>
          <p:nvPr/>
        </p:nvSpPr>
        <p:spPr>
          <a:xfrm>
            <a:off x="966788" y="788988"/>
            <a:ext cx="8032750" cy="3333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典例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下列属于光合作用和有氧呼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3" name="Text Box 3"/>
          <p:cNvSpPr txBox="1"/>
          <p:nvPr/>
        </p:nvSpPr>
        <p:spPr>
          <a:xfrm>
            <a:off x="358775" y="1335088"/>
            <a:ext cx="2228850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吸的相同点的是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4" name="Text Box 4"/>
          <p:cNvSpPr txBox="1"/>
          <p:nvPr/>
        </p:nvSpPr>
        <p:spPr>
          <a:xfrm>
            <a:off x="3197225" y="1385888"/>
            <a:ext cx="101600" cy="2762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1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5" name="Text Box 5"/>
          <p:cNvSpPr txBox="1"/>
          <p:nvPr/>
        </p:nvSpPr>
        <p:spPr>
          <a:xfrm>
            <a:off x="3703638" y="1906588"/>
            <a:ext cx="1824037" cy="3048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4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②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需要酶催化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6" name="Text Box 6"/>
          <p:cNvSpPr txBox="1"/>
          <p:nvPr/>
        </p:nvSpPr>
        <p:spPr>
          <a:xfrm>
            <a:off x="6135688" y="1906588"/>
            <a:ext cx="1562100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③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产生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ATP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7" name="Text Box 7"/>
          <p:cNvSpPr txBox="1"/>
          <p:nvPr/>
        </p:nvSpPr>
        <p:spPr>
          <a:xfrm>
            <a:off x="966788" y="1906588"/>
            <a:ext cx="2128837" cy="8763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4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①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需在光下进行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ts val="25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④需要氧气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8" name="Text Box 8"/>
          <p:cNvSpPr txBox="1"/>
          <p:nvPr/>
        </p:nvSpPr>
        <p:spPr>
          <a:xfrm>
            <a:off x="966788" y="3052763"/>
            <a:ext cx="1130300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．①③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9" name="Text Box 9"/>
          <p:cNvSpPr txBox="1"/>
          <p:nvPr/>
        </p:nvSpPr>
        <p:spPr>
          <a:xfrm>
            <a:off x="2857500" y="3052763"/>
            <a:ext cx="1116013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．②③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30" name="Text Box 10"/>
          <p:cNvSpPr txBox="1"/>
          <p:nvPr/>
        </p:nvSpPr>
        <p:spPr>
          <a:xfrm>
            <a:off x="4733925" y="3052763"/>
            <a:ext cx="1114425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．②④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31" name="Text Box 11"/>
          <p:cNvSpPr txBox="1"/>
          <p:nvPr/>
        </p:nvSpPr>
        <p:spPr>
          <a:xfrm>
            <a:off x="6608763" y="3052763"/>
            <a:ext cx="1131887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．①④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48" name="Text Box 12"/>
          <p:cNvSpPr txBox="1"/>
          <p:nvPr/>
        </p:nvSpPr>
        <p:spPr>
          <a:xfrm>
            <a:off x="358775" y="3624263"/>
            <a:ext cx="8251825" cy="26162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1800" dirty="0"/>
              <a:t>	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名师点拨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光合作用的光反应必须在有光的条件下才能进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332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行，有氧呼吸有光无光都可以进行，有氧呼吸需要氧气，光合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69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作用释放氧气，二者在发生过程中都需要酶催化并产生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ATP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332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故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②③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正确。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69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	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答案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148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148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>
                                            <p:txEl>
                                              <p:charRg st="29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1148">
                                            <p:txEl>
                                              <p:charRg st="29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1148">
                                            <p:txEl>
                                              <p:charRg st="29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>
                                            <p:txEl>
                                              <p:charRg st="59" end="8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1148">
                                            <p:txEl>
                                              <p:charRg st="59" end="8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1148">
                                            <p:txEl>
                                              <p:charRg st="59" end="8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>
                                            <p:txEl>
                                              <p:charRg st="90" end="9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148">
                                            <p:txEl>
                                              <p:charRg st="90" end="9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148">
                                            <p:txEl>
                                              <p:charRg st="90" end="9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>
                                            <p:txEl>
                                              <p:charRg st="99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1148">
                                            <p:txEl>
                                              <p:charRg st="99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1148">
                                            <p:txEl>
                                              <p:charRg st="99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Text Box 3"/>
          <p:cNvSpPr txBox="1"/>
          <p:nvPr/>
        </p:nvSpPr>
        <p:spPr>
          <a:xfrm>
            <a:off x="358775" y="762000"/>
            <a:ext cx="8272463" cy="8016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1800" dirty="0"/>
              <a:t>	</a:t>
            </a: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典例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夏季晴朗的一天，甲、乙两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74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株同种植物在相同条件下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CO</a:t>
            </a:r>
            <a:r>
              <a:rPr lang="en-US" altLang="zh-CN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吸收速率的变化如下图所示。下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7" name="Text Box 4"/>
          <p:cNvSpPr txBox="1"/>
          <p:nvPr/>
        </p:nvSpPr>
        <p:spPr>
          <a:xfrm>
            <a:off x="358775" y="1709738"/>
            <a:ext cx="2228850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列说法正确的是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8" name="Text Box 5"/>
          <p:cNvSpPr txBox="1"/>
          <p:nvPr/>
        </p:nvSpPr>
        <p:spPr>
          <a:xfrm>
            <a:off x="3197225" y="1760538"/>
            <a:ext cx="101600" cy="2762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1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9" name="Text Box 6"/>
          <p:cNvSpPr txBox="1"/>
          <p:nvPr/>
        </p:nvSpPr>
        <p:spPr>
          <a:xfrm>
            <a:off x="358775" y="4605338"/>
            <a:ext cx="8297863" cy="219868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1800" dirty="0"/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．甲植株在点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开始进行光合作用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72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．乙植株在点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e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有机物积累量最多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72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．曲线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～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段和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～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e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段下降的原因相同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74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．两曲线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～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d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段不同的原因可能是甲植株气孔无法关</a:t>
            </a:r>
            <a:r>
              <a:rPr lang="zh-CN" altLang="en-US" sz="2400" dirty="0">
                <a:solidFill>
                  <a:srgbClr val="000000"/>
                </a:solidFill>
              </a:rPr>
              <a:t>闭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55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</a:endParaRPr>
          </a:p>
        </p:txBody>
      </p:sp>
      <p:pic>
        <p:nvPicPr>
          <p:cNvPr id="31750" name="Picture 7" descr="F:\2012年下\高考二轮生物\SU40.TIF"/>
          <p:cNvPicPr>
            <a:picLocks noChangeAspect="1"/>
          </p:cNvPicPr>
          <p:nvPr/>
        </p:nvPicPr>
        <p:blipFill>
          <a:blip r:embed="rId1" r:link="rId2">
            <a:lum bright="-42001" contrast="78000"/>
          </a:blip>
          <a:stretch>
            <a:fillRect/>
          </a:stretch>
        </p:blipFill>
        <p:spPr>
          <a:xfrm>
            <a:off x="2482850" y="2195513"/>
            <a:ext cx="3824288" cy="22240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3186" name="Text Box 2"/>
          <p:cNvSpPr txBox="1"/>
          <p:nvPr/>
        </p:nvSpPr>
        <p:spPr>
          <a:xfrm>
            <a:off x="966788" y="889000"/>
            <a:ext cx="7180262" cy="3286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9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名师点拨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由图可知，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CO</a:t>
            </a:r>
            <a:r>
              <a:rPr lang="en-US" altLang="zh-CN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吸收速率代表净光合作用速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93187" name="Text Box 3"/>
          <p:cNvSpPr txBox="1"/>
          <p:nvPr/>
        </p:nvSpPr>
        <p:spPr>
          <a:xfrm>
            <a:off x="358775" y="1390650"/>
            <a:ext cx="8532813" cy="43132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率，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a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点的含义为光合作用速率等于呼吸作用速率，开始进行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eaLnBrk="1" hangingPunct="1">
              <a:lnSpc>
                <a:spcPts val="295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光合作用的时间是在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a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点以前水平线转折点，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A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错误。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e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点代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eaLnBrk="1" hangingPunct="1">
              <a:lnSpc>
                <a:spcPts val="2765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表此刻开始光照消失，只进行呼吸作用，而有机物积累最多的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eaLnBrk="1" hangingPunct="1">
              <a:lnSpc>
                <a:spcPts val="295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时刻，应该在傍晚时光合作用速率等于呼吸作用速率的时候，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eaLnBrk="1" hangingPunct="1">
              <a:lnSpc>
                <a:spcPts val="3125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据图应在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18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时，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18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时以后，呼吸作用强于光合作用，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B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错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eaLnBrk="1" hangingPunct="1">
              <a:lnSpc>
                <a:spcPts val="295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误；夏季晴朗的中午，乙植物在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bc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段，为了减少水分蒸发，</a:t>
            </a: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eaLnBrk="1" hangingPunct="1">
              <a:lnSpc>
                <a:spcPts val="295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有些气孔关闭，从而使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CO</a:t>
            </a:r>
            <a:r>
              <a:rPr lang="en-US" altLang="zh-CN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供应不足，光合作用速率降低，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de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eaLnBrk="1" hangingPunct="1">
              <a:lnSpc>
                <a:spcPts val="2925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段下降的原因是光照强度减弱，故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C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错误；而甲植株无此现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eaLnBrk="1" hangingPunct="1">
              <a:lnSpc>
                <a:spcPts val="1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0" lvl="0" indent="0" eaLnBrk="1" hangingPunct="1">
              <a:lnSpc>
                <a:spcPts val="2775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象可能是与自身气</a:t>
            </a: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孔无法关闭有关。</a:t>
            </a: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</p:txBody>
      </p:sp>
      <p:sp>
        <p:nvSpPr>
          <p:cNvPr id="93188" name="Text Box 4"/>
          <p:cNvSpPr txBox="1"/>
          <p:nvPr/>
        </p:nvSpPr>
        <p:spPr>
          <a:xfrm>
            <a:off x="966788" y="5900738"/>
            <a:ext cx="1033462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答案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D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3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3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3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3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6" grpId="0"/>
      <p:bldP spid="93187" grpId="0"/>
      <p:bldP spid="9318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Text Box 2"/>
          <p:cNvSpPr txBox="1"/>
          <p:nvPr/>
        </p:nvSpPr>
        <p:spPr>
          <a:xfrm>
            <a:off x="358775" y="1474788"/>
            <a:ext cx="8310563" cy="9112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1800" dirty="0"/>
              <a:t>	</a:t>
            </a: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典例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将一株生长正常的绿色植物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4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置于</a:t>
            </a:r>
            <a:r>
              <a:rPr lang="zh-CN" altLang="en-US" sz="2400" dirty="0">
                <a:solidFill>
                  <a:srgbClr val="000000"/>
                </a:solidFill>
              </a:rPr>
              <a:t>密闭的玻璃容器内，在适宜条件下光照培养，随培养时间</a:t>
            </a:r>
            <a:endParaRPr lang="zh-CN" altLang="en-US" sz="2400" dirty="0">
              <a:solidFill>
                <a:srgbClr val="000000"/>
              </a:solidFill>
            </a:endParaRPr>
          </a:p>
        </p:txBody>
      </p:sp>
      <p:sp>
        <p:nvSpPr>
          <p:cNvPr id="33795" name="Text Box 3"/>
          <p:cNvSpPr txBox="1"/>
          <p:nvPr/>
        </p:nvSpPr>
        <p:spPr>
          <a:xfrm>
            <a:off x="7796213" y="2709863"/>
            <a:ext cx="100012" cy="2762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1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796" name="Text Box 4"/>
          <p:cNvSpPr txBox="1"/>
          <p:nvPr/>
        </p:nvSpPr>
        <p:spPr>
          <a:xfrm>
            <a:off x="358775" y="2659063"/>
            <a:ext cx="6850063" cy="269716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9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的延长，玻璃容器内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CO</a:t>
            </a:r>
            <a:r>
              <a:rPr lang="en-US" altLang="zh-CN" sz="2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浓度可出现的变化趋势是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65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．一直降低，直至为零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6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．一直保持稳定，不变化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650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．降低至一定水平时保持相对稳定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1" hangingPunct="1">
              <a:lnSpc>
                <a:spcPts val="26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．升高至一定水平时保持相对稳定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5234" name="Text Box 2"/>
          <p:cNvSpPr txBox="1"/>
          <p:nvPr/>
        </p:nvSpPr>
        <p:spPr>
          <a:xfrm>
            <a:off x="358775" y="1906588"/>
            <a:ext cx="8229600" cy="26733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defTabSz="914400" eaLnBrk="1" hangingPunct="1">
              <a:lnSpc>
                <a:spcPts val="25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en-US" altLang="zh-CN" sz="1800" dirty="0"/>
              <a:t>	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名师点拨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密闭容器内</a:t>
            </a: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的植物在适宜的条件下培养，密闭</a:t>
            </a: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4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容器内的二氧化碳含量有限，随着光合作用的持续进行，二氧</a:t>
            </a: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66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化碳逐渐被消耗，浓度降低，进而光合作用强度降低，当二氧</a:t>
            </a: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66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化碳浓度降低到一定水平时，植物的光合作用和呼吸作用强度</a:t>
            </a: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1000"/>
              </a:lnSpc>
              <a:spcBef>
                <a:spcPct val="0"/>
              </a:spcBef>
              <a:buNone/>
              <a:tabLst>
                <a:tab pos="609600" algn="l"/>
              </a:tabLst>
            </a:pP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marL="0" lvl="0" indent="0" defTabSz="914400" eaLnBrk="1" hangingPunct="1">
              <a:lnSpc>
                <a:spcPts val="2675"/>
              </a:lnSpc>
              <a:spcBef>
                <a:spcPct val="0"/>
              </a:spcBef>
              <a:buNone/>
              <a:tabLst>
                <a:tab pos="609600" algn="l"/>
              </a:tabLst>
            </a:pP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相等，则装置内的二氧化碳浓度保持相对稳定。</a:t>
            </a: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</p:txBody>
      </p:sp>
      <p:sp>
        <p:nvSpPr>
          <p:cNvPr id="95235" name="Text Box 3"/>
          <p:cNvSpPr txBox="1"/>
          <p:nvPr/>
        </p:nvSpPr>
        <p:spPr>
          <a:xfrm>
            <a:off x="966788" y="4865688"/>
            <a:ext cx="1016000" cy="327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ts val="2575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答案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5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5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4" grpId="0"/>
      <p:bldP spid="95235" grpId="0"/>
    </p:bldLst>
  </p:timing>
</p:sld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5215</Words>
  <Application>WPS 演示</Application>
  <PresentationFormat>自定义</PresentationFormat>
  <Paragraphs>933</Paragraphs>
  <Slides>33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14</vt:i4>
      </vt:variant>
      <vt:variant>
        <vt:lpstr>幻灯片标题</vt:lpstr>
      </vt:variant>
      <vt:variant>
        <vt:i4>33</vt:i4>
      </vt:variant>
    </vt:vector>
  </HeadingPairs>
  <TitlesOfParts>
    <vt:vector size="59" baseType="lpstr">
      <vt:lpstr>Arial</vt:lpstr>
      <vt:lpstr>宋体</vt:lpstr>
      <vt:lpstr>Wingdings</vt:lpstr>
      <vt:lpstr>Times New Roman</vt:lpstr>
      <vt:lpstr>Calibri</vt:lpstr>
      <vt:lpstr>方正大标宋_GBK</vt:lpstr>
      <vt:lpstr>黑体</vt:lpstr>
      <vt:lpstr>楷体_GB2312</vt:lpstr>
      <vt:lpstr>新宋体</vt:lpstr>
      <vt:lpstr>微软雅黑</vt:lpstr>
      <vt:lpstr>Arial Unicode MS</vt:lpstr>
      <vt:lpstr>自定义设计方案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yangx</cp:lastModifiedBy>
  <cp:revision>3</cp:revision>
  <dcterms:created xsi:type="dcterms:W3CDTF">2013-01-11T01:39:26Z</dcterms:created>
  <dcterms:modified xsi:type="dcterms:W3CDTF">2019-09-17T10:09:52Z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