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handoutMasterIdLst>
    <p:handoutMasterId r:id="rId51"/>
  </p:handoutMasterIdLst>
  <p:sldIdLst>
    <p:sldId id="725" r:id="rId3"/>
    <p:sldId id="550" r:id="rId4"/>
    <p:sldId id="726" r:id="rId5"/>
    <p:sldId id="727" r:id="rId6"/>
    <p:sldId id="728" r:id="rId7"/>
    <p:sldId id="554" r:id="rId8"/>
    <p:sldId id="555" r:id="rId9"/>
    <p:sldId id="556" r:id="rId10"/>
    <p:sldId id="557" r:id="rId11"/>
    <p:sldId id="558" r:id="rId12"/>
    <p:sldId id="563" r:id="rId13"/>
    <p:sldId id="564" r:id="rId14"/>
    <p:sldId id="565" r:id="rId15"/>
    <p:sldId id="566" r:id="rId16"/>
    <p:sldId id="567" r:id="rId17"/>
    <p:sldId id="568" r:id="rId18"/>
    <p:sldId id="580" r:id="rId19"/>
    <p:sldId id="581" r:id="rId20"/>
    <p:sldId id="582" r:id="rId21"/>
    <p:sldId id="583" r:id="rId22"/>
    <p:sldId id="584" r:id="rId23"/>
    <p:sldId id="593" r:id="rId24"/>
    <p:sldId id="594" r:id="rId25"/>
    <p:sldId id="595" r:id="rId26"/>
    <p:sldId id="596" r:id="rId27"/>
    <p:sldId id="597" r:id="rId28"/>
    <p:sldId id="729" r:id="rId29"/>
    <p:sldId id="730" r:id="rId30"/>
    <p:sldId id="731" r:id="rId31"/>
    <p:sldId id="732" r:id="rId32"/>
    <p:sldId id="733" r:id="rId33"/>
    <p:sldId id="734" r:id="rId34"/>
    <p:sldId id="735" r:id="rId35"/>
    <p:sldId id="736" r:id="rId36"/>
    <p:sldId id="737" r:id="rId37"/>
    <p:sldId id="738" r:id="rId38"/>
    <p:sldId id="739" r:id="rId39"/>
    <p:sldId id="740" r:id="rId40"/>
    <p:sldId id="741" r:id="rId41"/>
    <p:sldId id="714" r:id="rId42"/>
    <p:sldId id="742" r:id="rId43"/>
    <p:sldId id="743" r:id="rId44"/>
    <p:sldId id="744" r:id="rId45"/>
    <p:sldId id="745" r:id="rId46"/>
    <p:sldId id="746" r:id="rId47"/>
    <p:sldId id="747" r:id="rId48"/>
    <p:sldId id="748" r:id="rId49"/>
    <p:sldId id="749" r:id="rId50"/>
  </p:sldIdLst>
  <p:sldSz cx="12192000" cy="6858000"/>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9986"/>
    <p:restoredTop sz="94660"/>
  </p:normalViewPr>
  <p:slideViewPr>
    <p:cSldViewPr snapToObjects="1" showGuides="1">
      <p:cViewPr varScale="1">
        <p:scale>
          <a:sx n="75" d="100"/>
          <a:sy n="75" d="100"/>
        </p:scale>
        <p:origin x="62" y="298"/>
      </p:cViewPr>
      <p:guideLst>
        <p:guide orient="horz" pos="2160"/>
        <p:guide pos="3840"/>
      </p:guideLst>
    </p:cSldViewPr>
  </p:slideViewPr>
  <p:notesTextViewPr>
    <p:cViewPr>
      <p:scale>
        <a:sx n="1" d="1"/>
        <a:sy n="1" d="1"/>
      </p:scale>
      <p:origin x="0" y="0"/>
    </p:cViewPr>
  </p:notesTextViewPr>
  <p:gridSpacing cx="72010" cy="7201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4" Type="http://schemas.openxmlformats.org/officeDocument/2006/relationships/tableStyles" Target="tableStyles.xml"/><Relationship Id="rId53" Type="http://schemas.openxmlformats.org/officeDocument/2006/relationships/viewProps" Target="viewProps.xml"/><Relationship Id="rId52" Type="http://schemas.openxmlformats.org/officeDocument/2006/relationships/presProps" Target="presProps.xml"/><Relationship Id="rId51" Type="http://schemas.openxmlformats.org/officeDocument/2006/relationships/handoutMaster" Target="handoutMasters/handoutMaster1.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image" Target="../media/image1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image" Target="../media/image33.e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image" Target="../media/image35.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4FE77FD5-6F0D-42C8-A4D6-B25CB28E8C6D}" type="datetimeFigureOut">
              <a:rPr kumimoji="0" lang="zh-CN" altLang="en-US" sz="1200" b="0" i="0" u="none" strike="noStrike" kern="1200" cap="none" spc="0" normalizeH="0" baseline="0" noProof="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lstStyle>
            <a:lvl1pPr algn="r" eaLnBrk="1" hangingPunct="1">
              <a:defRPr sz="1200"/>
            </a:lvl1pPr>
          </a:lstStyle>
          <a:p>
            <a:pPr marL="0" marR="0" lvl="0" indent="0" algn="r" defTabSz="914400" rtl="0" eaLnBrk="1" fontAlgn="base" latinLnBrk="0" hangingPunct="1">
              <a:lnSpc>
                <a:spcPct val="100000"/>
              </a:lnSpc>
              <a:spcBef>
                <a:spcPct val="0"/>
              </a:spcBef>
              <a:spcAft>
                <a:spcPct val="0"/>
              </a:spcAft>
              <a:buClrTx/>
              <a:buSzTx/>
              <a:buFontTx/>
              <a:buNone/>
              <a:defRPr/>
            </a:pPr>
            <a:fld id="{51F96B83-A51F-4C1F-A57A-E06235A215FF}" type="slidenum">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5" Type="http://schemas.openxmlformats.org/officeDocument/2006/relationships/image" Target="../media/image4.emf"/><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image" Target="../media/image4.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bg>
      <p:bgPr>
        <a:blipFill rotWithShape="0">
          <a:blip r:embed="rId2"/>
          <a:stretch>
            <a:fillRect/>
          </a:stretch>
        </a:blipFill>
        <a:effectLst/>
      </p:bgPr>
    </p:bg>
    <p:spTree>
      <p:nvGrpSpPr>
        <p:cNvPr id="1" name=""/>
        <p:cNvGrpSpPr/>
        <p:nvPr/>
      </p:nvGrpSpPr>
      <p:grpSpPr>
        <a:xfrm>
          <a:off x="0" y="0"/>
          <a:ext cx="0" cy="0"/>
          <a:chOff x="0" y="0"/>
          <a:chExt cx="0" cy="0"/>
        </a:xfrm>
      </p:grpSpPr>
      <p:pic>
        <p:nvPicPr>
          <p:cNvPr id="2050" name="图片 10"/>
          <p:cNvPicPr>
            <a:picLocks noChangeAspect="1"/>
          </p:cNvPicPr>
          <p:nvPr userDrawn="1"/>
        </p:nvPicPr>
        <p:blipFill>
          <a:blip r:embed="rId3"/>
          <a:stretch>
            <a:fillRect/>
          </a:stretch>
        </p:blipFill>
        <p:spPr>
          <a:xfrm rot="1515377" flipH="1" flipV="1">
            <a:off x="-1112837" y="-349250"/>
            <a:ext cx="4527550" cy="4076700"/>
          </a:xfrm>
          <a:prstGeom prst="rect">
            <a:avLst/>
          </a:prstGeom>
          <a:noFill/>
          <a:ln w="9525">
            <a:noFill/>
          </a:ln>
        </p:spPr>
      </p:pic>
      <p:pic>
        <p:nvPicPr>
          <p:cNvPr id="2051" name="图片 11"/>
          <p:cNvPicPr>
            <a:picLocks noChangeAspect="1"/>
          </p:cNvPicPr>
          <p:nvPr userDrawn="1"/>
        </p:nvPicPr>
        <p:blipFill>
          <a:blip r:embed="rId4"/>
          <a:stretch>
            <a:fillRect/>
          </a:stretch>
        </p:blipFill>
        <p:spPr>
          <a:xfrm rot="-5014266" flipH="1" flipV="1">
            <a:off x="10698163" y="5373688"/>
            <a:ext cx="1485900" cy="1339850"/>
          </a:xfrm>
          <a:prstGeom prst="rect">
            <a:avLst/>
          </a:prstGeom>
          <a:noFill/>
          <a:ln w="9525">
            <a:noFill/>
          </a:ln>
        </p:spPr>
      </p:pic>
      <p:pic>
        <p:nvPicPr>
          <p:cNvPr id="2052" name="图片 6"/>
          <p:cNvPicPr>
            <a:picLocks noChangeAspect="1"/>
          </p:cNvPicPr>
          <p:nvPr userDrawn="1"/>
        </p:nvPicPr>
        <p:blipFill>
          <a:blip r:embed="rId5"/>
          <a:stretch>
            <a:fillRect/>
          </a:stretch>
        </p:blipFill>
        <p:spPr>
          <a:xfrm>
            <a:off x="992188" y="5872163"/>
            <a:ext cx="10204450" cy="66675"/>
          </a:xfrm>
          <a:prstGeom prst="rect">
            <a:avLst/>
          </a:prstGeom>
          <a:noFill/>
          <a:ln w="9525">
            <a:noFill/>
          </a:ln>
        </p:spPr>
      </p:pic>
      <p:sp>
        <p:nvSpPr>
          <p:cNvPr id="3" name="副标题 2"/>
          <p:cNvSpPr>
            <a:spLocks noGrp="1"/>
          </p:cNvSpPr>
          <p:nvPr>
            <p:ph type="subTitle" idx="1"/>
          </p:nvPr>
        </p:nvSpPr>
        <p:spPr>
          <a:xfrm>
            <a:off x="1638309" y="3910927"/>
            <a:ext cx="9031515" cy="808237"/>
          </a:xfrm>
        </p:spPr>
        <p:txBody>
          <a:bodyPr>
            <a:normAutofit/>
          </a:bodyPr>
          <a:lstStyle>
            <a:lvl1pPr marL="0" indent="0" algn="ctr">
              <a:buNone/>
              <a:defRPr sz="4800" b="1">
                <a:solidFill>
                  <a:srgbClr val="0000FF"/>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showMasterSp="0">
  <p:cSld name="1_标题幻灯片">
    <p:bg>
      <p:bgPr>
        <a:blipFill rotWithShape="0">
          <a:blip r:embed="rId2"/>
          <a:stretch>
            <a:fillRect/>
          </a:stretch>
        </a:blipFill>
        <a:effectLst/>
      </p:bgPr>
    </p:bg>
    <p:spTree>
      <p:nvGrpSpPr>
        <p:cNvPr id="1" name=""/>
        <p:cNvGrpSpPr/>
        <p:nvPr/>
      </p:nvGrpSpPr>
      <p:grpSpPr>
        <a:xfrm>
          <a:off x="0" y="0"/>
          <a:ext cx="0" cy="0"/>
          <a:chOff x="0" y="0"/>
          <a:chExt cx="0" cy="0"/>
        </a:xfrm>
      </p:grpSpPr>
      <p:grpSp>
        <p:nvGrpSpPr>
          <p:cNvPr id="3074" name="组合 10"/>
          <p:cNvGrpSpPr/>
          <p:nvPr userDrawn="1"/>
        </p:nvGrpSpPr>
        <p:grpSpPr>
          <a:xfrm>
            <a:off x="114300" y="1908175"/>
            <a:ext cx="3027363" cy="2905125"/>
            <a:chOff x="71850" y="1261711"/>
            <a:chExt cx="3026493" cy="2905010"/>
          </a:xfrm>
        </p:grpSpPr>
        <p:grpSp>
          <p:nvGrpSpPr>
            <p:cNvPr id="3075" name="Group 1"/>
            <p:cNvGrpSpPr/>
            <p:nvPr userDrawn="1"/>
          </p:nvGrpSpPr>
          <p:grpSpPr>
            <a:xfrm>
              <a:off x="129104" y="1261711"/>
              <a:ext cx="2969239" cy="2905010"/>
              <a:chOff x="-949635" y="0"/>
              <a:chExt cx="7009631" cy="6858000"/>
            </a:xfrm>
          </p:grpSpPr>
          <p:sp>
            <p:nvSpPr>
              <p:cNvPr id="18" name="Diamond 3"/>
              <p:cNvSpPr/>
              <p:nvPr/>
            </p:nvSpPr>
            <p:spPr bwMode="auto">
              <a:xfrm>
                <a:off x="-949918" y="0"/>
                <a:ext cx="7009914" cy="6858000"/>
              </a:xfrm>
              <a:prstGeom prst="diamond">
                <a:avLst/>
              </a:prstGeom>
              <a:solidFill>
                <a:schemeClr val="tx2">
                  <a:lumMod val="20000"/>
                  <a:lumOff val="80000"/>
                  <a:alpha val="35000"/>
                </a:schemeClr>
              </a:solidFill>
              <a:ln w="19050">
                <a:noFill/>
                <a:rou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solidFill>
                  <a:effectLst/>
                  <a:uLnTx/>
                  <a:uFillTx/>
                  <a:latin typeface="+mn-lt"/>
                  <a:ea typeface="+mn-ea"/>
                  <a:cs typeface="+mn-cs"/>
                </a:endParaRPr>
              </a:p>
            </p:txBody>
          </p:sp>
          <p:sp>
            <p:nvSpPr>
              <p:cNvPr id="19" name="Diamond 4"/>
              <p:cNvSpPr/>
              <p:nvPr/>
            </p:nvSpPr>
            <p:spPr bwMode="auto">
              <a:xfrm>
                <a:off x="-178116" y="652072"/>
                <a:ext cx="5649892" cy="5527624"/>
              </a:xfrm>
              <a:prstGeom prst="diamond">
                <a:avLst/>
              </a:prstGeom>
              <a:solidFill>
                <a:schemeClr val="tx2">
                  <a:lumMod val="20000"/>
                  <a:lumOff val="80000"/>
                </a:schemeClr>
              </a:solidFill>
              <a:ln w="19050">
                <a:noFill/>
                <a:rou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solidFill>
                  <a:effectLst/>
                  <a:uLnTx/>
                  <a:uFillTx/>
                  <a:latin typeface="+mn-lt"/>
                  <a:ea typeface="+mn-ea"/>
                  <a:cs typeface="+mn-cs"/>
                </a:endParaRPr>
              </a:p>
            </p:txBody>
          </p:sp>
        </p:grpSp>
        <p:grpSp>
          <p:nvGrpSpPr>
            <p:cNvPr id="3078" name="Group 2"/>
            <p:cNvGrpSpPr/>
            <p:nvPr userDrawn="1"/>
          </p:nvGrpSpPr>
          <p:grpSpPr>
            <a:xfrm>
              <a:off x="71850" y="1824845"/>
              <a:ext cx="1778742" cy="1778742"/>
              <a:chOff x="990600" y="2044717"/>
              <a:chExt cx="2768566" cy="2768566"/>
            </a:xfrm>
          </p:grpSpPr>
          <p:sp>
            <p:nvSpPr>
              <p:cNvPr id="14" name="Diamond 5"/>
              <p:cNvSpPr>
                <a:spLocks noChangeArrowheads="1"/>
              </p:cNvSpPr>
              <p:nvPr/>
            </p:nvSpPr>
            <p:spPr bwMode="auto">
              <a:xfrm>
                <a:off x="990600" y="2045350"/>
                <a:ext cx="2769087" cy="2767302"/>
              </a:xfrm>
              <a:prstGeom prst="diamond">
                <a:avLst/>
              </a:prstGeom>
              <a:solidFill>
                <a:schemeClr val="accent1"/>
              </a:solidFill>
              <a:ln>
                <a:noFill/>
              </a:ln>
              <a:extLst>
                <a:ext uri="{91240B29-F687-4F45-9708-019B960494DF}">
                  <a14:hiddenLine xmlns:a14="http://schemas.microsoft.com/office/drawing/2010/main" w="50800">
                    <a:solidFill>
                      <a:srgbClr val="000000"/>
                    </a:solidFill>
                    <a:round/>
                  </a14:hiddenLine>
                </a:ex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nvGrpSpPr>
              <p:cNvPr id="3080" name="Group 9"/>
              <p:cNvGrpSpPr/>
              <p:nvPr/>
            </p:nvGrpSpPr>
            <p:grpSpPr>
              <a:xfrm>
                <a:off x="1429100" y="2771847"/>
                <a:ext cx="1800200" cy="992584"/>
                <a:chOff x="2345143" y="2365645"/>
                <a:chExt cx="1800200" cy="992584"/>
              </a:xfrm>
            </p:grpSpPr>
            <p:sp>
              <p:nvSpPr>
                <p:cNvPr id="16" name="TextBox 7"/>
                <p:cNvSpPr txBox="1"/>
                <p:nvPr/>
              </p:nvSpPr>
              <p:spPr>
                <a:xfrm>
                  <a:off x="2346338" y="2365566"/>
                  <a:ext cx="1798300" cy="677001"/>
                </a:xfrm>
                <a:prstGeom prst="rect">
                  <a:avLst/>
                </a:prstGeom>
                <a:noFill/>
              </p:spPr>
              <p:txBody>
                <a:bodyPr lIns="0" tIns="0" rIns="0" bIns="0">
                  <a:normAutofit fontScale="775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chemeClr val="bg1"/>
                      </a:solidFill>
                      <a:effectLst/>
                      <a:uLnTx/>
                      <a:uFillTx/>
                      <a:latin typeface="+mn-lt"/>
                      <a:ea typeface="+mn-ea"/>
                      <a:cs typeface="+mn-cs"/>
                    </a:rPr>
                    <a:t>目录</a:t>
                  </a:r>
                  <a:endParaRPr kumimoji="0" lang="zh-CN" altLang="en-US" sz="4400" b="0" i="0" u="none" strike="noStrike" kern="1200" cap="none" spc="0" normalizeH="0" baseline="0" noProof="0" dirty="0">
                    <a:ln>
                      <a:noFill/>
                    </a:ln>
                    <a:solidFill>
                      <a:schemeClr val="bg1"/>
                    </a:solidFill>
                    <a:effectLst/>
                    <a:uLnTx/>
                    <a:uFillTx/>
                    <a:latin typeface="+mn-lt"/>
                    <a:ea typeface="+mn-ea"/>
                    <a:cs typeface="+mn-cs"/>
                  </a:endParaRPr>
                </a:p>
              </p:txBody>
            </p:sp>
            <p:sp>
              <p:nvSpPr>
                <p:cNvPr id="17" name="TextBox 8"/>
                <p:cNvSpPr txBox="1"/>
                <p:nvPr/>
              </p:nvSpPr>
              <p:spPr>
                <a:xfrm>
                  <a:off x="2346338" y="3143869"/>
                  <a:ext cx="1798300" cy="214961"/>
                </a:xfrm>
                <a:prstGeom prst="rect">
                  <a:avLst/>
                </a:prstGeom>
                <a:noFill/>
              </p:spPr>
              <p:txBody>
                <a:bodyPr lIns="0" tIns="0" rIns="0" bIns="0">
                  <a:normAutofit fontScale="775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a:ln>
                        <a:noFill/>
                      </a:ln>
                      <a:solidFill>
                        <a:schemeClr val="bg1"/>
                      </a:solidFill>
                      <a:effectLst/>
                      <a:uLnTx/>
                      <a:uFillTx/>
                      <a:latin typeface="+mn-lt"/>
                      <a:ea typeface="+mn-ea"/>
                      <a:cs typeface="+mn-cs"/>
                    </a:rPr>
                    <a:t>CONTENTS</a:t>
                  </a:r>
                  <a:endParaRPr kumimoji="0" lang="en-US" altLang="zh-CN" sz="1400" b="0" i="0" u="none" strike="noStrike" kern="1200" cap="none" spc="0" normalizeH="0" baseline="0" noProof="0">
                    <a:ln>
                      <a:noFill/>
                    </a:ln>
                    <a:solidFill>
                      <a:schemeClr val="bg1"/>
                    </a:solidFill>
                    <a:effectLst/>
                    <a:uLnTx/>
                    <a:uFillTx/>
                    <a:latin typeface="+mn-lt"/>
                    <a:ea typeface="+mn-ea"/>
                    <a:cs typeface="+mn-cs"/>
                  </a:endParaRPr>
                </a:p>
              </p:txBody>
            </p:sp>
          </p:grpSp>
        </p:grpSp>
      </p:grpSp>
      <p:sp>
        <p:nvSpPr>
          <p:cNvPr id="20" name="动作按钮: 后退或前一项 19">
            <a:hlinkClick r:id="" action="ppaction://hlinkshowjump?jump=previousslide" highlightClick="1"/>
          </p:cNvPr>
          <p:cNvSpPr/>
          <p:nvPr/>
        </p:nvSpPr>
        <p:spPr>
          <a:xfrm>
            <a:off x="10990263" y="6513513"/>
            <a:ext cx="279400" cy="304800"/>
          </a:xfrm>
          <a:prstGeom prst="actionButtonBackPrevio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1" name="动作按钮: 前进或下一项 20">
            <a:hlinkClick r:id="" action="ppaction://hlinkshowjump?jump=nextslide" highlightClick="1"/>
          </p:cNvPr>
          <p:cNvSpPr/>
          <p:nvPr/>
        </p:nvSpPr>
        <p:spPr>
          <a:xfrm>
            <a:off x="11353800" y="6526213"/>
            <a:ext cx="269875" cy="279400"/>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2" name="动作按钮: 结束 21">
            <a:hlinkClick r:id="" action="ppaction://hlinkshowjump?jump=endshow" highlightClick="1"/>
          </p:cNvPr>
          <p:cNvSpPr/>
          <p:nvPr/>
        </p:nvSpPr>
        <p:spPr>
          <a:xfrm>
            <a:off x="11707813" y="6515100"/>
            <a:ext cx="254000" cy="301625"/>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23" name="直接连接符 22"/>
          <p:cNvCxnSpPr/>
          <p:nvPr/>
        </p:nvCxnSpPr>
        <p:spPr>
          <a:xfrm>
            <a:off x="2808288" y="1104900"/>
            <a:ext cx="9153525"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ctrTitle"/>
          </p:nvPr>
        </p:nvSpPr>
        <p:spPr>
          <a:xfrm>
            <a:off x="2807854" y="317359"/>
            <a:ext cx="9144000" cy="761855"/>
          </a:xfrm>
        </p:spPr>
        <p:txBody>
          <a:bodyPr anchor="b">
            <a:normAutofit/>
          </a:bodyPr>
          <a:lstStyle>
            <a:lvl1pPr algn="ctr">
              <a:defRPr sz="3200" b="1"/>
            </a:lvl1pPr>
          </a:lstStyle>
          <a:p>
            <a:pPr fontAlgn="base"/>
            <a:r>
              <a:rPr lang="zh-CN" altLang="en-US" strike="noStrike" noProof="1"/>
              <a:t>单击此处编辑母版标题样式</a:t>
            </a:r>
            <a:endParaRPr lang="zh-CN" altLang="en-US" strike="noStrike" noProof="1" dirty="0"/>
          </a:p>
        </p:txBody>
      </p:sp>
      <p:sp>
        <p:nvSpPr>
          <p:cNvPr id="3" name="副标题 2"/>
          <p:cNvSpPr>
            <a:spLocks noGrp="1"/>
          </p:cNvSpPr>
          <p:nvPr>
            <p:ph type="subTitle" idx="1"/>
          </p:nvPr>
        </p:nvSpPr>
        <p:spPr>
          <a:xfrm>
            <a:off x="2807854" y="1147313"/>
            <a:ext cx="9144000" cy="5322498"/>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标题和内容">
    <p:bg>
      <p:bgPr>
        <a:blipFill rotWithShape="0">
          <a:blip r:embed="rId2"/>
          <a:stretch>
            <a:fillRect/>
          </a:stretch>
        </a:blipFill>
        <a:effectLst/>
      </p:bgPr>
    </p:bg>
    <p:spTree>
      <p:nvGrpSpPr>
        <p:cNvPr id="1" name=""/>
        <p:cNvGrpSpPr/>
        <p:nvPr/>
      </p:nvGrpSpPr>
      <p:grpSpPr>
        <a:xfrm>
          <a:off x="0" y="0"/>
          <a:ext cx="0" cy="0"/>
          <a:chOff x="0" y="0"/>
          <a:chExt cx="0" cy="0"/>
        </a:xfrm>
      </p:grpSpPr>
      <p:grpSp>
        <p:nvGrpSpPr>
          <p:cNvPr id="11" name="Group 1"/>
          <p:cNvGrpSpPr/>
          <p:nvPr userDrawn="1"/>
        </p:nvGrpSpPr>
        <p:grpSpPr>
          <a:xfrm>
            <a:off x="822325" y="1262063"/>
            <a:ext cx="2968625" cy="2905125"/>
            <a:chOff x="-949635" y="0"/>
            <a:chExt cx="7009631" cy="6858000"/>
          </a:xfrm>
        </p:grpSpPr>
        <p:sp>
          <p:nvSpPr>
            <p:cNvPr id="12" name="Diamond 3"/>
            <p:cNvSpPr/>
            <p:nvPr/>
          </p:nvSpPr>
          <p:spPr bwMode="auto">
            <a:xfrm>
              <a:off x="-949635" y="0"/>
              <a:ext cx="7009631" cy="6858000"/>
            </a:xfrm>
            <a:prstGeom prst="diamond">
              <a:avLst/>
            </a:prstGeom>
            <a:solidFill>
              <a:schemeClr val="tx2">
                <a:lumMod val="20000"/>
                <a:lumOff val="80000"/>
                <a:alpha val="35000"/>
              </a:schemeClr>
            </a:solidFill>
            <a:ln w="19050">
              <a:noFill/>
              <a:rou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solidFill>
                <a:effectLst/>
                <a:uLnTx/>
                <a:uFillTx/>
                <a:latin typeface="+mn-lt"/>
                <a:ea typeface="+mn-ea"/>
                <a:cs typeface="+mn-cs"/>
              </a:endParaRPr>
            </a:p>
          </p:txBody>
        </p:sp>
        <p:sp>
          <p:nvSpPr>
            <p:cNvPr id="13" name="Diamond 4"/>
            <p:cNvSpPr/>
            <p:nvPr/>
          </p:nvSpPr>
          <p:spPr bwMode="auto">
            <a:xfrm>
              <a:off x="-177451" y="652072"/>
              <a:ext cx="5648939" cy="5527622"/>
            </a:xfrm>
            <a:prstGeom prst="diamond">
              <a:avLst/>
            </a:prstGeom>
            <a:solidFill>
              <a:schemeClr val="tx2">
                <a:lumMod val="20000"/>
                <a:lumOff val="80000"/>
              </a:schemeClr>
            </a:solidFill>
            <a:ln w="19050">
              <a:noFill/>
              <a:rou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solidFill>
                <a:effectLst/>
                <a:uLnTx/>
                <a:uFillTx/>
                <a:latin typeface="+mn-lt"/>
                <a:ea typeface="+mn-ea"/>
                <a:cs typeface="+mn-cs"/>
              </a:endParaRPr>
            </a:p>
          </p:txBody>
        </p:sp>
      </p:grpSp>
      <p:grpSp>
        <p:nvGrpSpPr>
          <p:cNvPr id="14" name="Group 2"/>
          <p:cNvGrpSpPr/>
          <p:nvPr userDrawn="1"/>
        </p:nvGrpSpPr>
        <p:grpSpPr>
          <a:xfrm>
            <a:off x="765175" y="1825625"/>
            <a:ext cx="1778000" cy="1778000"/>
            <a:chOff x="990600" y="2044717"/>
            <a:chExt cx="2768566" cy="2768566"/>
          </a:xfrm>
        </p:grpSpPr>
        <p:sp>
          <p:nvSpPr>
            <p:cNvPr id="15" name="Diamond 5"/>
            <p:cNvSpPr>
              <a:spLocks noChangeArrowheads="1"/>
            </p:cNvSpPr>
            <p:nvPr/>
          </p:nvSpPr>
          <p:spPr bwMode="auto">
            <a:xfrm>
              <a:off x="990600" y="2044717"/>
              <a:ext cx="2768566" cy="2768566"/>
            </a:xfrm>
            <a:prstGeom prst="diamond">
              <a:avLst/>
            </a:prstGeom>
            <a:solidFill>
              <a:schemeClr val="accent1"/>
            </a:solidFill>
            <a:ln>
              <a:noFill/>
            </a:ln>
            <a:extLst>
              <a:ext uri="{91240B29-F687-4F45-9708-019B960494DF}">
                <a14:hiddenLine xmlns:a14="http://schemas.microsoft.com/office/drawing/2010/main" w="50800">
                  <a:solidFill>
                    <a:srgbClr val="000000"/>
                  </a:solidFill>
                  <a:round/>
                </a14:hiddenLine>
              </a:ex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nvGrpSpPr>
            <p:cNvPr id="4115" name="Group 9"/>
            <p:cNvGrpSpPr/>
            <p:nvPr/>
          </p:nvGrpSpPr>
          <p:grpSpPr>
            <a:xfrm>
              <a:off x="1429100" y="2771847"/>
              <a:ext cx="1800200" cy="992584"/>
              <a:chOff x="2345143" y="2365645"/>
              <a:chExt cx="1800200" cy="992584"/>
            </a:xfrm>
          </p:grpSpPr>
          <p:sp>
            <p:nvSpPr>
              <p:cNvPr id="17" name="TextBox 16"/>
              <p:cNvSpPr txBox="1"/>
              <p:nvPr/>
            </p:nvSpPr>
            <p:spPr>
              <a:xfrm>
                <a:off x="2344176" y="2365264"/>
                <a:ext cx="1802039" cy="677310"/>
              </a:xfrm>
              <a:prstGeom prst="rect">
                <a:avLst/>
              </a:prstGeom>
              <a:noFill/>
            </p:spPr>
            <p:txBody>
              <a:bodyPr lIns="0" tIns="0" rIns="0" bIns="0">
                <a:normAutofit fontScale="775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chemeClr val="bg1"/>
                    </a:solidFill>
                    <a:effectLst/>
                    <a:uLnTx/>
                    <a:uFillTx/>
                    <a:latin typeface="+mn-lt"/>
                    <a:ea typeface="+mn-ea"/>
                    <a:cs typeface="+mn-cs"/>
                  </a:rPr>
                  <a:t>目录</a:t>
                </a:r>
                <a:endParaRPr kumimoji="0" lang="zh-CN" altLang="en-US" sz="4400" b="0" i="0" u="none" strike="noStrike" kern="1200" cap="none" spc="0" normalizeH="0" baseline="0" noProof="0" dirty="0">
                  <a:ln>
                    <a:noFill/>
                  </a:ln>
                  <a:solidFill>
                    <a:schemeClr val="bg1"/>
                  </a:solidFill>
                  <a:effectLst/>
                  <a:uLnTx/>
                  <a:uFillTx/>
                  <a:latin typeface="+mn-lt"/>
                  <a:ea typeface="+mn-ea"/>
                  <a:cs typeface="+mn-cs"/>
                </a:endParaRPr>
              </a:p>
            </p:txBody>
          </p:sp>
          <p:sp>
            <p:nvSpPr>
              <p:cNvPr id="18" name="TextBox 17"/>
              <p:cNvSpPr txBox="1"/>
              <p:nvPr/>
            </p:nvSpPr>
            <p:spPr>
              <a:xfrm>
                <a:off x="2344176" y="3143924"/>
                <a:ext cx="1802039" cy="215058"/>
              </a:xfrm>
              <a:prstGeom prst="rect">
                <a:avLst/>
              </a:prstGeom>
              <a:noFill/>
            </p:spPr>
            <p:txBody>
              <a:bodyPr lIns="0" tIns="0" rIns="0" bIns="0">
                <a:normAutofit fontScale="775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a:ln>
                      <a:noFill/>
                    </a:ln>
                    <a:solidFill>
                      <a:schemeClr val="bg1"/>
                    </a:solidFill>
                    <a:effectLst/>
                    <a:uLnTx/>
                    <a:uFillTx/>
                    <a:latin typeface="+mn-lt"/>
                    <a:ea typeface="+mn-ea"/>
                    <a:cs typeface="+mn-cs"/>
                  </a:rPr>
                  <a:t>CONTENTS</a:t>
                </a:r>
                <a:endParaRPr kumimoji="0" lang="en-US" altLang="zh-CN" sz="1400" b="0" i="0" u="none" strike="noStrike" kern="1200" cap="none" spc="0" normalizeH="0" baseline="0" noProof="0">
                  <a:ln>
                    <a:noFill/>
                  </a:ln>
                  <a:solidFill>
                    <a:schemeClr val="bg1"/>
                  </a:solidFill>
                  <a:effectLst/>
                  <a:uLnTx/>
                  <a:uFillTx/>
                  <a:latin typeface="+mn-lt"/>
                  <a:ea typeface="+mn-ea"/>
                  <a:cs typeface="+mn-cs"/>
                </a:endParaRPr>
              </a:p>
            </p:txBody>
          </p:sp>
        </p:grpSp>
      </p:grpSp>
      <p:sp>
        <p:nvSpPr>
          <p:cNvPr id="19" name="Diamond 11"/>
          <p:cNvSpPr/>
          <p:nvPr/>
        </p:nvSpPr>
        <p:spPr bwMode="auto">
          <a:xfrm>
            <a:off x="1879600" y="950913"/>
            <a:ext cx="739775" cy="739775"/>
          </a:xfrm>
          <a:prstGeom prst="diamond">
            <a:avLst/>
          </a:prstGeom>
          <a:solidFill>
            <a:schemeClr val="accent2"/>
          </a:solidFill>
          <a:ln w="19050">
            <a:noFill/>
            <a:round/>
          </a:ln>
        </p:spPr>
        <p:txBody>
          <a:bodyPr wrap="none" anchor="ctr" anchorCtr="1">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a:ln>
                  <a:noFill/>
                </a:ln>
                <a:solidFill>
                  <a:schemeClr val="bg1"/>
                </a:solidFill>
                <a:effectLst/>
                <a:uLnTx/>
                <a:uFillTx/>
                <a:latin typeface="Impact" panose="020B0806030902050204" pitchFamily="34" charset="0"/>
                <a:ea typeface="+mn-ea"/>
                <a:cs typeface="+mn-cs"/>
              </a:rPr>
              <a:t>01</a:t>
            </a:r>
            <a:endParaRPr kumimoji="0" lang="en-US" altLang="zh-CN" sz="2400" b="1" i="0" u="none" strike="noStrike" kern="1200" cap="none" spc="0" normalizeH="0" baseline="0" noProof="0">
              <a:ln>
                <a:noFill/>
              </a:ln>
              <a:solidFill>
                <a:schemeClr val="bg1"/>
              </a:solidFill>
              <a:effectLst/>
              <a:uLnTx/>
              <a:uFillTx/>
              <a:latin typeface="Impact" panose="020B0806030902050204" pitchFamily="34" charset="0"/>
              <a:ea typeface="+mn-ea"/>
              <a:cs typeface="+mn-cs"/>
            </a:endParaRPr>
          </a:p>
        </p:txBody>
      </p:sp>
      <p:sp>
        <p:nvSpPr>
          <p:cNvPr id="20" name="Diamond 12"/>
          <p:cNvSpPr/>
          <p:nvPr/>
        </p:nvSpPr>
        <p:spPr bwMode="auto">
          <a:xfrm>
            <a:off x="2706688" y="1762125"/>
            <a:ext cx="739775" cy="739775"/>
          </a:xfrm>
          <a:prstGeom prst="diamond">
            <a:avLst/>
          </a:prstGeom>
          <a:solidFill>
            <a:schemeClr val="accent3"/>
          </a:solidFill>
          <a:ln w="19050">
            <a:noFill/>
            <a:round/>
          </a:ln>
        </p:spPr>
        <p:txBody>
          <a:bodyPr wrap="none" anchor="ctr" anchorCtr="1">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a:ln>
                  <a:noFill/>
                </a:ln>
                <a:solidFill>
                  <a:schemeClr val="bg1"/>
                </a:solidFill>
                <a:effectLst/>
                <a:uLnTx/>
                <a:uFillTx/>
                <a:latin typeface="Impact" panose="020B0806030902050204" pitchFamily="34" charset="0"/>
                <a:ea typeface="+mn-ea"/>
                <a:cs typeface="+mn-cs"/>
              </a:rPr>
              <a:t>02</a:t>
            </a:r>
            <a:endParaRPr kumimoji="0" lang="en-US" altLang="zh-CN" sz="2400" b="1" i="0" u="none" strike="noStrike" kern="1200" cap="none" spc="0" normalizeH="0" baseline="0" noProof="0">
              <a:ln>
                <a:noFill/>
              </a:ln>
              <a:solidFill>
                <a:schemeClr val="bg1"/>
              </a:solidFill>
              <a:effectLst/>
              <a:uLnTx/>
              <a:uFillTx/>
              <a:latin typeface="Impact" panose="020B0806030902050204" pitchFamily="34" charset="0"/>
              <a:ea typeface="+mn-ea"/>
              <a:cs typeface="+mn-cs"/>
            </a:endParaRPr>
          </a:p>
        </p:txBody>
      </p:sp>
      <p:sp>
        <p:nvSpPr>
          <p:cNvPr id="21" name="Diamond 13"/>
          <p:cNvSpPr/>
          <p:nvPr/>
        </p:nvSpPr>
        <p:spPr bwMode="auto">
          <a:xfrm>
            <a:off x="2706688" y="2908300"/>
            <a:ext cx="739775" cy="739775"/>
          </a:xfrm>
          <a:prstGeom prst="diamond">
            <a:avLst/>
          </a:prstGeom>
          <a:solidFill>
            <a:schemeClr val="accent4"/>
          </a:solidFill>
          <a:ln w="19050">
            <a:noFill/>
            <a:round/>
          </a:ln>
        </p:spPr>
        <p:txBody>
          <a:bodyPr wrap="none" anchor="ctr" anchorCtr="1">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a:ln>
                  <a:noFill/>
                </a:ln>
                <a:solidFill>
                  <a:schemeClr val="bg1"/>
                </a:solidFill>
                <a:effectLst/>
                <a:uLnTx/>
                <a:uFillTx/>
                <a:latin typeface="Impact" panose="020B0806030902050204" pitchFamily="34" charset="0"/>
                <a:ea typeface="+mn-ea"/>
                <a:cs typeface="+mn-cs"/>
              </a:rPr>
              <a:t>03</a:t>
            </a:r>
            <a:endParaRPr kumimoji="0" lang="en-US" altLang="zh-CN" sz="2400" b="1" i="0" u="none" strike="noStrike" kern="1200" cap="none" spc="0" normalizeH="0" baseline="0" noProof="0">
              <a:ln>
                <a:noFill/>
              </a:ln>
              <a:solidFill>
                <a:schemeClr val="bg1"/>
              </a:solidFill>
              <a:effectLst/>
              <a:uLnTx/>
              <a:uFillTx/>
              <a:latin typeface="Impact" panose="020B0806030902050204" pitchFamily="34" charset="0"/>
              <a:ea typeface="+mn-ea"/>
              <a:cs typeface="+mn-cs"/>
            </a:endParaRPr>
          </a:p>
        </p:txBody>
      </p:sp>
      <p:sp>
        <p:nvSpPr>
          <p:cNvPr id="22" name="Diamond 14"/>
          <p:cNvSpPr/>
          <p:nvPr/>
        </p:nvSpPr>
        <p:spPr bwMode="auto">
          <a:xfrm>
            <a:off x="1879600" y="3768725"/>
            <a:ext cx="739775" cy="739775"/>
          </a:xfrm>
          <a:prstGeom prst="diamond">
            <a:avLst/>
          </a:prstGeom>
          <a:solidFill>
            <a:schemeClr val="accent5"/>
          </a:solidFill>
          <a:ln w="19050">
            <a:noFill/>
            <a:round/>
          </a:ln>
        </p:spPr>
        <p:txBody>
          <a:bodyPr wrap="none" anchor="ctr" anchorCtr="1">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a:ln>
                  <a:noFill/>
                </a:ln>
                <a:solidFill>
                  <a:schemeClr val="bg1"/>
                </a:solidFill>
                <a:effectLst/>
                <a:uLnTx/>
                <a:uFillTx/>
                <a:latin typeface="Impact" panose="020B0806030902050204" pitchFamily="34" charset="0"/>
                <a:ea typeface="+mn-ea"/>
                <a:cs typeface="+mn-cs"/>
              </a:rPr>
              <a:t>04</a:t>
            </a:r>
            <a:endParaRPr kumimoji="0" lang="en-US" altLang="zh-CN" sz="2400" b="1" i="0" u="none" strike="noStrike" kern="1200" cap="none" spc="0" normalizeH="0" baseline="0" noProof="0">
              <a:ln>
                <a:noFill/>
              </a:ln>
              <a:solidFill>
                <a:schemeClr val="bg1"/>
              </a:solidFill>
              <a:effectLst/>
              <a:uLnTx/>
              <a:uFillTx/>
              <a:latin typeface="Impact" panose="020B0806030902050204" pitchFamily="34" charset="0"/>
              <a:ea typeface="+mn-ea"/>
              <a:cs typeface="+mn-cs"/>
            </a:endParaRPr>
          </a:p>
        </p:txBody>
      </p:sp>
      <p:grpSp>
        <p:nvGrpSpPr>
          <p:cNvPr id="23" name="Group 21"/>
          <p:cNvGrpSpPr/>
          <p:nvPr userDrawn="1"/>
        </p:nvGrpSpPr>
        <p:grpSpPr>
          <a:xfrm>
            <a:off x="2619375" y="1135063"/>
            <a:ext cx="2544763" cy="361950"/>
            <a:chOff x="3943834" y="704409"/>
            <a:chExt cx="3962574" cy="563232"/>
          </a:xfrm>
        </p:grpSpPr>
        <p:sp>
          <p:nvSpPr>
            <p:cNvPr id="24" name="TextBox 23"/>
            <p:cNvSpPr txBox="1"/>
            <p:nvPr/>
          </p:nvSpPr>
          <p:spPr>
            <a:xfrm>
              <a:off x="3943834" y="704409"/>
              <a:ext cx="3962574" cy="242091"/>
            </a:xfrm>
            <a:prstGeom prst="rect">
              <a:avLst/>
            </a:prstGeom>
            <a:noFill/>
          </p:spPr>
          <p:txBody>
            <a:bodyPr wrap="none" lIns="360000" tIns="0" rIns="0" bIns="0" anchor="b">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accent1">
                      <a:lumMod val="100000"/>
                    </a:schemeClr>
                  </a:solidFill>
                  <a:effectLst/>
                  <a:uLnTx/>
                  <a:uFillTx/>
                  <a:latin typeface="+mn-lt"/>
                  <a:ea typeface="+mn-ea"/>
                  <a:cs typeface="+mn-cs"/>
                </a:rPr>
                <a:t>标题文本预设</a:t>
              </a:r>
              <a:endParaRPr kumimoji="0" lang="zh-CN" altLang="en-US" sz="1600" b="1" i="0" u="none" strike="noStrike" kern="1200" cap="none" spc="0" normalizeH="0" baseline="0" noProof="0" dirty="0">
                <a:ln>
                  <a:noFill/>
                </a:ln>
                <a:solidFill>
                  <a:schemeClr val="accent1">
                    <a:lumMod val="100000"/>
                  </a:schemeClr>
                </a:solidFill>
                <a:effectLst/>
                <a:uLnTx/>
                <a:uFillTx/>
                <a:latin typeface="+mn-lt"/>
                <a:ea typeface="+mn-ea"/>
                <a:cs typeface="+mn-cs"/>
              </a:endParaRPr>
            </a:p>
          </p:txBody>
        </p:sp>
        <p:sp>
          <p:nvSpPr>
            <p:cNvPr id="25" name="TextBox 24"/>
            <p:cNvSpPr txBox="1"/>
            <p:nvPr/>
          </p:nvSpPr>
          <p:spPr>
            <a:xfrm>
              <a:off x="3943834" y="946500"/>
              <a:ext cx="3962574" cy="321141"/>
            </a:xfrm>
            <a:prstGeom prst="rect">
              <a:avLst/>
            </a:prstGeom>
          </p:spPr>
          <p:txBody>
            <a:bodyPr lIns="360000" tIns="0" rIns="0" bIns="0" anchor="ctr">
              <a:normAutofit fontScale="70000" lnSpcReduction="20000"/>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050" b="0" i="0" u="none" strike="noStrike" kern="1200" cap="none" spc="0" normalizeH="0" baseline="0" noProof="0">
                  <a:ln>
                    <a:noFill/>
                  </a:ln>
                  <a:solidFill>
                    <a:schemeClr val="dk1">
                      <a:lumMod val="100000"/>
                    </a:schemeClr>
                  </a:solidFill>
                  <a:effectLst/>
                  <a:uLnTx/>
                  <a:uFillTx/>
                  <a:latin typeface="+mn-lt"/>
                  <a:ea typeface="+mn-ea"/>
                  <a:cs typeface="+mn-cs"/>
                </a:rPr>
                <a:t>此部分内容作为文字排版占位显示 （建议使用主题字体）</a:t>
              </a:r>
              <a:endParaRPr kumimoji="0" lang="zh-CN" altLang="en-US" sz="1050" b="0" i="0" u="none" strike="noStrike" kern="1200" cap="none" spc="0" normalizeH="0" baseline="0" noProof="0">
                <a:ln>
                  <a:noFill/>
                </a:ln>
                <a:solidFill>
                  <a:schemeClr val="dk1">
                    <a:lumMod val="100000"/>
                  </a:schemeClr>
                </a:solidFill>
                <a:effectLst/>
                <a:uLnTx/>
                <a:uFillTx/>
                <a:latin typeface="+mn-lt"/>
                <a:ea typeface="+mn-ea"/>
                <a:cs typeface="+mn-cs"/>
              </a:endParaRPr>
            </a:p>
          </p:txBody>
        </p:sp>
      </p:grpSp>
      <p:grpSp>
        <p:nvGrpSpPr>
          <p:cNvPr id="26" name="Group 22"/>
          <p:cNvGrpSpPr/>
          <p:nvPr userDrawn="1"/>
        </p:nvGrpSpPr>
        <p:grpSpPr>
          <a:xfrm>
            <a:off x="3446463" y="1930400"/>
            <a:ext cx="2546350" cy="361950"/>
            <a:chOff x="3943834" y="704409"/>
            <a:chExt cx="3962574" cy="563232"/>
          </a:xfrm>
        </p:grpSpPr>
        <p:sp>
          <p:nvSpPr>
            <p:cNvPr id="27" name="TextBox 23"/>
            <p:cNvSpPr txBox="1"/>
            <p:nvPr/>
          </p:nvSpPr>
          <p:spPr>
            <a:xfrm>
              <a:off x="3943834" y="704409"/>
              <a:ext cx="3962574" cy="242091"/>
            </a:xfrm>
            <a:prstGeom prst="rect">
              <a:avLst/>
            </a:prstGeom>
            <a:noFill/>
          </p:spPr>
          <p:txBody>
            <a:bodyPr wrap="none" lIns="360000" tIns="0" rIns="0" bIns="0" anchor="b">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a:ln>
                    <a:noFill/>
                  </a:ln>
                  <a:solidFill>
                    <a:schemeClr val="accent2">
                      <a:lumMod val="100000"/>
                    </a:schemeClr>
                  </a:solidFill>
                  <a:effectLst/>
                  <a:uLnTx/>
                  <a:uFillTx/>
                  <a:latin typeface="+mn-lt"/>
                  <a:ea typeface="+mn-ea"/>
                  <a:cs typeface="+mn-cs"/>
                </a:rPr>
                <a:t>标题文本预设</a:t>
              </a:r>
              <a:endParaRPr kumimoji="0" lang="zh-CN" altLang="en-US" sz="1600" b="1" i="0" u="none" strike="noStrike" kern="1200" cap="none" spc="0" normalizeH="0" baseline="0" noProof="0">
                <a:ln>
                  <a:noFill/>
                </a:ln>
                <a:solidFill>
                  <a:schemeClr val="accent2">
                    <a:lumMod val="100000"/>
                  </a:schemeClr>
                </a:solidFill>
                <a:effectLst/>
                <a:uLnTx/>
                <a:uFillTx/>
                <a:latin typeface="+mn-lt"/>
                <a:ea typeface="+mn-ea"/>
                <a:cs typeface="+mn-cs"/>
              </a:endParaRPr>
            </a:p>
          </p:txBody>
        </p:sp>
        <p:sp>
          <p:nvSpPr>
            <p:cNvPr id="28" name="TextBox 24"/>
            <p:cNvSpPr txBox="1"/>
            <p:nvPr/>
          </p:nvSpPr>
          <p:spPr>
            <a:xfrm>
              <a:off x="3943834" y="946500"/>
              <a:ext cx="3962574" cy="321141"/>
            </a:xfrm>
            <a:prstGeom prst="rect">
              <a:avLst/>
            </a:prstGeom>
          </p:spPr>
          <p:txBody>
            <a:bodyPr lIns="360000" tIns="0" rIns="0" bIns="0" anchor="ctr">
              <a:normAutofit fontScale="70000" lnSpcReduction="20000"/>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050" b="0" i="0" u="none" strike="noStrike" kern="1200" cap="none" spc="0" normalizeH="0" baseline="0" noProof="0">
                  <a:ln>
                    <a:noFill/>
                  </a:ln>
                  <a:solidFill>
                    <a:schemeClr val="dk1">
                      <a:lumMod val="100000"/>
                    </a:schemeClr>
                  </a:solidFill>
                  <a:effectLst/>
                  <a:uLnTx/>
                  <a:uFillTx/>
                  <a:latin typeface="+mn-lt"/>
                  <a:ea typeface="+mn-ea"/>
                  <a:cs typeface="+mn-cs"/>
                </a:rPr>
                <a:t>此部分内容作为文字排版占位显示 （建议使用主题字体）</a:t>
              </a:r>
              <a:endParaRPr kumimoji="0" lang="zh-CN" altLang="en-US" sz="1050" b="0" i="0" u="none" strike="noStrike" kern="1200" cap="none" spc="0" normalizeH="0" baseline="0" noProof="0">
                <a:ln>
                  <a:noFill/>
                </a:ln>
                <a:solidFill>
                  <a:schemeClr val="dk1">
                    <a:lumMod val="100000"/>
                  </a:schemeClr>
                </a:solidFill>
                <a:effectLst/>
                <a:uLnTx/>
                <a:uFillTx/>
                <a:latin typeface="+mn-lt"/>
                <a:ea typeface="+mn-ea"/>
                <a:cs typeface="+mn-cs"/>
              </a:endParaRPr>
            </a:p>
          </p:txBody>
        </p:sp>
      </p:grpSp>
      <p:grpSp>
        <p:nvGrpSpPr>
          <p:cNvPr id="29" name="Group 25"/>
          <p:cNvGrpSpPr/>
          <p:nvPr userDrawn="1"/>
        </p:nvGrpSpPr>
        <p:grpSpPr>
          <a:xfrm>
            <a:off x="3446463" y="3149600"/>
            <a:ext cx="2546350" cy="361950"/>
            <a:chOff x="3943834" y="704409"/>
            <a:chExt cx="3962574" cy="563232"/>
          </a:xfrm>
        </p:grpSpPr>
        <p:sp>
          <p:nvSpPr>
            <p:cNvPr id="30" name="TextBox 26"/>
            <p:cNvSpPr txBox="1"/>
            <p:nvPr/>
          </p:nvSpPr>
          <p:spPr>
            <a:xfrm>
              <a:off x="3943834" y="704409"/>
              <a:ext cx="3962574" cy="242091"/>
            </a:xfrm>
            <a:prstGeom prst="rect">
              <a:avLst/>
            </a:prstGeom>
            <a:noFill/>
          </p:spPr>
          <p:txBody>
            <a:bodyPr wrap="none" lIns="360000" tIns="0" rIns="0" bIns="0" anchor="b">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a:ln>
                    <a:noFill/>
                  </a:ln>
                  <a:solidFill>
                    <a:schemeClr val="accent3">
                      <a:lumMod val="100000"/>
                    </a:schemeClr>
                  </a:solidFill>
                  <a:effectLst/>
                  <a:uLnTx/>
                  <a:uFillTx/>
                  <a:latin typeface="+mn-lt"/>
                  <a:ea typeface="+mn-ea"/>
                  <a:cs typeface="+mn-cs"/>
                </a:rPr>
                <a:t>标题文本预设</a:t>
              </a:r>
              <a:endParaRPr kumimoji="0" lang="zh-CN" altLang="en-US" sz="1600" b="1" i="0" u="none" strike="noStrike" kern="1200" cap="none" spc="0" normalizeH="0" baseline="0" noProof="0">
                <a:ln>
                  <a:noFill/>
                </a:ln>
                <a:solidFill>
                  <a:schemeClr val="accent3">
                    <a:lumMod val="100000"/>
                  </a:schemeClr>
                </a:solidFill>
                <a:effectLst/>
                <a:uLnTx/>
                <a:uFillTx/>
                <a:latin typeface="+mn-lt"/>
                <a:ea typeface="+mn-ea"/>
                <a:cs typeface="+mn-cs"/>
              </a:endParaRPr>
            </a:p>
          </p:txBody>
        </p:sp>
        <p:sp>
          <p:nvSpPr>
            <p:cNvPr id="31" name="TextBox 27"/>
            <p:cNvSpPr txBox="1"/>
            <p:nvPr/>
          </p:nvSpPr>
          <p:spPr>
            <a:xfrm>
              <a:off x="3943834" y="946500"/>
              <a:ext cx="3962574" cy="321141"/>
            </a:xfrm>
            <a:prstGeom prst="rect">
              <a:avLst/>
            </a:prstGeom>
          </p:spPr>
          <p:txBody>
            <a:bodyPr lIns="360000" tIns="0" rIns="0" bIns="0" anchor="ctr">
              <a:normAutofit fontScale="70000" lnSpcReduction="20000"/>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050" b="0" i="0" u="none" strike="noStrike" kern="1200" cap="none" spc="0" normalizeH="0" baseline="0" noProof="0">
                  <a:ln>
                    <a:noFill/>
                  </a:ln>
                  <a:solidFill>
                    <a:schemeClr val="dk1">
                      <a:lumMod val="100000"/>
                    </a:schemeClr>
                  </a:solidFill>
                  <a:effectLst/>
                  <a:uLnTx/>
                  <a:uFillTx/>
                  <a:latin typeface="+mn-lt"/>
                  <a:ea typeface="+mn-ea"/>
                  <a:cs typeface="+mn-cs"/>
                </a:rPr>
                <a:t>此部分内容作为文字排版占位显示 （建议使用主题字体）</a:t>
              </a:r>
              <a:endParaRPr kumimoji="0" lang="zh-CN" altLang="en-US" sz="1050" b="0" i="0" u="none" strike="noStrike" kern="1200" cap="none" spc="0" normalizeH="0" baseline="0" noProof="0">
                <a:ln>
                  <a:noFill/>
                </a:ln>
                <a:solidFill>
                  <a:schemeClr val="dk1">
                    <a:lumMod val="100000"/>
                  </a:schemeClr>
                </a:solidFill>
                <a:effectLst/>
                <a:uLnTx/>
                <a:uFillTx/>
                <a:latin typeface="+mn-lt"/>
                <a:ea typeface="+mn-ea"/>
                <a:cs typeface="+mn-cs"/>
              </a:endParaRPr>
            </a:p>
          </p:txBody>
        </p:sp>
      </p:grpSp>
      <p:grpSp>
        <p:nvGrpSpPr>
          <p:cNvPr id="32" name="Group 28"/>
          <p:cNvGrpSpPr/>
          <p:nvPr userDrawn="1"/>
        </p:nvGrpSpPr>
        <p:grpSpPr>
          <a:xfrm>
            <a:off x="2619375" y="4024313"/>
            <a:ext cx="2544763" cy="361950"/>
            <a:chOff x="3943834" y="704409"/>
            <a:chExt cx="3962574" cy="563232"/>
          </a:xfrm>
        </p:grpSpPr>
        <p:sp>
          <p:nvSpPr>
            <p:cNvPr id="33" name="TextBox 29"/>
            <p:cNvSpPr txBox="1"/>
            <p:nvPr/>
          </p:nvSpPr>
          <p:spPr>
            <a:xfrm>
              <a:off x="3943834" y="704409"/>
              <a:ext cx="3962574" cy="242091"/>
            </a:xfrm>
            <a:prstGeom prst="rect">
              <a:avLst/>
            </a:prstGeom>
            <a:noFill/>
          </p:spPr>
          <p:txBody>
            <a:bodyPr wrap="none" lIns="360000" tIns="0" rIns="0" bIns="0" anchor="b">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a:ln>
                    <a:noFill/>
                  </a:ln>
                  <a:solidFill>
                    <a:schemeClr val="accent4">
                      <a:lumMod val="100000"/>
                    </a:schemeClr>
                  </a:solidFill>
                  <a:effectLst/>
                  <a:uLnTx/>
                  <a:uFillTx/>
                  <a:latin typeface="+mn-lt"/>
                  <a:ea typeface="+mn-ea"/>
                  <a:cs typeface="+mn-cs"/>
                </a:rPr>
                <a:t>标题文本预设</a:t>
              </a:r>
              <a:endParaRPr kumimoji="0" lang="zh-CN" altLang="en-US" sz="1600" b="1" i="0" u="none" strike="noStrike" kern="1200" cap="none" spc="0" normalizeH="0" baseline="0" noProof="0">
                <a:ln>
                  <a:noFill/>
                </a:ln>
                <a:solidFill>
                  <a:schemeClr val="accent4">
                    <a:lumMod val="100000"/>
                  </a:schemeClr>
                </a:solidFill>
                <a:effectLst/>
                <a:uLnTx/>
                <a:uFillTx/>
                <a:latin typeface="+mn-lt"/>
                <a:ea typeface="+mn-ea"/>
                <a:cs typeface="+mn-cs"/>
              </a:endParaRPr>
            </a:p>
          </p:txBody>
        </p:sp>
        <p:sp>
          <p:nvSpPr>
            <p:cNvPr id="34" name="TextBox 30"/>
            <p:cNvSpPr txBox="1"/>
            <p:nvPr/>
          </p:nvSpPr>
          <p:spPr>
            <a:xfrm>
              <a:off x="3943834" y="946500"/>
              <a:ext cx="3962574" cy="321141"/>
            </a:xfrm>
            <a:prstGeom prst="rect">
              <a:avLst/>
            </a:prstGeom>
          </p:spPr>
          <p:txBody>
            <a:bodyPr lIns="360000" tIns="0" rIns="0" bIns="0" anchor="ctr">
              <a:normAutofit fontScale="70000" lnSpcReduction="20000"/>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050" b="0" i="0" u="none" strike="noStrike" kern="1200" cap="none" spc="0" normalizeH="0" baseline="0" noProof="0">
                  <a:ln>
                    <a:noFill/>
                  </a:ln>
                  <a:solidFill>
                    <a:schemeClr val="dk1">
                      <a:lumMod val="100000"/>
                    </a:schemeClr>
                  </a:solidFill>
                  <a:effectLst/>
                  <a:uLnTx/>
                  <a:uFillTx/>
                  <a:latin typeface="+mn-lt"/>
                  <a:ea typeface="+mn-ea"/>
                  <a:cs typeface="+mn-cs"/>
                </a:rPr>
                <a:t>此部分内容作为文字排版占位显示 （建议使用主题字体）</a:t>
              </a:r>
              <a:endParaRPr kumimoji="0" lang="zh-CN" altLang="en-US" sz="1050" b="0" i="0" u="none" strike="noStrike" kern="1200" cap="none" spc="0" normalizeH="0" baseline="0" noProof="0">
                <a:ln>
                  <a:noFill/>
                </a:ln>
                <a:solidFill>
                  <a:schemeClr val="dk1">
                    <a:lumMod val="100000"/>
                  </a:schemeClr>
                </a:solidFill>
                <a:effectLst/>
                <a:uLnTx/>
                <a:uFillTx/>
                <a:latin typeface="+mn-lt"/>
                <a:ea typeface="+mn-ea"/>
                <a:cs typeface="+mn-cs"/>
              </a:endParaRPr>
            </a:p>
          </p:txBody>
        </p:sp>
      </p:grpSp>
      <p:sp>
        <p:nvSpPr>
          <p:cNvPr id="35" name="动作按钮: 后退或前一项 34">
            <a:hlinkClick r:id="" action="ppaction://hlinkshowjump?jump=previousslide" highlightClick="1"/>
          </p:cNvPr>
          <p:cNvSpPr/>
          <p:nvPr/>
        </p:nvSpPr>
        <p:spPr>
          <a:xfrm>
            <a:off x="11042650" y="6513513"/>
            <a:ext cx="279400" cy="304800"/>
          </a:xfrm>
          <a:prstGeom prst="actionButtonBackPrevio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6" name="动作按钮: 前进或下一项 35">
            <a:hlinkClick r:id="" action="ppaction://hlinkshowjump?jump=nextslide" highlightClick="1"/>
          </p:cNvPr>
          <p:cNvSpPr/>
          <p:nvPr/>
        </p:nvSpPr>
        <p:spPr>
          <a:xfrm>
            <a:off x="11406188" y="6526213"/>
            <a:ext cx="269875" cy="279400"/>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7" name="动作按钮: 结束 36">
            <a:hlinkClick r:id="" action="ppaction://hlinkshowjump?jump=endshow" highlightClick="1"/>
          </p:cNvPr>
          <p:cNvSpPr/>
          <p:nvPr/>
        </p:nvSpPr>
        <p:spPr>
          <a:xfrm>
            <a:off x="11760200" y="6515100"/>
            <a:ext cx="254000" cy="301625"/>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childTnLst>
                          </p:cTn>
                        </p:par>
                        <p:par>
                          <p:cTn id="14" fill="hold">
                            <p:stCondLst>
                              <p:cond delay="1500"/>
                            </p:stCondLst>
                            <p:childTnLst>
                              <p:par>
                                <p:cTn id="15" presetID="2" presetClass="entr" presetSubtype="8"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ppt_x</p:attrName>
                                        </p:attrNameLst>
                                      </p:cBhvr>
                                      <p:tavLst>
                                        <p:tav tm="0">
                                          <p:val>
                                            <p:strVal val="0-#ppt_w/2"/>
                                          </p:val>
                                        </p:tav>
                                        <p:tav tm="100000">
                                          <p:val>
                                            <p:strVal val="#ppt_x"/>
                                          </p:val>
                                        </p:tav>
                                      </p:tavLst>
                                    </p:anim>
                                    <p:anim calcmode="lin" valueType="num">
                                      <p:cBhvr>
                                        <p:cTn id="18" dur="500" fill="hold"/>
                                        <p:tgtEl>
                                          <p:spTgt spid="19"/>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ppt_x</p:attrName>
                                        </p:attrNameLst>
                                      </p:cBhvr>
                                      <p:tavLst>
                                        <p:tav tm="0">
                                          <p:val>
                                            <p:strVal val="0-#ppt_w/2"/>
                                          </p:val>
                                        </p:tav>
                                        <p:tav tm="100000">
                                          <p:val>
                                            <p:strVal val="#ppt_x"/>
                                          </p:val>
                                        </p:tav>
                                      </p:tavLst>
                                    </p:anim>
                                    <p:anim calcmode="lin" valueType="num">
                                      <p:cBhvr>
                                        <p:cTn id="22" dur="500" fill="hold"/>
                                        <p:tgtEl>
                                          <p:spTgt spid="20"/>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ppt_x</p:attrName>
                                        </p:attrNameLst>
                                      </p:cBhvr>
                                      <p:tavLst>
                                        <p:tav tm="0">
                                          <p:val>
                                            <p:strVal val="0-#ppt_w/2"/>
                                          </p:val>
                                        </p:tav>
                                        <p:tav tm="100000">
                                          <p:val>
                                            <p:strVal val="#ppt_x"/>
                                          </p:val>
                                        </p:tav>
                                      </p:tavLst>
                                    </p:anim>
                                    <p:anim calcmode="lin" valueType="num">
                                      <p:cBhvr>
                                        <p:cTn id="26" dur="500" fill="hold"/>
                                        <p:tgtEl>
                                          <p:spTgt spid="21"/>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p:cTn id="29" dur="500" fill="hold"/>
                                        <p:tgtEl>
                                          <p:spTgt spid="22"/>
                                        </p:tgtEl>
                                        <p:attrNameLst>
                                          <p:attrName>ppt_x</p:attrName>
                                        </p:attrNameLst>
                                      </p:cBhvr>
                                      <p:tavLst>
                                        <p:tav tm="0">
                                          <p:val>
                                            <p:strVal val="0-#ppt_w/2"/>
                                          </p:val>
                                        </p:tav>
                                        <p:tav tm="100000">
                                          <p:val>
                                            <p:strVal val="#ppt_x"/>
                                          </p:val>
                                        </p:tav>
                                      </p:tavLst>
                                    </p:anim>
                                    <p:anim calcmode="lin" valueType="num">
                                      <p:cBhvr>
                                        <p:cTn id="30" dur="500" fill="hold"/>
                                        <p:tgtEl>
                                          <p:spTgt spid="22"/>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anim calcmode="lin" valueType="num">
                                      <p:cBhvr>
                                        <p:cTn id="33" dur="500" fill="hold"/>
                                        <p:tgtEl>
                                          <p:spTgt spid="32"/>
                                        </p:tgtEl>
                                        <p:attrNameLst>
                                          <p:attrName>ppt_x</p:attrName>
                                        </p:attrNameLst>
                                      </p:cBhvr>
                                      <p:tavLst>
                                        <p:tav tm="0">
                                          <p:val>
                                            <p:strVal val="0-#ppt_w/2"/>
                                          </p:val>
                                        </p:tav>
                                        <p:tav tm="100000">
                                          <p:val>
                                            <p:strVal val="#ppt_x"/>
                                          </p:val>
                                        </p:tav>
                                      </p:tavLst>
                                    </p:anim>
                                    <p:anim calcmode="lin" valueType="num">
                                      <p:cBhvr>
                                        <p:cTn id="34" dur="500" fill="hold"/>
                                        <p:tgtEl>
                                          <p:spTgt spid="32"/>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ppt_x</p:attrName>
                                        </p:attrNameLst>
                                      </p:cBhvr>
                                      <p:tavLst>
                                        <p:tav tm="0">
                                          <p:val>
                                            <p:strVal val="0-#ppt_w/2"/>
                                          </p:val>
                                        </p:tav>
                                        <p:tav tm="100000">
                                          <p:val>
                                            <p:strVal val="#ppt_x"/>
                                          </p:val>
                                        </p:tav>
                                      </p:tavLst>
                                    </p:anim>
                                    <p:anim calcmode="lin" valueType="num">
                                      <p:cBhvr>
                                        <p:cTn id="38" dur="500" fill="hold"/>
                                        <p:tgtEl>
                                          <p:spTgt spid="29"/>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ppt_x</p:attrName>
                                        </p:attrNameLst>
                                      </p:cBhvr>
                                      <p:tavLst>
                                        <p:tav tm="0">
                                          <p:val>
                                            <p:strVal val="0-#ppt_w/2"/>
                                          </p:val>
                                        </p:tav>
                                        <p:tav tm="100000">
                                          <p:val>
                                            <p:strVal val="#ppt_x"/>
                                          </p:val>
                                        </p:tav>
                                      </p:tavLst>
                                    </p:anim>
                                    <p:anim calcmode="lin" valueType="num">
                                      <p:cBhvr>
                                        <p:cTn id="42" dur="500" fill="hold"/>
                                        <p:tgtEl>
                                          <p:spTgt spid="26"/>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p:cTn id="45" dur="500" fill="hold"/>
                                        <p:tgtEl>
                                          <p:spTgt spid="23"/>
                                        </p:tgtEl>
                                        <p:attrNameLst>
                                          <p:attrName>ppt_x</p:attrName>
                                        </p:attrNameLst>
                                      </p:cBhvr>
                                      <p:tavLst>
                                        <p:tav tm="0">
                                          <p:val>
                                            <p:strVal val="0-#ppt_w/2"/>
                                          </p:val>
                                        </p:tav>
                                        <p:tav tm="100000">
                                          <p:val>
                                            <p:strVal val="#ppt_x"/>
                                          </p:val>
                                        </p:tav>
                                      </p:tavLst>
                                    </p:anim>
                                    <p:anim calcmode="lin" valueType="num">
                                      <p:cBhvr>
                                        <p:cTn id="46"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showMasterSp="0" userDrawn="1">
  <p:cSld name="自定义版式">
    <p:bg>
      <p:bgPr>
        <a:blipFill rotWithShape="0">
          <a:blip r:embed="rId2"/>
          <a:stretch>
            <a:fillRect/>
          </a:stretch>
        </a:blipFill>
        <a:effectLst/>
      </p:bgPr>
    </p:bg>
    <p:spTree>
      <p:nvGrpSpPr>
        <p:cNvPr id="1" name=""/>
        <p:cNvGrpSpPr/>
        <p:nvPr/>
      </p:nvGrpSpPr>
      <p:grpSpPr>
        <a:xfrm>
          <a:off x="0" y="0"/>
          <a:ext cx="0" cy="0"/>
          <a:chOff x="0" y="0"/>
          <a:chExt cx="0" cy="0"/>
        </a:xfrm>
      </p:grpSpPr>
      <p:sp>
        <p:nvSpPr>
          <p:cNvPr id="11" name="动作按钮: 自定义 10">
            <a:hlinkClick r:id="" action="ppaction://noaction" highlightClick="1"/>
          </p:cNvPr>
          <p:cNvSpPr/>
          <p:nvPr/>
        </p:nvSpPr>
        <p:spPr>
          <a:xfrm>
            <a:off x="752475" y="5360988"/>
            <a:ext cx="1706563" cy="368300"/>
          </a:xfrm>
          <a:prstGeom prst="actionButtonBlank">
            <a:avLst/>
          </a:prstGeom>
        </p:spPr>
        <p:style>
          <a:lnRef idx="1">
            <a:schemeClr val="accent3"/>
          </a:lnRef>
          <a:fillRef idx="2">
            <a:schemeClr val="accent3"/>
          </a:fillRef>
          <a:effectRef idx="1">
            <a:schemeClr val="accent3"/>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dk1"/>
              </a:solidFill>
              <a:effectLst/>
              <a:uLnTx/>
              <a:uFillTx/>
              <a:latin typeface="+mn-lt"/>
              <a:ea typeface="+mn-ea"/>
              <a:cs typeface="+mn-cs"/>
            </a:endParaRPr>
          </a:p>
        </p:txBody>
      </p:sp>
      <p:sp>
        <p:nvSpPr>
          <p:cNvPr id="12" name="动作按钮: 后退或前一项 11">
            <a:hlinkClick r:id="" action="ppaction://hlinkshowjump?jump=previousslide" highlightClick="1"/>
          </p:cNvPr>
          <p:cNvSpPr/>
          <p:nvPr/>
        </p:nvSpPr>
        <p:spPr>
          <a:xfrm>
            <a:off x="11042650" y="6513513"/>
            <a:ext cx="279400" cy="304800"/>
          </a:xfrm>
          <a:prstGeom prst="actionButtonBackPrevio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3" name="动作按钮: 前进或下一项 12">
            <a:hlinkClick r:id="" action="ppaction://hlinkshowjump?jump=nextslide" highlightClick="1"/>
          </p:cNvPr>
          <p:cNvSpPr/>
          <p:nvPr/>
        </p:nvSpPr>
        <p:spPr>
          <a:xfrm>
            <a:off x="11406188" y="6526213"/>
            <a:ext cx="269875" cy="279400"/>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 name="动作按钮: 结束 13">
            <a:hlinkClick r:id="" action="ppaction://hlinkshowjump?jump=endshow" highlightClick="1"/>
          </p:cNvPr>
          <p:cNvSpPr/>
          <p:nvPr/>
        </p:nvSpPr>
        <p:spPr>
          <a:xfrm>
            <a:off x="11760200" y="6515100"/>
            <a:ext cx="254000" cy="301625"/>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15" name="直接连接符 14"/>
          <p:cNvCxnSpPr/>
          <p:nvPr/>
        </p:nvCxnSpPr>
        <p:spPr>
          <a:xfrm>
            <a:off x="139700" y="6292850"/>
            <a:ext cx="11874500"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39700" y="792163"/>
            <a:ext cx="11874500"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130550" y="1222375"/>
            <a:ext cx="0" cy="4640263"/>
          </a:xfrm>
          <a:prstGeom prst="line">
            <a:avLst/>
          </a:prstGeom>
          <a:ln>
            <a:solidFill>
              <a:srgbClr val="00B050"/>
            </a:solidFill>
            <a:prstDash val="dashDot"/>
          </a:ln>
        </p:spPr>
        <p:style>
          <a:lnRef idx="1">
            <a:schemeClr val="accent1"/>
          </a:lnRef>
          <a:fillRef idx="0">
            <a:schemeClr val="accent1"/>
          </a:fillRef>
          <a:effectRef idx="0">
            <a:schemeClr val="accent1"/>
          </a:effectRef>
          <a:fontRef idx="minor">
            <a:schemeClr val="tx1"/>
          </a:fontRef>
        </p:style>
      </p:cxnSp>
      <p:grpSp>
        <p:nvGrpSpPr>
          <p:cNvPr id="5129" name="组合 20"/>
          <p:cNvGrpSpPr/>
          <p:nvPr userDrawn="1"/>
        </p:nvGrpSpPr>
        <p:grpSpPr>
          <a:xfrm>
            <a:off x="107950" y="2106613"/>
            <a:ext cx="3027363" cy="2905125"/>
            <a:chOff x="755951" y="2210607"/>
            <a:chExt cx="3026493" cy="2905010"/>
          </a:xfrm>
        </p:grpSpPr>
        <p:grpSp>
          <p:nvGrpSpPr>
            <p:cNvPr id="5130" name="Group 1"/>
            <p:cNvGrpSpPr/>
            <p:nvPr/>
          </p:nvGrpSpPr>
          <p:grpSpPr>
            <a:xfrm>
              <a:off x="813205" y="2210607"/>
              <a:ext cx="2969239" cy="2905010"/>
              <a:chOff x="-949635" y="0"/>
              <a:chExt cx="7009631" cy="6858000"/>
            </a:xfrm>
          </p:grpSpPr>
          <p:sp>
            <p:nvSpPr>
              <p:cNvPr id="25" name="Diamond 3"/>
              <p:cNvSpPr/>
              <p:nvPr/>
            </p:nvSpPr>
            <p:spPr bwMode="auto">
              <a:xfrm>
                <a:off x="-949918" y="0"/>
                <a:ext cx="7009914" cy="6858000"/>
              </a:xfrm>
              <a:prstGeom prst="diamond">
                <a:avLst/>
              </a:prstGeom>
              <a:solidFill>
                <a:schemeClr val="tx2">
                  <a:lumMod val="20000"/>
                  <a:lumOff val="80000"/>
                  <a:alpha val="35000"/>
                </a:schemeClr>
              </a:solidFill>
              <a:ln w="19050">
                <a:noFill/>
                <a:rou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solidFill>
                  <a:effectLst/>
                  <a:uLnTx/>
                  <a:uFillTx/>
                  <a:latin typeface="+mn-lt"/>
                  <a:ea typeface="+mn-ea"/>
                  <a:cs typeface="+mn-cs"/>
                </a:endParaRPr>
              </a:p>
            </p:txBody>
          </p:sp>
          <p:sp>
            <p:nvSpPr>
              <p:cNvPr id="26" name="Diamond 4"/>
              <p:cNvSpPr/>
              <p:nvPr/>
            </p:nvSpPr>
            <p:spPr bwMode="auto">
              <a:xfrm>
                <a:off x="-178116" y="652072"/>
                <a:ext cx="5649892" cy="5527622"/>
              </a:xfrm>
              <a:prstGeom prst="diamond">
                <a:avLst/>
              </a:prstGeom>
              <a:solidFill>
                <a:schemeClr val="tx2">
                  <a:lumMod val="20000"/>
                  <a:lumOff val="80000"/>
                </a:schemeClr>
              </a:solidFill>
              <a:ln w="19050">
                <a:noFill/>
                <a:rou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solidFill>
                  <a:effectLst/>
                  <a:uLnTx/>
                  <a:uFillTx/>
                  <a:latin typeface="+mn-lt"/>
                  <a:ea typeface="+mn-ea"/>
                  <a:cs typeface="+mn-cs"/>
                </a:endParaRPr>
              </a:p>
            </p:txBody>
          </p:sp>
        </p:grpSp>
        <p:grpSp>
          <p:nvGrpSpPr>
            <p:cNvPr id="5133" name="Group 2"/>
            <p:cNvGrpSpPr/>
            <p:nvPr/>
          </p:nvGrpSpPr>
          <p:grpSpPr>
            <a:xfrm>
              <a:off x="755951" y="2773741"/>
              <a:ext cx="1778742" cy="1778742"/>
              <a:chOff x="990600" y="2044717"/>
              <a:chExt cx="2768566" cy="2768566"/>
            </a:xfrm>
          </p:grpSpPr>
          <p:sp>
            <p:nvSpPr>
              <p:cNvPr id="21" name="Diamond 5"/>
              <p:cNvSpPr>
                <a:spLocks noChangeArrowheads="1"/>
              </p:cNvSpPr>
              <p:nvPr/>
            </p:nvSpPr>
            <p:spPr bwMode="auto">
              <a:xfrm>
                <a:off x="990600" y="2045349"/>
                <a:ext cx="2769087" cy="2767302"/>
              </a:xfrm>
              <a:prstGeom prst="diamond">
                <a:avLst/>
              </a:prstGeom>
              <a:solidFill>
                <a:schemeClr val="accent1"/>
              </a:solidFill>
              <a:ln>
                <a:noFill/>
              </a:ln>
              <a:extLst>
                <a:ext uri="{91240B29-F687-4F45-9708-019B960494DF}">
                  <a14:hiddenLine xmlns:a14="http://schemas.microsoft.com/office/drawing/2010/main" w="50800">
                    <a:solidFill>
                      <a:srgbClr val="000000"/>
                    </a:solidFill>
                    <a:round/>
                  </a14:hiddenLine>
                </a:ex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nvGrpSpPr>
              <p:cNvPr id="5135" name="Group 9"/>
              <p:cNvGrpSpPr/>
              <p:nvPr/>
            </p:nvGrpSpPr>
            <p:grpSpPr>
              <a:xfrm>
                <a:off x="1429100" y="2771847"/>
                <a:ext cx="1800200" cy="992584"/>
                <a:chOff x="2345143" y="2365645"/>
                <a:chExt cx="1800200" cy="992584"/>
              </a:xfrm>
            </p:grpSpPr>
            <p:sp>
              <p:nvSpPr>
                <p:cNvPr id="23" name="TextBox 7"/>
                <p:cNvSpPr txBox="1"/>
                <p:nvPr/>
              </p:nvSpPr>
              <p:spPr>
                <a:xfrm>
                  <a:off x="2346338" y="2365564"/>
                  <a:ext cx="1798300" cy="677001"/>
                </a:xfrm>
                <a:prstGeom prst="rect">
                  <a:avLst/>
                </a:prstGeom>
                <a:noFill/>
              </p:spPr>
              <p:txBody>
                <a:bodyPr lIns="0" tIns="0" rIns="0" bIns="0">
                  <a:normAutofit fontScale="775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chemeClr val="bg1"/>
                      </a:solidFill>
                      <a:effectLst/>
                      <a:uLnTx/>
                      <a:uFillTx/>
                      <a:latin typeface="+mn-lt"/>
                      <a:ea typeface="+mn-ea"/>
                      <a:cs typeface="+mn-cs"/>
                    </a:rPr>
                    <a:t>目录</a:t>
                  </a:r>
                  <a:endParaRPr kumimoji="0" lang="zh-CN" altLang="en-US" sz="4400" b="0" i="0" u="none" strike="noStrike" kern="1200" cap="none" spc="0" normalizeH="0" baseline="0" noProof="0" dirty="0">
                    <a:ln>
                      <a:noFill/>
                    </a:ln>
                    <a:solidFill>
                      <a:schemeClr val="bg1"/>
                    </a:solidFill>
                    <a:effectLst/>
                    <a:uLnTx/>
                    <a:uFillTx/>
                    <a:latin typeface="+mn-lt"/>
                    <a:ea typeface="+mn-ea"/>
                    <a:cs typeface="+mn-cs"/>
                  </a:endParaRPr>
                </a:p>
              </p:txBody>
            </p:sp>
            <p:sp>
              <p:nvSpPr>
                <p:cNvPr id="24" name="TextBox 8"/>
                <p:cNvSpPr txBox="1"/>
                <p:nvPr/>
              </p:nvSpPr>
              <p:spPr>
                <a:xfrm>
                  <a:off x="2346338" y="3143869"/>
                  <a:ext cx="1798300" cy="214959"/>
                </a:xfrm>
                <a:prstGeom prst="rect">
                  <a:avLst/>
                </a:prstGeom>
                <a:noFill/>
              </p:spPr>
              <p:txBody>
                <a:bodyPr lIns="0" tIns="0" rIns="0" bIns="0">
                  <a:normAutofit fontScale="775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schemeClr val="bg1"/>
                      </a:solidFill>
                      <a:effectLst/>
                      <a:uLnTx/>
                      <a:uFillTx/>
                      <a:latin typeface="+mn-lt"/>
                      <a:ea typeface="+mn-ea"/>
                      <a:cs typeface="+mn-cs"/>
                    </a:rPr>
                    <a:t>CONTENTS</a:t>
                  </a:r>
                  <a:endParaRPr kumimoji="0" lang="en-US" altLang="zh-CN" sz="1400" b="0" i="0" u="none" strike="noStrike" kern="1200" cap="none" spc="0" normalizeH="0" baseline="0" noProof="0" dirty="0">
                    <a:ln>
                      <a:noFill/>
                    </a:ln>
                    <a:solidFill>
                      <a:schemeClr val="bg1"/>
                    </a:solidFill>
                    <a:effectLst/>
                    <a:uLnTx/>
                    <a:uFillTx/>
                    <a:latin typeface="+mn-lt"/>
                    <a:ea typeface="+mn-ea"/>
                    <a:cs typeface="+mn-cs"/>
                  </a:endParaRPr>
                </a:p>
              </p:txBody>
            </p:sp>
          </p:grpSp>
        </p:grpSp>
      </p:grpSp>
      <p:sp>
        <p:nvSpPr>
          <p:cNvPr id="2" name="标题 1"/>
          <p:cNvSpPr>
            <a:spLocks noGrp="1"/>
          </p:cNvSpPr>
          <p:nvPr>
            <p:ph type="title"/>
          </p:nvPr>
        </p:nvSpPr>
        <p:spPr>
          <a:xfrm>
            <a:off x="108222" y="80457"/>
            <a:ext cx="11905977" cy="644166"/>
          </a:xfrm>
        </p:spPr>
        <p:txBody>
          <a:bodyPr/>
          <a:lstStyle>
            <a:lvl1pPr algn="ctr">
              <a:defRPr/>
            </a:lvl1pPr>
          </a:lstStyle>
          <a:p>
            <a:pPr fontAlgn="base"/>
            <a:r>
              <a:rPr lang="zh-CN" altLang="en-US" strike="noStrike" noProof="1"/>
              <a:t>单击此处编辑母版标题样式</a:t>
            </a:r>
            <a:endParaRPr lang="zh-CN" altLang="en-US" strike="noStrike" noProof="1" dirty="0"/>
          </a:p>
        </p:txBody>
      </p:sp>
      <p:sp>
        <p:nvSpPr>
          <p:cNvPr id="27" name="灯片编号占位符 4"/>
          <p:cNvSpPr>
            <a:spLocks noGrp="1"/>
          </p:cNvSpPr>
          <p:nvPr>
            <p:ph type="sldNum" sz="quarter" idx="4"/>
          </p:nvPr>
        </p:nvSpPr>
        <p:spPr>
          <a:xfrm>
            <a:off x="488950" y="6430963"/>
            <a:ext cx="373063" cy="365125"/>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3F79E50B-FD6B-4EF1-85D1-85723960A8FC}" type="slidenum">
              <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userDrawn="1">
  <p:cSld name="节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11" name="动作按钮: 后退或前一项 10">
            <a:hlinkClick r:id="" action="ppaction://hlinkshowjump?jump=previousslide" highlightClick="1"/>
          </p:cNvPr>
          <p:cNvSpPr/>
          <p:nvPr/>
        </p:nvSpPr>
        <p:spPr>
          <a:xfrm>
            <a:off x="11042650" y="6513513"/>
            <a:ext cx="279400" cy="304800"/>
          </a:xfrm>
          <a:prstGeom prst="actionButtonBackPrevio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 name="动作按钮: 前进或下一项 11">
            <a:hlinkClick r:id="" action="ppaction://hlinkshowjump?jump=nextslide" highlightClick="1"/>
          </p:cNvPr>
          <p:cNvSpPr/>
          <p:nvPr/>
        </p:nvSpPr>
        <p:spPr>
          <a:xfrm>
            <a:off x="11406188" y="6526213"/>
            <a:ext cx="269875" cy="279400"/>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3" name="动作按钮: 结束 12">
            <a:hlinkClick r:id="" action="ppaction://hlinkshowjump?jump=endshow" highlightClick="1"/>
          </p:cNvPr>
          <p:cNvSpPr/>
          <p:nvPr/>
        </p:nvSpPr>
        <p:spPr>
          <a:xfrm>
            <a:off x="11760200" y="6515100"/>
            <a:ext cx="254000" cy="301625"/>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14" name="直接连接符 13"/>
          <p:cNvCxnSpPr/>
          <p:nvPr/>
        </p:nvCxnSpPr>
        <p:spPr>
          <a:xfrm>
            <a:off x="241300" y="406400"/>
            <a:ext cx="11701463"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15" name="燕尾形 15">
            <a:hlinkClick r:id="" action="ppaction://noaction"/>
          </p:cNvPr>
          <p:cNvSpPr/>
          <p:nvPr/>
        </p:nvSpPr>
        <p:spPr>
          <a:xfrm>
            <a:off x="6456363" y="6505575"/>
            <a:ext cx="2084388" cy="352425"/>
          </a:xfrm>
          <a:prstGeom prst="chevron">
            <a:avLst/>
          </a:prstGeom>
          <a:solidFill>
            <a:schemeClr val="accent6"/>
          </a:solidFill>
          <a:ln>
            <a:noFill/>
          </a:ln>
        </p:spPr>
        <p:txBody>
          <a:bodyPr anchor="ctr"/>
          <a:lstStyle/>
          <a:p>
            <a:pPr marL="0" marR="0" lvl="0" indent="0" algn="ctr" defTabSz="68707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基础</a:t>
            </a:r>
            <a:r>
              <a:rPr kumimoji="0" lang="en-US" altLang="zh-CN"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a:t>
            </a: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自主学习</a:t>
            </a: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6" name="燕尾形 16">
            <a:hlinkClick r:id="" action="ppaction://noaction"/>
          </p:cNvPr>
          <p:cNvSpPr/>
          <p:nvPr/>
        </p:nvSpPr>
        <p:spPr>
          <a:xfrm>
            <a:off x="8731250" y="6505575"/>
            <a:ext cx="2084388" cy="352425"/>
          </a:xfrm>
          <a:prstGeom prst="chevron">
            <a:avLst/>
          </a:prstGeom>
          <a:solidFill>
            <a:schemeClr val="accent6"/>
          </a:solidFill>
          <a:ln>
            <a:noFill/>
          </a:ln>
        </p:spPr>
        <p:txBody>
          <a:bodyPr anchor="ctr"/>
          <a:lstStyle/>
          <a:p>
            <a:pPr marL="0" marR="0" lvl="0" indent="0" algn="ctr" defTabSz="68707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核心</a:t>
            </a:r>
            <a:r>
              <a:rPr kumimoji="0" lang="en-US" altLang="zh-CN"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a:t>
            </a: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互动探究</a:t>
            </a: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 name="文本占位符 2"/>
          <p:cNvSpPr>
            <a:spLocks noGrp="1"/>
          </p:cNvSpPr>
          <p:nvPr>
            <p:ph type="body" idx="1"/>
          </p:nvPr>
        </p:nvSpPr>
        <p:spPr>
          <a:xfrm>
            <a:off x="241540" y="534838"/>
            <a:ext cx="11701077" cy="5911999"/>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dirty="0"/>
              <a:t>单击此处编辑母版文本样式</a:t>
            </a:r>
            <a:endParaRPr lang="zh-CN" altLang="en-US" strike="noStrike" noProof="1"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showMasterSp="0">
  <p:cSld name="空白">
    <p:bg>
      <p:bgPr>
        <a:blipFill rotWithShape="0">
          <a:blip r:embed="rId2"/>
          <a:stretch>
            <a:fillRect/>
          </a:stretch>
        </a:blipFill>
        <a:effectLst/>
      </p:bgPr>
    </p:bg>
    <p:spTree>
      <p:nvGrpSpPr>
        <p:cNvPr id="1" name=""/>
        <p:cNvGrpSpPr/>
        <p:nvPr/>
      </p:nvGrpSpPr>
      <p:grpSpPr>
        <a:xfrm>
          <a:off x="0" y="0"/>
          <a:ext cx="0" cy="0"/>
          <a:chOff x="0" y="0"/>
          <a:chExt cx="0" cy="0"/>
        </a:xfrm>
      </p:grpSpPr>
      <p:pic>
        <p:nvPicPr>
          <p:cNvPr id="7170" name="图片 6"/>
          <p:cNvPicPr>
            <a:picLocks noChangeAspect="1"/>
          </p:cNvPicPr>
          <p:nvPr userDrawn="1"/>
        </p:nvPicPr>
        <p:blipFill>
          <a:blip r:embed="rId3"/>
          <a:stretch>
            <a:fillRect/>
          </a:stretch>
        </p:blipFill>
        <p:spPr>
          <a:xfrm>
            <a:off x="992188" y="5872163"/>
            <a:ext cx="10204450" cy="66675"/>
          </a:xfrm>
          <a:prstGeom prst="rect">
            <a:avLst/>
          </a:prstGeom>
          <a:noFill/>
          <a:ln w="9525">
            <a:noFill/>
          </a:ln>
        </p:spPr>
      </p:pic>
      <p:pic>
        <p:nvPicPr>
          <p:cNvPr id="7171" name="图片 11"/>
          <p:cNvPicPr>
            <a:picLocks noChangeAspect="1"/>
          </p:cNvPicPr>
          <p:nvPr userDrawn="1"/>
        </p:nvPicPr>
        <p:blipFill>
          <a:blip r:embed="rId4"/>
          <a:stretch>
            <a:fillRect/>
          </a:stretch>
        </p:blipFill>
        <p:spPr>
          <a:xfrm rot="-815598" flipH="1" flipV="1">
            <a:off x="7824788" y="3403600"/>
            <a:ext cx="4000500" cy="3602038"/>
          </a:xfrm>
          <a:prstGeom prst="rect">
            <a:avLst/>
          </a:prstGeom>
          <a:noFill/>
          <a:ln w="9525">
            <a:noFill/>
          </a:ln>
        </p:spPr>
      </p:pic>
      <p:sp>
        <p:nvSpPr>
          <p:cNvPr id="13" name="矩形 12"/>
          <p:cNvSpPr/>
          <p:nvPr/>
        </p:nvSpPr>
        <p:spPr>
          <a:xfrm>
            <a:off x="0" y="2489200"/>
            <a:ext cx="12192000" cy="830263"/>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0" i="0" u="none" strike="noStrike" kern="1200" cap="none" spc="300" normalizeH="0" baseline="0" noProof="0" dirty="0">
                <a:ln>
                  <a:noFill/>
                </a:ln>
                <a:solidFill>
                  <a:srgbClr val="778495"/>
                </a:solidFill>
                <a:effectLst/>
                <a:uLnTx/>
                <a:uFillTx/>
                <a:latin typeface="华文中宋" pitchFamily="2" charset="-122"/>
                <a:ea typeface="华文中宋" pitchFamily="2" charset="-122"/>
                <a:cs typeface="+mn-cs"/>
                <a:sym typeface="微软雅黑" panose="020B0503020204020204" pitchFamily="34" charset="-122"/>
              </a:rPr>
              <a:t>本节内容结束</a:t>
            </a:r>
            <a:endParaRPr kumimoji="0" lang="zh-CN" altLang="en-US" sz="4800" b="0" i="0" u="none" strike="noStrike" kern="1200" cap="none" spc="300" normalizeH="0" baseline="0" noProof="0" dirty="0">
              <a:ln>
                <a:noFill/>
              </a:ln>
              <a:solidFill>
                <a:srgbClr val="778495"/>
              </a:solidFill>
              <a:effectLst/>
              <a:uLnTx/>
              <a:uFillTx/>
              <a:latin typeface="华文中宋" pitchFamily="2" charset="-122"/>
              <a:ea typeface="华文中宋" pitchFamily="2" charset="-122"/>
              <a:cs typeface="+mn-cs"/>
              <a:sym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000000"/>
                                          </p:val>
                                        </p:tav>
                                        <p:tav tm="100000">
                                          <p:val>
                                            <p:strVal val="#ppt_w"/>
                                          </p:val>
                                        </p:tav>
                                      </p:tavLst>
                                    </p:anim>
                                    <p:anim calcmode="lin" valueType="num">
                                      <p:cBhvr>
                                        <p:cTn id="8" dur="500" fill="hold"/>
                                        <p:tgtEl>
                                          <p:spTgt spid="13"/>
                                        </p:tgtEl>
                                        <p:attrNameLst>
                                          <p:attrName>ppt_h</p:attrName>
                                        </p:attrNameLst>
                                      </p:cBhvr>
                                      <p:tavLst>
                                        <p:tav tm="0">
                                          <p:val>
                                            <p:fltVal val="0.000000"/>
                                          </p:val>
                                        </p:tav>
                                        <p:tav tm="100000">
                                          <p:val>
                                            <p:strVal val="#ppt_h"/>
                                          </p:val>
                                        </p:tav>
                                      </p:tavLst>
                                    </p:anim>
                                    <p:animEffect transition="in" filter="fade">
                                      <p:cBhvr>
                                        <p:cTn id="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image" Target="../media/image5.png"/><Relationship Id="rId7" Type="http://schemas.openxmlformats.org/officeDocument/2006/relationships/image" Target="../media/image1.jpeg"/><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7"/>
          <a:stretch>
            <a:fillRect/>
          </a:stretch>
        </a:blip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p>
            <a:pPr lvl="0"/>
            <a:r>
              <a:rPr lang="zh-CN" altLang="en-US" dirty="0"/>
              <a:t>单击此处编辑母版标题样式</a:t>
            </a:r>
            <a:endParaRPr lang="zh-CN" altLang="en-US" dirty="0"/>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nchor="t"/>
          <a:p>
            <a:pPr lvl="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93A8C591-E83E-48D6-9B4F-BBBE26BEFBF9}"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eaLnBrk="1" hangingPunct="1">
              <a:defRPr sz="1200">
                <a:solidFill>
                  <a:srgbClr val="898989"/>
                </a:solidFill>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BD6135AF-5307-4DE3-AFE3-76776A207023}" type="slidenum">
              <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pic>
        <p:nvPicPr>
          <p:cNvPr id="1031" name="图片 6"/>
          <p:cNvPicPr>
            <a:picLocks noChangeAspect="1"/>
          </p:cNvPicPr>
          <p:nvPr userDrawn="1"/>
        </p:nvPicPr>
        <p:blipFill>
          <a:blip r:embed="rId8"/>
          <a:stretch>
            <a:fillRect/>
          </a:stretch>
        </p:blipFill>
        <p:spPr>
          <a:xfrm>
            <a:off x="3175" y="0"/>
            <a:ext cx="12188825" cy="6858000"/>
          </a:xfrm>
          <a:prstGeom prst="rect">
            <a:avLst/>
          </a:prstGeom>
          <a:noFill/>
          <a:ln w="9525">
            <a:noFill/>
          </a:ln>
        </p:spPr>
      </p:pic>
      <p:sp>
        <p:nvSpPr>
          <p:cNvPr id="1032" name="文本框 7"/>
          <p:cNvSpPr txBox="1">
            <a:spLocks noChangeArrowheads="1"/>
          </p:cNvSpPr>
          <p:nvPr/>
        </p:nvSpPr>
        <p:spPr bwMode="auto">
          <a:xfrm>
            <a:off x="433388" y="6500813"/>
            <a:ext cx="4270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fld id="{8B8F45F7-A9F7-483E-8C5C-513C47505D32}" type="slidenum">
              <a:rPr kumimoji="0" lang="zh-CN" altLang="en-US" sz="14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Times New Roman" panose="02020603050405020304" pitchFamily="18" charset="0"/>
              </a:rPr>
            </a:fld>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9" name="矩形 8">
            <a:hlinkClick r:id="" action="ppaction://hlinkshowjump?jump=previousslide"/>
          </p:cNvPr>
          <p:cNvSpPr/>
          <p:nvPr/>
        </p:nvSpPr>
        <p:spPr>
          <a:xfrm>
            <a:off x="0" y="6280150"/>
            <a:ext cx="458788"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 name="矩形 9">
            <a:hlinkClick r:id="" action="ppaction://hlinkshowjump?jump=nextslide"/>
          </p:cNvPr>
          <p:cNvSpPr/>
          <p:nvPr/>
        </p:nvSpPr>
        <p:spPr>
          <a:xfrm>
            <a:off x="835025" y="6280150"/>
            <a:ext cx="458788"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5.xml"/><Relationship Id="rId2" Type="http://schemas.openxmlformats.org/officeDocument/2006/relationships/image" Target="../media/image8.emf"/><Relationship Id="rId1"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5.xml"/><Relationship Id="rId2" Type="http://schemas.openxmlformats.org/officeDocument/2006/relationships/image" Target="../media/image9.emf"/><Relationship Id="rId1"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4" Type="http://schemas.openxmlformats.org/officeDocument/2006/relationships/vmlDrawing" Target="../drawings/vmlDrawing3.vml"/><Relationship Id="rId3" Type="http://schemas.openxmlformats.org/officeDocument/2006/relationships/slideLayout" Target="../slideLayouts/slideLayout5.xml"/><Relationship Id="rId2" Type="http://schemas.openxmlformats.org/officeDocument/2006/relationships/image" Target="../media/image10.emf"/><Relationship Id="rId1"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6" Type="http://schemas.openxmlformats.org/officeDocument/2006/relationships/vmlDrawing" Target="../drawings/vmlDrawing4.vml"/><Relationship Id="rId5" Type="http://schemas.openxmlformats.org/officeDocument/2006/relationships/slideLayout" Target="../slideLayouts/slideLayout5.xml"/><Relationship Id="rId4" Type="http://schemas.openxmlformats.org/officeDocument/2006/relationships/image" Target="../media/image12.emf"/><Relationship Id="rId3" Type="http://schemas.openxmlformats.org/officeDocument/2006/relationships/oleObject" Target="../embeddings/oleObject5.bin"/><Relationship Id="rId2" Type="http://schemas.openxmlformats.org/officeDocument/2006/relationships/image" Target="../media/image11.emf"/><Relationship Id="rId1" Type="http://schemas.openxmlformats.org/officeDocument/2006/relationships/oleObject" Target="../embeddings/oleObject4.bin"/></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13.png"/></Relationships>
</file>

<file path=ppt/slides/_rels/slide11.xml.rels><?xml version="1.0" encoding="UTF-8" standalone="yes"?>
<Relationships xmlns="http://schemas.openxmlformats.org/package/2006/relationships"><Relationship Id="rId4" Type="http://schemas.openxmlformats.org/officeDocument/2006/relationships/vmlDrawing" Target="../drawings/vmlDrawing5.vml"/><Relationship Id="rId3" Type="http://schemas.openxmlformats.org/officeDocument/2006/relationships/slideLayout" Target="../slideLayouts/slideLayout5.xml"/><Relationship Id="rId2" Type="http://schemas.openxmlformats.org/officeDocument/2006/relationships/image" Target="../media/image14.emf"/><Relationship Id="rId1" Type="http://schemas.openxmlformats.org/officeDocument/2006/relationships/oleObject" Target="../embeddings/oleObject6.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4" Type="http://schemas.openxmlformats.org/officeDocument/2006/relationships/vmlDrawing" Target="../drawings/vmlDrawing6.vml"/><Relationship Id="rId3" Type="http://schemas.openxmlformats.org/officeDocument/2006/relationships/slideLayout" Target="../slideLayouts/slideLayout5.xml"/><Relationship Id="rId2" Type="http://schemas.openxmlformats.org/officeDocument/2006/relationships/image" Target="../media/image15.emf"/><Relationship Id="rId1" Type="http://schemas.openxmlformats.org/officeDocument/2006/relationships/oleObject" Target="../embeddings/oleObject7.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4" Type="http://schemas.openxmlformats.org/officeDocument/2006/relationships/vmlDrawing" Target="../drawings/vmlDrawing7.vml"/><Relationship Id="rId3" Type="http://schemas.openxmlformats.org/officeDocument/2006/relationships/slideLayout" Target="../slideLayouts/slideLayout5.xml"/><Relationship Id="rId2" Type="http://schemas.openxmlformats.org/officeDocument/2006/relationships/image" Target="../media/image16.emf"/><Relationship Id="rId1" Type="http://schemas.openxmlformats.org/officeDocument/2006/relationships/oleObject" Target="../embeddings/oleObject8.bin"/></Relationships>
</file>

<file path=ppt/slides/_rels/slide17.xml.rels><?xml version="1.0" encoding="UTF-8" standalone="yes"?>
<Relationships xmlns="http://schemas.openxmlformats.org/package/2006/relationships"><Relationship Id="rId5" Type="http://schemas.openxmlformats.org/officeDocument/2006/relationships/vmlDrawing" Target="../drawings/vmlDrawing8.vml"/><Relationship Id="rId4" Type="http://schemas.openxmlformats.org/officeDocument/2006/relationships/slideLayout" Target="../slideLayouts/slideLayout5.xml"/><Relationship Id="rId3" Type="http://schemas.openxmlformats.org/officeDocument/2006/relationships/image" Target="../media/image17.emf"/><Relationship Id="rId2" Type="http://schemas.openxmlformats.org/officeDocument/2006/relationships/oleObject" Target="../embeddings/oleObject9.bin"/><Relationship Id="rId1"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4" Type="http://schemas.openxmlformats.org/officeDocument/2006/relationships/vmlDrawing" Target="../drawings/vmlDrawing9.vml"/><Relationship Id="rId3" Type="http://schemas.openxmlformats.org/officeDocument/2006/relationships/slideLayout" Target="../slideLayouts/slideLayout5.xml"/><Relationship Id="rId2" Type="http://schemas.openxmlformats.org/officeDocument/2006/relationships/image" Target="../media/image19.emf"/><Relationship Id="rId1" Type="http://schemas.openxmlformats.org/officeDocument/2006/relationships/oleObject" Target="../embeddings/oleObject10.bin"/></Relationships>
</file>

<file path=ppt/slides/_rels/slide24.xml.rels><?xml version="1.0" encoding="UTF-8" standalone="yes"?>
<Relationships xmlns="http://schemas.openxmlformats.org/package/2006/relationships"><Relationship Id="rId4" Type="http://schemas.openxmlformats.org/officeDocument/2006/relationships/vmlDrawing" Target="../drawings/vmlDrawing10.vml"/><Relationship Id="rId3" Type="http://schemas.openxmlformats.org/officeDocument/2006/relationships/slideLayout" Target="../slideLayouts/slideLayout5.xml"/><Relationship Id="rId2" Type="http://schemas.openxmlformats.org/officeDocument/2006/relationships/image" Target="../media/image20.emf"/><Relationship Id="rId1" Type="http://schemas.openxmlformats.org/officeDocument/2006/relationships/oleObject" Target="../embeddings/oleObject11.bin"/></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4" Type="http://schemas.openxmlformats.org/officeDocument/2006/relationships/vmlDrawing" Target="../drawings/vmlDrawing11.vml"/><Relationship Id="rId3" Type="http://schemas.openxmlformats.org/officeDocument/2006/relationships/slideLayout" Target="../slideLayouts/slideLayout5.xml"/><Relationship Id="rId2" Type="http://schemas.openxmlformats.org/officeDocument/2006/relationships/image" Target="../media/image21.emf"/><Relationship Id="rId1" Type="http://schemas.openxmlformats.org/officeDocument/2006/relationships/oleObject" Target="../embeddings/oleObject12.bin"/></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2.png"/></Relationships>
</file>

<file path=ppt/slides/_rels/slide28.xml.rels><?xml version="1.0" encoding="UTF-8" standalone="yes"?>
<Relationships xmlns="http://schemas.openxmlformats.org/package/2006/relationships"><Relationship Id="rId4" Type="http://schemas.openxmlformats.org/officeDocument/2006/relationships/vmlDrawing" Target="../drawings/vmlDrawing12.vml"/><Relationship Id="rId3" Type="http://schemas.openxmlformats.org/officeDocument/2006/relationships/slideLayout" Target="../slideLayouts/slideLayout5.xml"/><Relationship Id="rId2" Type="http://schemas.openxmlformats.org/officeDocument/2006/relationships/image" Target="../media/image23.emf"/><Relationship Id="rId1" Type="http://schemas.openxmlformats.org/officeDocument/2006/relationships/oleObject" Target="../embeddings/oleObject13.bin"/></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4.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6.png"/></Relationships>
</file>

<file path=ppt/slides/_rels/slide34.xml.rels><?xml version="1.0" encoding="UTF-8" standalone="yes"?>
<Relationships xmlns="http://schemas.openxmlformats.org/package/2006/relationships"><Relationship Id="rId4" Type="http://schemas.openxmlformats.org/officeDocument/2006/relationships/vmlDrawing" Target="../drawings/vmlDrawing13.vml"/><Relationship Id="rId3" Type="http://schemas.openxmlformats.org/officeDocument/2006/relationships/slideLayout" Target="../slideLayouts/slideLayout5.xml"/><Relationship Id="rId2" Type="http://schemas.openxmlformats.org/officeDocument/2006/relationships/image" Target="../media/image27.emf"/><Relationship Id="rId1" Type="http://schemas.openxmlformats.org/officeDocument/2006/relationships/oleObject" Target="../embeddings/oleObject14.bin"/></Relationships>
</file>

<file path=ppt/slides/_rels/slide35.xml.rels><?xml version="1.0" encoding="UTF-8" standalone="yes"?>
<Relationships xmlns="http://schemas.openxmlformats.org/package/2006/relationships"><Relationship Id="rId4" Type="http://schemas.openxmlformats.org/officeDocument/2006/relationships/vmlDrawing" Target="../drawings/vmlDrawing14.vml"/><Relationship Id="rId3" Type="http://schemas.openxmlformats.org/officeDocument/2006/relationships/slideLayout" Target="../slideLayouts/slideLayout5.xml"/><Relationship Id="rId2" Type="http://schemas.openxmlformats.org/officeDocument/2006/relationships/image" Target="../media/image28.emf"/><Relationship Id="rId1" Type="http://schemas.openxmlformats.org/officeDocument/2006/relationships/oleObject" Target="../embeddings/oleObject15.bin"/></Relationships>
</file>

<file path=ppt/slides/_rels/slide36.xml.rels><?xml version="1.0" encoding="UTF-8" standalone="yes"?>
<Relationships xmlns="http://schemas.openxmlformats.org/package/2006/relationships"><Relationship Id="rId4" Type="http://schemas.openxmlformats.org/officeDocument/2006/relationships/vmlDrawing" Target="../drawings/vmlDrawing15.vml"/><Relationship Id="rId3" Type="http://schemas.openxmlformats.org/officeDocument/2006/relationships/slideLayout" Target="../slideLayouts/slideLayout5.xml"/><Relationship Id="rId2" Type="http://schemas.openxmlformats.org/officeDocument/2006/relationships/image" Target="../media/image29.emf"/><Relationship Id="rId1" Type="http://schemas.openxmlformats.org/officeDocument/2006/relationships/oleObject" Target="../embeddings/oleObject16.bin"/></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3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3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4" Type="http://schemas.openxmlformats.org/officeDocument/2006/relationships/vmlDrawing" Target="../drawings/vmlDrawing16.vml"/><Relationship Id="rId3" Type="http://schemas.openxmlformats.org/officeDocument/2006/relationships/slideLayout" Target="../slideLayouts/slideLayout5.xml"/><Relationship Id="rId2" Type="http://schemas.openxmlformats.org/officeDocument/2006/relationships/image" Target="../media/image32.emf"/><Relationship Id="rId1" Type="http://schemas.openxmlformats.org/officeDocument/2006/relationships/oleObject" Target="../embeddings/oleObject17.bin"/></Relationships>
</file>

<file path=ppt/slides/_rels/slide46.xml.rels><?xml version="1.0" encoding="UTF-8" standalone="yes"?>
<Relationships xmlns="http://schemas.openxmlformats.org/package/2006/relationships"><Relationship Id="rId6" Type="http://schemas.openxmlformats.org/officeDocument/2006/relationships/vmlDrawing" Target="../drawings/vmlDrawing17.vml"/><Relationship Id="rId5" Type="http://schemas.openxmlformats.org/officeDocument/2006/relationships/slideLayout" Target="../slideLayouts/slideLayout5.xml"/><Relationship Id="rId4" Type="http://schemas.openxmlformats.org/officeDocument/2006/relationships/image" Target="../media/image34.emf"/><Relationship Id="rId3" Type="http://schemas.openxmlformats.org/officeDocument/2006/relationships/oleObject" Target="../embeddings/oleObject19.bin"/><Relationship Id="rId2" Type="http://schemas.openxmlformats.org/officeDocument/2006/relationships/image" Target="../media/image33.emf"/><Relationship Id="rId1" Type="http://schemas.openxmlformats.org/officeDocument/2006/relationships/oleObject" Target="../embeddings/oleObject18.bin"/></Relationships>
</file>

<file path=ppt/slides/_rels/slide47.xml.rels><?xml version="1.0" encoding="UTF-8" standalone="yes"?>
<Relationships xmlns="http://schemas.openxmlformats.org/package/2006/relationships"><Relationship Id="rId6" Type="http://schemas.openxmlformats.org/officeDocument/2006/relationships/vmlDrawing" Target="../drawings/vmlDrawing18.vml"/><Relationship Id="rId5" Type="http://schemas.openxmlformats.org/officeDocument/2006/relationships/slideLayout" Target="../slideLayouts/slideLayout5.xml"/><Relationship Id="rId4" Type="http://schemas.openxmlformats.org/officeDocument/2006/relationships/image" Target="../media/image36.emf"/><Relationship Id="rId3" Type="http://schemas.openxmlformats.org/officeDocument/2006/relationships/oleObject" Target="../embeddings/oleObject21.bin"/><Relationship Id="rId2" Type="http://schemas.openxmlformats.org/officeDocument/2006/relationships/image" Target="../media/image35.emf"/><Relationship Id="rId1" Type="http://schemas.openxmlformats.org/officeDocument/2006/relationships/oleObject" Target="../embeddings/oleObject20.bin"/></Relationships>
</file>

<file path=ppt/slides/_rels/slide48.xml.rels><?xml version="1.0" encoding="UTF-8" standalone="yes"?>
<Relationships xmlns="http://schemas.openxmlformats.org/package/2006/relationships"><Relationship Id="rId4" Type="http://schemas.openxmlformats.org/officeDocument/2006/relationships/vmlDrawing" Target="../drawings/vmlDrawing19.vml"/><Relationship Id="rId3" Type="http://schemas.openxmlformats.org/officeDocument/2006/relationships/slideLayout" Target="../slideLayouts/slideLayout5.xml"/><Relationship Id="rId2" Type="http://schemas.openxmlformats.org/officeDocument/2006/relationships/image" Target="../media/image37.emf"/><Relationship Id="rId1" Type="http://schemas.openxmlformats.org/officeDocument/2006/relationships/oleObject" Target="../embeddings/oleObject22.bin"/></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6" name="矩形 5"/>
          <p:cNvSpPr/>
          <p:nvPr/>
        </p:nvSpPr>
        <p:spPr>
          <a:xfrm>
            <a:off x="2562225" y="476250"/>
            <a:ext cx="7134225" cy="1325563"/>
          </a:xfrm>
          <a:prstGeom prst="rect">
            <a:avLst/>
          </a:prstGeom>
        </p:spPr>
        <p:txBody>
          <a:bodyPr wrap="none">
            <a:spAutoFit/>
          </a:bodyPr>
          <a:lstStyle/>
          <a:p>
            <a:pPr marL="0" marR="0" lvl="0" indent="0" algn="ctr" defTabSz="914400" rtl="0" eaLnBrk="0" fontAlgn="base" latinLnBrk="0" hangingPunct="0">
              <a:lnSpc>
                <a:spcPct val="240000"/>
              </a:lnSpc>
              <a:spcBef>
                <a:spcPts val="1700"/>
              </a:spcBef>
              <a:spcAft>
                <a:spcPts val="1650"/>
              </a:spcAft>
              <a:buClrTx/>
              <a:buSzTx/>
              <a:buFontTx/>
              <a:buNone/>
              <a:defRPr/>
            </a:pPr>
            <a:r>
              <a:rPr kumimoji="0" lang="zh-CN" altLang="zh-CN" sz="4000" b="1" i="0" u="none" strike="noStrike" kern="2200" cap="none" spc="0" normalizeH="0" baseline="0" noProof="0" dirty="0">
                <a:ln>
                  <a:noFill/>
                </a:ln>
                <a:solidFill>
                  <a:schemeClr val="tx1"/>
                </a:solidFill>
                <a:effectLst/>
                <a:uLnTx/>
                <a:uFillTx/>
                <a:latin typeface="Calibri" panose="020F0502020204030204"/>
                <a:ea typeface="宋体" panose="02010600030101010101" pitchFamily="2" charset="-122"/>
                <a:cs typeface="Times New Roman" panose="02020603050405020304"/>
              </a:rPr>
              <a:t>第</a:t>
            </a:r>
            <a:r>
              <a:rPr kumimoji="0" lang="en-US" altLang="zh-CN" sz="4000" b="1" i="0" u="none" strike="noStrike" kern="2200" cap="none" spc="0" normalizeH="0" baseline="0" noProof="0" dirty="0">
                <a:ln>
                  <a:noFill/>
                </a:ln>
                <a:solidFill>
                  <a:schemeClr val="tx1"/>
                </a:solidFill>
                <a:effectLst/>
                <a:uLnTx/>
                <a:uFillTx/>
                <a:latin typeface="Calibri" panose="020F0502020204030204"/>
                <a:ea typeface="宋体" panose="02010600030101010101" pitchFamily="2" charset="-122"/>
                <a:cs typeface="Times New Roman" panose="02020603050405020304"/>
              </a:rPr>
              <a:t>4</a:t>
            </a:r>
            <a:r>
              <a:rPr kumimoji="0" lang="zh-CN" altLang="zh-CN" sz="4000" b="1" i="0" u="none" strike="noStrike" kern="2200" cap="none" spc="0" normalizeH="0" baseline="0" noProof="0" dirty="0">
                <a:ln>
                  <a:noFill/>
                </a:ln>
                <a:solidFill>
                  <a:schemeClr val="tx1"/>
                </a:solidFill>
                <a:effectLst/>
                <a:uLnTx/>
                <a:uFillTx/>
                <a:latin typeface="Calibri" panose="020F0502020204030204"/>
                <a:ea typeface="宋体" panose="02010600030101010101" pitchFamily="2" charset="-122"/>
                <a:cs typeface="Times New Roman" panose="02020603050405020304"/>
              </a:rPr>
              <a:t>讲　难溶电解质的溶解平衡</a:t>
            </a:r>
            <a:endParaRPr kumimoji="0" lang="zh-CN" altLang="zh-CN" sz="4000" b="1" i="0" u="none" strike="noStrike" kern="2200" cap="none" spc="0" normalizeH="0" baseline="0" noProof="0" dirty="0">
              <a:ln>
                <a:noFill/>
              </a:ln>
              <a:solidFill>
                <a:schemeClr val="tx1"/>
              </a:solidFill>
              <a:effectLst/>
              <a:uLnTx/>
              <a:uFillTx/>
              <a:latin typeface="Calibri" panose="020F0502020204030204"/>
              <a:ea typeface="宋体" panose="02010600030101010101" pitchFamily="2" charset="-122"/>
              <a:cs typeface="Times New Roman" panose="02020603050405020304"/>
            </a:endParaRPr>
          </a:p>
        </p:txBody>
      </p:sp>
      <p:graphicFrame>
        <p:nvGraphicFramePr>
          <p:cNvPr id="3" name="表格 2"/>
          <p:cNvGraphicFramePr>
            <a:graphicFrameLocks noGrp="1"/>
          </p:cNvGraphicFramePr>
          <p:nvPr/>
        </p:nvGraphicFramePr>
        <p:xfrm>
          <a:off x="550863" y="2235200"/>
          <a:ext cx="11090275" cy="3868738"/>
        </p:xfrm>
        <a:graphic>
          <a:graphicData uri="http://schemas.openxmlformats.org/drawingml/2006/table">
            <a:tbl>
              <a:tblPr/>
              <a:tblGrid>
                <a:gridCol w="4032250"/>
                <a:gridCol w="7058025"/>
              </a:tblGrid>
              <a:tr h="576263">
                <a:tc>
                  <a:txBody>
                    <a:bodyPr/>
                    <a:lstStyle>
                      <a:lvl1pPr eaLnBrk="0" hangingPunct="0">
                        <a:lnSpc>
                          <a:spcPct val="90000"/>
                        </a:lnSpc>
                        <a:spcBef>
                          <a:spcPts val="1000"/>
                        </a:spcBef>
                        <a:buFont typeface="Arial" panose="020B0604020202020204" pitchFamily="34" charset="0"/>
                        <a:tabLst>
                          <a:tab pos="2969895" algn="l"/>
                        </a:tabLst>
                        <a:defRPr sz="24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tabLst>
                          <a:tab pos="2969895" algn="l"/>
                        </a:tabLst>
                        <a:defRPr sz="20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tabLst>
                          <a:tab pos="2969895" algn="l"/>
                        </a:tabLst>
                        <a:defRPr>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tabLst>
                          <a:tab pos="2969895" algn="l"/>
                        </a:tabLst>
                        <a:defRPr sz="16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tabLst>
                          <a:tab pos="2969895" algn="l"/>
                        </a:tabLst>
                        <a:defRPr sz="16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tabLst>
                          <a:tab pos="2969895" algn="l"/>
                        </a:tabLst>
                        <a:defRPr sz="16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tabLst>
                          <a:tab pos="2969895" algn="l"/>
                        </a:tabLst>
                        <a:defRPr sz="16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tabLst>
                          <a:tab pos="2969895" algn="l"/>
                        </a:tabLst>
                        <a:defRPr sz="16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tabLst>
                          <a:tab pos="2969895" algn="l"/>
                        </a:tabLst>
                        <a:defRPr sz="16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tabLst>
                          <a:tab pos="2969895" algn="l"/>
                        </a:tabLst>
                      </a:pPr>
                      <a:r>
                        <a:rPr kumimoji="0" lang="en-US" altLang="zh-CN" sz="2400" b="1"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Courier New" panose="02070309020205020404" pitchFamily="49" charset="0"/>
                        </a:rPr>
                        <a:t>2017</a:t>
                      </a:r>
                      <a:r>
                        <a:rPr kumimoji="0" lang="zh-CN" altLang="zh-CN" sz="2400" b="1"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级教学指导意见</a:t>
                      </a:r>
                      <a:endParaRPr kumimoji="0" lang="zh-CN" altLang="zh-CN" sz="24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Courier New" panose="02070309020205020404" pitchFamily="49" charset="0"/>
                      </a:endParaRPr>
                    </a:p>
                  </a:txBody>
                  <a:tcPr marL="41840" marR="4184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lnSpc>
                          <a:spcPct val="90000"/>
                        </a:lnSpc>
                        <a:spcBef>
                          <a:spcPts val="1000"/>
                        </a:spcBef>
                        <a:buFont typeface="Arial" panose="020B0604020202020204" pitchFamily="34" charset="0"/>
                        <a:tabLst>
                          <a:tab pos="2969895" algn="l"/>
                        </a:tabLst>
                        <a:defRPr sz="24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tabLst>
                          <a:tab pos="2969895" algn="l"/>
                        </a:tabLst>
                        <a:defRPr sz="20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tabLst>
                          <a:tab pos="2969895" algn="l"/>
                        </a:tabLst>
                        <a:defRPr>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tabLst>
                          <a:tab pos="2969895" algn="l"/>
                        </a:tabLst>
                        <a:defRPr sz="16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tabLst>
                          <a:tab pos="2969895" algn="l"/>
                        </a:tabLst>
                        <a:defRPr sz="16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tabLst>
                          <a:tab pos="2969895" algn="l"/>
                        </a:tabLst>
                        <a:defRPr sz="16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tabLst>
                          <a:tab pos="2969895" algn="l"/>
                        </a:tabLst>
                        <a:defRPr sz="16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tabLst>
                          <a:tab pos="2969895" algn="l"/>
                        </a:tabLst>
                        <a:defRPr sz="16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tabLst>
                          <a:tab pos="2969895" algn="l"/>
                        </a:tabLst>
                        <a:defRPr sz="16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tabLst>
                          <a:tab pos="2969895" algn="l"/>
                        </a:tabLst>
                      </a:pPr>
                      <a:r>
                        <a:rPr kumimoji="0" lang="zh-CN" altLang="zh-CN" sz="2400" b="1"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核心素养</a:t>
                      </a:r>
                      <a:endParaRPr kumimoji="0" lang="zh-CN" altLang="zh-CN" sz="2400" b="0" i="0" u="none" strike="noStrike" cap="none" normalizeH="0" baseline="0">
                        <a:ln>
                          <a:noFill/>
                        </a:ln>
                        <a:solidFill>
                          <a:schemeClr val="tx1"/>
                        </a:solidFill>
                        <a:effectLst/>
                        <a:latin typeface="宋体" panose="02010600030101010101" pitchFamily="2" charset="-122"/>
                        <a:ea typeface="黑体" panose="02010609060101010101" pitchFamily="49" charset="-122"/>
                        <a:cs typeface="Courier New" panose="02070309020205020404" pitchFamily="49" charset="0"/>
                      </a:endParaRPr>
                    </a:p>
                  </a:txBody>
                  <a:tcPr marL="41840" marR="4184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68650">
                <a:tc>
                  <a:txBody>
                    <a:bodyPr/>
                    <a:lstStyle>
                      <a:lvl1pPr eaLnBrk="0" hangingPunct="0">
                        <a:lnSpc>
                          <a:spcPct val="90000"/>
                        </a:lnSpc>
                        <a:spcBef>
                          <a:spcPts val="1000"/>
                        </a:spcBef>
                        <a:buFont typeface="Arial" panose="020B0604020202020204" pitchFamily="34" charset="0"/>
                        <a:tabLst>
                          <a:tab pos="2969895" algn="l"/>
                        </a:tabLst>
                        <a:defRPr sz="24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tabLst>
                          <a:tab pos="2969895" algn="l"/>
                        </a:tabLst>
                        <a:defRPr sz="20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tabLst>
                          <a:tab pos="2969895" algn="l"/>
                        </a:tabLst>
                        <a:defRPr>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tabLst>
                          <a:tab pos="2969895" algn="l"/>
                        </a:tabLst>
                        <a:defRPr sz="16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tabLst>
                          <a:tab pos="2969895" algn="l"/>
                        </a:tabLst>
                        <a:defRPr sz="16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tabLst>
                          <a:tab pos="2969895" algn="l"/>
                        </a:tabLst>
                        <a:defRPr sz="16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tabLst>
                          <a:tab pos="2969895" algn="l"/>
                        </a:tabLst>
                        <a:defRPr sz="16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tabLst>
                          <a:tab pos="2969895" algn="l"/>
                        </a:tabLst>
                        <a:defRPr sz="16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tabLst>
                          <a:tab pos="2969895" algn="l"/>
                        </a:tabLst>
                        <a:defRPr sz="1600">
                          <a:solidFill>
                            <a:schemeClr val="tx1"/>
                          </a:solidFill>
                          <a:latin typeface="Calibri" panose="020F0502020204030204" pitchFamily="34" charset="0"/>
                          <a:ea typeface="宋体" panose="02010600030101010101" pitchFamily="2" charset="-122"/>
                        </a:defRPr>
                      </a:lvl9pPr>
                    </a:lstStyle>
                    <a:p>
                      <a:pPr marL="0" marR="0" lvl="0" indent="0" algn="just" defTabSz="914400" rtl="0" eaLnBrk="1" fontAlgn="base" latinLnBrk="0" hangingPunct="1">
                        <a:lnSpc>
                          <a:spcPct val="150000"/>
                        </a:lnSpc>
                        <a:spcBef>
                          <a:spcPct val="0"/>
                        </a:spcBef>
                        <a:spcAft>
                          <a:spcPct val="0"/>
                        </a:spcAft>
                        <a:buClrTx/>
                        <a:buSzTx/>
                        <a:buFontTx/>
                        <a:buNone/>
                        <a:tabLst>
                          <a:tab pos="2969895" algn="l"/>
                        </a:tabLst>
                      </a:pPr>
                      <a:r>
                        <a:rPr kumimoji="0" lang="en-US" altLang="zh-CN"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Courier New" panose="02070309020205020404" pitchFamily="49" charset="0"/>
                        </a:rPr>
                        <a:t>1.</a:t>
                      </a:r>
                      <a:r>
                        <a:rPr kumimoji="0" lang="zh-CN" altLang="zh-CN"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了解难溶电解质的沉淀溶解平衡，了解沉淀的形成、溶解与转化</a:t>
                      </a:r>
                      <a:endParaRPr kumimoji="0" lang="zh-CN" altLang="zh-CN" sz="24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Courier New" panose="02070309020205020404" pitchFamily="49" charset="0"/>
                      </a:endParaRPr>
                    </a:p>
                    <a:p>
                      <a:pPr marL="0" marR="0" lvl="0" indent="0" algn="just" defTabSz="914400" rtl="0" eaLnBrk="1" fontAlgn="base" latinLnBrk="0" hangingPunct="1">
                        <a:lnSpc>
                          <a:spcPct val="150000"/>
                        </a:lnSpc>
                        <a:spcBef>
                          <a:spcPct val="0"/>
                        </a:spcBef>
                        <a:spcAft>
                          <a:spcPct val="0"/>
                        </a:spcAft>
                        <a:buClrTx/>
                        <a:buSzTx/>
                        <a:buFontTx/>
                        <a:buNone/>
                        <a:tabLst>
                          <a:tab pos="2969895" algn="l"/>
                        </a:tabLst>
                      </a:pPr>
                      <a:r>
                        <a:rPr kumimoji="0" lang="en-US" altLang="zh-CN"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Courier New" panose="02070309020205020404" pitchFamily="49" charset="0"/>
                        </a:rPr>
                        <a:t>2.</a:t>
                      </a:r>
                      <a:r>
                        <a:rPr kumimoji="0" lang="zh-CN" altLang="zh-CN"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理解溶度积</a:t>
                      </a:r>
                      <a:r>
                        <a:rPr kumimoji="0" lang="en-US" altLang="zh-CN"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Courier New" panose="02070309020205020404" pitchFamily="49" charset="0"/>
                        </a:rPr>
                        <a:t>(</a:t>
                      </a:r>
                      <a:r>
                        <a:rPr kumimoji="0" lang="en-US" altLang="zh-CN" sz="2400" b="1" i="1"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Courier New" panose="02070309020205020404" pitchFamily="49" charset="0"/>
                        </a:rPr>
                        <a:t>K</a:t>
                      </a:r>
                      <a:r>
                        <a:rPr kumimoji="0" lang="en-US" altLang="zh-CN" sz="2400" b="1" i="0" u="none" strike="noStrike" cap="none" normalizeH="0" baseline="-25000">
                          <a:ln>
                            <a:noFill/>
                          </a:ln>
                          <a:solidFill>
                            <a:schemeClr val="tx1"/>
                          </a:solidFill>
                          <a:effectLst/>
                          <a:latin typeface="Times New Roman" panose="02020603050405020304" pitchFamily="18" charset="0"/>
                          <a:ea typeface="宋体" panose="02010600030101010101" pitchFamily="2" charset="-122"/>
                          <a:cs typeface="Courier New" panose="02070309020205020404" pitchFamily="49" charset="0"/>
                        </a:rPr>
                        <a:t>sp</a:t>
                      </a:r>
                      <a:r>
                        <a:rPr kumimoji="0" lang="en-US" altLang="zh-CN"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Courier New" panose="02070309020205020404" pitchFamily="49" charset="0"/>
                        </a:rPr>
                        <a:t>)</a:t>
                      </a:r>
                      <a:r>
                        <a:rPr kumimoji="0" lang="zh-CN" altLang="zh-CN"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的含义，能进行相关的计算</a:t>
                      </a:r>
                      <a:endParaRPr kumimoji="0" lang="zh-CN" altLang="zh-CN" sz="24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Courier New" panose="02070309020205020404" pitchFamily="49" charset="0"/>
                      </a:endParaRPr>
                    </a:p>
                  </a:txBody>
                  <a:tcPr marL="41840" marR="4184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lnSpc>
                          <a:spcPct val="90000"/>
                        </a:lnSpc>
                        <a:spcBef>
                          <a:spcPts val="1000"/>
                        </a:spcBef>
                        <a:buFont typeface="Arial" panose="020B0604020202020204" pitchFamily="34" charset="0"/>
                        <a:tabLst>
                          <a:tab pos="2969895" algn="l"/>
                        </a:tabLst>
                        <a:defRPr sz="24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tabLst>
                          <a:tab pos="2969895" algn="l"/>
                        </a:tabLst>
                        <a:defRPr sz="20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tabLst>
                          <a:tab pos="2969895" algn="l"/>
                        </a:tabLst>
                        <a:defRPr>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tabLst>
                          <a:tab pos="2969895" algn="l"/>
                        </a:tabLst>
                        <a:defRPr sz="16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tabLst>
                          <a:tab pos="2969895" algn="l"/>
                        </a:tabLst>
                        <a:defRPr sz="16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tabLst>
                          <a:tab pos="2969895" algn="l"/>
                        </a:tabLst>
                        <a:defRPr sz="16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tabLst>
                          <a:tab pos="2969895" algn="l"/>
                        </a:tabLst>
                        <a:defRPr sz="16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tabLst>
                          <a:tab pos="2969895" algn="l"/>
                        </a:tabLst>
                        <a:defRPr sz="16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tabLst>
                          <a:tab pos="2969895" algn="l"/>
                        </a:tabLst>
                        <a:defRPr sz="1600">
                          <a:solidFill>
                            <a:schemeClr val="tx1"/>
                          </a:solidFill>
                          <a:latin typeface="Calibri" panose="020F0502020204030204" pitchFamily="34" charset="0"/>
                          <a:ea typeface="宋体" panose="02010600030101010101" pitchFamily="2" charset="-122"/>
                        </a:defRPr>
                      </a:lvl9pPr>
                    </a:lstStyle>
                    <a:p>
                      <a:pPr marL="0" marR="0" lvl="0" indent="0" algn="just" defTabSz="914400" rtl="0" eaLnBrk="1" fontAlgn="base" latinLnBrk="0" hangingPunct="1">
                        <a:lnSpc>
                          <a:spcPct val="150000"/>
                        </a:lnSpc>
                        <a:spcBef>
                          <a:spcPct val="0"/>
                        </a:spcBef>
                        <a:spcAft>
                          <a:spcPct val="0"/>
                        </a:spcAft>
                        <a:buClrTx/>
                        <a:buSzTx/>
                        <a:buFontTx/>
                        <a:buNone/>
                        <a:tabLst>
                          <a:tab pos="2969895" algn="l"/>
                        </a:tabLst>
                      </a:pPr>
                      <a:r>
                        <a:rPr kumimoji="0" lang="en-US" altLang="zh-CN"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Courier New" panose="02070309020205020404" pitchFamily="49" charset="0"/>
                        </a:rPr>
                        <a:t>1.</a:t>
                      </a:r>
                      <a:r>
                        <a:rPr kumimoji="0" lang="zh-CN" altLang="zh-CN"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变化观念与平衡思想：能多角度、动态地分析难溶电解质的溶解平衡，并运用溶解平衡原理解决实际问题</a:t>
                      </a:r>
                      <a:r>
                        <a:rPr kumimoji="0" lang="en-US" altLang="zh-CN"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Courier New" panose="02070309020205020404" pitchFamily="49" charset="0"/>
                        </a:rPr>
                        <a:t>(</a:t>
                      </a:r>
                      <a:r>
                        <a:rPr kumimoji="0" lang="zh-CN" altLang="zh-CN"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利用沉淀生成处理污水等</a:t>
                      </a:r>
                      <a:r>
                        <a:rPr kumimoji="0" lang="en-US" altLang="zh-CN"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Courier New" panose="02070309020205020404" pitchFamily="49" charset="0"/>
                        </a:rPr>
                        <a:t>)</a:t>
                      </a:r>
                      <a:r>
                        <a:rPr kumimoji="0" lang="zh-CN" altLang="zh-CN"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zh-CN" altLang="zh-CN" sz="24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Courier New" panose="02070309020205020404" pitchFamily="49" charset="0"/>
                      </a:endParaRPr>
                    </a:p>
                    <a:p>
                      <a:pPr marL="0" marR="0" lvl="0" indent="0" algn="just" defTabSz="914400" rtl="0" eaLnBrk="1" fontAlgn="base" latinLnBrk="0" hangingPunct="1">
                        <a:lnSpc>
                          <a:spcPct val="150000"/>
                        </a:lnSpc>
                        <a:spcBef>
                          <a:spcPct val="0"/>
                        </a:spcBef>
                        <a:spcAft>
                          <a:spcPct val="0"/>
                        </a:spcAft>
                        <a:buClrTx/>
                        <a:buSzTx/>
                        <a:buFontTx/>
                        <a:buNone/>
                        <a:tabLst>
                          <a:tab pos="2969895" algn="l"/>
                        </a:tabLst>
                      </a:pPr>
                      <a:r>
                        <a:rPr kumimoji="0" lang="en-US" altLang="zh-CN"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Courier New" panose="02070309020205020404" pitchFamily="49" charset="0"/>
                        </a:rPr>
                        <a:t>2.</a:t>
                      </a:r>
                      <a:r>
                        <a:rPr kumimoji="0" lang="zh-CN" altLang="zh-CN"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科学探究与创新意识：能提出有关难溶电解质的溶解平衡的判断问题；设计探究方案，进行沉淀转化等实验探究。</a:t>
                      </a:r>
                      <a:endParaRPr kumimoji="0" lang="zh-CN" altLang="zh-CN" sz="24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Courier New" panose="02070309020205020404" pitchFamily="49" charset="0"/>
                      </a:endParaRPr>
                    </a:p>
                  </a:txBody>
                  <a:tcPr marL="41840" marR="4184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6" name="矩形 1"/>
          <p:cNvSpPr>
            <a:spLocks noChangeArrowheads="1"/>
          </p:cNvSpPr>
          <p:nvPr/>
        </p:nvSpPr>
        <p:spPr bwMode="auto">
          <a:xfrm>
            <a:off x="407988" y="620713"/>
            <a:ext cx="11256963"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0" fontAlgn="base" latinLnBrk="0" hangingPunct="0">
              <a:lnSpc>
                <a:spcPct val="150000"/>
              </a:lnSpc>
              <a:spcBef>
                <a:spcPct val="0"/>
              </a:spcBef>
              <a:spcAft>
                <a:spcPts val="0"/>
              </a:spcAft>
              <a:buClrTx/>
              <a:buSzTx/>
              <a:buFontTx/>
              <a:buNone/>
              <a:tabLst>
                <a:tab pos="2970530" algn="l"/>
              </a:tabLst>
              <a:defRPr/>
            </a:pPr>
            <a:r>
              <a:rPr kumimoji="0" lang="zh-CN" altLang="zh-CN" sz="32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考点一　沉淀溶解平衡及应用</a:t>
            </a:r>
            <a:endParaRPr kumimoji="0" lang="zh-CN" altLang="zh-CN" sz="120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pic>
        <p:nvPicPr>
          <p:cNvPr id="10242" name="Picture 4" descr="高效学习"/>
          <p:cNvPicPr>
            <a:picLocks noChangeAspect="1"/>
          </p:cNvPicPr>
          <p:nvPr/>
        </p:nvPicPr>
        <p:blipFill>
          <a:blip r:embed="rId1">
            <a:clrChange>
              <a:clrFrom>
                <a:srgbClr val="FFFFFF"/>
              </a:clrFrom>
              <a:clrTo>
                <a:srgbClr val="FFFFFF">
                  <a:alpha val="0"/>
                </a:srgbClr>
              </a:clrTo>
            </a:clrChange>
          </a:blip>
          <a:stretch>
            <a:fillRect/>
          </a:stretch>
        </p:blipFill>
        <p:spPr>
          <a:xfrm>
            <a:off x="371475" y="1557338"/>
            <a:ext cx="11412538" cy="468312"/>
          </a:xfrm>
          <a:prstGeom prst="rect">
            <a:avLst/>
          </a:prstGeom>
          <a:noFill/>
          <a:ln w="9525">
            <a:noFill/>
          </a:ln>
        </p:spPr>
      </p:pic>
      <p:sp>
        <p:nvSpPr>
          <p:cNvPr id="5" name="矩形 1"/>
          <p:cNvSpPr>
            <a:spLocks noChangeArrowheads="1"/>
          </p:cNvSpPr>
          <p:nvPr/>
        </p:nvSpPr>
        <p:spPr bwMode="auto">
          <a:xfrm>
            <a:off x="407988" y="2268538"/>
            <a:ext cx="11256963"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0" fontAlgn="base" latinLnBrk="0" hangingPunct="0">
              <a:lnSpc>
                <a:spcPct val="150000"/>
              </a:lnSpc>
              <a:spcBef>
                <a:spcPct val="0"/>
              </a:spcBef>
              <a:spcAft>
                <a:spcPts val="0"/>
              </a:spcAft>
              <a:buClrTx/>
              <a:buSzTx/>
              <a:buFontTx/>
              <a:buNone/>
              <a:tabLst>
                <a:tab pos="2700655" algn="l"/>
              </a:tabLst>
              <a:defRPr/>
            </a:pPr>
            <a:r>
              <a:rPr kumimoji="0" lang="en-US" altLang="zh-CN" sz="28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8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学在课内</a:t>
            </a:r>
            <a:r>
              <a:rPr kumimoji="0" lang="en-US" altLang="zh-CN" sz="28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sp>
        <p:nvSpPr>
          <p:cNvPr id="10244" name="矩形 1"/>
          <p:cNvSpPr/>
          <p:nvPr/>
        </p:nvSpPr>
        <p:spPr>
          <a:xfrm>
            <a:off x="519113" y="3068638"/>
            <a:ext cx="11256962" cy="576262"/>
          </a:xfrm>
          <a:prstGeom prst="rect">
            <a:avLst/>
          </a:prstGeom>
          <a:noFill/>
          <a:ln w="9525">
            <a:noFill/>
          </a:ln>
        </p:spPr>
        <p:txBody>
          <a:bodyPr anchor="t">
            <a:spAutoFit/>
          </a:bodyPr>
          <a:p>
            <a:pPr algn="just" eaLnBrk="0" hangingPunct="0">
              <a:lnSpc>
                <a:spcPct val="150000"/>
              </a:lnSpc>
            </a:pPr>
            <a:r>
              <a:rPr lang="en-US" altLang="zh-CN" sz="2400" b="1" dirty="0">
                <a:latin typeface="Times New Roman" panose="02020603050405020304" pitchFamily="18" charset="0"/>
                <a:ea typeface="黑体" panose="02010609060101010101" pitchFamily="49" charset="-122"/>
              </a:rPr>
              <a:t>1.</a:t>
            </a:r>
            <a:r>
              <a:rPr lang="zh-CN" altLang="zh-CN" sz="2400" b="1" dirty="0">
                <a:latin typeface="Times New Roman" panose="02020603050405020304" pitchFamily="18" charset="0"/>
                <a:ea typeface="黑体" panose="02010609060101010101" pitchFamily="49" charset="-122"/>
              </a:rPr>
              <a:t>沉淀溶解平衡</a:t>
            </a:r>
            <a:endParaRPr lang="zh-CN" altLang="zh-CN" sz="1000" dirty="0">
              <a:latin typeface="宋体" panose="02010600030101010101" pitchFamily="2" charset="-122"/>
              <a:ea typeface="Courier New" panose="02070309020205020404" pitchFamily="49" charset="0"/>
            </a:endParaRPr>
          </a:p>
        </p:txBody>
      </p:sp>
      <p:sp>
        <p:nvSpPr>
          <p:cNvPr id="8" name="矩形 1"/>
          <p:cNvSpPr>
            <a:spLocks noChangeArrowheads="1"/>
          </p:cNvSpPr>
          <p:nvPr/>
        </p:nvSpPr>
        <p:spPr bwMode="auto">
          <a:xfrm>
            <a:off x="822325" y="3646488"/>
            <a:ext cx="1095375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定义：在一定温度下，当沉淀溶解速率和沉淀生成速率</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时，形成饱和溶液，达到平衡状态，这种平衡称为沉淀溶解平衡。</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sp>
        <p:nvSpPr>
          <p:cNvPr id="2" name="矩形 1"/>
          <p:cNvSpPr/>
          <p:nvPr/>
        </p:nvSpPr>
        <p:spPr>
          <a:xfrm>
            <a:off x="8821738" y="3644900"/>
            <a:ext cx="803275" cy="461963"/>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相等</a:t>
            </a:r>
            <a:endParaRPr lang="zh-CN" altLang="en-US" sz="24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6" name="矩形 1"/>
          <p:cNvSpPr>
            <a:spLocks noChangeArrowheads="1"/>
          </p:cNvSpPr>
          <p:nvPr/>
        </p:nvSpPr>
        <p:spPr bwMode="auto">
          <a:xfrm>
            <a:off x="519113" y="620713"/>
            <a:ext cx="11256963"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沉淀溶解平衡的建立。</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endPar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endParaRPr>
          </a:p>
          <a:p>
            <a:pPr marL="0" marR="0" lvl="0" indent="0" algn="just" defTabSz="914400" rtl="0" eaLnBrk="0" fontAlgn="base" latinLnBrk="0" hangingPunct="0">
              <a:lnSpc>
                <a:spcPct val="150000"/>
              </a:lnSpc>
              <a:spcBef>
                <a:spcPct val="0"/>
              </a:spcBef>
              <a:spcAft>
                <a:spcPts val="0"/>
              </a:spcAft>
              <a:buClrTx/>
              <a:buSzTx/>
              <a:buFontTx/>
              <a:buNone/>
              <a:defRPr/>
            </a:pPr>
            <a:endPar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endParaRPr>
          </a:p>
          <a:p>
            <a:pPr marL="0" marR="0" lvl="0" indent="0" algn="just" defTabSz="914400" rtl="0" eaLnBrk="0" fontAlgn="base" latinLnBrk="0" hangingPunct="0">
              <a:lnSpc>
                <a:spcPct val="150000"/>
              </a:lnSpc>
              <a:spcBef>
                <a:spcPct val="0"/>
              </a:spcBef>
              <a:spcAft>
                <a:spcPts val="0"/>
              </a:spcAft>
              <a:buClrTx/>
              <a:buSzTx/>
              <a:buFontTx/>
              <a:buNone/>
              <a:defRPr/>
            </a:pPr>
            <a:endPar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endParaRPr>
          </a:p>
          <a:p>
            <a:pPr marL="0" marR="0" lvl="0" indent="0" algn="just" defTabSz="914400" rtl="0" eaLnBrk="0" fontAlgn="base" latinLnBrk="0" hangingPunct="0">
              <a:lnSpc>
                <a:spcPct val="150000"/>
              </a:lnSpc>
              <a:spcBef>
                <a:spcPct val="0"/>
              </a:spcBef>
              <a:spcAft>
                <a:spcPts val="0"/>
              </a:spcAft>
              <a:buClrTx/>
              <a:buSzTx/>
              <a:buFontTx/>
              <a:buNone/>
              <a:defRPr/>
            </a:pPr>
            <a:endPar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endParaRPr>
          </a:p>
          <a:p>
            <a:pPr marL="0" marR="0" lvl="0" indent="0" algn="just" defTabSz="914400" rtl="0" eaLnBrk="0" fontAlgn="base" latinLnBrk="0" hangingPunct="0">
              <a:lnSpc>
                <a:spcPct val="150000"/>
              </a:lnSpc>
              <a:spcBef>
                <a:spcPct val="0"/>
              </a:spcBef>
              <a:spcAft>
                <a:spcPts val="0"/>
              </a:spcAft>
              <a:buClrTx/>
              <a:buSzTx/>
              <a:buFontTx/>
              <a:buNone/>
              <a:defRPr/>
            </a:pPr>
            <a:endPar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endParaRPr>
          </a:p>
          <a:p>
            <a:pPr marL="0" marR="0" lvl="0" indent="0" algn="just" defTabSz="914400" rtl="0" eaLnBrk="0" fontAlgn="base" latinLnBrk="0" hangingPunct="0">
              <a:lnSpc>
                <a:spcPct val="150000"/>
              </a:lnSpc>
              <a:spcBef>
                <a:spcPct val="0"/>
              </a:spcBef>
              <a:spcAft>
                <a:spcPts val="0"/>
              </a:spcAft>
              <a:buClrTx/>
              <a:buSzTx/>
              <a:buFontTx/>
              <a:buNone/>
              <a:defRPr/>
            </a:pPr>
            <a:endPar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①</a:t>
            </a:r>
            <a:r>
              <a:rPr kumimoji="0" lang="en-US" altLang="zh-CN" sz="2400" b="1" i="1" u="none" strike="noStrike" kern="100" cap="none" spc="0" normalizeH="0" baseline="0" noProof="0" dirty="0">
                <a:ln>
                  <a:noFill/>
                </a:ln>
                <a:solidFill>
                  <a:schemeClr val="tx1"/>
                </a:solidFill>
                <a:effectLst/>
                <a:uLnTx/>
                <a:uFillTx/>
                <a:latin typeface="Book Antiqua"/>
                <a:ea typeface="宋体" panose="02010600030101010101" pitchFamily="2" charset="-122"/>
                <a:cs typeface="Times New Roman" panose="02020603050405020304"/>
              </a:rPr>
              <a:t>v</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溶解</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)&gt;</a:t>
            </a:r>
            <a:r>
              <a:rPr kumimoji="0" lang="en-US" altLang="zh-CN" sz="2400" b="1" i="1" u="none" strike="noStrike" kern="100" cap="none" spc="0" normalizeH="0" baseline="0" noProof="0" dirty="0">
                <a:ln>
                  <a:noFill/>
                </a:ln>
                <a:solidFill>
                  <a:schemeClr val="tx1"/>
                </a:solidFill>
                <a:effectLst/>
                <a:uLnTx/>
                <a:uFillTx/>
                <a:latin typeface="Book Antiqua"/>
                <a:ea typeface="宋体" panose="02010600030101010101" pitchFamily="2" charset="-122"/>
                <a:cs typeface="Times New Roman" panose="02020603050405020304"/>
              </a:rPr>
              <a:t>v</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沉淀</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，固体</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②</a:t>
            </a:r>
            <a:r>
              <a:rPr kumimoji="0" lang="en-US" altLang="zh-CN" sz="2400" b="1" i="1" u="none" strike="noStrike" kern="100" cap="none" spc="0" normalizeH="0" baseline="0" noProof="0" dirty="0">
                <a:ln>
                  <a:noFill/>
                </a:ln>
                <a:solidFill>
                  <a:schemeClr val="tx1"/>
                </a:solidFill>
                <a:effectLst/>
                <a:uLnTx/>
                <a:uFillTx/>
                <a:latin typeface="Book Antiqua"/>
                <a:ea typeface="宋体" panose="02010600030101010101" pitchFamily="2" charset="-122"/>
                <a:cs typeface="Times New Roman" panose="02020603050405020304"/>
              </a:rPr>
              <a:t>v</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溶解</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1" u="none" strike="noStrike" kern="100" cap="none" spc="0" normalizeH="0" baseline="0" noProof="0" dirty="0">
                <a:ln>
                  <a:noFill/>
                </a:ln>
                <a:solidFill>
                  <a:schemeClr val="tx1"/>
                </a:solidFill>
                <a:effectLst/>
                <a:uLnTx/>
                <a:uFillTx/>
                <a:latin typeface="Book Antiqua"/>
                <a:ea typeface="宋体" panose="02010600030101010101" pitchFamily="2" charset="-122"/>
                <a:cs typeface="Times New Roman" panose="02020603050405020304"/>
              </a:rPr>
              <a:t>v</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沉淀</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，溶解平衡。</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③</a:t>
            </a:r>
            <a:r>
              <a:rPr kumimoji="0" lang="en-US" altLang="zh-CN" sz="2400" b="1" i="1" u="none" strike="noStrike" kern="100" cap="none" spc="0" normalizeH="0" baseline="0" noProof="0" dirty="0">
                <a:ln>
                  <a:noFill/>
                </a:ln>
                <a:solidFill>
                  <a:schemeClr val="tx1"/>
                </a:solidFill>
                <a:effectLst/>
                <a:uLnTx/>
                <a:uFillTx/>
                <a:latin typeface="Book Antiqua"/>
                <a:ea typeface="宋体" panose="02010600030101010101" pitchFamily="2" charset="-122"/>
                <a:cs typeface="Times New Roman" panose="02020603050405020304"/>
              </a:rPr>
              <a:t>v</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溶解</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)&lt;</a:t>
            </a:r>
            <a:r>
              <a:rPr kumimoji="0" lang="en-US" altLang="zh-CN" sz="2400" b="1" i="1" u="none" strike="noStrike" kern="100" cap="none" spc="0" normalizeH="0" baseline="0" noProof="0" dirty="0">
                <a:ln>
                  <a:noFill/>
                </a:ln>
                <a:solidFill>
                  <a:schemeClr val="tx1"/>
                </a:solidFill>
                <a:effectLst/>
                <a:uLnTx/>
                <a:uFillTx/>
                <a:latin typeface="Book Antiqua"/>
                <a:ea typeface="宋体" panose="02010600030101010101" pitchFamily="2" charset="-122"/>
                <a:cs typeface="Times New Roman" panose="02020603050405020304"/>
              </a:rPr>
              <a:t>v</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沉淀</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固体。</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pic>
        <p:nvPicPr>
          <p:cNvPr id="11266" name="Picture 4" descr="XH80学"/>
          <p:cNvPicPr>
            <a:picLocks noChangeAspect="1"/>
          </p:cNvPicPr>
          <p:nvPr/>
        </p:nvPicPr>
        <p:blipFill>
          <a:blip r:embed="rId1">
            <a:clrChange>
              <a:clrFrom>
                <a:srgbClr val="FFFFFF"/>
              </a:clrFrom>
              <a:clrTo>
                <a:srgbClr val="FFFFFF">
                  <a:alpha val="0"/>
                </a:srgbClr>
              </a:clrTo>
            </a:clrChange>
          </a:blip>
          <a:stretch>
            <a:fillRect/>
          </a:stretch>
        </p:blipFill>
        <p:spPr>
          <a:xfrm>
            <a:off x="3438525" y="1389063"/>
            <a:ext cx="4619625" cy="2962275"/>
          </a:xfrm>
          <a:prstGeom prst="rect">
            <a:avLst/>
          </a:prstGeom>
          <a:noFill/>
          <a:ln w="9525">
            <a:noFill/>
          </a:ln>
        </p:spPr>
      </p:pic>
      <p:sp>
        <p:nvSpPr>
          <p:cNvPr id="5" name="矩形 4"/>
          <p:cNvSpPr/>
          <p:nvPr/>
        </p:nvSpPr>
        <p:spPr>
          <a:xfrm>
            <a:off x="6662738" y="2432050"/>
            <a:ext cx="417512" cy="461963"/>
          </a:xfrm>
          <a:prstGeom prst="rect">
            <a:avLst/>
          </a:prstGeom>
          <a:noFill/>
          <a:ln w="9525">
            <a:noFill/>
          </a:ln>
        </p:spPr>
        <p:txBody>
          <a:bodyPr wrap="none" anchor="t">
            <a:spAutoFit/>
          </a:bodyPr>
          <a:p>
            <a:r>
              <a:rPr lang="zh-CN" altLang="zh-CN" b="1" dirty="0">
                <a:solidFill>
                  <a:srgbClr val="FF0000"/>
                </a:solidFill>
                <a:latin typeface="Times New Roman" panose="02020603050405020304" pitchFamily="18" charset="0"/>
                <a:ea typeface="宋体" panose="02010600030101010101" pitchFamily="2" charset="-122"/>
              </a:rPr>
              <a:t>＝</a:t>
            </a:r>
            <a:endParaRPr lang="zh-CN" altLang="en-US" sz="2400" dirty="0">
              <a:latin typeface="Calibri" panose="020F0502020204030204" pitchFamily="34" charset="0"/>
              <a:ea typeface="宋体" panose="02010600030101010101" pitchFamily="2" charset="-122"/>
            </a:endParaRPr>
          </a:p>
        </p:txBody>
      </p:sp>
      <p:sp>
        <p:nvSpPr>
          <p:cNvPr id="7" name="矩形 6"/>
          <p:cNvSpPr/>
          <p:nvPr/>
        </p:nvSpPr>
        <p:spPr>
          <a:xfrm>
            <a:off x="4224338" y="4479925"/>
            <a:ext cx="803275" cy="461963"/>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溶解</a:t>
            </a:r>
            <a:endParaRPr lang="zh-CN" altLang="en-US" sz="3200" dirty="0">
              <a:latin typeface="Calibri" panose="020F0502020204030204" pitchFamily="34" charset="0"/>
              <a:ea typeface="宋体" panose="02010600030101010101" pitchFamily="2" charset="-122"/>
            </a:endParaRPr>
          </a:p>
        </p:txBody>
      </p:sp>
      <p:sp>
        <p:nvSpPr>
          <p:cNvPr id="8" name="矩形 7"/>
          <p:cNvSpPr/>
          <p:nvPr/>
        </p:nvSpPr>
        <p:spPr>
          <a:xfrm>
            <a:off x="3575050" y="5559425"/>
            <a:ext cx="804863" cy="461963"/>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析出</a:t>
            </a:r>
            <a:endParaRPr lang="zh-CN" altLang="en-US" sz="32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12289" name="矩形 1"/>
          <p:cNvSpPr/>
          <p:nvPr/>
        </p:nvSpPr>
        <p:spPr>
          <a:xfrm>
            <a:off x="519113" y="549275"/>
            <a:ext cx="11256962" cy="547688"/>
          </a:xfrm>
          <a:prstGeom prst="rect">
            <a:avLst/>
          </a:prstGeom>
          <a:noFill/>
          <a:ln w="9525">
            <a:noFill/>
          </a:ln>
        </p:spPr>
        <p:txBody>
          <a:bodyPr anchor="t">
            <a:spAutoFit/>
          </a:bodyPr>
          <a:p>
            <a:pPr algn="just" eaLnBrk="0" hangingPunct="0">
              <a:lnSpc>
                <a:spcPct val="140000"/>
              </a:lnSpc>
            </a:pPr>
            <a:r>
              <a:rPr lang="en-US" altLang="zh-CN" sz="2400" b="1" dirty="0">
                <a:latin typeface="Times New Roman" panose="02020603050405020304" pitchFamily="18" charset="0"/>
                <a:ea typeface="黑体" panose="02010609060101010101" pitchFamily="49" charset="-122"/>
              </a:rPr>
              <a:t>2.</a:t>
            </a:r>
            <a:r>
              <a:rPr lang="zh-CN" altLang="zh-CN" sz="2400" b="1" dirty="0">
                <a:latin typeface="Times New Roman" panose="02020603050405020304" pitchFamily="18" charset="0"/>
                <a:ea typeface="黑体" panose="02010609060101010101" pitchFamily="49" charset="-122"/>
              </a:rPr>
              <a:t>影响沉淀溶解平衡的因素</a:t>
            </a:r>
            <a:endParaRPr lang="zh-CN" altLang="zh-CN" sz="1000" dirty="0">
              <a:latin typeface="宋体" panose="02010600030101010101" pitchFamily="2" charset="-122"/>
              <a:ea typeface="Courier New" panose="02070309020205020404" pitchFamily="49" charset="0"/>
            </a:endParaRPr>
          </a:p>
        </p:txBody>
      </p:sp>
      <p:sp>
        <p:nvSpPr>
          <p:cNvPr id="9" name="矩形 1"/>
          <p:cNvSpPr>
            <a:spLocks noChangeArrowheads="1"/>
          </p:cNvSpPr>
          <p:nvPr/>
        </p:nvSpPr>
        <p:spPr bwMode="auto">
          <a:xfrm>
            <a:off x="822325" y="1068388"/>
            <a:ext cx="10953750"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4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内因</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决定因素</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4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难溶电解质本身的性质。</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4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外因</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4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①</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浓度：加水稀释，平衡向</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的方向移动；</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4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②</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温度：绝大多数难溶盐的溶解是</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过程，升高温度，平衡向</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的方向移动；</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4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③</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同离子效应：向平衡体系中加入难溶物溶解产生的离子，平衡向</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的方向移动；</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4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④</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其他：向平衡体系中加入可与体系中某些离子反应生成更难溶或更难电离或气体的离子时，平衡向</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的方向移动。</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sp>
        <p:nvSpPr>
          <p:cNvPr id="4" name="矩形 3"/>
          <p:cNvSpPr/>
          <p:nvPr/>
        </p:nvSpPr>
        <p:spPr>
          <a:xfrm>
            <a:off x="4673600" y="2652713"/>
            <a:ext cx="1422400" cy="461962"/>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沉淀溶解</a:t>
            </a:r>
            <a:endParaRPr lang="zh-CN" altLang="en-US" sz="3200" dirty="0">
              <a:latin typeface="Calibri" panose="020F0502020204030204" pitchFamily="34" charset="0"/>
              <a:ea typeface="宋体" panose="02010600030101010101" pitchFamily="2" charset="-122"/>
            </a:endParaRPr>
          </a:p>
        </p:txBody>
      </p:sp>
      <p:sp>
        <p:nvSpPr>
          <p:cNvPr id="5" name="矩形 4"/>
          <p:cNvSpPr/>
          <p:nvPr/>
        </p:nvSpPr>
        <p:spPr>
          <a:xfrm>
            <a:off x="5724525" y="3141663"/>
            <a:ext cx="803275" cy="460375"/>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吸热</a:t>
            </a:r>
            <a:endParaRPr lang="zh-CN" altLang="en-US" sz="3200" dirty="0">
              <a:latin typeface="Calibri" panose="020F0502020204030204" pitchFamily="34" charset="0"/>
              <a:ea typeface="宋体" panose="02010600030101010101" pitchFamily="2" charset="-122"/>
            </a:endParaRPr>
          </a:p>
        </p:txBody>
      </p:sp>
      <p:sp>
        <p:nvSpPr>
          <p:cNvPr id="7" name="矩形 6"/>
          <p:cNvSpPr/>
          <p:nvPr/>
        </p:nvSpPr>
        <p:spPr>
          <a:xfrm>
            <a:off x="10161588" y="3141663"/>
            <a:ext cx="1422400" cy="460375"/>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沉淀溶解</a:t>
            </a:r>
            <a:endParaRPr lang="zh-CN" altLang="en-US" sz="3200" dirty="0">
              <a:latin typeface="Calibri" panose="020F0502020204030204" pitchFamily="34" charset="0"/>
              <a:ea typeface="宋体" panose="02010600030101010101" pitchFamily="2" charset="-122"/>
            </a:endParaRPr>
          </a:p>
        </p:txBody>
      </p:sp>
      <p:sp>
        <p:nvSpPr>
          <p:cNvPr id="8" name="矩形 7"/>
          <p:cNvSpPr/>
          <p:nvPr/>
        </p:nvSpPr>
        <p:spPr>
          <a:xfrm>
            <a:off x="10002838" y="4149725"/>
            <a:ext cx="1422400" cy="460375"/>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生成沉淀</a:t>
            </a:r>
            <a:endParaRPr lang="zh-CN" altLang="en-US" sz="3200" dirty="0">
              <a:latin typeface="Calibri" panose="020F0502020204030204" pitchFamily="34" charset="0"/>
              <a:ea typeface="宋体" panose="02010600030101010101" pitchFamily="2" charset="-122"/>
            </a:endParaRPr>
          </a:p>
        </p:txBody>
      </p:sp>
      <p:sp>
        <p:nvSpPr>
          <p:cNvPr id="10" name="矩形 9"/>
          <p:cNvSpPr/>
          <p:nvPr/>
        </p:nvSpPr>
        <p:spPr>
          <a:xfrm>
            <a:off x="3887788" y="5703888"/>
            <a:ext cx="1422400" cy="461962"/>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沉淀溶解</a:t>
            </a:r>
            <a:endParaRPr lang="zh-CN" altLang="en-US" sz="32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6" name="矩形 1"/>
          <p:cNvSpPr>
            <a:spLocks noChangeArrowheads="1"/>
          </p:cNvSpPr>
          <p:nvPr/>
        </p:nvSpPr>
        <p:spPr bwMode="auto">
          <a:xfrm>
            <a:off x="519113" y="706438"/>
            <a:ext cx="1125696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黑体" panose="02010609060101010101" pitchFamily="49"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黑体" panose="02010609060101010101" pitchFamily="49" charset="-122"/>
                <a:cs typeface="Times New Roman" panose="02020603050405020304"/>
              </a:rPr>
              <a:t>名师点拨</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黑体" panose="02010609060101010101" pitchFamily="49" charset="-122"/>
                <a:cs typeface="Courier New" panose="02070309020205020404"/>
              </a:rPr>
              <a:t>]</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sp>
        <p:nvSpPr>
          <p:cNvPr id="9" name="矩形 1"/>
          <p:cNvSpPr>
            <a:spLocks noChangeArrowheads="1"/>
          </p:cNvSpPr>
          <p:nvPr/>
        </p:nvSpPr>
        <p:spPr bwMode="auto">
          <a:xfrm>
            <a:off x="822325" y="1284288"/>
            <a:ext cx="1095375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楷体_GB2312"/>
                <a:cs typeface="Times New Roman" panose="02020603050405020304"/>
              </a:rPr>
              <a:t>①</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楷体_GB2312"/>
                <a:cs typeface="Courier New" panose="02070309020205020404"/>
              </a:rPr>
              <a:t>Ca</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楷体_GB2312"/>
                <a:cs typeface="Courier New" panose="02070309020205020404"/>
              </a:rPr>
              <a:t>(OH)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楷体_GB2312"/>
                <a:cs typeface="Courier New" panose="02070309020205020404"/>
              </a:rPr>
              <a:t>2</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楷体_GB2312"/>
                <a:cs typeface="Times New Roman" panose="02020603050405020304"/>
              </a:rPr>
              <a:t>的溶解度随温度升高而减小。</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楷体_GB2312"/>
                <a:cs typeface="Times New Roman" panose="02020603050405020304"/>
              </a:rPr>
              <a:t>②</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楷体_GB2312"/>
                <a:cs typeface="Times New Roman" panose="02020603050405020304"/>
              </a:rPr>
              <a:t>气体的溶解度随温度升高而减小，随压强增大而增大。</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graphicFrame>
        <p:nvGraphicFramePr>
          <p:cNvPr id="14337" name="对象 1"/>
          <p:cNvGraphicFramePr>
            <a:graphicFrameLocks noChangeAspect="1"/>
          </p:cNvGraphicFramePr>
          <p:nvPr/>
        </p:nvGraphicFramePr>
        <p:xfrm>
          <a:off x="598488" y="908050"/>
          <a:ext cx="10969625" cy="593725"/>
        </p:xfrm>
        <a:graphic>
          <a:graphicData uri="http://schemas.openxmlformats.org/presentationml/2006/ole">
            <mc:AlternateContent xmlns:mc="http://schemas.openxmlformats.org/markup-compatibility/2006">
              <mc:Choice xmlns:v="urn:schemas-microsoft-com:vml" Requires="v">
                <p:oleObj spid="_x0000_s3080" name="" r:id="rId1" imgW="10989310" imgH="596900" progId="Word.Document.8">
                  <p:embed/>
                </p:oleObj>
              </mc:Choice>
              <mc:Fallback>
                <p:oleObj name="" r:id="rId1" imgW="10989310" imgH="596900" progId="Word.Document.8">
                  <p:embed/>
                  <p:pic>
                    <p:nvPicPr>
                      <p:cNvPr id="0" name="图片 3079"/>
                      <p:cNvPicPr/>
                      <p:nvPr/>
                    </p:nvPicPr>
                    <p:blipFill>
                      <a:blip r:embed="rId2"/>
                      <a:stretch>
                        <a:fillRect/>
                      </a:stretch>
                    </p:blipFill>
                    <p:spPr>
                      <a:xfrm>
                        <a:off x="598488" y="908050"/>
                        <a:ext cx="10969625" cy="593725"/>
                      </a:xfrm>
                      <a:prstGeom prst="rect">
                        <a:avLst/>
                      </a:prstGeom>
                      <a:noFill/>
                      <a:ln w="38100">
                        <a:noFill/>
                        <a:miter/>
                      </a:ln>
                    </p:spPr>
                  </p:pic>
                </p:oleObj>
              </mc:Fallback>
            </mc:AlternateContent>
          </a:graphicData>
        </a:graphic>
      </p:graphicFrame>
      <p:graphicFrame>
        <p:nvGraphicFramePr>
          <p:cNvPr id="4" name="表格 3"/>
          <p:cNvGraphicFramePr>
            <a:graphicFrameLocks noGrp="1"/>
          </p:cNvGraphicFramePr>
          <p:nvPr/>
        </p:nvGraphicFramePr>
        <p:xfrm>
          <a:off x="814388" y="1574800"/>
          <a:ext cx="10537825" cy="4411663"/>
        </p:xfrm>
        <a:graphic>
          <a:graphicData uri="http://schemas.openxmlformats.org/drawingml/2006/table">
            <a:tbl>
              <a:tblPr/>
              <a:tblGrid>
                <a:gridCol w="2799480"/>
                <a:gridCol w="1625250"/>
                <a:gridCol w="2660098"/>
                <a:gridCol w="2339846"/>
                <a:gridCol w="1113151"/>
              </a:tblGrid>
              <a:tr h="772011">
                <a:tc>
                  <a:txBody>
                    <a:bodyPr/>
                    <a:lstStyle/>
                    <a:p>
                      <a:pPr algn="ctr">
                        <a:lnSpc>
                          <a:spcPct val="150000"/>
                        </a:lnSpc>
                        <a:spcAft>
                          <a:spcPts val="0"/>
                        </a:spcAft>
                      </a:pPr>
                      <a:r>
                        <a:rPr lang="zh-CN" sz="2400" b="1" kern="100">
                          <a:effectLst/>
                          <a:latin typeface="Times New Roman" panose="02020603050405020304"/>
                          <a:cs typeface="Times New Roman" panose="02020603050405020304"/>
                        </a:rPr>
                        <a:t>外界条件</a:t>
                      </a:r>
                      <a:endParaRPr lang="zh-CN" sz="2400" kern="10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b="1" kern="100">
                          <a:effectLst/>
                          <a:latin typeface="Times New Roman" panose="02020603050405020304"/>
                          <a:cs typeface="Times New Roman" panose="02020603050405020304"/>
                        </a:rPr>
                        <a:t>移动方向</a:t>
                      </a:r>
                      <a:endParaRPr lang="zh-CN" sz="2400" kern="10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b="1" kern="100" dirty="0">
                          <a:effectLst/>
                          <a:latin typeface="Times New Roman" panose="02020603050405020304"/>
                          <a:cs typeface="Times New Roman" panose="02020603050405020304"/>
                        </a:rPr>
                        <a:t>平衡后</a:t>
                      </a:r>
                      <a:r>
                        <a:rPr lang="en-US" sz="2400" b="1" kern="100" dirty="0">
                          <a:effectLst/>
                          <a:latin typeface="Times New Roman" panose="02020603050405020304"/>
                          <a:cs typeface="Courier New" panose="02070309020205020404"/>
                        </a:rPr>
                        <a:t>[Ag</a:t>
                      </a:r>
                      <a:r>
                        <a:rPr lang="zh-CN" sz="2400" b="1" kern="100" baseline="30000" dirty="0">
                          <a:effectLst/>
                          <a:latin typeface="Times New Roman" panose="02020603050405020304"/>
                          <a:cs typeface="Times New Roman" panose="02020603050405020304"/>
                        </a:rPr>
                        <a:t>＋</a:t>
                      </a:r>
                      <a:r>
                        <a:rPr lang="en-US" sz="2400" b="1" kern="100" dirty="0">
                          <a:effectLst/>
                          <a:latin typeface="Times New Roman" panose="02020603050405020304"/>
                          <a:cs typeface="Courier New" panose="02070309020205020404"/>
                        </a:rPr>
                        <a:t>]</a:t>
                      </a:r>
                      <a:endParaRPr lang="zh-CN" sz="2400" kern="100" dirty="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b="1" kern="100" dirty="0">
                          <a:effectLst/>
                          <a:latin typeface="Times New Roman" panose="02020603050405020304"/>
                          <a:cs typeface="Times New Roman" panose="02020603050405020304"/>
                        </a:rPr>
                        <a:t>平衡后</a:t>
                      </a:r>
                      <a:r>
                        <a:rPr lang="en-US" sz="2400" b="1" kern="100" dirty="0">
                          <a:effectLst/>
                          <a:latin typeface="Times New Roman" panose="02020603050405020304"/>
                          <a:cs typeface="Courier New" panose="02070309020205020404"/>
                        </a:rPr>
                        <a:t>[</a:t>
                      </a:r>
                      <a:r>
                        <a:rPr lang="en-US" sz="2400" b="1" kern="100" dirty="0" err="1">
                          <a:effectLst/>
                          <a:latin typeface="Times New Roman" panose="02020603050405020304"/>
                          <a:cs typeface="Courier New" panose="02070309020205020404"/>
                        </a:rPr>
                        <a:t>Cl</a:t>
                      </a:r>
                      <a:r>
                        <a:rPr lang="zh-CN" sz="2400" b="1" kern="100" baseline="30000" dirty="0">
                          <a:effectLst/>
                          <a:latin typeface="Times New Roman" panose="02020603050405020304"/>
                          <a:cs typeface="Times New Roman" panose="02020603050405020304"/>
                        </a:rPr>
                        <a:t>－</a:t>
                      </a:r>
                      <a:r>
                        <a:rPr lang="en-US" sz="2400" b="1" kern="100" dirty="0">
                          <a:effectLst/>
                          <a:latin typeface="Times New Roman" panose="02020603050405020304"/>
                          <a:cs typeface="Courier New" panose="02070309020205020404"/>
                        </a:rPr>
                        <a:t>]</a:t>
                      </a:r>
                      <a:endParaRPr lang="zh-CN" sz="2400" kern="100" dirty="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i="1" kern="100">
                          <a:effectLst/>
                          <a:latin typeface="Times New Roman" panose="02020603050405020304"/>
                          <a:cs typeface="Courier New" panose="02070309020205020404"/>
                        </a:rPr>
                        <a:t>K</a:t>
                      </a:r>
                      <a:r>
                        <a:rPr lang="en-US" sz="2400" b="1" kern="100" baseline="-25000">
                          <a:effectLst/>
                          <a:latin typeface="Times New Roman" panose="02020603050405020304"/>
                          <a:cs typeface="Courier New" panose="02070309020205020404"/>
                        </a:rPr>
                        <a:t>sp</a:t>
                      </a:r>
                      <a:endParaRPr lang="zh-CN" sz="2400" kern="10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72011">
                <a:tc>
                  <a:txBody>
                    <a:bodyPr/>
                    <a:lstStyle/>
                    <a:p>
                      <a:pPr algn="ctr">
                        <a:lnSpc>
                          <a:spcPct val="150000"/>
                        </a:lnSpc>
                        <a:spcAft>
                          <a:spcPts val="0"/>
                        </a:spcAft>
                      </a:pPr>
                      <a:r>
                        <a:rPr lang="zh-CN" sz="2400" b="1" kern="100">
                          <a:effectLst/>
                          <a:latin typeface="Times New Roman" panose="02020603050405020304"/>
                          <a:cs typeface="Times New Roman" panose="02020603050405020304"/>
                        </a:rPr>
                        <a:t>升高温度</a:t>
                      </a:r>
                      <a:endParaRPr lang="zh-CN" sz="2400" kern="10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dirty="0">
                          <a:effectLst/>
                          <a:latin typeface="Times New Roman" panose="02020603050405020304"/>
                          <a:cs typeface="Courier New" panose="02070309020205020404"/>
                        </a:rPr>
                        <a:t> </a:t>
                      </a:r>
                      <a:endParaRPr lang="zh-CN" sz="2400" kern="100" dirty="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a:effectLst/>
                          <a:latin typeface="Times New Roman" panose="02020603050405020304"/>
                          <a:cs typeface="Courier New" panose="02070309020205020404"/>
                        </a:rPr>
                        <a:t> </a:t>
                      </a:r>
                      <a:endParaRPr lang="zh-CN" sz="2400" kern="10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a:effectLst/>
                          <a:latin typeface="Times New Roman" panose="02020603050405020304"/>
                          <a:cs typeface="Courier New" panose="02070309020205020404"/>
                        </a:rPr>
                        <a:t> </a:t>
                      </a:r>
                      <a:endParaRPr lang="zh-CN" sz="2400" kern="10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a:effectLst/>
                          <a:latin typeface="Times New Roman" panose="02020603050405020304"/>
                          <a:cs typeface="Courier New" panose="02070309020205020404"/>
                        </a:rPr>
                        <a:t> </a:t>
                      </a:r>
                      <a:endParaRPr lang="zh-CN" sz="2400" kern="10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72011">
                <a:tc>
                  <a:txBody>
                    <a:bodyPr/>
                    <a:lstStyle/>
                    <a:p>
                      <a:pPr algn="ctr">
                        <a:lnSpc>
                          <a:spcPct val="150000"/>
                        </a:lnSpc>
                        <a:spcAft>
                          <a:spcPts val="0"/>
                        </a:spcAft>
                      </a:pPr>
                      <a:r>
                        <a:rPr lang="zh-CN" sz="2400" b="1" kern="100">
                          <a:effectLst/>
                          <a:latin typeface="Times New Roman" panose="02020603050405020304"/>
                          <a:cs typeface="Times New Roman" panose="02020603050405020304"/>
                        </a:rPr>
                        <a:t>加水稀释</a:t>
                      </a:r>
                      <a:endParaRPr lang="zh-CN" sz="2400" kern="10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a:effectLst/>
                          <a:latin typeface="Times New Roman" panose="02020603050405020304"/>
                          <a:cs typeface="Courier New" panose="02070309020205020404"/>
                        </a:rPr>
                        <a:t> </a:t>
                      </a:r>
                      <a:endParaRPr lang="zh-CN" sz="2400" kern="10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a:effectLst/>
                          <a:latin typeface="Times New Roman" panose="02020603050405020304"/>
                          <a:cs typeface="Courier New" panose="02070309020205020404"/>
                        </a:rPr>
                        <a:t> </a:t>
                      </a:r>
                      <a:endParaRPr lang="zh-CN" sz="2400" kern="10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a:effectLst/>
                          <a:latin typeface="Times New Roman" panose="02020603050405020304"/>
                          <a:cs typeface="Courier New" panose="02070309020205020404"/>
                        </a:rPr>
                        <a:t> </a:t>
                      </a:r>
                      <a:endParaRPr lang="zh-CN" sz="2400" kern="10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a:effectLst/>
                          <a:latin typeface="Times New Roman" panose="02020603050405020304"/>
                          <a:cs typeface="Courier New" panose="02070309020205020404"/>
                        </a:rPr>
                        <a:t> </a:t>
                      </a:r>
                      <a:endParaRPr lang="zh-CN" sz="2400" kern="10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2309">
                <a:tc>
                  <a:txBody>
                    <a:bodyPr/>
                    <a:lstStyle/>
                    <a:p>
                      <a:pPr algn="ctr">
                        <a:lnSpc>
                          <a:spcPct val="150000"/>
                        </a:lnSpc>
                        <a:spcAft>
                          <a:spcPts val="0"/>
                        </a:spcAft>
                      </a:pPr>
                      <a:r>
                        <a:rPr lang="zh-CN" sz="2400" b="1" kern="100" dirty="0">
                          <a:effectLst/>
                          <a:latin typeface="Times New Roman" panose="02020603050405020304"/>
                          <a:cs typeface="Times New Roman" panose="02020603050405020304"/>
                        </a:rPr>
                        <a:t>加入少量</a:t>
                      </a:r>
                      <a:r>
                        <a:rPr lang="en-US" sz="2400" b="1" kern="100" dirty="0">
                          <a:effectLst/>
                          <a:latin typeface="Times New Roman" panose="02020603050405020304"/>
                          <a:cs typeface="Courier New" panose="02070309020205020404"/>
                        </a:rPr>
                        <a:t>AgNO</a:t>
                      </a:r>
                      <a:r>
                        <a:rPr lang="en-US" sz="2400" b="1" kern="100" baseline="-25000" dirty="0">
                          <a:effectLst/>
                          <a:latin typeface="Times New Roman" panose="02020603050405020304"/>
                          <a:cs typeface="Courier New" panose="02070309020205020404"/>
                        </a:rPr>
                        <a:t>3</a:t>
                      </a:r>
                      <a:endParaRPr lang="zh-CN" sz="2400" kern="100" dirty="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a:effectLst/>
                          <a:latin typeface="Times New Roman" panose="02020603050405020304"/>
                          <a:cs typeface="Courier New" panose="02070309020205020404"/>
                        </a:rPr>
                        <a:t> </a:t>
                      </a:r>
                      <a:endParaRPr lang="zh-CN" sz="2400" kern="10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a:effectLst/>
                          <a:latin typeface="Times New Roman" panose="02020603050405020304"/>
                          <a:cs typeface="Courier New" panose="02070309020205020404"/>
                        </a:rPr>
                        <a:t> </a:t>
                      </a:r>
                      <a:endParaRPr lang="zh-CN" sz="2400" kern="10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a:effectLst/>
                          <a:latin typeface="Times New Roman" panose="02020603050405020304"/>
                          <a:cs typeface="Courier New" panose="02070309020205020404"/>
                        </a:rPr>
                        <a:t> </a:t>
                      </a:r>
                      <a:endParaRPr lang="zh-CN" sz="2400" kern="10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a:effectLst/>
                          <a:latin typeface="Times New Roman" panose="02020603050405020304"/>
                          <a:cs typeface="Courier New" panose="02070309020205020404"/>
                        </a:rPr>
                        <a:t> </a:t>
                      </a:r>
                      <a:endParaRPr lang="zh-CN" sz="2400" kern="10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6661">
                <a:tc>
                  <a:txBody>
                    <a:bodyPr/>
                    <a:lstStyle/>
                    <a:p>
                      <a:pPr algn="ctr">
                        <a:lnSpc>
                          <a:spcPct val="150000"/>
                        </a:lnSpc>
                        <a:spcAft>
                          <a:spcPts val="0"/>
                        </a:spcAft>
                      </a:pPr>
                      <a:r>
                        <a:rPr lang="zh-CN" sz="2400" b="1" kern="100">
                          <a:effectLst/>
                          <a:latin typeface="Times New Roman" panose="02020603050405020304"/>
                          <a:cs typeface="Times New Roman" panose="02020603050405020304"/>
                        </a:rPr>
                        <a:t>通入</a:t>
                      </a:r>
                      <a:r>
                        <a:rPr lang="en-US" sz="2400" b="1" kern="100">
                          <a:effectLst/>
                          <a:latin typeface="Times New Roman" panose="02020603050405020304"/>
                          <a:cs typeface="Courier New" panose="02070309020205020404"/>
                        </a:rPr>
                        <a:t>HCl</a:t>
                      </a:r>
                      <a:endParaRPr lang="zh-CN" sz="2400" kern="10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a:effectLst/>
                          <a:latin typeface="Times New Roman" panose="02020603050405020304"/>
                          <a:cs typeface="Courier New" panose="02070309020205020404"/>
                        </a:rPr>
                        <a:t> </a:t>
                      </a:r>
                      <a:endParaRPr lang="zh-CN" sz="2400" kern="10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a:effectLst/>
                          <a:latin typeface="Times New Roman" panose="02020603050405020304"/>
                          <a:cs typeface="Courier New" panose="02070309020205020404"/>
                        </a:rPr>
                        <a:t> </a:t>
                      </a:r>
                      <a:endParaRPr lang="zh-CN" sz="2400" kern="10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a:effectLst/>
                          <a:latin typeface="Times New Roman" panose="02020603050405020304"/>
                          <a:cs typeface="Courier New" panose="02070309020205020404"/>
                        </a:rPr>
                        <a:t> </a:t>
                      </a:r>
                      <a:endParaRPr lang="zh-CN" sz="2400" kern="10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a:effectLst/>
                          <a:latin typeface="Times New Roman" panose="02020603050405020304"/>
                          <a:cs typeface="Courier New" panose="02070309020205020404"/>
                        </a:rPr>
                        <a:t> </a:t>
                      </a:r>
                      <a:endParaRPr lang="zh-CN" sz="2400" kern="10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6661">
                <a:tc>
                  <a:txBody>
                    <a:bodyPr/>
                    <a:lstStyle/>
                    <a:p>
                      <a:pPr algn="ctr">
                        <a:lnSpc>
                          <a:spcPct val="150000"/>
                        </a:lnSpc>
                        <a:spcAft>
                          <a:spcPts val="0"/>
                        </a:spcAft>
                      </a:pPr>
                      <a:r>
                        <a:rPr lang="zh-CN" sz="2400" b="1" kern="100">
                          <a:effectLst/>
                          <a:latin typeface="Times New Roman" panose="02020603050405020304"/>
                          <a:cs typeface="Times New Roman" panose="02020603050405020304"/>
                        </a:rPr>
                        <a:t>通入</a:t>
                      </a:r>
                      <a:r>
                        <a:rPr lang="en-US" sz="2400" b="1" kern="100">
                          <a:effectLst/>
                          <a:latin typeface="Times New Roman" panose="02020603050405020304"/>
                          <a:cs typeface="Courier New" panose="02070309020205020404"/>
                        </a:rPr>
                        <a:t>H</a:t>
                      </a:r>
                      <a:r>
                        <a:rPr lang="en-US" sz="2400" b="1" kern="100" baseline="-25000">
                          <a:effectLst/>
                          <a:latin typeface="Times New Roman" panose="02020603050405020304"/>
                          <a:cs typeface="Courier New" panose="02070309020205020404"/>
                        </a:rPr>
                        <a:t>2</a:t>
                      </a:r>
                      <a:r>
                        <a:rPr lang="en-US" sz="2400" b="1" kern="100">
                          <a:effectLst/>
                          <a:latin typeface="Times New Roman" panose="02020603050405020304"/>
                          <a:cs typeface="Courier New" panose="02070309020205020404"/>
                        </a:rPr>
                        <a:t>S</a:t>
                      </a:r>
                      <a:endParaRPr lang="zh-CN" sz="2400" kern="10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a:effectLst/>
                          <a:latin typeface="Times New Roman" panose="02020603050405020304"/>
                          <a:cs typeface="Courier New" panose="02070309020205020404"/>
                        </a:rPr>
                        <a:t> </a:t>
                      </a:r>
                      <a:endParaRPr lang="zh-CN" sz="2400" kern="10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a:effectLst/>
                          <a:latin typeface="Times New Roman" panose="02020603050405020304"/>
                          <a:cs typeface="Courier New" panose="02070309020205020404"/>
                        </a:rPr>
                        <a:t> </a:t>
                      </a:r>
                      <a:endParaRPr lang="zh-CN" sz="2400" kern="10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a:effectLst/>
                          <a:latin typeface="Times New Roman" panose="02020603050405020304"/>
                          <a:cs typeface="Courier New" panose="02070309020205020404"/>
                        </a:rPr>
                        <a:t> </a:t>
                      </a:r>
                      <a:endParaRPr lang="zh-CN" sz="2400" kern="10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dirty="0">
                          <a:effectLst/>
                          <a:latin typeface="Times New Roman" panose="02020603050405020304"/>
                          <a:cs typeface="Courier New" panose="02070309020205020404"/>
                        </a:rPr>
                        <a:t> </a:t>
                      </a:r>
                      <a:endParaRPr lang="zh-CN" sz="2400" kern="100" dirty="0">
                        <a:effectLst/>
                        <a:latin typeface="宋体" panose="02010600030101010101" pitchFamily="2" charset="-122"/>
                        <a:cs typeface="Courier New" panose="02070309020205020404"/>
                      </a:endParaRPr>
                    </a:p>
                  </a:txBody>
                  <a:tcPr marL="49448" marR="494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矩形 6"/>
          <p:cNvSpPr/>
          <p:nvPr/>
        </p:nvSpPr>
        <p:spPr>
          <a:xfrm>
            <a:off x="3995738" y="2492375"/>
            <a:ext cx="804862" cy="461963"/>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正向</a:t>
            </a:r>
            <a:endParaRPr lang="zh-CN" altLang="en-US" sz="3200" dirty="0">
              <a:latin typeface="Calibri" panose="020F0502020204030204" pitchFamily="34" charset="0"/>
              <a:ea typeface="宋体" panose="02010600030101010101" pitchFamily="2" charset="-122"/>
            </a:endParaRPr>
          </a:p>
        </p:txBody>
      </p:sp>
      <p:sp>
        <p:nvSpPr>
          <p:cNvPr id="8" name="矩形 7"/>
          <p:cNvSpPr/>
          <p:nvPr/>
        </p:nvSpPr>
        <p:spPr>
          <a:xfrm>
            <a:off x="6156325" y="2535238"/>
            <a:ext cx="803275" cy="461962"/>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增大</a:t>
            </a:r>
            <a:endParaRPr lang="zh-CN" altLang="en-US" sz="3200" dirty="0">
              <a:latin typeface="Calibri" panose="020F0502020204030204" pitchFamily="34" charset="0"/>
              <a:ea typeface="宋体" panose="02010600030101010101" pitchFamily="2" charset="-122"/>
            </a:endParaRPr>
          </a:p>
        </p:txBody>
      </p:sp>
      <p:sp>
        <p:nvSpPr>
          <p:cNvPr id="10" name="矩形 9"/>
          <p:cNvSpPr/>
          <p:nvPr/>
        </p:nvSpPr>
        <p:spPr>
          <a:xfrm>
            <a:off x="8688388" y="2565400"/>
            <a:ext cx="803275" cy="461963"/>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增大</a:t>
            </a:r>
            <a:endParaRPr lang="zh-CN" altLang="en-US" sz="3200" dirty="0">
              <a:latin typeface="Calibri" panose="020F0502020204030204" pitchFamily="34" charset="0"/>
              <a:ea typeface="宋体" panose="02010600030101010101" pitchFamily="2" charset="-122"/>
            </a:endParaRPr>
          </a:p>
        </p:txBody>
      </p:sp>
      <p:sp>
        <p:nvSpPr>
          <p:cNvPr id="11" name="矩形 10"/>
          <p:cNvSpPr/>
          <p:nvPr/>
        </p:nvSpPr>
        <p:spPr>
          <a:xfrm>
            <a:off x="10380663" y="2565400"/>
            <a:ext cx="803275" cy="461963"/>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增大</a:t>
            </a:r>
            <a:endParaRPr lang="zh-CN" altLang="en-US" sz="3200" dirty="0">
              <a:latin typeface="Calibri" panose="020F0502020204030204" pitchFamily="34" charset="0"/>
              <a:ea typeface="宋体" panose="02010600030101010101" pitchFamily="2" charset="-122"/>
            </a:endParaRPr>
          </a:p>
        </p:txBody>
      </p:sp>
      <p:sp>
        <p:nvSpPr>
          <p:cNvPr id="12" name="矩形 11"/>
          <p:cNvSpPr/>
          <p:nvPr/>
        </p:nvSpPr>
        <p:spPr>
          <a:xfrm>
            <a:off x="4008438" y="3327400"/>
            <a:ext cx="803275" cy="461963"/>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正向</a:t>
            </a:r>
            <a:endParaRPr lang="zh-CN" altLang="en-US" sz="3200" dirty="0">
              <a:latin typeface="Calibri" panose="020F0502020204030204" pitchFamily="34" charset="0"/>
              <a:ea typeface="宋体" panose="02010600030101010101" pitchFamily="2" charset="-122"/>
            </a:endParaRPr>
          </a:p>
        </p:txBody>
      </p:sp>
      <p:sp>
        <p:nvSpPr>
          <p:cNvPr id="13" name="矩形 12"/>
          <p:cNvSpPr/>
          <p:nvPr/>
        </p:nvSpPr>
        <p:spPr>
          <a:xfrm>
            <a:off x="6167438" y="3370263"/>
            <a:ext cx="803275" cy="460375"/>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不变</a:t>
            </a:r>
            <a:endParaRPr lang="zh-CN" altLang="en-US" sz="3200" dirty="0">
              <a:latin typeface="Calibri" panose="020F0502020204030204" pitchFamily="34" charset="0"/>
              <a:ea typeface="宋体" panose="02010600030101010101" pitchFamily="2" charset="-122"/>
            </a:endParaRPr>
          </a:p>
        </p:txBody>
      </p:sp>
      <p:sp>
        <p:nvSpPr>
          <p:cNvPr id="14" name="矩形 13"/>
          <p:cNvSpPr/>
          <p:nvPr/>
        </p:nvSpPr>
        <p:spPr>
          <a:xfrm>
            <a:off x="8699500" y="3398838"/>
            <a:ext cx="803275" cy="461962"/>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不变</a:t>
            </a:r>
            <a:endParaRPr lang="zh-CN" altLang="en-US" sz="3200" dirty="0">
              <a:latin typeface="Calibri" panose="020F0502020204030204" pitchFamily="34" charset="0"/>
              <a:ea typeface="宋体" panose="02010600030101010101" pitchFamily="2" charset="-122"/>
            </a:endParaRPr>
          </a:p>
        </p:txBody>
      </p:sp>
      <p:sp>
        <p:nvSpPr>
          <p:cNvPr id="15" name="矩形 14"/>
          <p:cNvSpPr/>
          <p:nvPr/>
        </p:nvSpPr>
        <p:spPr>
          <a:xfrm>
            <a:off x="10391775" y="3398838"/>
            <a:ext cx="803275" cy="461962"/>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不变</a:t>
            </a:r>
            <a:endParaRPr lang="zh-CN" altLang="en-US" sz="3200" dirty="0">
              <a:latin typeface="Calibri" panose="020F0502020204030204" pitchFamily="34" charset="0"/>
              <a:ea typeface="宋体" panose="02010600030101010101" pitchFamily="2" charset="-122"/>
            </a:endParaRPr>
          </a:p>
        </p:txBody>
      </p:sp>
      <p:sp>
        <p:nvSpPr>
          <p:cNvPr id="16" name="矩形 15"/>
          <p:cNvSpPr/>
          <p:nvPr/>
        </p:nvSpPr>
        <p:spPr>
          <a:xfrm>
            <a:off x="4024313" y="4076700"/>
            <a:ext cx="803275" cy="461963"/>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逆向</a:t>
            </a:r>
            <a:endParaRPr lang="zh-CN" altLang="en-US" sz="3200" dirty="0">
              <a:latin typeface="Calibri" panose="020F0502020204030204" pitchFamily="34" charset="0"/>
              <a:ea typeface="宋体" panose="02010600030101010101" pitchFamily="2" charset="-122"/>
            </a:endParaRPr>
          </a:p>
        </p:txBody>
      </p:sp>
      <p:sp>
        <p:nvSpPr>
          <p:cNvPr id="17" name="矩形 16"/>
          <p:cNvSpPr/>
          <p:nvPr/>
        </p:nvSpPr>
        <p:spPr>
          <a:xfrm>
            <a:off x="6183313" y="4119563"/>
            <a:ext cx="803275" cy="461962"/>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增大</a:t>
            </a:r>
            <a:endParaRPr lang="zh-CN" altLang="en-US" sz="3200" dirty="0">
              <a:latin typeface="Calibri" panose="020F0502020204030204" pitchFamily="34" charset="0"/>
              <a:ea typeface="宋体" panose="02010600030101010101" pitchFamily="2" charset="-122"/>
            </a:endParaRPr>
          </a:p>
        </p:txBody>
      </p:sp>
      <p:sp>
        <p:nvSpPr>
          <p:cNvPr id="18" name="矩形 17"/>
          <p:cNvSpPr/>
          <p:nvPr/>
        </p:nvSpPr>
        <p:spPr>
          <a:xfrm>
            <a:off x="8715375" y="4149725"/>
            <a:ext cx="803275" cy="460375"/>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减小</a:t>
            </a:r>
            <a:endParaRPr lang="zh-CN" altLang="en-US" sz="3200" dirty="0">
              <a:latin typeface="Calibri" panose="020F0502020204030204" pitchFamily="34" charset="0"/>
              <a:ea typeface="宋体" panose="02010600030101010101" pitchFamily="2" charset="-122"/>
            </a:endParaRPr>
          </a:p>
        </p:txBody>
      </p:sp>
      <p:sp>
        <p:nvSpPr>
          <p:cNvPr id="19" name="矩形 18"/>
          <p:cNvSpPr/>
          <p:nvPr/>
        </p:nvSpPr>
        <p:spPr>
          <a:xfrm>
            <a:off x="10407650" y="4149725"/>
            <a:ext cx="803275" cy="460375"/>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不变</a:t>
            </a:r>
            <a:endParaRPr lang="zh-CN" altLang="en-US" sz="3200" dirty="0">
              <a:latin typeface="Calibri" panose="020F0502020204030204" pitchFamily="34" charset="0"/>
              <a:ea typeface="宋体" panose="02010600030101010101" pitchFamily="2" charset="-122"/>
            </a:endParaRPr>
          </a:p>
        </p:txBody>
      </p:sp>
      <p:sp>
        <p:nvSpPr>
          <p:cNvPr id="20" name="矩形 19"/>
          <p:cNvSpPr/>
          <p:nvPr/>
        </p:nvSpPr>
        <p:spPr>
          <a:xfrm>
            <a:off x="4024313" y="4783138"/>
            <a:ext cx="803275" cy="461962"/>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逆向</a:t>
            </a:r>
            <a:endParaRPr lang="zh-CN" altLang="en-US" sz="3200" dirty="0">
              <a:latin typeface="Calibri" panose="020F0502020204030204" pitchFamily="34" charset="0"/>
              <a:ea typeface="宋体" panose="02010600030101010101" pitchFamily="2" charset="-122"/>
            </a:endParaRPr>
          </a:p>
        </p:txBody>
      </p:sp>
      <p:sp>
        <p:nvSpPr>
          <p:cNvPr id="21" name="矩形 20"/>
          <p:cNvSpPr/>
          <p:nvPr/>
        </p:nvSpPr>
        <p:spPr>
          <a:xfrm>
            <a:off x="6183313" y="4826000"/>
            <a:ext cx="803275" cy="461963"/>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减小</a:t>
            </a:r>
            <a:endParaRPr lang="zh-CN" altLang="en-US" sz="3200" dirty="0">
              <a:latin typeface="Calibri" panose="020F0502020204030204" pitchFamily="34" charset="0"/>
              <a:ea typeface="宋体" panose="02010600030101010101" pitchFamily="2" charset="-122"/>
            </a:endParaRPr>
          </a:p>
        </p:txBody>
      </p:sp>
      <p:sp>
        <p:nvSpPr>
          <p:cNvPr id="22" name="矩形 21"/>
          <p:cNvSpPr/>
          <p:nvPr/>
        </p:nvSpPr>
        <p:spPr>
          <a:xfrm>
            <a:off x="8715375" y="4854575"/>
            <a:ext cx="803275" cy="461963"/>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增大</a:t>
            </a:r>
            <a:endParaRPr lang="zh-CN" altLang="en-US" sz="3200" dirty="0">
              <a:latin typeface="Calibri" panose="020F0502020204030204" pitchFamily="34" charset="0"/>
              <a:ea typeface="宋体" panose="02010600030101010101" pitchFamily="2" charset="-122"/>
            </a:endParaRPr>
          </a:p>
        </p:txBody>
      </p:sp>
      <p:sp>
        <p:nvSpPr>
          <p:cNvPr id="23" name="矩形 22"/>
          <p:cNvSpPr/>
          <p:nvPr/>
        </p:nvSpPr>
        <p:spPr>
          <a:xfrm>
            <a:off x="10407650" y="4854575"/>
            <a:ext cx="803275" cy="461963"/>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不变</a:t>
            </a:r>
            <a:endParaRPr lang="zh-CN" altLang="en-US" sz="3200" dirty="0">
              <a:latin typeface="Calibri" panose="020F0502020204030204" pitchFamily="34" charset="0"/>
              <a:ea typeface="宋体" panose="02010600030101010101" pitchFamily="2" charset="-122"/>
            </a:endParaRPr>
          </a:p>
        </p:txBody>
      </p:sp>
      <p:sp>
        <p:nvSpPr>
          <p:cNvPr id="24" name="矩形 23"/>
          <p:cNvSpPr/>
          <p:nvPr/>
        </p:nvSpPr>
        <p:spPr>
          <a:xfrm>
            <a:off x="4024313" y="5413375"/>
            <a:ext cx="803275" cy="461963"/>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正向</a:t>
            </a:r>
            <a:endParaRPr lang="zh-CN" altLang="en-US" sz="3200" dirty="0">
              <a:latin typeface="Calibri" panose="020F0502020204030204" pitchFamily="34" charset="0"/>
              <a:ea typeface="宋体" panose="02010600030101010101" pitchFamily="2" charset="-122"/>
            </a:endParaRPr>
          </a:p>
        </p:txBody>
      </p:sp>
      <p:sp>
        <p:nvSpPr>
          <p:cNvPr id="25" name="矩形 24"/>
          <p:cNvSpPr/>
          <p:nvPr/>
        </p:nvSpPr>
        <p:spPr>
          <a:xfrm>
            <a:off x="6183313" y="5456238"/>
            <a:ext cx="803275" cy="461962"/>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减小</a:t>
            </a:r>
            <a:endParaRPr lang="zh-CN" altLang="en-US" sz="3200" dirty="0">
              <a:latin typeface="Calibri" panose="020F0502020204030204" pitchFamily="34" charset="0"/>
              <a:ea typeface="宋体" panose="02010600030101010101" pitchFamily="2" charset="-122"/>
            </a:endParaRPr>
          </a:p>
        </p:txBody>
      </p:sp>
      <p:sp>
        <p:nvSpPr>
          <p:cNvPr id="26" name="矩形 25"/>
          <p:cNvSpPr/>
          <p:nvPr/>
        </p:nvSpPr>
        <p:spPr>
          <a:xfrm>
            <a:off x="8715375" y="5486400"/>
            <a:ext cx="803275" cy="460375"/>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增大</a:t>
            </a:r>
            <a:endParaRPr lang="zh-CN" altLang="en-US" sz="3200" dirty="0">
              <a:latin typeface="Calibri" panose="020F0502020204030204" pitchFamily="34" charset="0"/>
              <a:ea typeface="宋体" panose="02010600030101010101" pitchFamily="2" charset="-122"/>
            </a:endParaRPr>
          </a:p>
        </p:txBody>
      </p:sp>
      <p:sp>
        <p:nvSpPr>
          <p:cNvPr id="27" name="矩形 26"/>
          <p:cNvSpPr/>
          <p:nvPr/>
        </p:nvSpPr>
        <p:spPr>
          <a:xfrm>
            <a:off x="10407650" y="5486400"/>
            <a:ext cx="803275" cy="460375"/>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不变</a:t>
            </a:r>
            <a:endParaRPr lang="zh-CN" altLang="en-US" sz="32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linds(horizont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linds(horizontal)">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linds(horizontal)">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blinds(horizontal)">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blinds(horizontal)">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blinds(horizontal)">
                                      <p:cBhvr>
                                        <p:cTn id="52" dur="50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blinds(horizontal)">
                                      <p:cBhvr>
                                        <p:cTn id="57" dur="500"/>
                                        <p:tgtEl>
                                          <p:spTgt spid="18"/>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blinds(horizontal)">
                                      <p:cBhvr>
                                        <p:cTn id="62" dur="500"/>
                                        <p:tgtEl>
                                          <p:spTgt spid="19"/>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blinds(horizontal)">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blinds(horizontal)">
                                      <p:cBhvr>
                                        <p:cTn id="72" dur="500"/>
                                        <p:tgtEl>
                                          <p:spTgt spid="21"/>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blinds(horizontal)">
                                      <p:cBhvr>
                                        <p:cTn id="77" dur="500"/>
                                        <p:tgtEl>
                                          <p:spTgt spid="22"/>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blinds(horizontal)">
                                      <p:cBhvr>
                                        <p:cTn id="82" dur="500"/>
                                        <p:tgtEl>
                                          <p:spTgt spid="23"/>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blinds(horizontal)">
                                      <p:cBhvr>
                                        <p:cTn id="87" dur="500"/>
                                        <p:tgtEl>
                                          <p:spTgt spid="24"/>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blinds(horizontal)">
                                      <p:cBhvr>
                                        <p:cTn id="92" dur="500"/>
                                        <p:tgtEl>
                                          <p:spTgt spid="25"/>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blinds(horizontal)">
                                      <p:cBhvr>
                                        <p:cTn id="97" dur="500"/>
                                        <p:tgtEl>
                                          <p:spTgt spid="26"/>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27"/>
                                        </p:tgtEl>
                                        <p:attrNameLst>
                                          <p:attrName>style.visibility</p:attrName>
                                        </p:attrNameLst>
                                      </p:cBhvr>
                                      <p:to>
                                        <p:strVal val="visible"/>
                                      </p:to>
                                    </p:set>
                                    <p:animEffect transition="in" filter="blinds(horizontal)">
                                      <p:cBhvr>
                                        <p:cTn id="10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6" name="矩形 1"/>
          <p:cNvSpPr>
            <a:spLocks noChangeArrowheads="1"/>
          </p:cNvSpPr>
          <p:nvPr/>
        </p:nvSpPr>
        <p:spPr bwMode="auto">
          <a:xfrm>
            <a:off x="479425" y="620713"/>
            <a:ext cx="1125696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黑体" panose="02010609060101010101" pitchFamily="49" charset="-122"/>
                <a:cs typeface="Times New Roman" panose="02020603050405020304"/>
              </a:rPr>
              <a:t>沉淀溶解平衡的应用</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sp>
        <p:nvSpPr>
          <p:cNvPr id="9" name="矩形 1"/>
          <p:cNvSpPr>
            <a:spLocks noChangeArrowheads="1"/>
          </p:cNvSpPr>
          <p:nvPr/>
        </p:nvSpPr>
        <p:spPr bwMode="auto">
          <a:xfrm>
            <a:off x="782638" y="1144588"/>
            <a:ext cx="1095375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沉淀的生成</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①</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调节</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pH</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法</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如除去</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NH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Cl</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溶液中的</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FeCl</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杂质，可加入氨水调节</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pH</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至</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，离子方程式为</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_____________________________________________________________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②</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沉淀剂法</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如用</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S</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沉淀</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Cu</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，离子方程式为</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____________________________________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沉淀的溶解</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①</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酸溶解法</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如</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CaCO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溶于盐酸，离子方程式为</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___________________________________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graphicFrame>
        <p:nvGraphicFramePr>
          <p:cNvPr id="2" name="对象 1"/>
          <p:cNvGraphicFramePr>
            <a:graphicFrameLocks noChangeAspect="1"/>
          </p:cNvGraphicFramePr>
          <p:nvPr/>
        </p:nvGraphicFramePr>
        <p:xfrm>
          <a:off x="1055688" y="2852738"/>
          <a:ext cx="6402387" cy="523875"/>
        </p:xfrm>
        <a:graphic>
          <a:graphicData uri="http://schemas.openxmlformats.org/presentationml/2006/ole">
            <mc:AlternateContent xmlns:mc="http://schemas.openxmlformats.org/markup-compatibility/2006">
              <mc:Choice xmlns:v="urn:schemas-microsoft-com:vml" Requires="v">
                <p:oleObj spid="_x0000_s3078" name="" r:id="rId1" imgW="6414770" imgH="526415" progId="Word.Document.8">
                  <p:embed/>
                </p:oleObj>
              </mc:Choice>
              <mc:Fallback>
                <p:oleObj name="" r:id="rId1" imgW="6414770" imgH="526415" progId="Word.Document.8">
                  <p:embed/>
                  <p:pic>
                    <p:nvPicPr>
                      <p:cNvPr id="0" name="图片 3077"/>
                      <p:cNvPicPr/>
                      <p:nvPr/>
                    </p:nvPicPr>
                    <p:blipFill>
                      <a:blip r:embed="rId2"/>
                      <a:stretch>
                        <a:fillRect/>
                      </a:stretch>
                    </p:blipFill>
                    <p:spPr>
                      <a:xfrm>
                        <a:off x="1055688" y="2852738"/>
                        <a:ext cx="6402387" cy="523875"/>
                      </a:xfrm>
                      <a:prstGeom prst="rect">
                        <a:avLst/>
                      </a:prstGeom>
                      <a:noFill/>
                      <a:ln w="38100">
                        <a:noFill/>
                        <a:miter/>
                      </a:ln>
                    </p:spPr>
                  </p:pic>
                </p:oleObj>
              </mc:Fallback>
            </mc:AlternateContent>
          </a:graphicData>
        </a:graphic>
      </p:graphicFrame>
      <p:sp>
        <p:nvSpPr>
          <p:cNvPr id="7" name="矩形 6"/>
          <p:cNvSpPr/>
          <p:nvPr/>
        </p:nvSpPr>
        <p:spPr>
          <a:xfrm>
            <a:off x="5697538" y="3903663"/>
            <a:ext cx="3998913" cy="461963"/>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mn-cs"/>
              </a:rPr>
              <a:t>H</a:t>
            </a:r>
            <a:r>
              <a:rPr kumimoji="0" lang="en-US" altLang="zh-CN" sz="2400" b="1" i="0" u="none" strike="noStrike" kern="1200" cap="none" spc="0" normalizeH="0" baseline="-25000" noProof="0" dirty="0">
                <a:ln>
                  <a:noFill/>
                </a:ln>
                <a:solidFill>
                  <a:srgbClr val="FF0000"/>
                </a:solidFill>
                <a:effectLst/>
                <a:uLnTx/>
                <a:uFillTx/>
                <a:latin typeface="Times New Roman" panose="02020603050405020304"/>
                <a:ea typeface="宋体" panose="02010600030101010101" pitchFamily="2" charset="-122"/>
                <a:cs typeface="+mn-cs"/>
              </a:rPr>
              <a:t>2</a:t>
            </a:r>
            <a:r>
              <a:rPr kumimoji="0" lang="en-US"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mn-cs"/>
              </a:rPr>
              <a:t>S</a:t>
            </a:r>
            <a:r>
              <a:rPr kumimoji="0" lang="zh-CN"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mn-cs"/>
              </a:rPr>
              <a:t>Cu</a:t>
            </a:r>
            <a:r>
              <a:rPr kumimoji="0" lang="en-US" altLang="zh-CN" sz="2400" b="1" i="0" u="none" strike="noStrike" kern="1200" cap="none" spc="0" normalizeH="0" baseline="30000" noProof="0" dirty="0">
                <a:ln>
                  <a:noFill/>
                </a:ln>
                <a:solidFill>
                  <a:srgbClr val="FF0000"/>
                </a:solidFill>
                <a:effectLst/>
                <a:uLnTx/>
                <a:uFillTx/>
                <a:latin typeface="Times New Roman" panose="02020603050405020304"/>
                <a:ea typeface="宋体" panose="02010600030101010101" pitchFamily="2" charset="-122"/>
                <a:cs typeface="+mn-cs"/>
              </a:rPr>
              <a:t>2</a:t>
            </a:r>
            <a:r>
              <a:rPr kumimoji="0" lang="zh-CN" altLang="zh-CN" sz="2400" b="1" i="0" u="none" strike="noStrike" kern="1200" cap="none" spc="0" normalizeH="0" baseline="30000" noProof="0" dirty="0">
                <a:ln>
                  <a:noFill/>
                </a:ln>
                <a:solidFill>
                  <a:srgbClr val="FF0000"/>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200" cap="none" spc="-80" normalizeH="0" baseline="0" noProof="0" dirty="0">
                <a:ln>
                  <a:noFill/>
                </a:ln>
                <a:solidFill>
                  <a:srgbClr val="FF0000"/>
                </a:solidFill>
                <a:effectLst/>
                <a:uLnTx/>
                <a:uFillTx/>
                <a:latin typeface="Times New Roman" panose="02020603050405020304"/>
                <a:ea typeface="宋体" panose="02010600030101010101" pitchFamily="2" charset="-122"/>
                <a:cs typeface="+mn-cs"/>
              </a:rPr>
              <a:t>==</a:t>
            </a:r>
            <a:r>
              <a:rPr kumimoji="0" lang="en-US"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mn-cs"/>
              </a:rPr>
              <a:t>=</a:t>
            </a:r>
            <a:r>
              <a:rPr kumimoji="0" lang="en-US" altLang="zh-CN" sz="2400" b="1" i="0" u="none" strike="noStrike" kern="1200" cap="none" spc="0" normalizeH="0" baseline="0" noProof="0" dirty="0" err="1">
                <a:ln>
                  <a:noFill/>
                </a:ln>
                <a:solidFill>
                  <a:srgbClr val="FF0000"/>
                </a:solidFill>
                <a:effectLst/>
                <a:uLnTx/>
                <a:uFillTx/>
                <a:latin typeface="Times New Roman" panose="02020603050405020304"/>
                <a:ea typeface="宋体" panose="02010600030101010101" pitchFamily="2" charset="-122"/>
                <a:cs typeface="+mn-cs"/>
              </a:rPr>
              <a:t>CuS</a:t>
            </a:r>
            <a:r>
              <a:rPr kumimoji="0" lang="en-US" altLang="zh-CN" sz="2400" b="1" i="0" u="none" strike="noStrike" kern="1200" cap="none" spc="0" normalizeH="0" baseline="0" noProof="0" dirty="0">
                <a:ln>
                  <a:noFill/>
                </a:ln>
                <a:solidFill>
                  <a:srgbClr val="FF0000"/>
                </a:solidFill>
                <a:effectLst/>
                <a:uLnTx/>
                <a:uFillTx/>
                <a:latin typeface="宋体" panose="02010600030101010101" pitchFamily="2" charset="-122"/>
                <a:ea typeface="宋体" panose="02010600030101010101" pitchFamily="2" charset="-122"/>
                <a:cs typeface="Times New Roman" panose="02020603050405020304"/>
              </a:rPr>
              <a:t>↓</a:t>
            </a:r>
            <a:r>
              <a:rPr kumimoji="0" lang="zh-CN"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mn-cs"/>
              </a:rPr>
              <a:t>2H</a:t>
            </a:r>
            <a:r>
              <a:rPr kumimoji="0" lang="zh-CN" altLang="zh-CN" sz="2400" b="1" i="0" u="none" strike="noStrike" kern="1200" cap="none" spc="0" normalizeH="0" baseline="30000" noProof="0" dirty="0">
                <a:ln>
                  <a:noFill/>
                </a:ln>
                <a:solidFill>
                  <a:srgbClr val="FF0000"/>
                </a:solidFill>
                <a:effectLst/>
                <a:uLnTx/>
                <a:uFillTx/>
                <a:latin typeface="Times New Roman" panose="02020603050405020304"/>
                <a:ea typeface="宋体" panose="02010600030101010101" pitchFamily="2" charset="-122"/>
                <a:cs typeface="Times New Roman" panose="02020603050405020304"/>
              </a:rPr>
              <a:t>＋</a:t>
            </a:r>
            <a:endParaRPr kumimoji="0" lang="zh-CN" altLang="en-US" sz="3200" b="0" i="0" u="none" strike="noStrike" kern="1200" cap="none" spc="0" normalizeH="0" baseline="0" noProof="0" dirty="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8" name="矩形 7"/>
          <p:cNvSpPr/>
          <p:nvPr/>
        </p:nvSpPr>
        <p:spPr>
          <a:xfrm>
            <a:off x="5551488" y="5559425"/>
            <a:ext cx="5297488" cy="461963"/>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mn-cs"/>
              </a:rPr>
              <a:t>CaCO</a:t>
            </a:r>
            <a:r>
              <a:rPr kumimoji="0" lang="en-US" altLang="zh-CN" sz="2400" b="1" i="0" u="none" strike="noStrike" kern="1200" cap="none" spc="0" normalizeH="0" baseline="-25000" noProof="0" dirty="0">
                <a:ln>
                  <a:noFill/>
                </a:ln>
                <a:solidFill>
                  <a:srgbClr val="FF0000"/>
                </a:solidFill>
                <a:effectLst/>
                <a:uLnTx/>
                <a:uFillTx/>
                <a:latin typeface="Times New Roman" panose="02020603050405020304"/>
                <a:ea typeface="宋体" panose="02010600030101010101" pitchFamily="2" charset="-122"/>
                <a:cs typeface="+mn-cs"/>
              </a:rPr>
              <a:t>3</a:t>
            </a:r>
            <a:r>
              <a:rPr kumimoji="0" lang="zh-CN"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mn-cs"/>
              </a:rPr>
              <a:t>2H</a:t>
            </a:r>
            <a:r>
              <a:rPr kumimoji="0" lang="zh-CN" altLang="zh-CN" sz="2400" b="1" i="0" u="none" strike="noStrike" kern="1200" cap="none" spc="0" normalizeH="0" baseline="30000" noProof="0" dirty="0">
                <a:ln>
                  <a:noFill/>
                </a:ln>
                <a:solidFill>
                  <a:srgbClr val="FF0000"/>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200" cap="none" spc="-80" normalizeH="0" baseline="0" noProof="0" dirty="0">
                <a:ln>
                  <a:noFill/>
                </a:ln>
                <a:solidFill>
                  <a:srgbClr val="FF0000"/>
                </a:solidFill>
                <a:effectLst/>
                <a:uLnTx/>
                <a:uFillTx/>
                <a:latin typeface="Times New Roman" panose="02020603050405020304"/>
                <a:ea typeface="宋体" panose="02010600030101010101" pitchFamily="2" charset="-122"/>
                <a:cs typeface="+mn-cs"/>
              </a:rPr>
              <a:t>==</a:t>
            </a:r>
            <a:r>
              <a:rPr kumimoji="0" lang="en-US"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mn-cs"/>
              </a:rPr>
              <a:t>=Ca</a:t>
            </a:r>
            <a:r>
              <a:rPr kumimoji="0" lang="en-US" altLang="zh-CN" sz="2400" b="1" i="0" u="none" strike="noStrike" kern="1200" cap="none" spc="0" normalizeH="0" baseline="30000" noProof="0" dirty="0">
                <a:ln>
                  <a:noFill/>
                </a:ln>
                <a:solidFill>
                  <a:srgbClr val="FF0000"/>
                </a:solidFill>
                <a:effectLst/>
                <a:uLnTx/>
                <a:uFillTx/>
                <a:latin typeface="Times New Roman" panose="02020603050405020304"/>
                <a:ea typeface="宋体" panose="02010600030101010101" pitchFamily="2" charset="-122"/>
                <a:cs typeface="+mn-cs"/>
              </a:rPr>
              <a:t>2</a:t>
            </a:r>
            <a:r>
              <a:rPr kumimoji="0" lang="zh-CN" altLang="zh-CN" sz="2400" b="1" i="0" u="none" strike="noStrike" kern="1200" cap="none" spc="0" normalizeH="0" baseline="30000" noProof="0" dirty="0">
                <a:ln>
                  <a:noFill/>
                </a:ln>
                <a:solidFill>
                  <a:srgbClr val="FF0000"/>
                </a:solidFill>
                <a:effectLst/>
                <a:uLnTx/>
                <a:uFillTx/>
                <a:latin typeface="Times New Roman" panose="02020603050405020304"/>
                <a:ea typeface="宋体" panose="02010600030101010101" pitchFamily="2" charset="-122"/>
                <a:cs typeface="Times New Roman" panose="02020603050405020304"/>
              </a:rPr>
              <a:t>＋</a:t>
            </a:r>
            <a:r>
              <a:rPr kumimoji="0" lang="zh-CN"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mn-cs"/>
              </a:rPr>
              <a:t>H</a:t>
            </a:r>
            <a:r>
              <a:rPr kumimoji="0" lang="en-US" altLang="zh-CN" sz="2400" b="1" i="0" u="none" strike="noStrike" kern="1200" cap="none" spc="0" normalizeH="0" baseline="-25000" noProof="0" dirty="0">
                <a:ln>
                  <a:noFill/>
                </a:ln>
                <a:solidFill>
                  <a:srgbClr val="FF0000"/>
                </a:solidFill>
                <a:effectLst/>
                <a:uLnTx/>
                <a:uFillTx/>
                <a:latin typeface="Times New Roman" panose="02020603050405020304"/>
                <a:ea typeface="宋体" panose="02010600030101010101" pitchFamily="2" charset="-122"/>
                <a:cs typeface="+mn-cs"/>
              </a:rPr>
              <a:t>2</a:t>
            </a:r>
            <a:r>
              <a:rPr kumimoji="0" lang="en-US"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mn-cs"/>
              </a:rPr>
              <a:t>O</a:t>
            </a:r>
            <a:r>
              <a:rPr kumimoji="0" lang="zh-CN"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mn-cs"/>
              </a:rPr>
              <a:t>CO</a:t>
            </a:r>
            <a:r>
              <a:rPr kumimoji="0" lang="en-US" altLang="zh-CN" sz="2400" b="1" i="0" u="none" strike="noStrike" kern="1200" cap="none" spc="0" normalizeH="0" baseline="-25000" noProof="0" dirty="0">
                <a:ln>
                  <a:noFill/>
                </a:ln>
                <a:solidFill>
                  <a:srgbClr val="FF0000"/>
                </a:solidFill>
                <a:effectLst/>
                <a:uLnTx/>
                <a:uFillTx/>
                <a:latin typeface="Times New Roman" panose="02020603050405020304"/>
                <a:ea typeface="宋体" panose="02010600030101010101" pitchFamily="2" charset="-122"/>
                <a:cs typeface="+mn-cs"/>
              </a:rPr>
              <a:t>2</a:t>
            </a:r>
            <a:r>
              <a:rPr kumimoji="0" lang="en-US" altLang="zh-CN" sz="2400" b="1" i="0" u="none" strike="noStrike" kern="1200" cap="none" spc="0" normalizeH="0" baseline="0" noProof="0" dirty="0">
                <a:ln>
                  <a:noFill/>
                </a:ln>
                <a:solidFill>
                  <a:srgbClr val="FF0000"/>
                </a:solidFill>
                <a:effectLst/>
                <a:uLnTx/>
                <a:uFillTx/>
                <a:latin typeface="宋体" panose="02010600030101010101" pitchFamily="2" charset="-122"/>
                <a:ea typeface="宋体" panose="02010600030101010101" pitchFamily="2" charset="-122"/>
                <a:cs typeface="Times New Roman" panose="02020603050405020304"/>
              </a:rPr>
              <a:t>↑</a:t>
            </a:r>
            <a:endParaRPr kumimoji="0" lang="zh-CN" altLang="en-US" sz="3200" b="0" i="0" u="none" strike="noStrike" kern="1200" cap="none" spc="0" normalizeH="0" baseline="0" noProof="0" dirty="0">
              <a:ln>
                <a:noFill/>
              </a:ln>
              <a:solidFill>
                <a:schemeClr val="tx1"/>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6" name="矩形 1"/>
          <p:cNvSpPr>
            <a:spLocks noChangeArrowheads="1"/>
          </p:cNvSpPr>
          <p:nvPr/>
        </p:nvSpPr>
        <p:spPr bwMode="auto">
          <a:xfrm>
            <a:off x="479425" y="920750"/>
            <a:ext cx="11256963"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②</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盐溶液溶解法</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如</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Mg(OH)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溶于</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NH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Cl</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溶液，离子方程式为</a:t>
            </a:r>
            <a:endPar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________________________________________________________________________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③</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氧化还原溶解法</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如不溶于盐酸的硫化物</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Ag</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S</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溶于稀</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HNO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④</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配位溶解法</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如</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AgCl</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溶于氨水，离子方程式为</a:t>
            </a:r>
            <a:endPar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________________________________________________________________________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graphicFrame>
        <p:nvGraphicFramePr>
          <p:cNvPr id="2" name="对象 1"/>
          <p:cNvGraphicFramePr>
            <a:graphicFrameLocks noChangeAspect="1"/>
          </p:cNvGraphicFramePr>
          <p:nvPr/>
        </p:nvGraphicFramePr>
        <p:xfrm>
          <a:off x="1055688" y="2060575"/>
          <a:ext cx="6670675" cy="396875"/>
        </p:xfrm>
        <a:graphic>
          <a:graphicData uri="http://schemas.openxmlformats.org/presentationml/2006/ole">
            <mc:AlternateContent xmlns:mc="http://schemas.openxmlformats.org/markup-compatibility/2006">
              <mc:Choice xmlns:v="urn:schemas-microsoft-com:vml" Requires="v">
                <p:oleObj spid="_x0000_s3079" name="" r:id="rId1" imgW="6683375" imgH="398145" progId="Word.Document.8">
                  <p:embed/>
                </p:oleObj>
              </mc:Choice>
              <mc:Fallback>
                <p:oleObj name="" r:id="rId1" imgW="6683375" imgH="398145" progId="Word.Document.8">
                  <p:embed/>
                  <p:pic>
                    <p:nvPicPr>
                      <p:cNvPr id="0" name="图片 3078"/>
                      <p:cNvPicPr/>
                      <p:nvPr/>
                    </p:nvPicPr>
                    <p:blipFill>
                      <a:blip r:embed="rId2"/>
                      <a:stretch>
                        <a:fillRect/>
                      </a:stretch>
                    </p:blipFill>
                    <p:spPr>
                      <a:xfrm>
                        <a:off x="1055688" y="2060575"/>
                        <a:ext cx="6670675" cy="396875"/>
                      </a:xfrm>
                      <a:prstGeom prst="rect">
                        <a:avLst/>
                      </a:prstGeom>
                      <a:noFill/>
                      <a:ln w="38100">
                        <a:noFill/>
                        <a:miter/>
                      </a:ln>
                    </p:spPr>
                  </p:pic>
                </p:oleObj>
              </mc:Fallback>
            </mc:AlternateContent>
          </a:graphicData>
        </a:graphic>
      </p:graphicFrame>
      <p:sp>
        <p:nvSpPr>
          <p:cNvPr id="7" name="矩形 6"/>
          <p:cNvSpPr/>
          <p:nvPr/>
        </p:nvSpPr>
        <p:spPr>
          <a:xfrm>
            <a:off x="839788" y="4797425"/>
            <a:ext cx="6584950" cy="461963"/>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400" b="1" i="0" u="none" strike="noStrike" kern="1200" cap="none" spc="0" normalizeH="0" baseline="0" noProof="0" dirty="0" err="1">
                <a:ln>
                  <a:noFill/>
                </a:ln>
                <a:solidFill>
                  <a:srgbClr val="FF0000"/>
                </a:solidFill>
                <a:effectLst/>
                <a:uLnTx/>
                <a:uFillTx/>
                <a:latin typeface="Times New Roman" panose="02020603050405020304"/>
                <a:ea typeface="宋体" panose="02010600030101010101" pitchFamily="2" charset="-122"/>
                <a:cs typeface="+mn-cs"/>
              </a:rPr>
              <a:t>AgCl</a:t>
            </a:r>
            <a:r>
              <a:rPr kumimoji="0" lang="zh-CN"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mn-cs"/>
              </a:rPr>
              <a:t>2NH</a:t>
            </a:r>
            <a:r>
              <a:rPr kumimoji="0" lang="en-US" altLang="zh-CN" sz="2400" b="1" i="0" u="none" strike="noStrike" kern="1200" cap="none" spc="0" normalizeH="0" baseline="-25000" noProof="0" dirty="0">
                <a:ln>
                  <a:noFill/>
                </a:ln>
                <a:solidFill>
                  <a:srgbClr val="FF0000"/>
                </a:solidFill>
                <a:effectLst/>
                <a:uLnTx/>
                <a:uFillTx/>
                <a:latin typeface="Times New Roman" panose="02020603050405020304"/>
                <a:ea typeface="宋体" panose="02010600030101010101" pitchFamily="2" charset="-122"/>
                <a:cs typeface="+mn-cs"/>
              </a:rPr>
              <a:t>3</a:t>
            </a:r>
            <a:r>
              <a:rPr kumimoji="0" lang="en-US"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mn-cs"/>
              </a:rPr>
              <a:t>·H</a:t>
            </a:r>
            <a:r>
              <a:rPr kumimoji="0" lang="en-US" altLang="zh-CN" sz="2400" b="1" i="0" u="none" strike="noStrike" kern="1200" cap="none" spc="0" normalizeH="0" baseline="-25000" noProof="0" dirty="0">
                <a:ln>
                  <a:noFill/>
                </a:ln>
                <a:solidFill>
                  <a:srgbClr val="FF0000"/>
                </a:solidFill>
                <a:effectLst/>
                <a:uLnTx/>
                <a:uFillTx/>
                <a:latin typeface="Times New Roman" panose="02020603050405020304"/>
                <a:ea typeface="宋体" panose="02010600030101010101" pitchFamily="2" charset="-122"/>
                <a:cs typeface="+mn-cs"/>
              </a:rPr>
              <a:t>2</a:t>
            </a:r>
            <a:r>
              <a:rPr kumimoji="0" lang="en-US"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mn-cs"/>
              </a:rPr>
              <a:t>O</a:t>
            </a:r>
            <a:r>
              <a:rPr kumimoji="0" lang="en-US" altLang="zh-CN" sz="2400" b="1" i="0" u="none" strike="noStrike" kern="1200" cap="none" spc="-80" normalizeH="0" baseline="0" noProof="0" dirty="0">
                <a:ln>
                  <a:noFill/>
                </a:ln>
                <a:solidFill>
                  <a:srgbClr val="FF0000"/>
                </a:solidFill>
                <a:effectLst/>
                <a:uLnTx/>
                <a:uFillTx/>
                <a:latin typeface="Times New Roman" panose="02020603050405020304"/>
                <a:ea typeface="宋体" panose="02010600030101010101" pitchFamily="2" charset="-122"/>
                <a:cs typeface="+mn-cs"/>
              </a:rPr>
              <a:t>==</a:t>
            </a:r>
            <a:r>
              <a:rPr kumimoji="0" lang="en-US"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mn-cs"/>
              </a:rPr>
              <a:t>=[Ag(NH</a:t>
            </a:r>
            <a:r>
              <a:rPr kumimoji="0" lang="en-US" altLang="zh-CN" sz="2400" b="1" i="0" u="none" strike="noStrike" kern="1200" cap="none" spc="0" normalizeH="0" baseline="-25000" noProof="0" dirty="0">
                <a:ln>
                  <a:noFill/>
                </a:ln>
                <a:solidFill>
                  <a:srgbClr val="FF0000"/>
                </a:solidFill>
                <a:effectLst/>
                <a:uLnTx/>
                <a:uFillTx/>
                <a:latin typeface="Times New Roman" panose="02020603050405020304"/>
                <a:ea typeface="宋体" panose="02010600030101010101" pitchFamily="2" charset="-122"/>
                <a:cs typeface="+mn-cs"/>
              </a:rPr>
              <a:t>3</a:t>
            </a:r>
            <a:r>
              <a:rPr kumimoji="0" lang="en-US"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mn-cs"/>
              </a:rPr>
              <a:t>)</a:t>
            </a:r>
            <a:r>
              <a:rPr kumimoji="0" lang="en-US" altLang="zh-CN" sz="2400" b="1" i="0" u="none" strike="noStrike" kern="1200" cap="none" spc="0" normalizeH="0" baseline="-25000" noProof="0" dirty="0">
                <a:ln>
                  <a:noFill/>
                </a:ln>
                <a:solidFill>
                  <a:srgbClr val="FF0000"/>
                </a:solidFill>
                <a:effectLst/>
                <a:uLnTx/>
                <a:uFillTx/>
                <a:latin typeface="Times New Roman" panose="02020603050405020304"/>
                <a:ea typeface="宋体" panose="02010600030101010101" pitchFamily="2" charset="-122"/>
                <a:cs typeface="+mn-cs"/>
              </a:rPr>
              <a:t>2</a:t>
            </a:r>
            <a:r>
              <a:rPr kumimoji="0" lang="en-US"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mn-cs"/>
              </a:rPr>
              <a:t>]</a:t>
            </a:r>
            <a:r>
              <a:rPr kumimoji="0" lang="zh-CN" altLang="zh-CN" sz="2400" b="1" i="0" u="none" strike="noStrike" kern="1200" cap="none" spc="0" normalizeH="0" baseline="30000" noProof="0" dirty="0">
                <a:ln>
                  <a:noFill/>
                </a:ln>
                <a:solidFill>
                  <a:srgbClr val="FF0000"/>
                </a:solidFill>
                <a:effectLst/>
                <a:uLnTx/>
                <a:uFillTx/>
                <a:latin typeface="Times New Roman" panose="02020603050405020304"/>
                <a:ea typeface="宋体" panose="02010600030101010101" pitchFamily="2" charset="-122"/>
                <a:cs typeface="Times New Roman" panose="02020603050405020304"/>
              </a:rPr>
              <a:t>＋</a:t>
            </a:r>
            <a:r>
              <a:rPr kumimoji="0" lang="zh-CN"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200" cap="none" spc="0" normalizeH="0" baseline="0" noProof="0" dirty="0" err="1">
                <a:ln>
                  <a:noFill/>
                </a:ln>
                <a:solidFill>
                  <a:srgbClr val="FF0000"/>
                </a:solidFill>
                <a:effectLst/>
                <a:uLnTx/>
                <a:uFillTx/>
                <a:latin typeface="Times New Roman" panose="02020603050405020304"/>
                <a:ea typeface="宋体" panose="02010600030101010101" pitchFamily="2" charset="-122"/>
                <a:cs typeface="+mn-cs"/>
              </a:rPr>
              <a:t>Cl</a:t>
            </a:r>
            <a:r>
              <a:rPr kumimoji="0" lang="zh-CN" altLang="zh-CN" sz="2400" b="1" i="0" u="none" strike="noStrike" kern="1200" cap="none" spc="0" normalizeH="0" baseline="30000" noProof="0" dirty="0">
                <a:ln>
                  <a:noFill/>
                </a:ln>
                <a:solidFill>
                  <a:srgbClr val="FF0000"/>
                </a:solidFill>
                <a:effectLst/>
                <a:uLnTx/>
                <a:uFillTx/>
                <a:latin typeface="Times New Roman" panose="02020603050405020304"/>
                <a:ea typeface="宋体" panose="02010600030101010101" pitchFamily="2" charset="-122"/>
                <a:cs typeface="Times New Roman" panose="02020603050405020304"/>
              </a:rPr>
              <a:t>－</a:t>
            </a:r>
            <a:r>
              <a:rPr kumimoji="0" lang="zh-CN"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mn-cs"/>
              </a:rPr>
              <a:t>2H</a:t>
            </a:r>
            <a:r>
              <a:rPr kumimoji="0" lang="en-US" altLang="zh-CN" sz="2400" b="1" i="0" u="none" strike="noStrike" kern="1200" cap="none" spc="0" normalizeH="0" baseline="-25000" noProof="0" dirty="0">
                <a:ln>
                  <a:noFill/>
                </a:ln>
                <a:solidFill>
                  <a:srgbClr val="FF0000"/>
                </a:solidFill>
                <a:effectLst/>
                <a:uLnTx/>
                <a:uFillTx/>
                <a:latin typeface="Times New Roman" panose="02020603050405020304"/>
                <a:ea typeface="宋体" panose="02010600030101010101" pitchFamily="2" charset="-122"/>
                <a:cs typeface="+mn-cs"/>
              </a:rPr>
              <a:t>2</a:t>
            </a:r>
            <a:r>
              <a:rPr kumimoji="0" lang="en-US" altLang="zh-CN" sz="2400" b="1" i="0" u="none" strike="noStrike" kern="1200" cap="none" spc="0" normalizeH="0" baseline="0" noProof="0" dirty="0">
                <a:ln>
                  <a:noFill/>
                </a:ln>
                <a:solidFill>
                  <a:srgbClr val="FF0000"/>
                </a:solidFill>
                <a:effectLst/>
                <a:uLnTx/>
                <a:uFillTx/>
                <a:latin typeface="Times New Roman" panose="02020603050405020304"/>
                <a:ea typeface="宋体" panose="02010600030101010101" pitchFamily="2" charset="-122"/>
                <a:cs typeface="+mn-cs"/>
              </a:rPr>
              <a:t>O</a:t>
            </a:r>
            <a:endParaRPr kumimoji="0" lang="zh-CN" altLang="en-US" sz="3200" b="0" i="0" u="none" strike="noStrike" kern="1200" cap="none" spc="0" normalizeH="0" baseline="0" noProof="0" dirty="0">
              <a:ln>
                <a:noFill/>
              </a:ln>
              <a:solidFill>
                <a:schemeClr val="tx1"/>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graphicFrame>
        <p:nvGraphicFramePr>
          <p:cNvPr id="17409" name="对象 1"/>
          <p:cNvGraphicFramePr>
            <a:graphicFrameLocks noChangeAspect="1"/>
          </p:cNvGraphicFramePr>
          <p:nvPr/>
        </p:nvGraphicFramePr>
        <p:xfrm>
          <a:off x="425450" y="485775"/>
          <a:ext cx="11350625" cy="5895975"/>
        </p:xfrm>
        <a:graphic>
          <a:graphicData uri="http://schemas.openxmlformats.org/presentationml/2006/ole">
            <mc:AlternateContent xmlns:mc="http://schemas.openxmlformats.org/markup-compatibility/2006">
              <mc:Choice xmlns:v="urn:schemas-microsoft-com:vml" Requires="v">
                <p:oleObj spid="_x0000_s3077" name="" r:id="rId1" imgW="11449050" imgH="5955030" progId="Word.Document.8">
                  <p:embed/>
                </p:oleObj>
              </mc:Choice>
              <mc:Fallback>
                <p:oleObj name="" r:id="rId1" imgW="11449050" imgH="5955030" progId="Word.Document.8">
                  <p:embed/>
                  <p:pic>
                    <p:nvPicPr>
                      <p:cNvPr id="0" name="图片 3076"/>
                      <p:cNvPicPr/>
                      <p:nvPr/>
                    </p:nvPicPr>
                    <p:blipFill>
                      <a:blip r:embed="rId2"/>
                      <a:stretch>
                        <a:fillRect/>
                      </a:stretch>
                    </p:blipFill>
                    <p:spPr>
                      <a:xfrm>
                        <a:off x="425450" y="485775"/>
                        <a:ext cx="11350625" cy="5895975"/>
                      </a:xfrm>
                      <a:prstGeom prst="rect">
                        <a:avLst/>
                      </a:prstGeom>
                      <a:noFill/>
                      <a:ln w="38100">
                        <a:noFill/>
                        <a:miter/>
                      </a:ln>
                    </p:spPr>
                  </p:pic>
                </p:oleObj>
              </mc:Fallback>
            </mc:AlternateContent>
          </a:graphicData>
        </a:graphic>
      </p:graphicFrame>
      <p:sp>
        <p:nvSpPr>
          <p:cNvPr id="5" name="矩形 4"/>
          <p:cNvSpPr/>
          <p:nvPr/>
        </p:nvSpPr>
        <p:spPr>
          <a:xfrm>
            <a:off x="1470025" y="1103313"/>
            <a:ext cx="2039938" cy="461962"/>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沉淀溶解平衡</a:t>
            </a:r>
            <a:endParaRPr lang="zh-CN" altLang="en-US" sz="3200" dirty="0">
              <a:latin typeface="Calibri" panose="020F0502020204030204" pitchFamily="34" charset="0"/>
              <a:ea typeface="宋体" panose="02010600030101010101" pitchFamily="2" charset="-122"/>
            </a:endParaRPr>
          </a:p>
        </p:txBody>
      </p:sp>
      <p:sp>
        <p:nvSpPr>
          <p:cNvPr id="7" name="矩形 6"/>
          <p:cNvSpPr/>
          <p:nvPr/>
        </p:nvSpPr>
        <p:spPr>
          <a:xfrm>
            <a:off x="7148513" y="1103313"/>
            <a:ext cx="803275" cy="461962"/>
          </a:xfrm>
          <a:prstGeom prst="rect">
            <a:avLst/>
          </a:prstGeom>
          <a:noFill/>
          <a:ln w="9525">
            <a:noFill/>
          </a:ln>
        </p:spPr>
        <p:txBody>
          <a:bodyPr wrap="none" anchor="t">
            <a:spAutoFit/>
          </a:bodyPr>
          <a:p>
            <a:r>
              <a:rPr lang="zh-CN" altLang="zh-CN" sz="2400" b="1" dirty="0">
                <a:solidFill>
                  <a:srgbClr val="FF0000"/>
                </a:solidFill>
                <a:latin typeface="Times New Roman" panose="02020603050405020304" pitchFamily="18" charset="0"/>
                <a:ea typeface="宋体" panose="02010600030101010101" pitchFamily="2" charset="-122"/>
              </a:rPr>
              <a:t>越大</a:t>
            </a:r>
            <a:endParaRPr lang="zh-CN" altLang="en-US" sz="3200" dirty="0">
              <a:latin typeface="Calibri" panose="020F0502020204030204" pitchFamily="34" charset="0"/>
              <a:ea typeface="宋体" panose="02010600030101010101" pitchFamily="2" charset="-122"/>
            </a:endParaRPr>
          </a:p>
        </p:txBody>
      </p:sp>
      <p:sp>
        <p:nvSpPr>
          <p:cNvPr id="8" name="矩形 7"/>
          <p:cNvSpPr/>
          <p:nvPr/>
        </p:nvSpPr>
        <p:spPr>
          <a:xfrm>
            <a:off x="671513" y="5621338"/>
            <a:ext cx="5487988" cy="584200"/>
          </a:xfrm>
          <a:prstGeom prst="rect">
            <a:avLst/>
          </a:prstGeom>
        </p:spPr>
        <p:txBody>
          <a:bodyPr wrap="none">
            <a:spAutoFit/>
          </a:bodyPr>
          <a:lstStyle/>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rgbClr val="FF0000"/>
                </a:solidFill>
                <a:effectLst/>
                <a:uLnTx/>
                <a:uFillTx/>
                <a:latin typeface="Times New Roman" panose="02020603050405020304"/>
                <a:ea typeface="宋体" panose="02010600030101010101" pitchFamily="2" charset="-122"/>
                <a:cs typeface="Courier New" panose="02070309020205020404"/>
              </a:rPr>
              <a:t>Cu</a:t>
            </a:r>
            <a:r>
              <a:rPr kumimoji="0" lang="en-US" altLang="zh-CN" sz="2400" b="1" i="0" u="none" strike="noStrike" kern="100" cap="none" spc="0" normalizeH="0" baseline="30000" noProof="0" dirty="0">
                <a:ln>
                  <a:noFill/>
                </a:ln>
                <a:solidFill>
                  <a:srgbClr val="FF0000"/>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30000" noProof="0" dirty="0">
                <a:ln>
                  <a:noFill/>
                </a:ln>
                <a:solidFill>
                  <a:srgbClr val="FF0000"/>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rgbClr val="FF0000"/>
                </a:solidFill>
                <a:effectLst/>
                <a:uLnTx/>
                <a:uFillTx/>
                <a:latin typeface="Times New Roman" panose="02020603050405020304"/>
                <a:ea typeface="宋体" panose="02010600030101010101" pitchFamily="2" charset="-122"/>
                <a:cs typeface="Courier New" panose="02070309020205020404"/>
              </a:rPr>
              <a:t>(</a:t>
            </a:r>
            <a:r>
              <a:rPr kumimoji="0" lang="en-US" altLang="zh-CN" sz="2400" b="1" i="0" u="none" strike="noStrike" kern="100" cap="none" spc="0" normalizeH="0" baseline="0" noProof="0" dirty="0" err="1">
                <a:ln>
                  <a:noFill/>
                </a:ln>
                <a:solidFill>
                  <a:srgbClr val="FF0000"/>
                </a:solidFill>
                <a:effectLst/>
                <a:uLnTx/>
                <a:uFillTx/>
                <a:latin typeface="Times New Roman" panose="02020603050405020304"/>
                <a:ea typeface="宋体" panose="02010600030101010101" pitchFamily="2" charset="-122"/>
                <a:cs typeface="Courier New" panose="02070309020205020404"/>
              </a:rPr>
              <a:t>aq</a:t>
            </a:r>
            <a:r>
              <a:rPr kumimoji="0" lang="en-US" altLang="zh-CN" sz="2400" b="1" i="0" u="none" strike="noStrike" kern="100" cap="none" spc="0" normalizeH="0" baseline="0" noProof="0" dirty="0">
                <a:ln>
                  <a:noFill/>
                </a:ln>
                <a:solidFill>
                  <a:srgbClr val="FF0000"/>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rgbClr val="FF0000"/>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err="1">
                <a:ln>
                  <a:noFill/>
                </a:ln>
                <a:solidFill>
                  <a:srgbClr val="FF0000"/>
                </a:solidFill>
                <a:effectLst/>
                <a:uLnTx/>
                <a:uFillTx/>
                <a:latin typeface="Times New Roman" panose="02020603050405020304"/>
                <a:ea typeface="宋体" panose="02010600030101010101" pitchFamily="2" charset="-122"/>
                <a:cs typeface="Courier New" panose="02070309020205020404"/>
              </a:rPr>
              <a:t>PbS</a:t>
            </a:r>
            <a:r>
              <a:rPr kumimoji="0" lang="en-US" altLang="zh-CN" sz="2400" b="1" i="0" u="none" strike="noStrike" kern="100" cap="none" spc="0" normalizeH="0" baseline="0" noProof="0" dirty="0">
                <a:ln>
                  <a:noFill/>
                </a:ln>
                <a:solidFill>
                  <a:srgbClr val="FF0000"/>
                </a:solidFill>
                <a:effectLst/>
                <a:uLnTx/>
                <a:uFillTx/>
                <a:latin typeface="Times New Roman" panose="02020603050405020304"/>
                <a:ea typeface="宋体" panose="02010600030101010101" pitchFamily="2" charset="-122"/>
                <a:cs typeface="Courier New" panose="02070309020205020404"/>
              </a:rPr>
              <a:t>(s)</a:t>
            </a:r>
            <a:r>
              <a:rPr kumimoji="0" lang="en-US" altLang="zh-CN" sz="2400" b="1" i="0" u="none" strike="noStrike" kern="100" cap="none" spc="-80" normalizeH="0" baseline="0" noProof="0" dirty="0">
                <a:ln>
                  <a:noFill/>
                </a:ln>
                <a:solidFill>
                  <a:srgbClr val="FF0000"/>
                </a:solidFill>
                <a:effectLst/>
                <a:uLnTx/>
                <a:uFillTx/>
                <a:latin typeface="Times New Roman" panose="02020603050405020304"/>
                <a:ea typeface="宋体" panose="02010600030101010101" pitchFamily="2" charset="-122"/>
                <a:cs typeface="Courier New" panose="02070309020205020404"/>
              </a:rPr>
              <a:t>==</a:t>
            </a:r>
            <a:r>
              <a:rPr kumimoji="0" lang="en-US" altLang="zh-CN" sz="2400" b="1" i="0" u="none" strike="noStrike" kern="100" cap="none" spc="0" normalizeH="0" baseline="0" noProof="0" dirty="0">
                <a:ln>
                  <a:noFill/>
                </a:ln>
                <a:solidFill>
                  <a:srgbClr val="FF0000"/>
                </a:solidFill>
                <a:effectLst/>
                <a:uLnTx/>
                <a:uFillTx/>
                <a:latin typeface="Times New Roman" panose="02020603050405020304"/>
                <a:ea typeface="宋体" panose="02010600030101010101" pitchFamily="2" charset="-122"/>
                <a:cs typeface="Courier New" panose="02070309020205020404"/>
              </a:rPr>
              <a:t>=</a:t>
            </a:r>
            <a:r>
              <a:rPr kumimoji="0" lang="en-US" altLang="zh-CN" sz="2400" b="1" i="0" u="none" strike="noStrike" kern="100" cap="none" spc="0" normalizeH="0" baseline="0" noProof="0" dirty="0" err="1">
                <a:ln>
                  <a:noFill/>
                </a:ln>
                <a:solidFill>
                  <a:srgbClr val="FF0000"/>
                </a:solidFill>
                <a:effectLst/>
                <a:uLnTx/>
                <a:uFillTx/>
                <a:latin typeface="Times New Roman" panose="02020603050405020304"/>
                <a:ea typeface="宋体" panose="02010600030101010101" pitchFamily="2" charset="-122"/>
                <a:cs typeface="Courier New" panose="02070309020205020404"/>
              </a:rPr>
              <a:t>CuS</a:t>
            </a:r>
            <a:r>
              <a:rPr kumimoji="0" lang="en-US" altLang="zh-CN" sz="2400" b="1" i="0" u="none" strike="noStrike" kern="100" cap="none" spc="0" normalizeH="0" baseline="0" noProof="0" dirty="0">
                <a:ln>
                  <a:noFill/>
                </a:ln>
                <a:solidFill>
                  <a:srgbClr val="FF0000"/>
                </a:solidFill>
                <a:effectLst/>
                <a:uLnTx/>
                <a:uFillTx/>
                <a:latin typeface="Times New Roman" panose="02020603050405020304"/>
                <a:ea typeface="宋体" panose="02010600030101010101" pitchFamily="2" charset="-122"/>
                <a:cs typeface="Courier New" panose="02070309020205020404"/>
              </a:rPr>
              <a:t>(s)</a:t>
            </a:r>
            <a:r>
              <a:rPr kumimoji="0" lang="zh-CN" altLang="zh-CN" sz="2400" b="1" i="0" u="none" strike="noStrike" kern="100" cap="none" spc="0" normalizeH="0" baseline="0" noProof="0" dirty="0">
                <a:ln>
                  <a:noFill/>
                </a:ln>
                <a:solidFill>
                  <a:srgbClr val="FF0000"/>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rgbClr val="FF0000"/>
                </a:solidFill>
                <a:effectLst/>
                <a:uLnTx/>
                <a:uFillTx/>
                <a:latin typeface="Times New Roman" panose="02020603050405020304"/>
                <a:ea typeface="宋体" panose="02010600030101010101" pitchFamily="2" charset="-122"/>
                <a:cs typeface="Courier New" panose="02070309020205020404"/>
              </a:rPr>
              <a:t>Pb</a:t>
            </a:r>
            <a:r>
              <a:rPr kumimoji="0" lang="en-US" altLang="zh-CN" sz="2400" b="1" i="0" u="none" strike="noStrike" kern="100" cap="none" spc="0" normalizeH="0" baseline="30000" noProof="0" dirty="0">
                <a:ln>
                  <a:noFill/>
                </a:ln>
                <a:solidFill>
                  <a:srgbClr val="FF0000"/>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30000" noProof="0" dirty="0">
                <a:ln>
                  <a:noFill/>
                </a:ln>
                <a:solidFill>
                  <a:srgbClr val="FF0000"/>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rgbClr val="FF0000"/>
                </a:solidFill>
                <a:effectLst/>
                <a:uLnTx/>
                <a:uFillTx/>
                <a:latin typeface="Times New Roman" panose="02020603050405020304"/>
                <a:ea typeface="宋体" panose="02010600030101010101" pitchFamily="2" charset="-122"/>
                <a:cs typeface="Courier New" panose="02070309020205020404"/>
              </a:rPr>
              <a:t>(</a:t>
            </a:r>
            <a:r>
              <a:rPr kumimoji="0" lang="en-US" altLang="zh-CN" sz="2400" b="1" i="0" u="none" strike="noStrike" kern="100" cap="none" spc="0" normalizeH="0" baseline="0" noProof="0" dirty="0" err="1">
                <a:ln>
                  <a:noFill/>
                </a:ln>
                <a:solidFill>
                  <a:srgbClr val="FF0000"/>
                </a:solidFill>
                <a:effectLst/>
                <a:uLnTx/>
                <a:uFillTx/>
                <a:latin typeface="Times New Roman" panose="02020603050405020304"/>
                <a:ea typeface="宋体" panose="02010600030101010101" pitchFamily="2" charset="-122"/>
                <a:cs typeface="Courier New" panose="02070309020205020404"/>
              </a:rPr>
              <a:t>aq</a:t>
            </a:r>
            <a:r>
              <a:rPr kumimoji="0" lang="en-US" altLang="zh-CN" sz="2400" b="1" i="0" u="none" strike="noStrike" kern="100" cap="none" spc="0" normalizeH="0" baseline="0" noProof="0" dirty="0">
                <a:ln>
                  <a:noFill/>
                </a:ln>
                <a:solidFill>
                  <a:srgbClr val="FF0000"/>
                </a:solidFill>
                <a:effectLst/>
                <a:uLnTx/>
                <a:uFillTx/>
                <a:latin typeface="Times New Roman" panose="02020603050405020304"/>
                <a:ea typeface="宋体" panose="02010600030101010101" pitchFamily="2" charset="-122"/>
                <a:cs typeface="Courier New" panose="02070309020205020404"/>
              </a:rPr>
              <a:t>)</a:t>
            </a:r>
            <a:endParaRPr kumimoji="0" lang="zh-CN" altLang="en-US" sz="3200" b="0" i="0" u="none" strike="noStrike" kern="1200" cap="none" spc="0" normalizeH="0" baseline="0" noProof="0" dirty="0">
              <a:ln>
                <a:noFill/>
              </a:ln>
              <a:solidFill>
                <a:schemeClr val="tx1"/>
              </a:solidFill>
              <a:effectLst/>
              <a:uLnTx/>
              <a:uFillTx/>
              <a:latin typeface="Calibri" panose="020F0502020204030204" pitchFamily="34" charset="0"/>
              <a:ea typeface="宋体" panose="02010600030101010101" pitchFamily="2" charset="-122"/>
              <a:cs typeface="+mn-cs"/>
            </a:endParaRPr>
          </a:p>
        </p:txBody>
      </p:sp>
      <p:graphicFrame>
        <p:nvGraphicFramePr>
          <p:cNvPr id="3" name="对象 2"/>
          <p:cNvGraphicFramePr>
            <a:graphicFrameLocks noChangeAspect="1"/>
          </p:cNvGraphicFramePr>
          <p:nvPr/>
        </p:nvGraphicFramePr>
        <p:xfrm>
          <a:off x="671513" y="3997325"/>
          <a:ext cx="7016750" cy="555625"/>
        </p:xfrm>
        <a:graphic>
          <a:graphicData uri="http://schemas.openxmlformats.org/presentationml/2006/ole">
            <mc:AlternateContent xmlns:mc="http://schemas.openxmlformats.org/markup-compatibility/2006">
              <mc:Choice xmlns:v="urn:schemas-microsoft-com:vml" Requires="v">
                <p:oleObj spid="_x0000_s3076" name="" r:id="rId3" imgW="7029450" imgH="558800" progId="Word.Document.8">
                  <p:embed/>
                </p:oleObj>
              </mc:Choice>
              <mc:Fallback>
                <p:oleObj name="" r:id="rId3" imgW="7029450" imgH="558800" progId="Word.Document.8">
                  <p:embed/>
                  <p:pic>
                    <p:nvPicPr>
                      <p:cNvPr id="0" name="图片 3075"/>
                      <p:cNvPicPr/>
                      <p:nvPr/>
                    </p:nvPicPr>
                    <p:blipFill>
                      <a:blip r:embed="rId4"/>
                      <a:stretch>
                        <a:fillRect/>
                      </a:stretch>
                    </p:blipFill>
                    <p:spPr>
                      <a:xfrm>
                        <a:off x="671513" y="3997325"/>
                        <a:ext cx="7016750" cy="555625"/>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linds(horizont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6" name="矩形 1"/>
          <p:cNvSpPr>
            <a:spLocks noChangeArrowheads="1"/>
          </p:cNvSpPr>
          <p:nvPr/>
        </p:nvSpPr>
        <p:spPr bwMode="auto">
          <a:xfrm>
            <a:off x="519113" y="974725"/>
            <a:ext cx="1125696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黑体" panose="02010609060101010101" pitchFamily="49"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黑体" panose="02010609060101010101" pitchFamily="49" charset="-122"/>
                <a:cs typeface="Times New Roman" panose="02020603050405020304"/>
              </a:rPr>
              <a:t>名师点拨</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黑体" panose="02010609060101010101" pitchFamily="49" charset="-122"/>
                <a:cs typeface="Courier New" panose="02070309020205020404"/>
              </a:rPr>
              <a:t>]</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sp>
        <p:nvSpPr>
          <p:cNvPr id="9" name="矩形 1"/>
          <p:cNvSpPr>
            <a:spLocks noChangeArrowheads="1"/>
          </p:cNvSpPr>
          <p:nvPr/>
        </p:nvSpPr>
        <p:spPr bwMode="auto">
          <a:xfrm>
            <a:off x="822325" y="1552575"/>
            <a:ext cx="1095375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楷体_GB2312"/>
                <a:cs typeface="Courier New" panose="02070309020205020404"/>
              </a:rPr>
              <a:t>20 </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楷体_GB231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楷体_GB2312"/>
                <a:cs typeface="Times New Roman" panose="02020603050405020304"/>
              </a:rPr>
              <a:t>时，溶质的溶解度与溶解性的关系：</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pic>
        <p:nvPicPr>
          <p:cNvPr id="18435" name="Picture 4" descr="+XH80学"/>
          <p:cNvPicPr>
            <a:picLocks noChangeAspect="1"/>
          </p:cNvPicPr>
          <p:nvPr/>
        </p:nvPicPr>
        <p:blipFill>
          <a:blip r:embed="rId1">
            <a:clrChange>
              <a:clrFrom>
                <a:srgbClr val="FFFFFF"/>
              </a:clrFrom>
              <a:clrTo>
                <a:srgbClr val="FFFFFF">
                  <a:alpha val="0"/>
                </a:srgbClr>
              </a:clrTo>
            </a:clrChange>
          </a:blip>
          <a:stretch>
            <a:fillRect/>
          </a:stretch>
        </p:blipFill>
        <p:spPr>
          <a:xfrm>
            <a:off x="2133600" y="2276475"/>
            <a:ext cx="7523163" cy="1266825"/>
          </a:xfrm>
          <a:prstGeom prst="rect">
            <a:avLst/>
          </a:prstGeom>
          <a:noFill/>
          <a:ln w="9525">
            <a:noFill/>
          </a:ln>
        </p:spPr>
      </p:pic>
      <p:sp>
        <p:nvSpPr>
          <p:cNvPr id="5" name="矩形 4"/>
          <p:cNvSpPr/>
          <p:nvPr/>
        </p:nvSpPr>
        <p:spPr>
          <a:xfrm>
            <a:off x="2844800" y="2147888"/>
            <a:ext cx="803275" cy="584200"/>
          </a:xfrm>
          <a:prstGeom prst="rect">
            <a:avLst/>
          </a:prstGeom>
          <a:noFill/>
          <a:ln w="9525">
            <a:noFill/>
          </a:ln>
        </p:spPr>
        <p:txBody>
          <a:bodyPr wrap="none" anchor="t">
            <a:spAutoFit/>
          </a:bodyPr>
          <a:p>
            <a:pPr algn="just">
              <a:lnSpc>
                <a:spcPct val="150000"/>
              </a:lnSpc>
            </a:pPr>
            <a:r>
              <a:rPr lang="zh-CN" altLang="zh-CN" sz="2400" b="1" dirty="0">
                <a:solidFill>
                  <a:srgbClr val="FF0000"/>
                </a:solidFill>
                <a:latin typeface="Times New Roman" panose="02020603050405020304" pitchFamily="18" charset="0"/>
                <a:ea typeface="宋体" panose="02010600030101010101" pitchFamily="2" charset="-122"/>
              </a:rPr>
              <a:t>难溶</a:t>
            </a:r>
            <a:endParaRPr lang="zh-CN" altLang="en-US" sz="3200" dirty="0">
              <a:latin typeface="Calibri" panose="020F0502020204030204" pitchFamily="34" charset="0"/>
              <a:ea typeface="宋体" panose="02010600030101010101" pitchFamily="2" charset="-122"/>
            </a:endParaRPr>
          </a:p>
        </p:txBody>
      </p:sp>
      <p:sp>
        <p:nvSpPr>
          <p:cNvPr id="7" name="矩形 6"/>
          <p:cNvSpPr/>
          <p:nvPr/>
        </p:nvSpPr>
        <p:spPr>
          <a:xfrm>
            <a:off x="4500563" y="2173288"/>
            <a:ext cx="803275" cy="582612"/>
          </a:xfrm>
          <a:prstGeom prst="rect">
            <a:avLst/>
          </a:prstGeom>
          <a:noFill/>
          <a:ln w="9525">
            <a:noFill/>
          </a:ln>
        </p:spPr>
        <p:txBody>
          <a:bodyPr wrap="none" anchor="t">
            <a:spAutoFit/>
          </a:bodyPr>
          <a:p>
            <a:pPr algn="just">
              <a:lnSpc>
                <a:spcPct val="150000"/>
              </a:lnSpc>
            </a:pPr>
            <a:r>
              <a:rPr lang="zh-CN" altLang="zh-CN" sz="2400" b="1" dirty="0">
                <a:solidFill>
                  <a:srgbClr val="FF0000"/>
                </a:solidFill>
                <a:latin typeface="Times New Roman" panose="02020603050405020304" pitchFamily="18" charset="0"/>
                <a:ea typeface="宋体" panose="02010600030101010101" pitchFamily="2" charset="-122"/>
              </a:rPr>
              <a:t>微溶</a:t>
            </a:r>
            <a:endParaRPr lang="zh-CN" altLang="en-US" sz="3200" dirty="0">
              <a:latin typeface="Calibri" panose="020F0502020204030204" pitchFamily="34" charset="0"/>
              <a:ea typeface="宋体" panose="02010600030101010101" pitchFamily="2" charset="-122"/>
            </a:endParaRPr>
          </a:p>
        </p:txBody>
      </p:sp>
      <p:sp>
        <p:nvSpPr>
          <p:cNvPr id="8" name="矩形 7"/>
          <p:cNvSpPr/>
          <p:nvPr/>
        </p:nvSpPr>
        <p:spPr>
          <a:xfrm>
            <a:off x="6138863" y="2173288"/>
            <a:ext cx="803275" cy="582612"/>
          </a:xfrm>
          <a:prstGeom prst="rect">
            <a:avLst/>
          </a:prstGeom>
          <a:noFill/>
          <a:ln w="9525">
            <a:noFill/>
          </a:ln>
        </p:spPr>
        <p:txBody>
          <a:bodyPr wrap="none" anchor="t">
            <a:spAutoFit/>
          </a:bodyPr>
          <a:p>
            <a:pPr algn="just">
              <a:lnSpc>
                <a:spcPct val="150000"/>
              </a:lnSpc>
            </a:pPr>
            <a:r>
              <a:rPr lang="zh-CN" altLang="zh-CN" sz="2400" b="1" dirty="0">
                <a:solidFill>
                  <a:srgbClr val="FF0000"/>
                </a:solidFill>
                <a:latin typeface="Times New Roman" panose="02020603050405020304" pitchFamily="18" charset="0"/>
                <a:ea typeface="宋体" panose="02010600030101010101" pitchFamily="2" charset="-122"/>
              </a:rPr>
              <a:t>可溶</a:t>
            </a:r>
            <a:endParaRPr lang="zh-CN" altLang="en-US" sz="3200" dirty="0">
              <a:latin typeface="Calibri" panose="020F0502020204030204" pitchFamily="34" charset="0"/>
              <a:ea typeface="宋体" panose="02010600030101010101" pitchFamily="2" charset="-122"/>
            </a:endParaRPr>
          </a:p>
        </p:txBody>
      </p:sp>
      <p:sp>
        <p:nvSpPr>
          <p:cNvPr id="10" name="矩形 9"/>
          <p:cNvSpPr/>
          <p:nvPr/>
        </p:nvSpPr>
        <p:spPr>
          <a:xfrm>
            <a:off x="8004175" y="2189163"/>
            <a:ext cx="803275" cy="582612"/>
          </a:xfrm>
          <a:prstGeom prst="rect">
            <a:avLst/>
          </a:prstGeom>
          <a:noFill/>
          <a:ln w="9525">
            <a:noFill/>
          </a:ln>
        </p:spPr>
        <p:txBody>
          <a:bodyPr wrap="none" anchor="t">
            <a:spAutoFit/>
          </a:bodyPr>
          <a:p>
            <a:pPr algn="just">
              <a:lnSpc>
                <a:spcPct val="150000"/>
              </a:lnSpc>
            </a:pPr>
            <a:r>
              <a:rPr lang="zh-CN" altLang="zh-CN" sz="2400" b="1" dirty="0">
                <a:solidFill>
                  <a:srgbClr val="FF0000"/>
                </a:solidFill>
                <a:latin typeface="Times New Roman" panose="02020603050405020304" pitchFamily="18" charset="0"/>
                <a:ea typeface="宋体" panose="02010600030101010101" pitchFamily="2" charset="-122"/>
              </a:rPr>
              <a:t>易溶</a:t>
            </a:r>
            <a:endParaRPr lang="zh-CN" altLang="en-US" sz="32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19457" name="矩形 1"/>
          <p:cNvSpPr/>
          <p:nvPr/>
        </p:nvSpPr>
        <p:spPr>
          <a:xfrm>
            <a:off x="519113" y="922338"/>
            <a:ext cx="11256962" cy="560387"/>
          </a:xfrm>
          <a:prstGeom prst="rect">
            <a:avLst/>
          </a:prstGeom>
          <a:noFill/>
          <a:ln w="9525">
            <a:noFill/>
          </a:ln>
        </p:spPr>
        <p:txBody>
          <a:bodyPr anchor="t">
            <a:spAutoFit/>
          </a:bodyPr>
          <a:p>
            <a:pPr algn="just">
              <a:lnSpc>
                <a:spcPct val="150000"/>
              </a:lnSpc>
            </a:pPr>
            <a:r>
              <a:rPr lang="zh-CN" altLang="zh-CN" sz="2400" b="1" dirty="0">
                <a:latin typeface="Times New Roman" panose="02020603050405020304" pitchFamily="18" charset="0"/>
                <a:ea typeface="黑体" panose="02010609060101010101" pitchFamily="49" charset="-122"/>
              </a:rPr>
              <a:t>教材延伸</a:t>
            </a:r>
            <a:endParaRPr lang="zh-CN" altLang="zh-CN" sz="1000" dirty="0">
              <a:latin typeface="宋体" panose="02010600030101010101" pitchFamily="2" charset="-122"/>
              <a:ea typeface="黑体" panose="02010609060101010101" pitchFamily="49" charset="-122"/>
            </a:endParaRPr>
          </a:p>
        </p:txBody>
      </p:sp>
      <p:sp>
        <p:nvSpPr>
          <p:cNvPr id="3" name="矩形 2"/>
          <p:cNvSpPr/>
          <p:nvPr/>
        </p:nvSpPr>
        <p:spPr>
          <a:xfrm>
            <a:off x="5162550" y="611188"/>
            <a:ext cx="1866900" cy="657225"/>
          </a:xfrm>
          <a:prstGeom prst="rect">
            <a:avLst/>
          </a:prstGeom>
        </p:spPr>
        <p:txBody>
          <a:bodyPr wrap="none">
            <a:spAutoFit/>
          </a:bodyPr>
          <a:lstStyle/>
          <a:p>
            <a:pPr marL="0" marR="0" lvl="0" indent="0" algn="ctr" defTabSz="914400" rtl="0" eaLnBrk="0" fontAlgn="base" latinLnBrk="0" hangingPunct="0">
              <a:lnSpc>
                <a:spcPct val="150000"/>
              </a:lnSpc>
              <a:spcBef>
                <a:spcPct val="0"/>
              </a:spcBef>
              <a:spcAft>
                <a:spcPts val="0"/>
              </a:spcAft>
              <a:buClrTx/>
              <a:buSzTx/>
              <a:buFontTx/>
              <a:buNone/>
              <a:tabLst>
                <a:tab pos="2700655" algn="l"/>
              </a:tabLst>
              <a:defRPr/>
            </a:pPr>
            <a:r>
              <a:rPr kumimoji="0" lang="en-US" altLang="zh-CN" sz="28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8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考在课外</a:t>
            </a:r>
            <a:r>
              <a:rPr kumimoji="0" lang="en-US" altLang="zh-CN" sz="28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endParaRPr kumimoji="0" lang="zh-CN" altLang="zh-CN" sz="200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graphicFrame>
        <p:nvGraphicFramePr>
          <p:cNvPr id="19459" name="对象 1"/>
          <p:cNvGraphicFramePr>
            <a:graphicFrameLocks noChangeAspect="1"/>
          </p:cNvGraphicFramePr>
          <p:nvPr/>
        </p:nvGraphicFramePr>
        <p:xfrm>
          <a:off x="911225" y="1522413"/>
          <a:ext cx="10704513" cy="4714875"/>
        </p:xfrm>
        <a:graphic>
          <a:graphicData uri="http://schemas.openxmlformats.org/presentationml/2006/ole">
            <mc:AlternateContent xmlns:mc="http://schemas.openxmlformats.org/markup-compatibility/2006">
              <mc:Choice xmlns:v="urn:schemas-microsoft-com:vml" Requires="v">
                <p:oleObj spid="_x0000_s3078" name="" r:id="rId1" imgW="10803255" imgH="4764405" progId="Word.Document.8">
                  <p:embed/>
                </p:oleObj>
              </mc:Choice>
              <mc:Fallback>
                <p:oleObj name="" r:id="rId1" imgW="10803255" imgH="4764405" progId="Word.Document.8">
                  <p:embed/>
                  <p:pic>
                    <p:nvPicPr>
                      <p:cNvPr id="0" name="图片 3077"/>
                      <p:cNvPicPr/>
                      <p:nvPr/>
                    </p:nvPicPr>
                    <p:blipFill>
                      <a:blip r:embed="rId2"/>
                      <a:stretch>
                        <a:fillRect/>
                      </a:stretch>
                    </p:blipFill>
                    <p:spPr>
                      <a:xfrm>
                        <a:off x="911225" y="1522413"/>
                        <a:ext cx="10704513" cy="4714875"/>
                      </a:xfrm>
                      <a:prstGeom prst="rect">
                        <a:avLst/>
                      </a:prstGeom>
                      <a:noFill/>
                      <a:ln w="38100">
                        <a:noFill/>
                        <a:miter/>
                      </a:ln>
                    </p:spPr>
                  </p:pic>
                </p:oleObj>
              </mc:Fallback>
            </mc:AlternateContent>
          </a:graphicData>
        </a:graphic>
      </p:graphicFrame>
      <p:sp>
        <p:nvSpPr>
          <p:cNvPr id="7" name="矩形 6"/>
          <p:cNvSpPr/>
          <p:nvPr/>
        </p:nvSpPr>
        <p:spPr>
          <a:xfrm>
            <a:off x="1671638" y="2636838"/>
            <a:ext cx="493712" cy="582612"/>
          </a:xfrm>
          <a:prstGeom prst="rect">
            <a:avLst/>
          </a:prstGeom>
          <a:noFill/>
          <a:ln w="9525">
            <a:noFill/>
          </a:ln>
        </p:spPr>
        <p:txBody>
          <a:bodyPr wrap="none" anchor="t">
            <a:spAutoFit/>
          </a:bodyPr>
          <a:p>
            <a:pPr algn="just">
              <a:lnSpc>
                <a:spcPct val="150000"/>
              </a:lnSpc>
            </a:pPr>
            <a:r>
              <a:rPr lang="en-US" altLang="zh-CN" sz="2400" b="1" dirty="0">
                <a:solidFill>
                  <a:srgbClr val="FF0000"/>
                </a:solidFill>
                <a:latin typeface="宋体" panose="02010600030101010101" pitchFamily="2" charset="-122"/>
                <a:ea typeface="宋体" panose="02010600030101010101" pitchFamily="2" charset="-122"/>
              </a:rPr>
              <a:t>×</a:t>
            </a:r>
            <a:endParaRPr lang="zh-CN" altLang="en-US" sz="3200" dirty="0">
              <a:latin typeface="Calibri" panose="020F0502020204030204" pitchFamily="34" charset="0"/>
              <a:ea typeface="宋体" panose="02010600030101010101" pitchFamily="2" charset="-122"/>
            </a:endParaRPr>
          </a:p>
        </p:txBody>
      </p:sp>
      <p:sp>
        <p:nvSpPr>
          <p:cNvPr id="8" name="矩形 7"/>
          <p:cNvSpPr/>
          <p:nvPr/>
        </p:nvSpPr>
        <p:spPr>
          <a:xfrm>
            <a:off x="1928813" y="3854450"/>
            <a:ext cx="495300" cy="582613"/>
          </a:xfrm>
          <a:prstGeom prst="rect">
            <a:avLst/>
          </a:prstGeom>
          <a:noFill/>
          <a:ln w="9525">
            <a:noFill/>
          </a:ln>
        </p:spPr>
        <p:txBody>
          <a:bodyPr wrap="none" anchor="t">
            <a:spAutoFit/>
          </a:bodyPr>
          <a:p>
            <a:pPr algn="just">
              <a:lnSpc>
                <a:spcPct val="150000"/>
              </a:lnSpc>
            </a:pPr>
            <a:r>
              <a:rPr lang="en-US" altLang="zh-CN" sz="2400" b="1" dirty="0">
                <a:solidFill>
                  <a:srgbClr val="FF0000"/>
                </a:solidFill>
                <a:latin typeface="宋体" panose="02010600030101010101" pitchFamily="2" charset="-122"/>
                <a:ea typeface="宋体" panose="02010600030101010101" pitchFamily="2" charset="-122"/>
              </a:rPr>
              <a:t>√</a:t>
            </a:r>
            <a:endParaRPr lang="zh-CN" altLang="en-US" sz="3200" dirty="0">
              <a:latin typeface="Calibri" panose="020F0502020204030204" pitchFamily="34" charset="0"/>
              <a:ea typeface="宋体" panose="02010600030101010101" pitchFamily="2" charset="-122"/>
            </a:endParaRPr>
          </a:p>
        </p:txBody>
      </p:sp>
      <p:sp>
        <p:nvSpPr>
          <p:cNvPr id="10" name="矩形 9"/>
          <p:cNvSpPr/>
          <p:nvPr/>
        </p:nvSpPr>
        <p:spPr>
          <a:xfrm>
            <a:off x="6578600" y="4427538"/>
            <a:ext cx="493713" cy="584200"/>
          </a:xfrm>
          <a:prstGeom prst="rect">
            <a:avLst/>
          </a:prstGeom>
          <a:noFill/>
          <a:ln w="9525">
            <a:noFill/>
          </a:ln>
        </p:spPr>
        <p:txBody>
          <a:bodyPr wrap="none" anchor="t">
            <a:spAutoFit/>
          </a:bodyPr>
          <a:p>
            <a:pPr algn="just">
              <a:lnSpc>
                <a:spcPct val="150000"/>
              </a:lnSpc>
            </a:pPr>
            <a:r>
              <a:rPr lang="en-US" altLang="zh-CN" sz="2400" b="1" dirty="0">
                <a:solidFill>
                  <a:srgbClr val="FF0000"/>
                </a:solidFill>
                <a:latin typeface="宋体" panose="02010600030101010101" pitchFamily="2" charset="-122"/>
                <a:ea typeface="宋体" panose="02010600030101010101" pitchFamily="2" charset="-122"/>
              </a:rPr>
              <a:t>×</a:t>
            </a:r>
            <a:endParaRPr lang="zh-CN" altLang="en-US" sz="3200" dirty="0">
              <a:latin typeface="Calibri" panose="020F0502020204030204" pitchFamily="34" charset="0"/>
              <a:ea typeface="宋体" panose="02010600030101010101" pitchFamily="2" charset="-122"/>
            </a:endParaRPr>
          </a:p>
        </p:txBody>
      </p:sp>
      <p:sp>
        <p:nvSpPr>
          <p:cNvPr id="11" name="矩形 10"/>
          <p:cNvSpPr/>
          <p:nvPr/>
        </p:nvSpPr>
        <p:spPr>
          <a:xfrm>
            <a:off x="1065213" y="5654675"/>
            <a:ext cx="493712" cy="582613"/>
          </a:xfrm>
          <a:prstGeom prst="rect">
            <a:avLst/>
          </a:prstGeom>
          <a:noFill/>
          <a:ln w="9525">
            <a:noFill/>
          </a:ln>
        </p:spPr>
        <p:txBody>
          <a:bodyPr wrap="none" anchor="t">
            <a:spAutoFit/>
          </a:bodyPr>
          <a:p>
            <a:pPr algn="just">
              <a:lnSpc>
                <a:spcPct val="150000"/>
              </a:lnSpc>
            </a:pPr>
            <a:r>
              <a:rPr lang="en-US" altLang="zh-CN" sz="2400" b="1" dirty="0">
                <a:solidFill>
                  <a:srgbClr val="FF0000"/>
                </a:solidFill>
                <a:latin typeface="宋体" panose="02010600030101010101" pitchFamily="2" charset="-122"/>
                <a:ea typeface="宋体" panose="02010600030101010101" pitchFamily="2" charset="-122"/>
              </a:rPr>
              <a:t>×</a:t>
            </a:r>
            <a:endParaRPr lang="zh-CN" altLang="en-US" sz="32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6" name="矩形 1"/>
          <p:cNvSpPr>
            <a:spLocks noChangeArrowheads="1"/>
          </p:cNvSpPr>
          <p:nvPr/>
        </p:nvSpPr>
        <p:spPr bwMode="auto">
          <a:xfrm>
            <a:off x="519113" y="990600"/>
            <a:ext cx="11256963" cy="445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(5)</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在同浓度的盐酸中，</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ZnS</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可溶而</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CuS</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不溶，说明</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CuS</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的溶解度比</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ZnS</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的小</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　　</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(6)</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在</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AgCl</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的饱和溶液中，加入</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NaCl</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溶液，</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AgCl</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沉淀质量增大，但</a:t>
            </a:r>
            <a:r>
              <a:rPr kumimoji="0" lang="en-US" altLang="zh-CN" sz="2400" b="1" i="1"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K</a:t>
            </a:r>
            <a:r>
              <a:rPr kumimoji="0" lang="en-US" altLang="zh-CN" sz="2400" b="1" i="0" u="none" strike="noStrike" kern="100" cap="none" spc="0" normalizeH="0" baseline="-2500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sp</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AgCl</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不变</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　　</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(7)</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为减少洗涤过程中固体的损耗，最好选用稀</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SO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代替</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O</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来洗涤</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BaSO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沉淀</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　　</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(8)</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向一定量的饱和</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NaOH</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溶液中加入少量</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Na</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O</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固体，恢复到原来温度时，溶液中的</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Na</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总数不变</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　　</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(9)</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洗涤沉淀时，洗涤次数越多越好</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　　</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sp>
        <p:nvSpPr>
          <p:cNvPr id="5" name="矩形 4"/>
          <p:cNvSpPr/>
          <p:nvPr/>
        </p:nvSpPr>
        <p:spPr>
          <a:xfrm>
            <a:off x="10714038" y="1036638"/>
            <a:ext cx="495300" cy="584200"/>
          </a:xfrm>
          <a:prstGeom prst="rect">
            <a:avLst/>
          </a:prstGeom>
          <a:noFill/>
          <a:ln w="9525">
            <a:noFill/>
          </a:ln>
        </p:spPr>
        <p:txBody>
          <a:bodyPr wrap="none" anchor="t">
            <a:spAutoFit/>
          </a:bodyPr>
          <a:p>
            <a:pPr algn="just">
              <a:lnSpc>
                <a:spcPct val="150000"/>
              </a:lnSpc>
            </a:pPr>
            <a:r>
              <a:rPr lang="en-US" altLang="zh-CN" sz="2400" b="1" dirty="0">
                <a:solidFill>
                  <a:srgbClr val="FF0000"/>
                </a:solidFill>
                <a:latin typeface="宋体" panose="02010600030101010101" pitchFamily="2" charset="-122"/>
                <a:ea typeface="宋体" panose="02010600030101010101" pitchFamily="2" charset="-122"/>
              </a:rPr>
              <a:t>√</a:t>
            </a:r>
            <a:endParaRPr lang="zh-CN" altLang="en-US" sz="3200" dirty="0">
              <a:latin typeface="Calibri" panose="020F0502020204030204" pitchFamily="34" charset="0"/>
              <a:ea typeface="宋体" panose="02010600030101010101" pitchFamily="2" charset="-122"/>
            </a:endParaRPr>
          </a:p>
        </p:txBody>
      </p:sp>
      <p:sp>
        <p:nvSpPr>
          <p:cNvPr id="7" name="矩形 6"/>
          <p:cNvSpPr/>
          <p:nvPr/>
        </p:nvSpPr>
        <p:spPr>
          <a:xfrm>
            <a:off x="711200" y="2125663"/>
            <a:ext cx="493713" cy="582612"/>
          </a:xfrm>
          <a:prstGeom prst="rect">
            <a:avLst/>
          </a:prstGeom>
          <a:noFill/>
          <a:ln w="9525">
            <a:noFill/>
          </a:ln>
        </p:spPr>
        <p:txBody>
          <a:bodyPr wrap="none" anchor="t">
            <a:spAutoFit/>
          </a:bodyPr>
          <a:p>
            <a:pPr algn="just">
              <a:lnSpc>
                <a:spcPct val="150000"/>
              </a:lnSpc>
            </a:pPr>
            <a:r>
              <a:rPr lang="en-US" altLang="zh-CN" sz="2400" b="1" dirty="0">
                <a:solidFill>
                  <a:srgbClr val="FF0000"/>
                </a:solidFill>
                <a:latin typeface="宋体" panose="02010600030101010101" pitchFamily="2" charset="-122"/>
                <a:ea typeface="宋体" panose="02010600030101010101" pitchFamily="2" charset="-122"/>
              </a:rPr>
              <a:t>√</a:t>
            </a:r>
            <a:endParaRPr lang="zh-CN" altLang="en-US" sz="3200" dirty="0">
              <a:latin typeface="Calibri" panose="020F0502020204030204" pitchFamily="34" charset="0"/>
              <a:ea typeface="宋体" panose="02010600030101010101" pitchFamily="2" charset="-122"/>
            </a:endParaRPr>
          </a:p>
        </p:txBody>
      </p:sp>
      <p:sp>
        <p:nvSpPr>
          <p:cNvPr id="8" name="矩形 7"/>
          <p:cNvSpPr/>
          <p:nvPr/>
        </p:nvSpPr>
        <p:spPr>
          <a:xfrm>
            <a:off x="736600" y="3221038"/>
            <a:ext cx="493713" cy="584200"/>
          </a:xfrm>
          <a:prstGeom prst="rect">
            <a:avLst/>
          </a:prstGeom>
          <a:noFill/>
          <a:ln w="9525">
            <a:noFill/>
          </a:ln>
        </p:spPr>
        <p:txBody>
          <a:bodyPr wrap="none" anchor="t">
            <a:spAutoFit/>
          </a:bodyPr>
          <a:p>
            <a:pPr algn="just">
              <a:lnSpc>
                <a:spcPct val="150000"/>
              </a:lnSpc>
            </a:pPr>
            <a:r>
              <a:rPr lang="en-US" altLang="zh-CN" sz="2400" b="1" dirty="0">
                <a:solidFill>
                  <a:srgbClr val="FF0000"/>
                </a:solidFill>
                <a:latin typeface="宋体" panose="02010600030101010101" pitchFamily="2" charset="-122"/>
                <a:ea typeface="宋体" panose="02010600030101010101" pitchFamily="2" charset="-122"/>
              </a:rPr>
              <a:t>√</a:t>
            </a:r>
            <a:endParaRPr lang="zh-CN" altLang="en-US" sz="3200" dirty="0">
              <a:latin typeface="Calibri" panose="020F0502020204030204" pitchFamily="34" charset="0"/>
              <a:ea typeface="宋体" panose="02010600030101010101" pitchFamily="2" charset="-122"/>
            </a:endParaRPr>
          </a:p>
        </p:txBody>
      </p:sp>
      <p:sp>
        <p:nvSpPr>
          <p:cNvPr id="10" name="矩形 9"/>
          <p:cNvSpPr/>
          <p:nvPr/>
        </p:nvSpPr>
        <p:spPr>
          <a:xfrm>
            <a:off x="2897188" y="4286250"/>
            <a:ext cx="493712" cy="582613"/>
          </a:xfrm>
          <a:prstGeom prst="rect">
            <a:avLst/>
          </a:prstGeom>
          <a:noFill/>
          <a:ln w="9525">
            <a:noFill/>
          </a:ln>
        </p:spPr>
        <p:txBody>
          <a:bodyPr wrap="none" anchor="t">
            <a:spAutoFit/>
          </a:bodyPr>
          <a:p>
            <a:pPr algn="just">
              <a:lnSpc>
                <a:spcPct val="150000"/>
              </a:lnSpc>
            </a:pPr>
            <a:r>
              <a:rPr lang="en-US" altLang="zh-CN" sz="2400" b="1" dirty="0">
                <a:solidFill>
                  <a:srgbClr val="FF0000"/>
                </a:solidFill>
                <a:latin typeface="宋体" panose="02010600030101010101" pitchFamily="2" charset="-122"/>
                <a:ea typeface="宋体" panose="02010600030101010101" pitchFamily="2" charset="-122"/>
              </a:rPr>
              <a:t>×</a:t>
            </a:r>
            <a:endParaRPr lang="zh-CN" altLang="en-US" sz="3200" dirty="0">
              <a:latin typeface="Calibri" panose="020F0502020204030204" pitchFamily="34" charset="0"/>
              <a:ea typeface="宋体" panose="02010600030101010101" pitchFamily="2" charset="-122"/>
            </a:endParaRPr>
          </a:p>
        </p:txBody>
      </p:sp>
      <p:sp>
        <p:nvSpPr>
          <p:cNvPr id="11" name="矩形 10"/>
          <p:cNvSpPr/>
          <p:nvPr/>
        </p:nvSpPr>
        <p:spPr>
          <a:xfrm>
            <a:off x="5457825" y="4837113"/>
            <a:ext cx="493713" cy="582612"/>
          </a:xfrm>
          <a:prstGeom prst="rect">
            <a:avLst/>
          </a:prstGeom>
          <a:noFill/>
          <a:ln w="9525">
            <a:noFill/>
          </a:ln>
        </p:spPr>
        <p:txBody>
          <a:bodyPr wrap="none" anchor="t">
            <a:spAutoFit/>
          </a:bodyPr>
          <a:p>
            <a:pPr algn="just">
              <a:lnSpc>
                <a:spcPct val="150000"/>
              </a:lnSpc>
            </a:pPr>
            <a:r>
              <a:rPr lang="en-US" altLang="zh-CN" sz="2400" b="1" dirty="0">
                <a:solidFill>
                  <a:srgbClr val="FF0000"/>
                </a:solidFill>
                <a:latin typeface="宋体" panose="02010600030101010101" pitchFamily="2" charset="-122"/>
                <a:ea typeface="宋体" panose="02010600030101010101" pitchFamily="2" charset="-122"/>
              </a:rPr>
              <a:t>×</a:t>
            </a:r>
            <a:endParaRPr lang="zh-CN" altLang="en-US" sz="32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21505" name="矩形 1"/>
          <p:cNvSpPr/>
          <p:nvPr/>
        </p:nvSpPr>
        <p:spPr>
          <a:xfrm>
            <a:off x="407988" y="774700"/>
            <a:ext cx="11256962" cy="560388"/>
          </a:xfrm>
          <a:prstGeom prst="rect">
            <a:avLst/>
          </a:prstGeom>
          <a:noFill/>
          <a:ln w="9525">
            <a:noFill/>
          </a:ln>
        </p:spPr>
        <p:txBody>
          <a:bodyPr anchor="t">
            <a:spAutoFit/>
          </a:bodyPr>
          <a:p>
            <a:pPr algn="just">
              <a:lnSpc>
                <a:spcPct val="150000"/>
              </a:lnSpc>
            </a:pPr>
            <a:r>
              <a:rPr lang="zh-CN" altLang="zh-CN" sz="2400" b="1" dirty="0">
                <a:latin typeface="Times New Roman" panose="02020603050405020304" pitchFamily="18" charset="0"/>
                <a:ea typeface="黑体" panose="02010609060101010101" pitchFamily="49" charset="-122"/>
              </a:rPr>
              <a:t>拓展应用</a:t>
            </a:r>
            <a:endParaRPr lang="zh-CN" altLang="zh-CN" sz="1000" b="1" dirty="0">
              <a:latin typeface="宋体" panose="02010600030101010101" pitchFamily="2" charset="-122"/>
              <a:ea typeface="黑体" panose="02010609060101010101" pitchFamily="49" charset="-122"/>
            </a:endParaRPr>
          </a:p>
        </p:txBody>
      </p:sp>
      <p:sp>
        <p:nvSpPr>
          <p:cNvPr id="9" name="矩形 1"/>
          <p:cNvSpPr>
            <a:spLocks noChangeArrowheads="1"/>
          </p:cNvSpPr>
          <p:nvPr/>
        </p:nvSpPr>
        <p:spPr bwMode="auto">
          <a:xfrm>
            <a:off x="711200" y="1352550"/>
            <a:ext cx="1095375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实验室中对制得的</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AgCl</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沉淀、洗涤，洗涤液有时选用</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0.01 </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mol·L</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的盐酸而不用蒸馏水，原因是</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_________________________________________________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长期使用的锅炉需要定期除水垢，否则会降低燃料的利用率。水垢中含有的</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CaSO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，可先用</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Na</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溶液处理，使之转化为疏松、易溶于酸的</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CaCO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，而后用酸除去。</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①</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CaSO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转化为</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CaCO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的离子方程式为</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______________________________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②</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请分析</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CaSO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转化为</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CaCO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的原理：</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______________________________________________________________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graphicFrame>
        <p:nvGraphicFramePr>
          <p:cNvPr id="22529" name="对象 1"/>
          <p:cNvGraphicFramePr>
            <a:graphicFrameLocks noChangeAspect="1"/>
          </p:cNvGraphicFramePr>
          <p:nvPr/>
        </p:nvGraphicFramePr>
        <p:xfrm>
          <a:off x="550863" y="1157288"/>
          <a:ext cx="11161712" cy="3063875"/>
        </p:xfrm>
        <a:graphic>
          <a:graphicData uri="http://schemas.openxmlformats.org/presentationml/2006/ole">
            <mc:AlternateContent xmlns:mc="http://schemas.openxmlformats.org/markup-compatibility/2006">
              <mc:Choice xmlns:v="urn:schemas-microsoft-com:vml" Requires="v">
                <p:oleObj spid="_x0000_s3076" name="" r:id="rId1" imgW="11181715" imgH="3069590" progId="Word.Document.8">
                  <p:embed/>
                </p:oleObj>
              </mc:Choice>
              <mc:Fallback>
                <p:oleObj name="" r:id="rId1" imgW="11181715" imgH="3069590" progId="Word.Document.8">
                  <p:embed/>
                  <p:pic>
                    <p:nvPicPr>
                      <p:cNvPr id="0" name="图片 3075"/>
                      <p:cNvPicPr/>
                      <p:nvPr/>
                    </p:nvPicPr>
                    <p:blipFill>
                      <a:blip r:embed="rId2"/>
                      <a:stretch>
                        <a:fillRect/>
                      </a:stretch>
                    </p:blipFill>
                    <p:spPr>
                      <a:xfrm>
                        <a:off x="550863" y="1157288"/>
                        <a:ext cx="11161712" cy="3063875"/>
                      </a:xfrm>
                      <a:prstGeom prst="rect">
                        <a:avLst/>
                      </a:prstGeom>
                      <a:noFill/>
                      <a:ln w="38100">
                        <a:noFill/>
                        <a:miter/>
                      </a:ln>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23553" name="矩形 1"/>
          <p:cNvSpPr/>
          <p:nvPr/>
        </p:nvSpPr>
        <p:spPr>
          <a:xfrm>
            <a:off x="479425" y="728663"/>
            <a:ext cx="11256963" cy="560387"/>
          </a:xfrm>
          <a:prstGeom prst="rect">
            <a:avLst/>
          </a:prstGeom>
          <a:noFill/>
          <a:ln w="9525">
            <a:noFill/>
          </a:ln>
        </p:spPr>
        <p:txBody>
          <a:bodyPr anchor="t">
            <a:spAutoFit/>
          </a:bodyPr>
          <a:p>
            <a:pPr algn="just" defTabSz="914400">
              <a:lnSpc>
                <a:spcPct val="150000"/>
              </a:lnSpc>
              <a:tabLst>
                <a:tab pos="2970530" algn="l"/>
              </a:tabLst>
            </a:pPr>
            <a:r>
              <a:rPr lang="zh-CN" altLang="zh-CN" sz="2400" b="1" dirty="0">
                <a:latin typeface="Times New Roman" panose="02020603050405020304" pitchFamily="18" charset="0"/>
                <a:ea typeface="黑体" panose="02010609060101010101" pitchFamily="49" charset="-122"/>
              </a:rPr>
              <a:t>思维探究</a:t>
            </a:r>
            <a:endParaRPr lang="zh-CN" altLang="zh-CN" sz="1000" b="1" dirty="0">
              <a:latin typeface="宋体" panose="02010600030101010101" pitchFamily="2" charset="-122"/>
              <a:ea typeface="黑体" panose="02010609060101010101" pitchFamily="49" charset="-122"/>
            </a:endParaRPr>
          </a:p>
        </p:txBody>
      </p:sp>
      <p:sp>
        <p:nvSpPr>
          <p:cNvPr id="9" name="矩形 1"/>
          <p:cNvSpPr>
            <a:spLocks noChangeArrowheads="1"/>
          </p:cNvSpPr>
          <p:nvPr/>
        </p:nvSpPr>
        <p:spPr bwMode="auto">
          <a:xfrm>
            <a:off x="782638" y="1306513"/>
            <a:ext cx="10953750" cy="334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医学上进行消化系统的</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X</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射线透视时，常使用</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BaSO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作内服造影剂。胃酸酸性很强</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(pH</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约为</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，但服用大量</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BaSO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仍然是安全的，</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BaSO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不溶于酸的原因是什么</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用溶解平衡原理解释</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如误服</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BaCO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会造成什么后果？</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用溶解平衡原理解释</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向</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BaCl</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溶液中加入</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Na</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溶液，当溶液中</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Ba</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沉淀完全时，溶液中</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[Ba</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是否为</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0?</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graphicFrame>
        <p:nvGraphicFramePr>
          <p:cNvPr id="24577" name="对象 1"/>
          <p:cNvGraphicFramePr>
            <a:graphicFrameLocks noChangeAspect="1"/>
          </p:cNvGraphicFramePr>
          <p:nvPr/>
        </p:nvGraphicFramePr>
        <p:xfrm>
          <a:off x="479425" y="990600"/>
          <a:ext cx="11280775" cy="4238625"/>
        </p:xfrm>
        <a:graphic>
          <a:graphicData uri="http://schemas.openxmlformats.org/presentationml/2006/ole">
            <mc:AlternateContent xmlns:mc="http://schemas.openxmlformats.org/markup-compatibility/2006">
              <mc:Choice xmlns:v="urn:schemas-microsoft-com:vml" Requires="v">
                <p:oleObj spid="_x0000_s3077" name="" r:id="rId1" imgW="11302365" imgH="4246880" progId="Word.Document.8">
                  <p:embed/>
                </p:oleObj>
              </mc:Choice>
              <mc:Fallback>
                <p:oleObj name="" r:id="rId1" imgW="11302365" imgH="4246880" progId="Word.Document.8">
                  <p:embed/>
                  <p:pic>
                    <p:nvPicPr>
                      <p:cNvPr id="0" name="图片 3076"/>
                      <p:cNvPicPr/>
                      <p:nvPr/>
                    </p:nvPicPr>
                    <p:blipFill>
                      <a:blip r:embed="rId2"/>
                      <a:stretch>
                        <a:fillRect/>
                      </a:stretch>
                    </p:blipFill>
                    <p:spPr>
                      <a:xfrm>
                        <a:off x="479425" y="990600"/>
                        <a:ext cx="11280775" cy="4238625"/>
                      </a:xfrm>
                      <a:prstGeom prst="rect">
                        <a:avLst/>
                      </a:prstGeom>
                      <a:noFill/>
                      <a:ln w="38100">
                        <a:noFill/>
                        <a:miter/>
                      </a:ln>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6" name="矩形 1"/>
          <p:cNvSpPr>
            <a:spLocks noChangeArrowheads="1"/>
          </p:cNvSpPr>
          <p:nvPr/>
        </p:nvSpPr>
        <p:spPr bwMode="auto">
          <a:xfrm>
            <a:off x="407988" y="808038"/>
            <a:ext cx="11256963"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0" fontAlgn="base" latinLnBrk="0" hangingPunct="0">
              <a:lnSpc>
                <a:spcPct val="150000"/>
              </a:lnSpc>
              <a:spcBef>
                <a:spcPct val="0"/>
              </a:spcBef>
              <a:spcAft>
                <a:spcPts val="0"/>
              </a:spcAft>
              <a:buClrTx/>
              <a:buSzTx/>
              <a:buFontTx/>
              <a:buNone/>
              <a:tabLst>
                <a:tab pos="2970530" algn="l"/>
              </a:tabLst>
              <a:defRPr/>
            </a:pPr>
            <a:r>
              <a:rPr kumimoji="0" lang="zh-CN" altLang="zh-CN" sz="32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考点二　沉淀溶解平衡常数及其应用</a:t>
            </a:r>
            <a:endParaRPr kumimoji="0" lang="zh-CN" altLang="zh-CN" sz="120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pic>
        <p:nvPicPr>
          <p:cNvPr id="25602" name="Picture 4" descr="高效学习"/>
          <p:cNvPicPr>
            <a:picLocks noChangeAspect="1"/>
          </p:cNvPicPr>
          <p:nvPr/>
        </p:nvPicPr>
        <p:blipFill>
          <a:blip r:embed="rId1">
            <a:clrChange>
              <a:clrFrom>
                <a:srgbClr val="FFFFFF"/>
              </a:clrFrom>
              <a:clrTo>
                <a:srgbClr val="FFFFFF">
                  <a:alpha val="0"/>
                </a:srgbClr>
              </a:clrTo>
            </a:clrChange>
          </a:blip>
          <a:stretch>
            <a:fillRect/>
          </a:stretch>
        </p:blipFill>
        <p:spPr>
          <a:xfrm>
            <a:off x="371475" y="1744663"/>
            <a:ext cx="11412538" cy="468312"/>
          </a:xfrm>
          <a:prstGeom prst="rect">
            <a:avLst/>
          </a:prstGeom>
          <a:noFill/>
          <a:ln w="9525">
            <a:noFill/>
          </a:ln>
        </p:spPr>
      </p:pic>
      <p:sp>
        <p:nvSpPr>
          <p:cNvPr id="5" name="矩形 1"/>
          <p:cNvSpPr>
            <a:spLocks noChangeArrowheads="1"/>
          </p:cNvSpPr>
          <p:nvPr/>
        </p:nvSpPr>
        <p:spPr bwMode="auto">
          <a:xfrm>
            <a:off x="407988" y="2455863"/>
            <a:ext cx="11256963"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0" fontAlgn="base" latinLnBrk="0" hangingPunct="0">
              <a:lnSpc>
                <a:spcPct val="150000"/>
              </a:lnSpc>
              <a:spcBef>
                <a:spcPct val="0"/>
              </a:spcBef>
              <a:spcAft>
                <a:spcPts val="0"/>
              </a:spcAft>
              <a:buClrTx/>
              <a:buSzTx/>
              <a:buFontTx/>
              <a:buNone/>
              <a:tabLst>
                <a:tab pos="2700655" algn="l"/>
              </a:tabLst>
              <a:defRPr/>
            </a:pPr>
            <a:r>
              <a:rPr kumimoji="0" lang="en-US" altLang="zh-CN" sz="28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8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学在课内</a:t>
            </a:r>
            <a:r>
              <a:rPr kumimoji="0" lang="en-US" altLang="zh-CN" sz="28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sp>
        <p:nvSpPr>
          <p:cNvPr id="25604" name="矩形 1"/>
          <p:cNvSpPr/>
          <p:nvPr/>
        </p:nvSpPr>
        <p:spPr>
          <a:xfrm>
            <a:off x="519113" y="3255963"/>
            <a:ext cx="11256962" cy="576262"/>
          </a:xfrm>
          <a:prstGeom prst="rect">
            <a:avLst/>
          </a:prstGeom>
          <a:noFill/>
          <a:ln w="9525">
            <a:noFill/>
          </a:ln>
        </p:spPr>
        <p:txBody>
          <a:bodyPr anchor="t">
            <a:spAutoFit/>
          </a:bodyPr>
          <a:p>
            <a:pPr algn="just" defTabSz="914400" eaLnBrk="0" hangingPunct="0">
              <a:lnSpc>
                <a:spcPct val="150000"/>
              </a:lnSpc>
              <a:tabLst>
                <a:tab pos="2970530" algn="l"/>
              </a:tabLst>
            </a:pPr>
            <a:r>
              <a:rPr lang="en-US" altLang="zh-CN" sz="2400" b="1" dirty="0">
                <a:latin typeface="Times New Roman" panose="02020603050405020304" pitchFamily="18" charset="0"/>
                <a:ea typeface="黑体" panose="02010609060101010101" pitchFamily="49" charset="-122"/>
              </a:rPr>
              <a:t>1.</a:t>
            </a:r>
            <a:r>
              <a:rPr lang="zh-CN" altLang="zh-CN" sz="2400" b="1" dirty="0">
                <a:latin typeface="Times New Roman" panose="02020603050405020304" pitchFamily="18" charset="0"/>
                <a:ea typeface="黑体" panose="02010609060101010101" pitchFamily="49" charset="-122"/>
              </a:rPr>
              <a:t>溶度积和离子积</a:t>
            </a:r>
            <a:endParaRPr lang="zh-CN" altLang="zh-CN" sz="1000" b="1" dirty="0">
              <a:latin typeface="宋体" panose="02010600030101010101" pitchFamily="2" charset="-122"/>
              <a:ea typeface="Courier New" panose="02070309020205020404" pitchFamily="49" charset="0"/>
            </a:endParaRPr>
          </a:p>
        </p:txBody>
      </p:sp>
      <p:graphicFrame>
        <p:nvGraphicFramePr>
          <p:cNvPr id="25605" name="对象 1"/>
          <p:cNvGraphicFramePr>
            <a:graphicFrameLocks noChangeAspect="1"/>
          </p:cNvGraphicFramePr>
          <p:nvPr/>
        </p:nvGraphicFramePr>
        <p:xfrm>
          <a:off x="903288" y="3976688"/>
          <a:ext cx="8072437" cy="460375"/>
        </p:xfrm>
        <a:graphic>
          <a:graphicData uri="http://schemas.openxmlformats.org/presentationml/2006/ole">
            <mc:AlternateContent xmlns:mc="http://schemas.openxmlformats.org/markup-compatibility/2006">
              <mc:Choice xmlns:v="urn:schemas-microsoft-com:vml" Requires="v">
                <p:oleObj spid="_x0000_s3079" name="" r:id="rId2" imgW="8087360" imgH="462280" progId="Word.Document.8">
                  <p:embed/>
                </p:oleObj>
              </mc:Choice>
              <mc:Fallback>
                <p:oleObj name="" r:id="rId2" imgW="8087360" imgH="462280" progId="Word.Document.8">
                  <p:embed/>
                  <p:pic>
                    <p:nvPicPr>
                      <p:cNvPr id="0" name="图片 3078"/>
                      <p:cNvPicPr/>
                      <p:nvPr/>
                    </p:nvPicPr>
                    <p:blipFill>
                      <a:blip r:embed="rId3"/>
                      <a:stretch>
                        <a:fillRect/>
                      </a:stretch>
                    </p:blipFill>
                    <p:spPr>
                      <a:xfrm>
                        <a:off x="903288" y="3976688"/>
                        <a:ext cx="8072437" cy="460375"/>
                      </a:xfrm>
                      <a:prstGeom prst="rect">
                        <a:avLst/>
                      </a:prstGeom>
                      <a:noFill/>
                      <a:ln w="38100">
                        <a:noFill/>
                        <a:miter/>
                      </a:ln>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graphicFrame>
        <p:nvGraphicFramePr>
          <p:cNvPr id="3" name="表格 2"/>
          <p:cNvGraphicFramePr>
            <a:graphicFrameLocks noGrp="1"/>
          </p:cNvGraphicFramePr>
          <p:nvPr/>
        </p:nvGraphicFramePr>
        <p:xfrm>
          <a:off x="695325" y="692150"/>
          <a:ext cx="10801350" cy="5518150"/>
        </p:xfrm>
        <a:graphic>
          <a:graphicData uri="http://schemas.openxmlformats.org/drawingml/2006/table">
            <a:tbl>
              <a:tblPr/>
              <a:tblGrid>
                <a:gridCol w="1286234"/>
                <a:gridCol w="4757558"/>
                <a:gridCol w="4757558"/>
              </a:tblGrid>
              <a:tr h="653239">
                <a:tc>
                  <a:txBody>
                    <a:bodyPr/>
                    <a:lstStyle/>
                    <a:p>
                      <a:pPr algn="ctr">
                        <a:lnSpc>
                          <a:spcPct val="150000"/>
                        </a:lnSpc>
                        <a:spcAft>
                          <a:spcPts val="0"/>
                        </a:spcAft>
                      </a:pPr>
                      <a:r>
                        <a:rPr lang="en-US" sz="2400" b="1" kern="100" dirty="0">
                          <a:effectLst/>
                          <a:latin typeface="Times New Roman" panose="02020603050405020304"/>
                          <a:cs typeface="Courier New" panose="02070309020205020404"/>
                        </a:rPr>
                        <a:t> </a:t>
                      </a:r>
                      <a:endParaRPr lang="zh-CN" sz="2400" kern="100" dirty="0">
                        <a:effectLst/>
                        <a:latin typeface="宋体" panose="02010600030101010101" pitchFamily="2" charset="-122"/>
                        <a:cs typeface="Courier New" panose="02070309020205020404"/>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a:txBody>
                    <a:bodyPr/>
                    <a:lstStyle/>
                    <a:p>
                      <a:pPr algn="ctr">
                        <a:lnSpc>
                          <a:spcPct val="150000"/>
                        </a:lnSpc>
                        <a:spcAft>
                          <a:spcPts val="0"/>
                        </a:spcAft>
                      </a:pPr>
                      <a:r>
                        <a:rPr lang="zh-CN" sz="2400" b="1" kern="100">
                          <a:effectLst/>
                          <a:latin typeface="Times New Roman" panose="02020603050405020304"/>
                          <a:cs typeface="Times New Roman" panose="02020603050405020304"/>
                        </a:rPr>
                        <a:t>溶度积</a:t>
                      </a:r>
                      <a:endParaRPr lang="zh-CN" sz="2400" kern="100">
                        <a:effectLst/>
                        <a:latin typeface="宋体" panose="02010600030101010101" pitchFamily="2" charset="-122"/>
                        <a:cs typeface="Courier New" panose="02070309020205020404"/>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b="1" kern="100">
                          <a:effectLst/>
                          <a:latin typeface="Times New Roman" panose="02020603050405020304"/>
                          <a:cs typeface="Times New Roman" panose="02020603050405020304"/>
                        </a:rPr>
                        <a:t>浓度商</a:t>
                      </a:r>
                      <a:endParaRPr lang="zh-CN" sz="2400" kern="100">
                        <a:effectLst/>
                        <a:latin typeface="宋体" panose="02010600030101010101" pitchFamily="2" charset="-122"/>
                        <a:cs typeface="Courier New" panose="02070309020205020404"/>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35657">
                <a:tc>
                  <a:txBody>
                    <a:bodyPr/>
                    <a:lstStyle/>
                    <a:p>
                      <a:pPr algn="ctr">
                        <a:lnSpc>
                          <a:spcPct val="150000"/>
                        </a:lnSpc>
                        <a:spcAft>
                          <a:spcPts val="0"/>
                        </a:spcAft>
                      </a:pPr>
                      <a:r>
                        <a:rPr lang="zh-CN" sz="2400" b="1" kern="100">
                          <a:effectLst/>
                          <a:latin typeface="Times New Roman" panose="02020603050405020304"/>
                          <a:cs typeface="Times New Roman" panose="02020603050405020304"/>
                        </a:rPr>
                        <a:t>概念</a:t>
                      </a:r>
                      <a:endParaRPr lang="zh-CN" sz="2400" kern="100">
                        <a:effectLst/>
                        <a:latin typeface="宋体" panose="02010600030101010101" pitchFamily="2" charset="-122"/>
                        <a:cs typeface="Courier New" panose="02070309020205020404"/>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b="1" kern="100">
                          <a:effectLst/>
                          <a:latin typeface="Times New Roman" panose="02020603050405020304"/>
                          <a:cs typeface="Times New Roman" panose="02020603050405020304"/>
                        </a:rPr>
                        <a:t>沉淀溶解的平衡常数</a:t>
                      </a:r>
                      <a:endParaRPr lang="zh-CN" sz="2400" kern="100">
                        <a:effectLst/>
                        <a:latin typeface="宋体" panose="02010600030101010101" pitchFamily="2" charset="-122"/>
                        <a:cs typeface="Courier New" panose="02070309020205020404"/>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b="1" kern="100">
                          <a:effectLst/>
                          <a:latin typeface="Times New Roman" panose="02020603050405020304"/>
                          <a:cs typeface="Times New Roman" panose="02020603050405020304"/>
                        </a:rPr>
                        <a:t>溶液中有关离子浓度幂的乘积</a:t>
                      </a:r>
                      <a:endParaRPr lang="zh-CN" sz="2400" kern="100">
                        <a:effectLst/>
                        <a:latin typeface="宋体" panose="02010600030101010101" pitchFamily="2" charset="-122"/>
                        <a:cs typeface="Courier New" panose="02070309020205020404"/>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3239">
                <a:tc>
                  <a:txBody>
                    <a:bodyPr/>
                    <a:lstStyle/>
                    <a:p>
                      <a:pPr algn="ctr">
                        <a:lnSpc>
                          <a:spcPct val="150000"/>
                        </a:lnSpc>
                        <a:spcAft>
                          <a:spcPts val="0"/>
                        </a:spcAft>
                      </a:pPr>
                      <a:r>
                        <a:rPr lang="zh-CN" sz="2400" b="1" kern="100">
                          <a:effectLst/>
                          <a:latin typeface="Times New Roman" panose="02020603050405020304"/>
                          <a:cs typeface="Times New Roman" panose="02020603050405020304"/>
                        </a:rPr>
                        <a:t>符号</a:t>
                      </a:r>
                      <a:endParaRPr lang="zh-CN" sz="2400" kern="100">
                        <a:effectLst/>
                        <a:latin typeface="宋体" panose="02010600030101010101" pitchFamily="2" charset="-122"/>
                        <a:cs typeface="Courier New" panose="02070309020205020404"/>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i="1" kern="100">
                          <a:effectLst/>
                          <a:latin typeface="Times New Roman" panose="02020603050405020304"/>
                          <a:cs typeface="Courier New" panose="02070309020205020404"/>
                        </a:rPr>
                        <a:t>K</a:t>
                      </a:r>
                      <a:r>
                        <a:rPr lang="en-US" sz="2400" b="1" kern="100" baseline="-25000">
                          <a:effectLst/>
                          <a:latin typeface="Times New Roman" panose="02020603050405020304"/>
                          <a:cs typeface="Courier New" panose="02070309020205020404"/>
                        </a:rPr>
                        <a:t>sp</a:t>
                      </a:r>
                      <a:endParaRPr lang="zh-CN" sz="2400" kern="100">
                        <a:effectLst/>
                        <a:latin typeface="宋体" panose="02010600030101010101" pitchFamily="2" charset="-122"/>
                        <a:cs typeface="Courier New" panose="02070309020205020404"/>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i="1" kern="100">
                          <a:effectLst/>
                          <a:latin typeface="Times New Roman" panose="02020603050405020304"/>
                          <a:cs typeface="Courier New" panose="02070309020205020404"/>
                        </a:rPr>
                        <a:t>Q</a:t>
                      </a:r>
                      <a:endParaRPr lang="zh-CN" sz="2400" kern="100">
                        <a:effectLst/>
                        <a:latin typeface="宋体" panose="02010600030101010101" pitchFamily="2" charset="-122"/>
                        <a:cs typeface="Courier New" panose="02070309020205020404"/>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99734">
                <a:tc>
                  <a:txBody>
                    <a:bodyPr/>
                    <a:lstStyle/>
                    <a:p>
                      <a:pPr algn="ctr">
                        <a:lnSpc>
                          <a:spcPct val="150000"/>
                        </a:lnSpc>
                        <a:spcAft>
                          <a:spcPts val="0"/>
                        </a:spcAft>
                      </a:pPr>
                      <a:r>
                        <a:rPr lang="zh-CN" sz="2400" b="1" kern="100">
                          <a:effectLst/>
                          <a:latin typeface="Times New Roman" panose="02020603050405020304"/>
                          <a:cs typeface="Times New Roman" panose="02020603050405020304"/>
                        </a:rPr>
                        <a:t>表达式</a:t>
                      </a:r>
                      <a:endParaRPr lang="zh-CN" sz="2400" kern="100">
                        <a:effectLst/>
                        <a:latin typeface="宋体" panose="02010600030101010101" pitchFamily="2" charset="-122"/>
                        <a:cs typeface="Courier New" panose="02070309020205020404"/>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2400" b="1" i="1" kern="100" dirty="0" err="1">
                          <a:effectLst/>
                          <a:latin typeface="Times New Roman" panose="02020603050405020304"/>
                          <a:cs typeface="Courier New" panose="02070309020205020404"/>
                        </a:rPr>
                        <a:t>K</a:t>
                      </a:r>
                      <a:r>
                        <a:rPr lang="en-US" sz="2400" b="1" kern="100" baseline="-25000" dirty="0" err="1">
                          <a:effectLst/>
                          <a:latin typeface="Times New Roman" panose="02020603050405020304"/>
                          <a:cs typeface="Courier New" panose="02070309020205020404"/>
                        </a:rPr>
                        <a:t>sp</a:t>
                      </a:r>
                      <a:r>
                        <a:rPr lang="en-US" sz="2400" b="1" kern="100" dirty="0">
                          <a:effectLst/>
                          <a:latin typeface="Times New Roman" panose="02020603050405020304"/>
                          <a:cs typeface="Courier New" panose="02070309020205020404"/>
                        </a:rPr>
                        <a:t>(</a:t>
                      </a:r>
                      <a:r>
                        <a:rPr lang="en-US" sz="2400" b="1" kern="100" dirty="0" err="1">
                          <a:effectLst/>
                          <a:latin typeface="Times New Roman" panose="02020603050405020304"/>
                          <a:cs typeface="Courier New" panose="02070309020205020404"/>
                        </a:rPr>
                        <a:t>A</a:t>
                      </a:r>
                      <a:r>
                        <a:rPr lang="en-US" sz="2400" b="1" i="1" kern="100" baseline="-25000" dirty="0" err="1">
                          <a:effectLst/>
                          <a:latin typeface="Times New Roman" panose="02020603050405020304"/>
                          <a:cs typeface="Courier New" panose="02070309020205020404"/>
                        </a:rPr>
                        <a:t>m</a:t>
                      </a:r>
                      <a:r>
                        <a:rPr lang="en-US" sz="2400" b="1" kern="100" dirty="0" err="1">
                          <a:effectLst/>
                          <a:latin typeface="Times New Roman" panose="02020603050405020304"/>
                          <a:cs typeface="Courier New" panose="02070309020205020404"/>
                        </a:rPr>
                        <a:t>B</a:t>
                      </a:r>
                      <a:r>
                        <a:rPr lang="en-US" sz="2400" b="1" i="1" kern="100" baseline="-25000" dirty="0" err="1">
                          <a:effectLst/>
                          <a:latin typeface="Times New Roman" panose="02020603050405020304"/>
                          <a:cs typeface="Courier New" panose="02070309020205020404"/>
                        </a:rPr>
                        <a:t>n</a:t>
                      </a:r>
                      <a:r>
                        <a:rPr lang="en-US" sz="2400" b="1" kern="100" dirty="0">
                          <a:effectLst/>
                          <a:latin typeface="Times New Roman" panose="02020603050405020304"/>
                          <a:cs typeface="Courier New" panose="02070309020205020404"/>
                        </a:rPr>
                        <a:t>)</a:t>
                      </a:r>
                      <a:r>
                        <a:rPr lang="zh-CN" sz="2400" b="1" kern="100" dirty="0">
                          <a:effectLst/>
                          <a:latin typeface="Times New Roman" panose="02020603050405020304"/>
                          <a:cs typeface="Times New Roman" panose="02020603050405020304"/>
                        </a:rPr>
                        <a:t>＝</a:t>
                      </a:r>
                      <a:r>
                        <a:rPr lang="en-US" sz="2400" b="1" kern="100" dirty="0">
                          <a:effectLst/>
                          <a:latin typeface="Times New Roman" panose="02020603050405020304"/>
                          <a:cs typeface="Courier New" panose="02070309020205020404"/>
                        </a:rPr>
                        <a:t>________________</a:t>
                      </a:r>
                      <a:r>
                        <a:rPr lang="zh-CN" sz="2400" b="1" kern="100" dirty="0">
                          <a:effectLst/>
                          <a:latin typeface="Times New Roman" panose="02020603050405020304"/>
                          <a:cs typeface="Times New Roman" panose="02020603050405020304"/>
                        </a:rPr>
                        <a:t>，式中的浓度都是平衡浓度</a:t>
                      </a:r>
                      <a:endParaRPr lang="zh-CN" sz="2400" kern="100" dirty="0">
                        <a:effectLst/>
                        <a:latin typeface="宋体" panose="02010600030101010101" pitchFamily="2" charset="-122"/>
                        <a:cs typeface="Courier New" panose="02070309020205020404"/>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2400" b="1" i="1" kern="100" dirty="0">
                          <a:effectLst/>
                          <a:latin typeface="Times New Roman" panose="02020603050405020304"/>
                          <a:cs typeface="Courier New" panose="02070309020205020404"/>
                        </a:rPr>
                        <a:t>Q</a:t>
                      </a:r>
                      <a:r>
                        <a:rPr lang="en-US" sz="2400" b="1" kern="100" dirty="0">
                          <a:effectLst/>
                          <a:latin typeface="Times New Roman" panose="02020603050405020304"/>
                          <a:cs typeface="Courier New" panose="02070309020205020404"/>
                        </a:rPr>
                        <a:t>(</a:t>
                      </a:r>
                      <a:r>
                        <a:rPr lang="en-US" sz="2400" b="1" kern="100" dirty="0" err="1">
                          <a:effectLst/>
                          <a:latin typeface="Times New Roman" panose="02020603050405020304"/>
                          <a:cs typeface="Courier New" panose="02070309020205020404"/>
                        </a:rPr>
                        <a:t>A</a:t>
                      </a:r>
                      <a:r>
                        <a:rPr lang="en-US" sz="2400" b="1" i="1" kern="100" baseline="-25000" dirty="0" err="1">
                          <a:effectLst/>
                          <a:latin typeface="Times New Roman" panose="02020603050405020304"/>
                          <a:cs typeface="Courier New" panose="02070309020205020404"/>
                        </a:rPr>
                        <a:t>m</a:t>
                      </a:r>
                      <a:r>
                        <a:rPr lang="en-US" sz="2400" b="1" kern="100" dirty="0" err="1">
                          <a:effectLst/>
                          <a:latin typeface="Times New Roman" panose="02020603050405020304"/>
                          <a:cs typeface="Courier New" panose="02070309020205020404"/>
                        </a:rPr>
                        <a:t>B</a:t>
                      </a:r>
                      <a:r>
                        <a:rPr lang="en-US" sz="2400" b="1" i="1" kern="100" baseline="-25000" dirty="0" err="1">
                          <a:effectLst/>
                          <a:latin typeface="Times New Roman" panose="02020603050405020304"/>
                          <a:cs typeface="Courier New" panose="02070309020205020404"/>
                        </a:rPr>
                        <a:t>n</a:t>
                      </a:r>
                      <a:r>
                        <a:rPr lang="en-US" sz="2400" b="1" kern="100" dirty="0">
                          <a:effectLst/>
                          <a:latin typeface="Times New Roman" panose="02020603050405020304"/>
                          <a:cs typeface="Courier New" panose="02070309020205020404"/>
                        </a:rPr>
                        <a:t>)</a:t>
                      </a:r>
                      <a:r>
                        <a:rPr lang="zh-CN" sz="2400" b="1" kern="100" dirty="0">
                          <a:effectLst/>
                          <a:latin typeface="Times New Roman" panose="02020603050405020304"/>
                          <a:cs typeface="Times New Roman" panose="02020603050405020304"/>
                        </a:rPr>
                        <a:t>＝</a:t>
                      </a:r>
                      <a:r>
                        <a:rPr lang="en-US" sz="2400" b="1" kern="100" dirty="0">
                          <a:effectLst/>
                          <a:latin typeface="Times New Roman" panose="02020603050405020304"/>
                          <a:cs typeface="Courier New" panose="02070309020205020404"/>
                        </a:rPr>
                        <a:t>________________</a:t>
                      </a:r>
                      <a:r>
                        <a:rPr lang="zh-CN" sz="2400" b="1" kern="100" dirty="0">
                          <a:effectLst/>
                          <a:latin typeface="Times New Roman" panose="02020603050405020304"/>
                          <a:cs typeface="Times New Roman" panose="02020603050405020304"/>
                        </a:rPr>
                        <a:t>，式中的浓度是任意浓度</a:t>
                      </a:r>
                      <a:endParaRPr lang="zh-CN" sz="2400" kern="100" dirty="0">
                        <a:effectLst/>
                        <a:latin typeface="宋体" panose="02010600030101010101" pitchFamily="2" charset="-122"/>
                        <a:cs typeface="Courier New" panose="02070309020205020404"/>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76281">
                <a:tc>
                  <a:txBody>
                    <a:bodyPr/>
                    <a:lstStyle/>
                    <a:p>
                      <a:pPr algn="ctr">
                        <a:lnSpc>
                          <a:spcPct val="150000"/>
                        </a:lnSpc>
                        <a:spcAft>
                          <a:spcPts val="0"/>
                        </a:spcAft>
                      </a:pPr>
                      <a:r>
                        <a:rPr lang="zh-CN" sz="2400" b="1" kern="100">
                          <a:effectLst/>
                          <a:latin typeface="Times New Roman" panose="02020603050405020304"/>
                          <a:cs typeface="Times New Roman" panose="02020603050405020304"/>
                        </a:rPr>
                        <a:t>应用</a:t>
                      </a:r>
                      <a:endParaRPr lang="zh-CN" sz="2400" kern="100">
                        <a:effectLst/>
                        <a:latin typeface="宋体" panose="02010600030101010101" pitchFamily="2" charset="-122"/>
                        <a:cs typeface="Courier New" panose="02070309020205020404"/>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50000"/>
                        </a:lnSpc>
                        <a:spcAft>
                          <a:spcPts val="0"/>
                        </a:spcAft>
                      </a:pPr>
                      <a:r>
                        <a:rPr lang="zh-CN" sz="2400" b="1" kern="100" dirty="0">
                          <a:effectLst/>
                          <a:latin typeface="Times New Roman" panose="02020603050405020304"/>
                          <a:cs typeface="Times New Roman" panose="02020603050405020304"/>
                        </a:rPr>
                        <a:t>判断在一定条件下沉淀能否生成或溶解</a:t>
                      </a:r>
                      <a:endParaRPr lang="zh-CN" sz="2400" kern="100" dirty="0">
                        <a:effectLst/>
                        <a:latin typeface="宋体" panose="02010600030101010101" pitchFamily="2" charset="-122"/>
                        <a:cs typeface="Courier New" panose="02070309020205020404"/>
                      </a:endParaRPr>
                    </a:p>
                    <a:p>
                      <a:pPr algn="ctr">
                        <a:lnSpc>
                          <a:spcPct val="150000"/>
                        </a:lnSpc>
                        <a:spcAft>
                          <a:spcPts val="0"/>
                        </a:spcAft>
                      </a:pPr>
                      <a:r>
                        <a:rPr lang="en-US" sz="2400" b="1" kern="100" dirty="0">
                          <a:effectLst/>
                          <a:latin typeface="宋体" panose="02010600030101010101" pitchFamily="2" charset="-122"/>
                          <a:cs typeface="Times New Roman" panose="02020603050405020304"/>
                        </a:rPr>
                        <a:t>①</a:t>
                      </a:r>
                      <a:r>
                        <a:rPr lang="en-US" sz="2400" b="1" i="1" kern="100" dirty="0">
                          <a:effectLst/>
                          <a:latin typeface="Times New Roman" panose="02020603050405020304"/>
                          <a:cs typeface="Courier New" panose="02070309020205020404"/>
                        </a:rPr>
                        <a:t>Q</a:t>
                      </a:r>
                      <a:r>
                        <a:rPr lang="zh-CN" sz="2400" b="1" kern="100" dirty="0">
                          <a:effectLst/>
                          <a:latin typeface="Times New Roman" panose="02020603050405020304"/>
                          <a:cs typeface="Times New Roman" panose="02020603050405020304"/>
                        </a:rPr>
                        <a:t>＞</a:t>
                      </a:r>
                      <a:r>
                        <a:rPr lang="en-US" sz="2400" b="1" i="1" kern="100" dirty="0" err="1">
                          <a:effectLst/>
                          <a:latin typeface="Times New Roman" panose="02020603050405020304"/>
                          <a:cs typeface="Courier New" panose="02070309020205020404"/>
                        </a:rPr>
                        <a:t>K</a:t>
                      </a:r>
                      <a:r>
                        <a:rPr lang="en-US" sz="2400" b="1" kern="100" baseline="-25000" dirty="0" err="1">
                          <a:effectLst/>
                          <a:latin typeface="Times New Roman" panose="02020603050405020304"/>
                          <a:cs typeface="Courier New" panose="02070309020205020404"/>
                        </a:rPr>
                        <a:t>sp</a:t>
                      </a:r>
                      <a:r>
                        <a:rPr lang="zh-CN" sz="2400" b="1" kern="100" dirty="0">
                          <a:effectLst/>
                          <a:latin typeface="Times New Roman" panose="02020603050405020304"/>
                          <a:cs typeface="Times New Roman" panose="02020603050405020304"/>
                        </a:rPr>
                        <a:t>：溶液过饱和，有</a:t>
                      </a:r>
                      <a:r>
                        <a:rPr lang="en-US" sz="2400" b="1" kern="100" dirty="0">
                          <a:effectLst/>
                          <a:latin typeface="Times New Roman" panose="02020603050405020304"/>
                          <a:cs typeface="Courier New" panose="02070309020205020404"/>
                        </a:rPr>
                        <a:t>________</a:t>
                      </a:r>
                      <a:r>
                        <a:rPr lang="zh-CN" sz="2400" b="1" kern="100" dirty="0">
                          <a:effectLst/>
                          <a:latin typeface="Times New Roman" panose="02020603050405020304"/>
                          <a:cs typeface="Times New Roman" panose="02020603050405020304"/>
                        </a:rPr>
                        <a:t>析出</a:t>
                      </a:r>
                      <a:endParaRPr lang="zh-CN" sz="2400" kern="100" dirty="0">
                        <a:effectLst/>
                        <a:latin typeface="宋体" panose="02010600030101010101" pitchFamily="2" charset="-122"/>
                        <a:cs typeface="Courier New" panose="02070309020205020404"/>
                      </a:endParaRPr>
                    </a:p>
                    <a:p>
                      <a:pPr algn="ctr">
                        <a:lnSpc>
                          <a:spcPct val="150000"/>
                        </a:lnSpc>
                        <a:spcAft>
                          <a:spcPts val="0"/>
                        </a:spcAft>
                      </a:pPr>
                      <a:r>
                        <a:rPr lang="en-US" sz="2400" b="1" kern="100" dirty="0">
                          <a:effectLst/>
                          <a:latin typeface="宋体" panose="02010600030101010101" pitchFamily="2" charset="-122"/>
                          <a:cs typeface="Times New Roman" panose="02020603050405020304"/>
                        </a:rPr>
                        <a:t>②</a:t>
                      </a:r>
                      <a:r>
                        <a:rPr lang="en-US" sz="2400" b="1" i="1" kern="100" dirty="0">
                          <a:effectLst/>
                          <a:latin typeface="Times New Roman" panose="02020603050405020304"/>
                          <a:cs typeface="Courier New" panose="02070309020205020404"/>
                        </a:rPr>
                        <a:t>Q</a:t>
                      </a:r>
                      <a:r>
                        <a:rPr lang="zh-CN" sz="2400" b="1" kern="100" dirty="0">
                          <a:effectLst/>
                          <a:latin typeface="Times New Roman" panose="02020603050405020304"/>
                          <a:cs typeface="Times New Roman" panose="02020603050405020304"/>
                        </a:rPr>
                        <a:t>＝</a:t>
                      </a:r>
                      <a:r>
                        <a:rPr lang="en-US" sz="2400" b="1" i="1" kern="100" dirty="0" err="1">
                          <a:effectLst/>
                          <a:latin typeface="Times New Roman" panose="02020603050405020304"/>
                          <a:cs typeface="Courier New" panose="02070309020205020404"/>
                        </a:rPr>
                        <a:t>K</a:t>
                      </a:r>
                      <a:r>
                        <a:rPr lang="en-US" sz="2400" b="1" kern="100" baseline="-25000" dirty="0" err="1">
                          <a:effectLst/>
                          <a:latin typeface="Times New Roman" panose="02020603050405020304"/>
                          <a:cs typeface="Courier New" panose="02070309020205020404"/>
                        </a:rPr>
                        <a:t>sp</a:t>
                      </a:r>
                      <a:r>
                        <a:rPr lang="zh-CN" sz="2400" b="1" kern="100" dirty="0">
                          <a:effectLst/>
                          <a:latin typeface="Times New Roman" panose="02020603050405020304"/>
                          <a:cs typeface="Times New Roman" panose="02020603050405020304"/>
                        </a:rPr>
                        <a:t>：溶液饱和，处于</a:t>
                      </a:r>
                      <a:r>
                        <a:rPr lang="en-US" sz="2400" b="1" kern="100" dirty="0">
                          <a:effectLst/>
                          <a:latin typeface="Times New Roman" panose="02020603050405020304"/>
                          <a:cs typeface="Courier New" panose="02070309020205020404"/>
                        </a:rPr>
                        <a:t>________</a:t>
                      </a:r>
                      <a:r>
                        <a:rPr lang="zh-CN" sz="2400" b="1" kern="100" dirty="0">
                          <a:effectLst/>
                          <a:latin typeface="Times New Roman" panose="02020603050405020304"/>
                          <a:cs typeface="Times New Roman" panose="02020603050405020304"/>
                        </a:rPr>
                        <a:t>状态</a:t>
                      </a:r>
                      <a:endParaRPr lang="zh-CN" sz="2400" kern="100" dirty="0">
                        <a:effectLst/>
                        <a:latin typeface="宋体" panose="02010600030101010101" pitchFamily="2" charset="-122"/>
                        <a:cs typeface="Courier New" panose="02070309020205020404"/>
                      </a:endParaRPr>
                    </a:p>
                    <a:p>
                      <a:pPr algn="ctr">
                        <a:lnSpc>
                          <a:spcPct val="150000"/>
                        </a:lnSpc>
                        <a:spcAft>
                          <a:spcPts val="0"/>
                        </a:spcAft>
                      </a:pPr>
                      <a:r>
                        <a:rPr lang="en-US" sz="2400" b="1" kern="100" dirty="0">
                          <a:effectLst/>
                          <a:latin typeface="宋体" panose="02010600030101010101" pitchFamily="2" charset="-122"/>
                          <a:cs typeface="Times New Roman" panose="02020603050405020304"/>
                        </a:rPr>
                        <a:t>③</a:t>
                      </a:r>
                      <a:r>
                        <a:rPr lang="en-US" sz="2400" b="1" i="1" kern="100" dirty="0">
                          <a:effectLst/>
                          <a:latin typeface="Times New Roman" panose="02020603050405020304"/>
                          <a:cs typeface="Courier New" panose="02070309020205020404"/>
                        </a:rPr>
                        <a:t>Q</a:t>
                      </a:r>
                      <a:r>
                        <a:rPr lang="zh-CN" sz="2400" b="1" kern="100" dirty="0">
                          <a:effectLst/>
                          <a:latin typeface="Times New Roman" panose="02020603050405020304"/>
                          <a:cs typeface="Times New Roman" panose="02020603050405020304"/>
                        </a:rPr>
                        <a:t>＜</a:t>
                      </a:r>
                      <a:r>
                        <a:rPr lang="en-US" sz="2400" b="1" i="1" kern="100" dirty="0" err="1">
                          <a:effectLst/>
                          <a:latin typeface="Times New Roman" panose="02020603050405020304"/>
                          <a:cs typeface="Courier New" panose="02070309020205020404"/>
                        </a:rPr>
                        <a:t>K</a:t>
                      </a:r>
                      <a:r>
                        <a:rPr lang="en-US" sz="2400" b="1" kern="100" baseline="-25000" dirty="0" err="1">
                          <a:effectLst/>
                          <a:latin typeface="Times New Roman" panose="02020603050405020304"/>
                          <a:cs typeface="Courier New" panose="02070309020205020404"/>
                        </a:rPr>
                        <a:t>sp</a:t>
                      </a:r>
                      <a:r>
                        <a:rPr lang="zh-CN" sz="2400" b="1" kern="100" dirty="0">
                          <a:effectLst/>
                          <a:latin typeface="Times New Roman" panose="02020603050405020304"/>
                          <a:cs typeface="Times New Roman" panose="02020603050405020304"/>
                        </a:rPr>
                        <a:t>：溶液</a:t>
                      </a:r>
                      <a:r>
                        <a:rPr lang="en-US" sz="2400" b="1" kern="100" dirty="0">
                          <a:effectLst/>
                          <a:latin typeface="Times New Roman" panose="02020603050405020304"/>
                          <a:cs typeface="Courier New" panose="02070309020205020404"/>
                        </a:rPr>
                        <a:t>________</a:t>
                      </a:r>
                      <a:r>
                        <a:rPr lang="zh-CN" sz="2400" b="1" kern="100" dirty="0">
                          <a:effectLst/>
                          <a:latin typeface="Times New Roman" panose="02020603050405020304"/>
                          <a:cs typeface="Times New Roman" panose="02020603050405020304"/>
                        </a:rPr>
                        <a:t>，无沉淀析出　</a:t>
                      </a:r>
                      <a:r>
                        <a:rPr lang="en-US" sz="2400" b="1" kern="100" dirty="0">
                          <a:effectLst/>
                          <a:latin typeface="Times New Roman" panose="02020603050405020304"/>
                          <a:cs typeface="Courier New" panose="02070309020205020404"/>
                        </a:rPr>
                        <a:t> </a:t>
                      </a:r>
                      <a:endParaRPr lang="zh-CN" sz="2400" kern="100" dirty="0">
                        <a:effectLst/>
                        <a:latin typeface="宋体" panose="02010600030101010101" pitchFamily="2" charset="-122"/>
                        <a:cs typeface="Courier New" panose="02070309020205020404"/>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矩形 6"/>
          <p:cNvSpPr/>
          <p:nvPr/>
        </p:nvSpPr>
        <p:spPr>
          <a:xfrm>
            <a:off x="3870325" y="2593975"/>
            <a:ext cx="2062163" cy="587375"/>
          </a:xfrm>
          <a:prstGeom prst="rect">
            <a:avLst/>
          </a:prstGeom>
          <a:noFill/>
          <a:ln w="9525">
            <a:noFill/>
          </a:ln>
        </p:spPr>
        <p:txBody>
          <a:bodyPr wrap="none" anchor="t">
            <a:spAutoFit/>
          </a:bodyPr>
          <a:p>
            <a:pPr algn="just">
              <a:lnSpc>
                <a:spcPct val="150000"/>
              </a:lnSpc>
            </a:pPr>
            <a:r>
              <a:rPr lang="en-US" altLang="zh-CN" sz="2400" b="1" dirty="0">
                <a:solidFill>
                  <a:srgbClr val="FF0000"/>
                </a:solidFill>
                <a:latin typeface="Times New Roman" panose="02020603050405020304" pitchFamily="18" charset="0"/>
                <a:ea typeface="宋体" panose="02010600030101010101" pitchFamily="2" charset="-122"/>
              </a:rPr>
              <a:t>[A</a:t>
            </a:r>
            <a:r>
              <a:rPr lang="en-US" altLang="zh-CN" sz="2400" b="1" i="1" baseline="30000" dirty="0">
                <a:solidFill>
                  <a:srgbClr val="FF0000"/>
                </a:solidFill>
                <a:latin typeface="Times New Roman" panose="02020603050405020304" pitchFamily="18" charset="0"/>
                <a:ea typeface="宋体" panose="02010600030101010101" pitchFamily="2" charset="-122"/>
              </a:rPr>
              <a:t>n</a:t>
            </a:r>
            <a:r>
              <a:rPr lang="zh-CN" altLang="zh-CN" sz="2400" b="1" baseline="30000" dirty="0">
                <a:solidFill>
                  <a:srgbClr val="FF0000"/>
                </a:solidFill>
                <a:latin typeface="Times New Roman" panose="02020603050405020304" pitchFamily="18" charset="0"/>
                <a:ea typeface="宋体" panose="02010600030101010101" pitchFamily="2" charset="-122"/>
              </a:rPr>
              <a:t>＋</a:t>
            </a:r>
            <a:r>
              <a:rPr lang="en-US" altLang="zh-CN" sz="2400" b="1" dirty="0">
                <a:solidFill>
                  <a:srgbClr val="FF0000"/>
                </a:solidFill>
                <a:latin typeface="Times New Roman" panose="02020603050405020304" pitchFamily="18" charset="0"/>
                <a:ea typeface="宋体" panose="02010600030101010101" pitchFamily="2" charset="-122"/>
              </a:rPr>
              <a:t>]</a:t>
            </a:r>
            <a:r>
              <a:rPr lang="en-US" altLang="zh-CN" sz="2400" b="1" i="1" baseline="30000" dirty="0">
                <a:solidFill>
                  <a:srgbClr val="FF0000"/>
                </a:solidFill>
                <a:latin typeface="Times New Roman" panose="02020603050405020304" pitchFamily="18" charset="0"/>
                <a:ea typeface="宋体" panose="02010600030101010101" pitchFamily="2" charset="-122"/>
              </a:rPr>
              <a:t>m</a:t>
            </a:r>
            <a:r>
              <a:rPr lang="en-US" altLang="zh-CN" sz="2400" b="1" dirty="0">
                <a:solidFill>
                  <a:srgbClr val="FF0000"/>
                </a:solidFill>
                <a:latin typeface="Times New Roman" panose="02020603050405020304" pitchFamily="18" charset="0"/>
                <a:ea typeface="宋体" panose="02010600030101010101" pitchFamily="2" charset="-122"/>
              </a:rPr>
              <a:t>·[B</a:t>
            </a:r>
            <a:r>
              <a:rPr lang="en-US" altLang="zh-CN" sz="2400" b="1" i="1" baseline="30000" dirty="0">
                <a:solidFill>
                  <a:srgbClr val="FF0000"/>
                </a:solidFill>
                <a:latin typeface="Times New Roman" panose="02020603050405020304" pitchFamily="18" charset="0"/>
                <a:ea typeface="宋体" panose="02010600030101010101" pitchFamily="2" charset="-122"/>
              </a:rPr>
              <a:t>m</a:t>
            </a:r>
            <a:r>
              <a:rPr lang="zh-CN" altLang="zh-CN" sz="2400" b="1" baseline="30000" dirty="0">
                <a:solidFill>
                  <a:srgbClr val="FF0000"/>
                </a:solidFill>
                <a:latin typeface="Times New Roman" panose="02020603050405020304" pitchFamily="18" charset="0"/>
                <a:ea typeface="宋体" panose="02010600030101010101" pitchFamily="2" charset="-122"/>
              </a:rPr>
              <a:t>－</a:t>
            </a:r>
            <a:r>
              <a:rPr lang="en-US" altLang="zh-CN" sz="2400" b="1" dirty="0">
                <a:solidFill>
                  <a:srgbClr val="FF0000"/>
                </a:solidFill>
                <a:latin typeface="Times New Roman" panose="02020603050405020304" pitchFamily="18" charset="0"/>
                <a:ea typeface="宋体" panose="02010600030101010101" pitchFamily="2" charset="-122"/>
              </a:rPr>
              <a:t>]</a:t>
            </a:r>
            <a:r>
              <a:rPr lang="en-US" altLang="zh-CN" sz="2400" b="1" i="1" baseline="30000" dirty="0">
                <a:solidFill>
                  <a:srgbClr val="FF0000"/>
                </a:solidFill>
                <a:latin typeface="Times New Roman" panose="02020603050405020304" pitchFamily="18" charset="0"/>
                <a:ea typeface="宋体" panose="02010600030101010101" pitchFamily="2" charset="-122"/>
              </a:rPr>
              <a:t>n</a:t>
            </a:r>
            <a:endParaRPr lang="zh-CN" altLang="en-US" sz="3200" dirty="0">
              <a:latin typeface="Calibri" panose="020F0502020204030204" pitchFamily="34" charset="0"/>
              <a:ea typeface="宋体" panose="02010600030101010101" pitchFamily="2" charset="-122"/>
            </a:endParaRPr>
          </a:p>
        </p:txBody>
      </p:sp>
      <p:sp>
        <p:nvSpPr>
          <p:cNvPr id="8" name="矩形 7"/>
          <p:cNvSpPr/>
          <p:nvPr/>
        </p:nvSpPr>
        <p:spPr>
          <a:xfrm>
            <a:off x="8442325" y="2565400"/>
            <a:ext cx="2333625" cy="587375"/>
          </a:xfrm>
          <a:prstGeom prst="rect">
            <a:avLst/>
          </a:prstGeom>
          <a:noFill/>
          <a:ln w="9525">
            <a:noFill/>
          </a:ln>
        </p:spPr>
        <p:txBody>
          <a:bodyPr wrap="none" anchor="t">
            <a:spAutoFit/>
          </a:bodyPr>
          <a:p>
            <a:pPr algn="just">
              <a:lnSpc>
                <a:spcPct val="150000"/>
              </a:lnSpc>
            </a:pPr>
            <a:r>
              <a:rPr lang="en-US" altLang="zh-CN" sz="2400" b="1" i="1" dirty="0">
                <a:solidFill>
                  <a:srgbClr val="FF0000"/>
                </a:solidFill>
                <a:latin typeface="Times New Roman" panose="02020603050405020304" pitchFamily="18" charset="0"/>
                <a:ea typeface="宋体" panose="02010600030101010101" pitchFamily="2" charset="-122"/>
              </a:rPr>
              <a:t>c</a:t>
            </a:r>
            <a:r>
              <a:rPr lang="en-US" altLang="zh-CN" sz="2400" b="1" i="1" baseline="30000" dirty="0">
                <a:solidFill>
                  <a:srgbClr val="FF0000"/>
                </a:solidFill>
                <a:latin typeface="Times New Roman" panose="02020603050405020304" pitchFamily="18" charset="0"/>
                <a:ea typeface="宋体" panose="02010600030101010101" pitchFamily="2" charset="-122"/>
              </a:rPr>
              <a:t>m</a:t>
            </a:r>
            <a:r>
              <a:rPr lang="en-US" altLang="zh-CN" sz="2400" b="1" dirty="0">
                <a:solidFill>
                  <a:srgbClr val="FF0000"/>
                </a:solidFill>
                <a:latin typeface="Times New Roman" panose="02020603050405020304" pitchFamily="18" charset="0"/>
                <a:ea typeface="宋体" panose="02010600030101010101" pitchFamily="2" charset="-122"/>
              </a:rPr>
              <a:t>(A</a:t>
            </a:r>
            <a:r>
              <a:rPr lang="en-US" altLang="zh-CN" sz="2400" b="1" i="1" baseline="30000" dirty="0">
                <a:solidFill>
                  <a:srgbClr val="FF0000"/>
                </a:solidFill>
                <a:latin typeface="Times New Roman" panose="02020603050405020304" pitchFamily="18" charset="0"/>
                <a:ea typeface="宋体" panose="02010600030101010101" pitchFamily="2" charset="-122"/>
              </a:rPr>
              <a:t>n</a:t>
            </a:r>
            <a:r>
              <a:rPr lang="zh-CN" altLang="zh-CN" sz="2400" b="1" baseline="30000" dirty="0">
                <a:solidFill>
                  <a:srgbClr val="FF0000"/>
                </a:solidFill>
                <a:latin typeface="Times New Roman" panose="02020603050405020304" pitchFamily="18" charset="0"/>
                <a:ea typeface="宋体" panose="02010600030101010101" pitchFamily="2" charset="-122"/>
              </a:rPr>
              <a:t>＋</a:t>
            </a:r>
            <a:r>
              <a:rPr lang="en-US" altLang="zh-CN" sz="2400" b="1" dirty="0">
                <a:solidFill>
                  <a:srgbClr val="FF0000"/>
                </a:solidFill>
                <a:latin typeface="Times New Roman" panose="02020603050405020304" pitchFamily="18" charset="0"/>
                <a:ea typeface="宋体" panose="02010600030101010101" pitchFamily="2" charset="-122"/>
              </a:rPr>
              <a:t>)·</a:t>
            </a:r>
            <a:r>
              <a:rPr lang="en-US" altLang="zh-CN" sz="2400" b="1" i="1" dirty="0">
                <a:solidFill>
                  <a:srgbClr val="FF0000"/>
                </a:solidFill>
                <a:latin typeface="Times New Roman" panose="02020603050405020304" pitchFamily="18" charset="0"/>
                <a:ea typeface="宋体" panose="02010600030101010101" pitchFamily="2" charset="-122"/>
              </a:rPr>
              <a:t>c</a:t>
            </a:r>
            <a:r>
              <a:rPr lang="en-US" altLang="zh-CN" sz="2400" b="1" i="1" baseline="30000" dirty="0">
                <a:solidFill>
                  <a:srgbClr val="FF0000"/>
                </a:solidFill>
                <a:latin typeface="Times New Roman" panose="02020603050405020304" pitchFamily="18" charset="0"/>
                <a:ea typeface="宋体" panose="02010600030101010101" pitchFamily="2" charset="-122"/>
              </a:rPr>
              <a:t>n</a:t>
            </a:r>
            <a:r>
              <a:rPr lang="en-US" altLang="zh-CN" sz="2400" b="1" dirty="0">
                <a:solidFill>
                  <a:srgbClr val="FF0000"/>
                </a:solidFill>
                <a:latin typeface="Times New Roman" panose="02020603050405020304" pitchFamily="18" charset="0"/>
                <a:ea typeface="宋体" panose="02010600030101010101" pitchFamily="2" charset="-122"/>
              </a:rPr>
              <a:t>(B</a:t>
            </a:r>
            <a:r>
              <a:rPr lang="en-US" altLang="zh-CN" sz="2400" b="1" i="1" baseline="30000" dirty="0">
                <a:solidFill>
                  <a:srgbClr val="FF0000"/>
                </a:solidFill>
                <a:latin typeface="Times New Roman" panose="02020603050405020304" pitchFamily="18" charset="0"/>
                <a:ea typeface="宋体" panose="02010600030101010101" pitchFamily="2" charset="-122"/>
              </a:rPr>
              <a:t>m</a:t>
            </a:r>
            <a:r>
              <a:rPr lang="zh-CN" altLang="zh-CN" sz="2400" b="1" baseline="30000" dirty="0">
                <a:solidFill>
                  <a:srgbClr val="FF0000"/>
                </a:solidFill>
                <a:latin typeface="Times New Roman" panose="02020603050405020304" pitchFamily="18" charset="0"/>
                <a:ea typeface="宋体" panose="02010600030101010101" pitchFamily="2" charset="-122"/>
              </a:rPr>
              <a:t>－</a:t>
            </a:r>
            <a:r>
              <a:rPr lang="en-US" altLang="zh-CN" sz="2400" b="1" dirty="0">
                <a:solidFill>
                  <a:srgbClr val="FF0000"/>
                </a:solidFill>
                <a:latin typeface="Times New Roman" panose="02020603050405020304" pitchFamily="18" charset="0"/>
                <a:ea typeface="宋体" panose="02010600030101010101" pitchFamily="2" charset="-122"/>
              </a:rPr>
              <a:t>)</a:t>
            </a:r>
            <a:endParaRPr lang="zh-CN" altLang="en-US" sz="3200" dirty="0">
              <a:latin typeface="Calibri" panose="020F0502020204030204" pitchFamily="34" charset="0"/>
              <a:ea typeface="宋体" panose="02010600030101010101" pitchFamily="2" charset="-122"/>
            </a:endParaRPr>
          </a:p>
        </p:txBody>
      </p:sp>
      <p:sp>
        <p:nvSpPr>
          <p:cNvPr id="10" name="矩形 9"/>
          <p:cNvSpPr/>
          <p:nvPr/>
        </p:nvSpPr>
        <p:spPr>
          <a:xfrm>
            <a:off x="7880350" y="4373563"/>
            <a:ext cx="803275" cy="582612"/>
          </a:xfrm>
          <a:prstGeom prst="rect">
            <a:avLst/>
          </a:prstGeom>
          <a:noFill/>
          <a:ln w="9525">
            <a:noFill/>
          </a:ln>
        </p:spPr>
        <p:txBody>
          <a:bodyPr wrap="none" anchor="t">
            <a:spAutoFit/>
          </a:bodyPr>
          <a:p>
            <a:pPr algn="just">
              <a:lnSpc>
                <a:spcPct val="150000"/>
              </a:lnSpc>
            </a:pPr>
            <a:r>
              <a:rPr lang="zh-CN" altLang="zh-CN" sz="2400" b="1" dirty="0">
                <a:solidFill>
                  <a:srgbClr val="FF0000"/>
                </a:solidFill>
                <a:latin typeface="Times New Roman" panose="02020603050405020304" pitchFamily="18" charset="0"/>
                <a:ea typeface="宋体" panose="02010600030101010101" pitchFamily="2" charset="-122"/>
              </a:rPr>
              <a:t>沉淀</a:t>
            </a:r>
            <a:endParaRPr lang="zh-CN" altLang="en-US" sz="3200" dirty="0">
              <a:latin typeface="Calibri" panose="020F0502020204030204" pitchFamily="34" charset="0"/>
              <a:ea typeface="宋体" panose="02010600030101010101" pitchFamily="2" charset="-122"/>
            </a:endParaRPr>
          </a:p>
        </p:txBody>
      </p:sp>
      <p:sp>
        <p:nvSpPr>
          <p:cNvPr id="11" name="矩形 10"/>
          <p:cNvSpPr/>
          <p:nvPr/>
        </p:nvSpPr>
        <p:spPr>
          <a:xfrm>
            <a:off x="7880350" y="4926013"/>
            <a:ext cx="803275" cy="582612"/>
          </a:xfrm>
          <a:prstGeom prst="rect">
            <a:avLst/>
          </a:prstGeom>
          <a:noFill/>
          <a:ln w="9525">
            <a:noFill/>
          </a:ln>
        </p:spPr>
        <p:txBody>
          <a:bodyPr wrap="none" anchor="t">
            <a:spAutoFit/>
          </a:bodyPr>
          <a:p>
            <a:pPr algn="just">
              <a:lnSpc>
                <a:spcPct val="150000"/>
              </a:lnSpc>
            </a:pPr>
            <a:r>
              <a:rPr lang="zh-CN" altLang="zh-CN" sz="2400" b="1" dirty="0">
                <a:solidFill>
                  <a:srgbClr val="FF0000"/>
                </a:solidFill>
                <a:latin typeface="Times New Roman" panose="02020603050405020304" pitchFamily="18" charset="0"/>
                <a:ea typeface="宋体" panose="02010600030101010101" pitchFamily="2" charset="-122"/>
              </a:rPr>
              <a:t>平衡</a:t>
            </a:r>
            <a:endParaRPr lang="zh-CN" altLang="en-US" sz="3200" dirty="0">
              <a:latin typeface="Calibri" panose="020F0502020204030204" pitchFamily="34" charset="0"/>
              <a:ea typeface="宋体" panose="02010600030101010101" pitchFamily="2" charset="-122"/>
            </a:endParaRPr>
          </a:p>
        </p:txBody>
      </p:sp>
      <p:sp>
        <p:nvSpPr>
          <p:cNvPr id="12" name="矩形 11"/>
          <p:cNvSpPr/>
          <p:nvPr/>
        </p:nvSpPr>
        <p:spPr>
          <a:xfrm>
            <a:off x="6207125" y="5494338"/>
            <a:ext cx="1112838" cy="582612"/>
          </a:xfrm>
          <a:prstGeom prst="rect">
            <a:avLst/>
          </a:prstGeom>
          <a:noFill/>
          <a:ln w="9525">
            <a:noFill/>
          </a:ln>
        </p:spPr>
        <p:txBody>
          <a:bodyPr wrap="none" anchor="t">
            <a:spAutoFit/>
          </a:bodyPr>
          <a:p>
            <a:pPr algn="just">
              <a:lnSpc>
                <a:spcPct val="150000"/>
              </a:lnSpc>
            </a:pPr>
            <a:r>
              <a:rPr lang="zh-CN" altLang="zh-CN" sz="2400" b="1" dirty="0">
                <a:solidFill>
                  <a:srgbClr val="FF0000"/>
                </a:solidFill>
                <a:latin typeface="Times New Roman" panose="02020603050405020304" pitchFamily="18" charset="0"/>
                <a:ea typeface="宋体" panose="02010600030101010101" pitchFamily="2" charset="-122"/>
              </a:rPr>
              <a:t>未饱和</a:t>
            </a:r>
            <a:endParaRPr lang="zh-CN" altLang="en-US" sz="32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linds(horizontal)">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6" name="矩形 1"/>
          <p:cNvSpPr>
            <a:spLocks noChangeArrowheads="1"/>
          </p:cNvSpPr>
          <p:nvPr/>
        </p:nvSpPr>
        <p:spPr bwMode="auto">
          <a:xfrm>
            <a:off x="519113" y="1000125"/>
            <a:ext cx="1125696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黑体" panose="02010609060101010101" pitchFamily="49"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黑体" panose="02010609060101010101" pitchFamily="49" charset="-122"/>
                <a:cs typeface="Times New Roman" panose="02020603050405020304"/>
              </a:rPr>
              <a:t>名师点拨</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黑体" panose="02010609060101010101" pitchFamily="49" charset="-122"/>
                <a:cs typeface="Courier New" panose="020703090202050204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sp>
        <p:nvSpPr>
          <p:cNvPr id="9" name="矩形 1"/>
          <p:cNvSpPr>
            <a:spLocks noChangeArrowheads="1"/>
          </p:cNvSpPr>
          <p:nvPr/>
        </p:nvSpPr>
        <p:spPr bwMode="auto">
          <a:xfrm>
            <a:off x="822325" y="1577975"/>
            <a:ext cx="10953750"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楷体_GB2312"/>
                <a:cs typeface="Times New Roman" panose="02020603050405020304"/>
              </a:rPr>
              <a:t>对相同配比构型的物质，</a:t>
            </a:r>
            <a:r>
              <a:rPr kumimoji="0" lang="en-US" altLang="zh-CN" sz="2400" b="1" i="1" u="none" strike="noStrike" kern="100" cap="none" spc="0" normalizeH="0" baseline="0" noProof="0" dirty="0" err="1">
                <a:ln>
                  <a:noFill/>
                </a:ln>
                <a:solidFill>
                  <a:schemeClr val="tx1"/>
                </a:solidFill>
                <a:effectLst/>
                <a:uLnTx/>
                <a:uFillTx/>
                <a:latin typeface="Times New Roman" panose="02020603050405020304"/>
                <a:ea typeface="楷体_GB2312"/>
                <a:cs typeface="Courier New" panose="02070309020205020404"/>
              </a:rPr>
              <a:t>K</a:t>
            </a:r>
            <a:r>
              <a:rPr kumimoji="0" lang="en-US" altLang="zh-CN" sz="2400" b="1" i="0" u="none" strike="noStrike" kern="100" cap="none" spc="0" normalizeH="0" baseline="-25000" noProof="0" dirty="0" err="1">
                <a:ln>
                  <a:noFill/>
                </a:ln>
                <a:solidFill>
                  <a:schemeClr val="tx1"/>
                </a:solidFill>
                <a:effectLst/>
                <a:uLnTx/>
                <a:uFillTx/>
                <a:latin typeface="Times New Roman" panose="02020603050405020304"/>
                <a:ea typeface="楷体_GB2312"/>
                <a:cs typeface="Courier New" panose="02070309020205020404"/>
              </a:rPr>
              <a:t>sp</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楷体_GB2312"/>
                <a:cs typeface="Times New Roman" panose="02020603050405020304"/>
              </a:rPr>
              <a:t>越大，溶解能力越</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楷体_GB2312"/>
                <a:cs typeface="Courier New" panose="02070309020205020404"/>
              </a:rPr>
              <a:t>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楷体_GB2312"/>
                <a:cs typeface="Times New Roman" panose="02020603050405020304"/>
              </a:rPr>
              <a:t>溶解度越大</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楷体_GB231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楷体_GB2312"/>
                <a:cs typeface="Times New Roman" panose="02020603050405020304"/>
              </a:rPr>
              <a:t>。不同配比构型的物质，</a:t>
            </a:r>
            <a:r>
              <a:rPr kumimoji="0" lang="en-US" altLang="zh-CN" sz="2400" b="1" i="1" u="none" strike="noStrike" kern="100" cap="none" spc="0" normalizeH="0" baseline="0" noProof="0" dirty="0" err="1">
                <a:ln>
                  <a:noFill/>
                </a:ln>
                <a:solidFill>
                  <a:schemeClr val="tx1"/>
                </a:solidFill>
                <a:effectLst/>
                <a:uLnTx/>
                <a:uFillTx/>
                <a:latin typeface="Times New Roman" panose="02020603050405020304"/>
                <a:ea typeface="楷体_GB2312"/>
                <a:cs typeface="Courier New" panose="02070309020205020404"/>
              </a:rPr>
              <a:t>K</a:t>
            </a:r>
            <a:r>
              <a:rPr kumimoji="0" lang="en-US" altLang="zh-CN" sz="2400" b="1" i="0" u="none" strike="noStrike" kern="100" cap="none" spc="0" normalizeH="0" baseline="-25000" noProof="0" dirty="0" err="1">
                <a:ln>
                  <a:noFill/>
                </a:ln>
                <a:solidFill>
                  <a:schemeClr val="tx1"/>
                </a:solidFill>
                <a:effectLst/>
                <a:uLnTx/>
                <a:uFillTx/>
                <a:latin typeface="Times New Roman" panose="02020603050405020304"/>
                <a:ea typeface="楷体_GB2312"/>
                <a:cs typeface="Courier New" panose="02070309020205020404"/>
              </a:rPr>
              <a:t>sp</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楷体_GB2312"/>
                <a:cs typeface="Times New Roman" panose="02020603050405020304"/>
              </a:rPr>
              <a:t>大，溶解度</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楷体_GB2312"/>
                <a:cs typeface="Courier New" panose="02070309020205020404"/>
              </a:rPr>
              <a:t>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楷体_GB2312"/>
                <a:cs typeface="Times New Roman" panose="02020603050405020304"/>
              </a:rPr>
              <a:t>大。</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sp>
        <p:nvSpPr>
          <p:cNvPr id="4" name="矩形 3"/>
          <p:cNvSpPr/>
          <p:nvPr/>
        </p:nvSpPr>
        <p:spPr>
          <a:xfrm>
            <a:off x="7391400" y="1484313"/>
            <a:ext cx="495300" cy="584200"/>
          </a:xfrm>
          <a:prstGeom prst="rect">
            <a:avLst/>
          </a:prstGeom>
          <a:noFill/>
          <a:ln w="9525">
            <a:noFill/>
          </a:ln>
        </p:spPr>
        <p:txBody>
          <a:bodyPr wrap="none" anchor="t">
            <a:spAutoFit/>
          </a:bodyPr>
          <a:p>
            <a:pPr algn="just">
              <a:lnSpc>
                <a:spcPct val="150000"/>
              </a:lnSpc>
            </a:pPr>
            <a:r>
              <a:rPr lang="zh-CN" altLang="zh-CN" sz="2400" b="1" dirty="0">
                <a:solidFill>
                  <a:srgbClr val="FF0000"/>
                </a:solidFill>
                <a:latin typeface="Times New Roman" panose="02020603050405020304" pitchFamily="18" charset="0"/>
                <a:ea typeface="宋体" panose="02010600030101010101" pitchFamily="2" charset="-122"/>
              </a:rPr>
              <a:t>大</a:t>
            </a:r>
            <a:endParaRPr lang="zh-CN" altLang="en-US" sz="3200" dirty="0">
              <a:latin typeface="Calibri" panose="020F0502020204030204" pitchFamily="34" charset="0"/>
              <a:ea typeface="宋体" panose="02010600030101010101" pitchFamily="2" charset="-122"/>
            </a:endParaRPr>
          </a:p>
        </p:txBody>
      </p:sp>
      <p:sp>
        <p:nvSpPr>
          <p:cNvPr id="5" name="矩形 4"/>
          <p:cNvSpPr/>
          <p:nvPr/>
        </p:nvSpPr>
        <p:spPr>
          <a:xfrm>
            <a:off x="4727575" y="2054225"/>
            <a:ext cx="1112838" cy="582613"/>
          </a:xfrm>
          <a:prstGeom prst="rect">
            <a:avLst/>
          </a:prstGeom>
          <a:noFill/>
          <a:ln w="9525">
            <a:noFill/>
          </a:ln>
        </p:spPr>
        <p:txBody>
          <a:bodyPr wrap="none" anchor="t">
            <a:spAutoFit/>
          </a:bodyPr>
          <a:p>
            <a:pPr algn="just">
              <a:lnSpc>
                <a:spcPct val="150000"/>
              </a:lnSpc>
            </a:pPr>
            <a:r>
              <a:rPr lang="zh-CN" altLang="zh-CN" sz="2400" b="1" dirty="0">
                <a:solidFill>
                  <a:srgbClr val="FF0000"/>
                </a:solidFill>
                <a:latin typeface="Times New Roman" panose="02020603050405020304" pitchFamily="18" charset="0"/>
                <a:ea typeface="宋体" panose="02010600030101010101" pitchFamily="2" charset="-122"/>
              </a:rPr>
              <a:t>不一定</a:t>
            </a:r>
            <a:endParaRPr lang="zh-CN" altLang="en-US" sz="32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28673" name="矩形 1"/>
          <p:cNvSpPr/>
          <p:nvPr/>
        </p:nvSpPr>
        <p:spPr>
          <a:xfrm>
            <a:off x="519113" y="944563"/>
            <a:ext cx="11256962" cy="576262"/>
          </a:xfrm>
          <a:prstGeom prst="rect">
            <a:avLst/>
          </a:prstGeom>
          <a:noFill/>
          <a:ln w="9525">
            <a:noFill/>
          </a:ln>
        </p:spPr>
        <p:txBody>
          <a:bodyPr anchor="t">
            <a:spAutoFit/>
          </a:bodyPr>
          <a:p>
            <a:pPr algn="just" eaLnBrk="0" hangingPunct="0">
              <a:lnSpc>
                <a:spcPct val="150000"/>
              </a:lnSpc>
            </a:pPr>
            <a:r>
              <a:rPr lang="en-US" altLang="zh-CN" sz="2400" b="1" dirty="0">
                <a:latin typeface="Times New Roman" panose="02020603050405020304" pitchFamily="18" charset="0"/>
                <a:ea typeface="黑体" panose="02010609060101010101" pitchFamily="49" charset="-122"/>
              </a:rPr>
              <a:t>2.</a:t>
            </a:r>
            <a:r>
              <a:rPr lang="en-US" altLang="zh-CN" sz="2400" b="1" i="1" dirty="0">
                <a:latin typeface="Times New Roman" panose="02020603050405020304" pitchFamily="18" charset="0"/>
                <a:ea typeface="黑体" panose="02010609060101010101" pitchFamily="49" charset="-122"/>
              </a:rPr>
              <a:t>K</a:t>
            </a:r>
            <a:r>
              <a:rPr lang="en-US" altLang="zh-CN" sz="2400" b="1" baseline="-25000" dirty="0">
                <a:latin typeface="Times New Roman" panose="02020603050405020304" pitchFamily="18" charset="0"/>
                <a:ea typeface="黑体" panose="02010609060101010101" pitchFamily="49" charset="-122"/>
              </a:rPr>
              <a:t>sp</a:t>
            </a:r>
            <a:r>
              <a:rPr lang="zh-CN" altLang="zh-CN" sz="2400" b="1" dirty="0">
                <a:latin typeface="Times New Roman" panose="02020603050405020304" pitchFamily="18" charset="0"/>
                <a:ea typeface="黑体" panose="02010609060101010101" pitchFamily="49" charset="-122"/>
              </a:rPr>
              <a:t>的影响因素</a:t>
            </a:r>
            <a:endParaRPr lang="zh-CN" altLang="zh-CN" sz="1000" b="1" dirty="0">
              <a:latin typeface="宋体" panose="02010600030101010101" pitchFamily="2" charset="-122"/>
              <a:ea typeface="Courier New" panose="02070309020205020404" pitchFamily="49" charset="0"/>
            </a:endParaRPr>
          </a:p>
        </p:txBody>
      </p:sp>
      <p:sp>
        <p:nvSpPr>
          <p:cNvPr id="9" name="矩形 1"/>
          <p:cNvSpPr>
            <a:spLocks noChangeArrowheads="1"/>
          </p:cNvSpPr>
          <p:nvPr/>
        </p:nvSpPr>
        <p:spPr bwMode="auto">
          <a:xfrm>
            <a:off x="822325" y="1522413"/>
            <a:ext cx="10953750" cy="334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内因：难溶物质本身的性质，这是主要决定因素。</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外因</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温度：温度是影响</a:t>
            </a:r>
            <a:r>
              <a:rPr kumimoji="0" lang="en-US" altLang="zh-CN" sz="2400" b="1" i="1"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K</a:t>
            </a:r>
            <a:r>
              <a:rPr kumimoji="0" lang="en-US" altLang="zh-CN" sz="2400" b="1" i="0" u="none" strike="noStrike" kern="100" cap="none" spc="0" normalizeH="0" baseline="-2500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sp</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的唯一外因。</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绝大多数难溶盐的溶解是</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过程，升高温度，平衡向</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方向移动，</a:t>
            </a:r>
            <a:r>
              <a:rPr kumimoji="0" lang="en-US" altLang="zh-CN" sz="2400" b="1" i="1"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K</a:t>
            </a:r>
            <a:r>
              <a:rPr kumimoji="0" lang="en-US" altLang="zh-CN" sz="2400" b="1" i="0" u="none" strike="noStrike" kern="100" cap="none" spc="0" normalizeH="0" baseline="-2500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sp</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。其他条件的改变，平衡可能发生移动</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或不移动</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但</a:t>
            </a:r>
            <a:r>
              <a:rPr kumimoji="0" lang="en-US" altLang="zh-CN" sz="2400" b="1" i="1"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K</a:t>
            </a:r>
            <a:r>
              <a:rPr kumimoji="0" lang="en-US" altLang="zh-CN" sz="2400" b="1" i="0" u="none" strike="noStrike" kern="100" cap="none" spc="0" normalizeH="0" baseline="-2500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sp</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不变。</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Ca</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(OH)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的溶解过程放热，升高温度，平衡</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移，</a:t>
            </a:r>
            <a:r>
              <a:rPr kumimoji="0" lang="en-US" altLang="zh-CN" sz="2400" b="1" i="1"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K</a:t>
            </a:r>
            <a:r>
              <a:rPr kumimoji="0" lang="en-US" altLang="zh-CN" sz="2400" b="1" i="0" u="none" strike="noStrike" kern="100" cap="none" spc="0" normalizeH="0" baseline="-2500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sp</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sp>
        <p:nvSpPr>
          <p:cNvPr id="4" name="矩形 3"/>
          <p:cNvSpPr/>
          <p:nvPr/>
        </p:nvSpPr>
        <p:spPr>
          <a:xfrm>
            <a:off x="4527550" y="3109913"/>
            <a:ext cx="803275" cy="582612"/>
          </a:xfrm>
          <a:prstGeom prst="rect">
            <a:avLst/>
          </a:prstGeom>
          <a:noFill/>
          <a:ln w="9525">
            <a:noFill/>
          </a:ln>
        </p:spPr>
        <p:txBody>
          <a:bodyPr wrap="none" anchor="t">
            <a:spAutoFit/>
          </a:bodyPr>
          <a:p>
            <a:pPr algn="just">
              <a:lnSpc>
                <a:spcPct val="150000"/>
              </a:lnSpc>
            </a:pPr>
            <a:r>
              <a:rPr lang="zh-CN" altLang="zh-CN" sz="2400" b="1" dirty="0">
                <a:solidFill>
                  <a:srgbClr val="FF0000"/>
                </a:solidFill>
                <a:latin typeface="Times New Roman" panose="02020603050405020304" pitchFamily="18" charset="0"/>
                <a:ea typeface="宋体" panose="02010600030101010101" pitchFamily="2" charset="-122"/>
              </a:rPr>
              <a:t>吸热</a:t>
            </a:r>
            <a:endParaRPr lang="zh-CN" altLang="en-US" sz="3200" dirty="0">
              <a:latin typeface="Calibri" panose="020F0502020204030204" pitchFamily="34" charset="0"/>
              <a:ea typeface="宋体" panose="02010600030101010101" pitchFamily="2" charset="-122"/>
            </a:endParaRPr>
          </a:p>
        </p:txBody>
      </p:sp>
      <p:sp>
        <p:nvSpPr>
          <p:cNvPr id="5" name="矩形 4"/>
          <p:cNvSpPr/>
          <p:nvPr/>
        </p:nvSpPr>
        <p:spPr>
          <a:xfrm>
            <a:off x="9053513" y="3109913"/>
            <a:ext cx="803275" cy="582612"/>
          </a:xfrm>
          <a:prstGeom prst="rect">
            <a:avLst/>
          </a:prstGeom>
          <a:noFill/>
          <a:ln w="9525">
            <a:noFill/>
          </a:ln>
        </p:spPr>
        <p:txBody>
          <a:bodyPr wrap="none" anchor="t">
            <a:spAutoFit/>
          </a:bodyPr>
          <a:p>
            <a:pPr algn="just">
              <a:lnSpc>
                <a:spcPct val="150000"/>
              </a:lnSpc>
            </a:pPr>
            <a:r>
              <a:rPr lang="zh-CN" altLang="zh-CN" sz="2400" b="1" dirty="0">
                <a:solidFill>
                  <a:srgbClr val="FF0000"/>
                </a:solidFill>
                <a:latin typeface="Times New Roman" panose="02020603050405020304" pitchFamily="18" charset="0"/>
                <a:ea typeface="宋体" panose="02010600030101010101" pitchFamily="2" charset="-122"/>
              </a:rPr>
              <a:t>溶解</a:t>
            </a:r>
            <a:endParaRPr lang="zh-CN" altLang="en-US" sz="3200" dirty="0">
              <a:latin typeface="Calibri" panose="020F0502020204030204" pitchFamily="34" charset="0"/>
              <a:ea typeface="宋体" panose="02010600030101010101" pitchFamily="2" charset="-122"/>
            </a:endParaRPr>
          </a:p>
        </p:txBody>
      </p:sp>
      <p:sp>
        <p:nvSpPr>
          <p:cNvPr id="7" name="矩形 6"/>
          <p:cNvSpPr/>
          <p:nvPr/>
        </p:nvSpPr>
        <p:spPr>
          <a:xfrm>
            <a:off x="1476375" y="3622675"/>
            <a:ext cx="803275" cy="582613"/>
          </a:xfrm>
          <a:prstGeom prst="rect">
            <a:avLst/>
          </a:prstGeom>
          <a:noFill/>
          <a:ln w="9525">
            <a:noFill/>
          </a:ln>
        </p:spPr>
        <p:txBody>
          <a:bodyPr wrap="none" anchor="t">
            <a:spAutoFit/>
          </a:bodyPr>
          <a:p>
            <a:pPr algn="just">
              <a:lnSpc>
                <a:spcPct val="150000"/>
              </a:lnSpc>
            </a:pPr>
            <a:r>
              <a:rPr lang="zh-CN" altLang="zh-CN" sz="2400" b="1" dirty="0">
                <a:solidFill>
                  <a:srgbClr val="FF0000"/>
                </a:solidFill>
                <a:latin typeface="Times New Roman" panose="02020603050405020304" pitchFamily="18" charset="0"/>
                <a:ea typeface="宋体" panose="02010600030101010101" pitchFamily="2" charset="-122"/>
              </a:rPr>
              <a:t>增大</a:t>
            </a:r>
            <a:endParaRPr lang="zh-CN" altLang="en-US" sz="3200" dirty="0">
              <a:latin typeface="Calibri" panose="020F0502020204030204" pitchFamily="34" charset="0"/>
              <a:ea typeface="宋体" panose="02010600030101010101" pitchFamily="2" charset="-122"/>
            </a:endParaRPr>
          </a:p>
        </p:txBody>
      </p:sp>
      <p:sp>
        <p:nvSpPr>
          <p:cNvPr id="8" name="矩形 7"/>
          <p:cNvSpPr/>
          <p:nvPr/>
        </p:nvSpPr>
        <p:spPr>
          <a:xfrm>
            <a:off x="7010400" y="4205288"/>
            <a:ext cx="493713" cy="582612"/>
          </a:xfrm>
          <a:prstGeom prst="rect">
            <a:avLst/>
          </a:prstGeom>
          <a:noFill/>
          <a:ln w="9525">
            <a:noFill/>
          </a:ln>
        </p:spPr>
        <p:txBody>
          <a:bodyPr wrap="none" anchor="t">
            <a:spAutoFit/>
          </a:bodyPr>
          <a:p>
            <a:pPr algn="just">
              <a:lnSpc>
                <a:spcPct val="150000"/>
              </a:lnSpc>
            </a:pPr>
            <a:r>
              <a:rPr lang="zh-CN" altLang="zh-CN" sz="2400" b="1" dirty="0">
                <a:solidFill>
                  <a:srgbClr val="FF0000"/>
                </a:solidFill>
                <a:latin typeface="Times New Roman" panose="02020603050405020304" pitchFamily="18" charset="0"/>
                <a:ea typeface="宋体" panose="02010600030101010101" pitchFamily="2" charset="-122"/>
              </a:rPr>
              <a:t>左</a:t>
            </a:r>
            <a:endParaRPr lang="zh-CN" altLang="en-US" sz="3200" dirty="0">
              <a:latin typeface="Calibri" panose="020F0502020204030204" pitchFamily="34" charset="0"/>
              <a:ea typeface="宋体" panose="02010600030101010101" pitchFamily="2" charset="-122"/>
            </a:endParaRPr>
          </a:p>
        </p:txBody>
      </p:sp>
      <p:sp>
        <p:nvSpPr>
          <p:cNvPr id="10" name="矩形 9"/>
          <p:cNvSpPr/>
          <p:nvPr/>
        </p:nvSpPr>
        <p:spPr>
          <a:xfrm>
            <a:off x="9109075" y="4221163"/>
            <a:ext cx="803275" cy="582612"/>
          </a:xfrm>
          <a:prstGeom prst="rect">
            <a:avLst/>
          </a:prstGeom>
          <a:noFill/>
          <a:ln w="9525">
            <a:noFill/>
          </a:ln>
        </p:spPr>
        <p:txBody>
          <a:bodyPr wrap="none" anchor="t">
            <a:spAutoFit/>
          </a:bodyPr>
          <a:p>
            <a:pPr algn="just">
              <a:lnSpc>
                <a:spcPct val="150000"/>
              </a:lnSpc>
            </a:pPr>
            <a:r>
              <a:rPr lang="zh-CN" altLang="zh-CN" sz="2400" b="1" dirty="0">
                <a:solidFill>
                  <a:srgbClr val="FF0000"/>
                </a:solidFill>
                <a:latin typeface="Times New Roman" panose="02020603050405020304" pitchFamily="18" charset="0"/>
                <a:ea typeface="宋体" panose="02010600030101010101" pitchFamily="2" charset="-122"/>
              </a:rPr>
              <a:t>减小</a:t>
            </a:r>
            <a:endParaRPr lang="zh-CN" altLang="en-US" sz="32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29697" name="矩形 1"/>
          <p:cNvSpPr/>
          <p:nvPr/>
        </p:nvSpPr>
        <p:spPr>
          <a:xfrm>
            <a:off x="519113" y="706438"/>
            <a:ext cx="11256962" cy="576262"/>
          </a:xfrm>
          <a:prstGeom prst="rect">
            <a:avLst/>
          </a:prstGeom>
          <a:noFill/>
          <a:ln w="9525">
            <a:noFill/>
          </a:ln>
        </p:spPr>
        <p:txBody>
          <a:bodyPr anchor="t">
            <a:spAutoFit/>
          </a:bodyPr>
          <a:p>
            <a:pPr algn="just" eaLnBrk="0" hangingPunct="0">
              <a:lnSpc>
                <a:spcPct val="150000"/>
              </a:lnSpc>
            </a:pPr>
            <a:r>
              <a:rPr lang="en-US" altLang="zh-CN" sz="2400" b="1" dirty="0">
                <a:latin typeface="Times New Roman" panose="02020603050405020304" pitchFamily="18" charset="0"/>
                <a:ea typeface="黑体" panose="02010609060101010101" pitchFamily="49" charset="-122"/>
              </a:rPr>
              <a:t>3.</a:t>
            </a:r>
            <a:r>
              <a:rPr lang="zh-CN" altLang="zh-CN" sz="2400" b="1" dirty="0">
                <a:latin typeface="Times New Roman" panose="02020603050405020304" pitchFamily="18" charset="0"/>
                <a:ea typeface="黑体" panose="02010609060101010101" pitchFamily="49" charset="-122"/>
              </a:rPr>
              <a:t>溶解平衡曲线</a:t>
            </a:r>
            <a:endParaRPr lang="zh-CN" altLang="zh-CN" sz="1000" b="1" dirty="0">
              <a:latin typeface="宋体" panose="02010600030101010101" pitchFamily="2" charset="-122"/>
              <a:ea typeface="Courier New" panose="02070309020205020404" pitchFamily="49" charset="0"/>
            </a:endParaRPr>
          </a:p>
        </p:txBody>
      </p:sp>
      <p:sp>
        <p:nvSpPr>
          <p:cNvPr id="9" name="矩形 1"/>
          <p:cNvSpPr>
            <a:spLocks noChangeArrowheads="1"/>
          </p:cNvSpPr>
          <p:nvPr/>
        </p:nvSpPr>
        <p:spPr bwMode="auto">
          <a:xfrm>
            <a:off x="822325" y="1284288"/>
            <a:ext cx="1095375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以</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AgCl</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溶于水为例分析：</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pic>
        <p:nvPicPr>
          <p:cNvPr id="29699" name="Picture 4" descr="XH85"/>
          <p:cNvPicPr>
            <a:picLocks noChangeAspect="1"/>
          </p:cNvPicPr>
          <p:nvPr/>
        </p:nvPicPr>
        <p:blipFill>
          <a:blip r:embed="rId1">
            <a:clrChange>
              <a:clrFrom>
                <a:srgbClr val="FFFFFF"/>
              </a:clrFrom>
              <a:clrTo>
                <a:srgbClr val="FFFFFF">
                  <a:alpha val="0"/>
                </a:srgbClr>
              </a:clrTo>
            </a:clrChange>
          </a:blip>
          <a:stretch>
            <a:fillRect/>
          </a:stretch>
        </p:blipFill>
        <p:spPr>
          <a:xfrm>
            <a:off x="2409825" y="1987550"/>
            <a:ext cx="6781800" cy="4178300"/>
          </a:xfrm>
          <a:prstGeom prst="rect">
            <a:avLst/>
          </a:prstGeom>
          <a:noFill/>
          <a:ln w="9525">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30721" name="矩形 1"/>
          <p:cNvSpPr/>
          <p:nvPr/>
        </p:nvSpPr>
        <p:spPr>
          <a:xfrm>
            <a:off x="479425" y="1665288"/>
            <a:ext cx="11256963" cy="560387"/>
          </a:xfrm>
          <a:prstGeom prst="rect">
            <a:avLst/>
          </a:prstGeom>
          <a:noFill/>
          <a:ln w="9525">
            <a:noFill/>
          </a:ln>
        </p:spPr>
        <p:txBody>
          <a:bodyPr anchor="t">
            <a:spAutoFit/>
          </a:bodyPr>
          <a:p>
            <a:pPr algn="just">
              <a:lnSpc>
                <a:spcPct val="150000"/>
              </a:lnSpc>
            </a:pPr>
            <a:r>
              <a:rPr lang="zh-CN" altLang="zh-CN" sz="2400" b="1" dirty="0">
                <a:latin typeface="Times New Roman" panose="02020603050405020304" pitchFamily="18" charset="0"/>
                <a:ea typeface="黑体" panose="02010609060101010101" pitchFamily="49" charset="-122"/>
              </a:rPr>
              <a:t>教材延伸</a:t>
            </a:r>
            <a:endParaRPr lang="zh-CN" altLang="zh-CN" sz="1000" dirty="0">
              <a:latin typeface="宋体" panose="02010600030101010101" pitchFamily="2" charset="-122"/>
              <a:ea typeface="黑体" panose="02010609060101010101" pitchFamily="49" charset="-122"/>
            </a:endParaRPr>
          </a:p>
        </p:txBody>
      </p:sp>
      <p:sp>
        <p:nvSpPr>
          <p:cNvPr id="9" name="矩形 1"/>
          <p:cNvSpPr>
            <a:spLocks noChangeArrowheads="1"/>
          </p:cNvSpPr>
          <p:nvPr/>
        </p:nvSpPr>
        <p:spPr bwMode="auto">
          <a:xfrm>
            <a:off x="782638" y="2243138"/>
            <a:ext cx="10953750" cy="334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判断正误</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(1)Cu(OH)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的</a:t>
            </a:r>
            <a:r>
              <a:rPr kumimoji="0" lang="en-US" altLang="zh-CN" sz="2400" b="1" i="1"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K</a:t>
            </a:r>
            <a:r>
              <a:rPr kumimoji="0" lang="en-US" altLang="zh-CN" sz="2400" b="1" i="0" u="none" strike="noStrike" kern="100" cap="none" spc="0" normalizeH="0" baseline="-2500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sp</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[Cu</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]·[OH</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　　</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1"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K</a:t>
            </a:r>
            <a:r>
              <a:rPr kumimoji="0" lang="en-US" altLang="zh-CN" sz="2400" b="1" i="0" u="none" strike="noStrike" kern="100" cap="none" spc="0" normalizeH="0" baseline="-2500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sp</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既与难溶电解质的性质和温度有关，也与沉淀的量和溶液中离子浓度有关</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　　</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在一定条件下，溶解度较小的沉淀也可以转化成溶解度较大的沉淀</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　　</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已知：</a:t>
            </a:r>
            <a:r>
              <a:rPr kumimoji="0" lang="en-US" altLang="zh-CN" sz="2400" b="1" i="1"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K</a:t>
            </a:r>
            <a:r>
              <a:rPr kumimoji="0" lang="en-US" altLang="zh-CN" sz="2400" b="1" i="0" u="none" strike="noStrike" kern="100" cap="none" spc="0" normalizeH="0" baseline="-2500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sp</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(Ag</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CrO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)&lt;</a:t>
            </a:r>
            <a:r>
              <a:rPr kumimoji="0" lang="en-US" altLang="zh-CN" sz="2400" b="1" i="1"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K</a:t>
            </a:r>
            <a:r>
              <a:rPr kumimoji="0" lang="en-US" altLang="zh-CN" sz="2400" b="1" i="0" u="none" strike="noStrike" kern="100" cap="none" spc="0" normalizeH="0" baseline="-2500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sp</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AgCl</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，则</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Ag</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CrO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的溶解度小于</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AgCl</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的溶解度</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　　</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sp>
        <p:nvSpPr>
          <p:cNvPr id="3" name="矩形 2"/>
          <p:cNvSpPr/>
          <p:nvPr/>
        </p:nvSpPr>
        <p:spPr>
          <a:xfrm>
            <a:off x="5122863" y="715963"/>
            <a:ext cx="1866900" cy="657225"/>
          </a:xfrm>
          <a:prstGeom prst="rect">
            <a:avLst/>
          </a:prstGeom>
        </p:spPr>
        <p:txBody>
          <a:bodyPr wrap="none">
            <a:spAutoFit/>
          </a:bodyPr>
          <a:lstStyle/>
          <a:p>
            <a:pPr marL="0" marR="0" lvl="0" indent="0" algn="ctr" defTabSz="914400" rtl="0" eaLnBrk="0" fontAlgn="base" latinLnBrk="0" hangingPunct="0">
              <a:lnSpc>
                <a:spcPct val="150000"/>
              </a:lnSpc>
              <a:spcBef>
                <a:spcPct val="0"/>
              </a:spcBef>
              <a:spcAft>
                <a:spcPts val="0"/>
              </a:spcAft>
              <a:buClrTx/>
              <a:buSzTx/>
              <a:buFontTx/>
              <a:buNone/>
              <a:tabLst>
                <a:tab pos="2700655" algn="l"/>
              </a:tabLst>
              <a:defRPr/>
            </a:pPr>
            <a:r>
              <a:rPr kumimoji="0" lang="en-US" altLang="zh-CN" sz="28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8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考在课外</a:t>
            </a:r>
            <a:r>
              <a:rPr kumimoji="0" lang="en-US" altLang="zh-CN" sz="28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endParaRPr kumimoji="0" lang="zh-CN" altLang="zh-CN" sz="200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sp>
        <p:nvSpPr>
          <p:cNvPr id="5" name="矩形 4"/>
          <p:cNvSpPr/>
          <p:nvPr/>
        </p:nvSpPr>
        <p:spPr>
          <a:xfrm>
            <a:off x="5432425" y="2846388"/>
            <a:ext cx="493713" cy="582612"/>
          </a:xfrm>
          <a:prstGeom prst="rect">
            <a:avLst/>
          </a:prstGeom>
          <a:noFill/>
          <a:ln w="9525">
            <a:noFill/>
          </a:ln>
        </p:spPr>
        <p:txBody>
          <a:bodyPr wrap="none" anchor="t">
            <a:spAutoFit/>
          </a:bodyPr>
          <a:p>
            <a:pPr algn="just">
              <a:lnSpc>
                <a:spcPct val="150000"/>
              </a:lnSpc>
            </a:pPr>
            <a:r>
              <a:rPr lang="en-US" altLang="zh-CN" sz="2400" b="1" dirty="0">
                <a:solidFill>
                  <a:srgbClr val="FF0000"/>
                </a:solidFill>
                <a:latin typeface="宋体" panose="02010600030101010101" pitchFamily="2" charset="-122"/>
                <a:ea typeface="宋体" panose="02010600030101010101" pitchFamily="2" charset="-122"/>
              </a:rPr>
              <a:t>×</a:t>
            </a:r>
            <a:endParaRPr lang="zh-CN" altLang="en-US" sz="3200" dirty="0">
              <a:latin typeface="Calibri" panose="020F0502020204030204" pitchFamily="34" charset="0"/>
              <a:ea typeface="宋体" panose="02010600030101010101" pitchFamily="2" charset="-122"/>
            </a:endParaRPr>
          </a:p>
        </p:txBody>
      </p:sp>
      <p:sp>
        <p:nvSpPr>
          <p:cNvPr id="7" name="矩形 6"/>
          <p:cNvSpPr/>
          <p:nvPr/>
        </p:nvSpPr>
        <p:spPr>
          <a:xfrm>
            <a:off x="998538" y="3925888"/>
            <a:ext cx="495300" cy="582612"/>
          </a:xfrm>
          <a:prstGeom prst="rect">
            <a:avLst/>
          </a:prstGeom>
          <a:noFill/>
          <a:ln w="9525">
            <a:noFill/>
          </a:ln>
        </p:spPr>
        <p:txBody>
          <a:bodyPr wrap="none" anchor="t">
            <a:spAutoFit/>
          </a:bodyPr>
          <a:p>
            <a:pPr algn="just">
              <a:lnSpc>
                <a:spcPct val="150000"/>
              </a:lnSpc>
            </a:pPr>
            <a:r>
              <a:rPr lang="en-US" altLang="zh-CN" sz="2400" b="1" dirty="0">
                <a:solidFill>
                  <a:srgbClr val="FF0000"/>
                </a:solidFill>
                <a:latin typeface="宋体" panose="02010600030101010101" pitchFamily="2" charset="-122"/>
                <a:ea typeface="宋体" panose="02010600030101010101" pitchFamily="2" charset="-122"/>
              </a:rPr>
              <a:t>×</a:t>
            </a:r>
            <a:endParaRPr lang="zh-CN" altLang="en-US" sz="3200" dirty="0">
              <a:latin typeface="Calibri" panose="020F0502020204030204" pitchFamily="34" charset="0"/>
              <a:ea typeface="宋体" panose="02010600030101010101" pitchFamily="2" charset="-122"/>
            </a:endParaRPr>
          </a:p>
        </p:txBody>
      </p:sp>
      <p:sp>
        <p:nvSpPr>
          <p:cNvPr id="8" name="矩形 7"/>
          <p:cNvSpPr/>
          <p:nvPr/>
        </p:nvSpPr>
        <p:spPr>
          <a:xfrm>
            <a:off x="10266363" y="4446588"/>
            <a:ext cx="493712" cy="582612"/>
          </a:xfrm>
          <a:prstGeom prst="rect">
            <a:avLst/>
          </a:prstGeom>
          <a:noFill/>
          <a:ln w="9525">
            <a:noFill/>
          </a:ln>
        </p:spPr>
        <p:txBody>
          <a:bodyPr wrap="none" anchor="t">
            <a:spAutoFit/>
          </a:bodyPr>
          <a:p>
            <a:pPr algn="just">
              <a:lnSpc>
                <a:spcPct val="150000"/>
              </a:lnSpc>
            </a:pPr>
            <a:r>
              <a:rPr lang="en-US" altLang="zh-CN" sz="2400" b="1" dirty="0">
                <a:solidFill>
                  <a:srgbClr val="FF0000"/>
                </a:solidFill>
                <a:latin typeface="宋体" panose="02010600030101010101" pitchFamily="2" charset="-122"/>
                <a:ea typeface="宋体" panose="02010600030101010101" pitchFamily="2" charset="-122"/>
              </a:rPr>
              <a:t>√</a:t>
            </a:r>
            <a:endParaRPr lang="zh-CN" altLang="en-US" sz="3200" dirty="0">
              <a:latin typeface="Calibri" panose="020F0502020204030204" pitchFamily="34" charset="0"/>
              <a:ea typeface="宋体" panose="02010600030101010101" pitchFamily="2" charset="-122"/>
            </a:endParaRPr>
          </a:p>
        </p:txBody>
      </p:sp>
      <p:sp>
        <p:nvSpPr>
          <p:cNvPr id="10" name="矩形 9"/>
          <p:cNvSpPr/>
          <p:nvPr/>
        </p:nvSpPr>
        <p:spPr>
          <a:xfrm>
            <a:off x="11074400" y="5005388"/>
            <a:ext cx="493713" cy="584200"/>
          </a:xfrm>
          <a:prstGeom prst="rect">
            <a:avLst/>
          </a:prstGeom>
          <a:noFill/>
          <a:ln w="9525">
            <a:noFill/>
          </a:ln>
        </p:spPr>
        <p:txBody>
          <a:bodyPr wrap="none" anchor="t">
            <a:spAutoFit/>
          </a:bodyPr>
          <a:p>
            <a:pPr algn="just">
              <a:lnSpc>
                <a:spcPct val="150000"/>
              </a:lnSpc>
            </a:pPr>
            <a:r>
              <a:rPr lang="en-US" altLang="zh-CN" sz="2400" b="1" dirty="0">
                <a:solidFill>
                  <a:srgbClr val="FF0000"/>
                </a:solidFill>
                <a:latin typeface="宋体" panose="02010600030101010101" pitchFamily="2" charset="-122"/>
                <a:ea typeface="宋体" panose="02010600030101010101" pitchFamily="2" charset="-122"/>
              </a:rPr>
              <a:t>×</a:t>
            </a:r>
            <a:endParaRPr lang="zh-CN" altLang="en-US" sz="32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graphicFrame>
        <p:nvGraphicFramePr>
          <p:cNvPr id="31745" name="对象 1"/>
          <p:cNvGraphicFramePr>
            <a:graphicFrameLocks noChangeAspect="1"/>
          </p:cNvGraphicFramePr>
          <p:nvPr/>
        </p:nvGraphicFramePr>
        <p:xfrm>
          <a:off x="550863" y="1077913"/>
          <a:ext cx="11225212" cy="4079875"/>
        </p:xfrm>
        <a:graphic>
          <a:graphicData uri="http://schemas.openxmlformats.org/presentationml/2006/ole">
            <mc:AlternateContent xmlns:mc="http://schemas.openxmlformats.org/markup-compatibility/2006">
              <mc:Choice xmlns:v="urn:schemas-microsoft-com:vml" Requires="v">
                <p:oleObj spid="_x0000_s3080" name="" r:id="rId1" imgW="11244580" imgH="4088130" progId="Word.Document.8">
                  <p:embed/>
                </p:oleObj>
              </mc:Choice>
              <mc:Fallback>
                <p:oleObj name="" r:id="rId1" imgW="11244580" imgH="4088130" progId="Word.Document.8">
                  <p:embed/>
                  <p:pic>
                    <p:nvPicPr>
                      <p:cNvPr id="0" name="图片 3079"/>
                      <p:cNvPicPr/>
                      <p:nvPr/>
                    </p:nvPicPr>
                    <p:blipFill>
                      <a:blip r:embed="rId2"/>
                      <a:stretch>
                        <a:fillRect/>
                      </a:stretch>
                    </p:blipFill>
                    <p:spPr>
                      <a:xfrm>
                        <a:off x="550863" y="1077913"/>
                        <a:ext cx="11225212" cy="4079875"/>
                      </a:xfrm>
                      <a:prstGeom prst="rect">
                        <a:avLst/>
                      </a:prstGeom>
                      <a:noFill/>
                      <a:ln w="38100">
                        <a:noFill/>
                        <a:miter/>
                      </a:ln>
                    </p:spPr>
                  </p:pic>
                </p:oleObj>
              </mc:Fallback>
            </mc:AlternateContent>
          </a:graphicData>
        </a:graphic>
      </p:graphicFrame>
      <p:sp>
        <p:nvSpPr>
          <p:cNvPr id="5" name="矩形 4"/>
          <p:cNvSpPr/>
          <p:nvPr/>
        </p:nvSpPr>
        <p:spPr>
          <a:xfrm>
            <a:off x="10610850" y="1284288"/>
            <a:ext cx="493713" cy="582612"/>
          </a:xfrm>
          <a:prstGeom prst="rect">
            <a:avLst/>
          </a:prstGeom>
          <a:noFill/>
          <a:ln w="9525">
            <a:noFill/>
          </a:ln>
        </p:spPr>
        <p:txBody>
          <a:bodyPr wrap="none" anchor="t">
            <a:spAutoFit/>
          </a:bodyPr>
          <a:p>
            <a:pPr algn="just">
              <a:lnSpc>
                <a:spcPct val="150000"/>
              </a:lnSpc>
            </a:pPr>
            <a:r>
              <a:rPr lang="en-US" altLang="zh-CN" sz="2400" b="1" dirty="0">
                <a:solidFill>
                  <a:srgbClr val="FF0000"/>
                </a:solidFill>
                <a:latin typeface="宋体" panose="02010600030101010101" pitchFamily="2" charset="-122"/>
                <a:ea typeface="宋体" panose="02010600030101010101" pitchFamily="2" charset="-122"/>
              </a:rPr>
              <a:t>√</a:t>
            </a:r>
            <a:endParaRPr lang="zh-CN" altLang="en-US" sz="3200" dirty="0">
              <a:latin typeface="Calibri" panose="020F0502020204030204" pitchFamily="34" charset="0"/>
              <a:ea typeface="宋体" panose="02010600030101010101" pitchFamily="2" charset="-122"/>
            </a:endParaRPr>
          </a:p>
        </p:txBody>
      </p:sp>
      <p:sp>
        <p:nvSpPr>
          <p:cNvPr id="7" name="矩形 6"/>
          <p:cNvSpPr/>
          <p:nvPr/>
        </p:nvSpPr>
        <p:spPr>
          <a:xfrm>
            <a:off x="6024563" y="2636838"/>
            <a:ext cx="493712" cy="582612"/>
          </a:xfrm>
          <a:prstGeom prst="rect">
            <a:avLst/>
          </a:prstGeom>
          <a:noFill/>
          <a:ln w="9525">
            <a:noFill/>
          </a:ln>
        </p:spPr>
        <p:txBody>
          <a:bodyPr wrap="none" anchor="t">
            <a:spAutoFit/>
          </a:bodyPr>
          <a:p>
            <a:pPr algn="just">
              <a:lnSpc>
                <a:spcPct val="150000"/>
              </a:lnSpc>
            </a:pPr>
            <a:r>
              <a:rPr lang="en-US" altLang="zh-CN" sz="2400" b="1" dirty="0">
                <a:solidFill>
                  <a:srgbClr val="FF0000"/>
                </a:solidFill>
                <a:latin typeface="宋体" panose="02010600030101010101" pitchFamily="2" charset="-122"/>
                <a:ea typeface="宋体" panose="02010600030101010101" pitchFamily="2" charset="-122"/>
              </a:rPr>
              <a:t>×</a:t>
            </a:r>
            <a:endParaRPr lang="zh-CN" altLang="en-US" sz="3200" dirty="0">
              <a:latin typeface="Calibri" panose="020F0502020204030204" pitchFamily="34" charset="0"/>
              <a:ea typeface="宋体" panose="02010600030101010101" pitchFamily="2" charset="-122"/>
            </a:endParaRPr>
          </a:p>
        </p:txBody>
      </p:sp>
      <p:sp>
        <p:nvSpPr>
          <p:cNvPr id="10" name="矩形 9"/>
          <p:cNvSpPr/>
          <p:nvPr/>
        </p:nvSpPr>
        <p:spPr>
          <a:xfrm>
            <a:off x="3170238" y="4452938"/>
            <a:ext cx="493712" cy="582612"/>
          </a:xfrm>
          <a:prstGeom prst="rect">
            <a:avLst/>
          </a:prstGeom>
          <a:noFill/>
          <a:ln w="9525">
            <a:noFill/>
          </a:ln>
        </p:spPr>
        <p:txBody>
          <a:bodyPr wrap="none" anchor="t">
            <a:spAutoFit/>
          </a:bodyPr>
          <a:p>
            <a:pPr algn="just">
              <a:lnSpc>
                <a:spcPct val="150000"/>
              </a:lnSpc>
            </a:pPr>
            <a:r>
              <a:rPr lang="en-US" altLang="zh-CN" sz="2400" b="1" dirty="0">
                <a:solidFill>
                  <a:srgbClr val="FF0000"/>
                </a:solidFill>
                <a:latin typeface="宋体" panose="02010600030101010101" pitchFamily="2" charset="-122"/>
                <a:ea typeface="宋体" panose="02010600030101010101" pitchFamily="2" charset="-122"/>
              </a:rPr>
              <a:t>√</a:t>
            </a:r>
            <a:endParaRPr lang="zh-CN" altLang="en-US" sz="32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32769" name="矩形 1"/>
          <p:cNvSpPr/>
          <p:nvPr/>
        </p:nvSpPr>
        <p:spPr>
          <a:xfrm>
            <a:off x="407988" y="515938"/>
            <a:ext cx="11256962" cy="560387"/>
          </a:xfrm>
          <a:prstGeom prst="rect">
            <a:avLst/>
          </a:prstGeom>
          <a:noFill/>
          <a:ln w="9525">
            <a:noFill/>
          </a:ln>
        </p:spPr>
        <p:txBody>
          <a:bodyPr anchor="t">
            <a:spAutoFit/>
          </a:bodyPr>
          <a:p>
            <a:pPr algn="just">
              <a:lnSpc>
                <a:spcPct val="150000"/>
              </a:lnSpc>
            </a:pPr>
            <a:r>
              <a:rPr lang="zh-CN" altLang="zh-CN" sz="2400" b="1" dirty="0">
                <a:latin typeface="Times New Roman" panose="02020603050405020304" pitchFamily="18" charset="0"/>
                <a:ea typeface="黑体" panose="02010609060101010101" pitchFamily="49" charset="-122"/>
              </a:rPr>
              <a:t>拓展应用</a:t>
            </a:r>
            <a:endParaRPr lang="zh-CN" altLang="zh-CN" sz="1000" b="1" dirty="0">
              <a:latin typeface="宋体" panose="02010600030101010101" pitchFamily="2" charset="-122"/>
              <a:ea typeface="黑体" panose="02010609060101010101" pitchFamily="49" charset="-122"/>
            </a:endParaRPr>
          </a:p>
        </p:txBody>
      </p:sp>
      <p:sp>
        <p:nvSpPr>
          <p:cNvPr id="9" name="矩形 1"/>
          <p:cNvSpPr>
            <a:spLocks noChangeArrowheads="1"/>
          </p:cNvSpPr>
          <p:nvPr/>
        </p:nvSpPr>
        <p:spPr bwMode="auto">
          <a:xfrm>
            <a:off x="711200" y="1093788"/>
            <a:ext cx="1095375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已知下列物质在</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20 </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下的</a:t>
            </a:r>
            <a:r>
              <a:rPr kumimoji="0" lang="en-US" altLang="zh-CN" sz="2400" b="1" i="1"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K</a:t>
            </a:r>
            <a:r>
              <a:rPr kumimoji="0" lang="en-US" altLang="zh-CN" sz="2400" b="1" i="0" u="none" strike="noStrike" kern="100" cap="none" spc="0" normalizeH="0" baseline="-2500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sp</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如下，试回答下列问题：</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graphicFrame>
        <p:nvGraphicFramePr>
          <p:cNvPr id="3" name="表格 2"/>
          <p:cNvGraphicFramePr>
            <a:graphicFrameLocks noGrp="1"/>
          </p:cNvGraphicFramePr>
          <p:nvPr/>
        </p:nvGraphicFramePr>
        <p:xfrm>
          <a:off x="1879600" y="1870075"/>
          <a:ext cx="7777163" cy="2016125"/>
        </p:xfrm>
        <a:graphic>
          <a:graphicData uri="http://schemas.openxmlformats.org/drawingml/2006/table">
            <a:tbl>
              <a:tblPr/>
              <a:tblGrid>
                <a:gridCol w="1684478"/>
                <a:gridCol w="2030895"/>
                <a:gridCol w="2030895"/>
                <a:gridCol w="2030895"/>
              </a:tblGrid>
              <a:tr h="648040">
                <a:tc>
                  <a:txBody>
                    <a:bodyPr/>
                    <a:lstStyle/>
                    <a:p>
                      <a:pPr algn="ctr">
                        <a:lnSpc>
                          <a:spcPct val="150000"/>
                        </a:lnSpc>
                        <a:spcAft>
                          <a:spcPts val="0"/>
                        </a:spcAft>
                      </a:pPr>
                      <a:r>
                        <a:rPr lang="zh-CN" sz="2400" b="1" kern="100">
                          <a:effectLst/>
                          <a:latin typeface="Times New Roman" panose="02020603050405020304"/>
                          <a:cs typeface="Times New Roman" panose="02020603050405020304"/>
                        </a:rPr>
                        <a:t>化学式</a:t>
                      </a:r>
                      <a:endParaRPr lang="zh-CN" sz="1000" kern="100">
                        <a:effectLst/>
                        <a:latin typeface="宋体" panose="02010600030101010101" pitchFamily="2" charset="-122"/>
                        <a:cs typeface="Courier New" panose="02070309020205020404"/>
                      </a:endParaRPr>
                    </a:p>
                  </a:txBody>
                  <a:tcPr marL="67993" marR="679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a:effectLst/>
                          <a:latin typeface="Times New Roman" panose="02020603050405020304"/>
                          <a:cs typeface="Courier New" panose="02070309020205020404"/>
                        </a:rPr>
                        <a:t>AgCl</a:t>
                      </a:r>
                      <a:endParaRPr lang="zh-CN" sz="1000" kern="100">
                        <a:effectLst/>
                        <a:latin typeface="宋体" panose="02010600030101010101" pitchFamily="2" charset="-122"/>
                        <a:cs typeface="Courier New" panose="02070309020205020404"/>
                      </a:endParaRPr>
                    </a:p>
                  </a:txBody>
                  <a:tcPr marL="67993" marR="679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a:effectLst/>
                          <a:latin typeface="Times New Roman" panose="02020603050405020304"/>
                          <a:cs typeface="Courier New" panose="02070309020205020404"/>
                        </a:rPr>
                        <a:t>AgBr</a:t>
                      </a:r>
                      <a:endParaRPr lang="zh-CN" sz="1000" kern="100">
                        <a:effectLst/>
                        <a:latin typeface="宋体" panose="02010600030101010101" pitchFamily="2" charset="-122"/>
                        <a:cs typeface="Courier New" panose="02070309020205020404"/>
                      </a:endParaRPr>
                    </a:p>
                  </a:txBody>
                  <a:tcPr marL="67993" marR="679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a:effectLst/>
                          <a:latin typeface="Times New Roman" panose="02020603050405020304"/>
                          <a:cs typeface="Courier New" panose="02070309020205020404"/>
                        </a:rPr>
                        <a:t>Ag</a:t>
                      </a:r>
                      <a:r>
                        <a:rPr lang="en-US" sz="2400" b="1" kern="100" baseline="-25000">
                          <a:effectLst/>
                          <a:latin typeface="Times New Roman" panose="02020603050405020304"/>
                          <a:cs typeface="Courier New" panose="02070309020205020404"/>
                        </a:rPr>
                        <a:t>2</a:t>
                      </a:r>
                      <a:r>
                        <a:rPr lang="en-US" sz="2400" b="1" kern="100">
                          <a:effectLst/>
                          <a:latin typeface="Times New Roman" panose="02020603050405020304"/>
                          <a:cs typeface="Courier New" panose="02070309020205020404"/>
                        </a:rPr>
                        <a:t>CrO</a:t>
                      </a:r>
                      <a:r>
                        <a:rPr lang="en-US" sz="2400" b="1" kern="100" baseline="-25000">
                          <a:effectLst/>
                          <a:latin typeface="Times New Roman" panose="02020603050405020304"/>
                          <a:cs typeface="Courier New" panose="02070309020205020404"/>
                        </a:rPr>
                        <a:t>4</a:t>
                      </a:r>
                      <a:endParaRPr lang="zh-CN" sz="1000" kern="100">
                        <a:effectLst/>
                        <a:latin typeface="宋体" panose="02010600030101010101" pitchFamily="2" charset="-122"/>
                        <a:cs typeface="Courier New" panose="02070309020205020404"/>
                      </a:endParaRPr>
                    </a:p>
                  </a:txBody>
                  <a:tcPr marL="67993" marR="679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0045">
                <a:tc>
                  <a:txBody>
                    <a:bodyPr/>
                    <a:lstStyle/>
                    <a:p>
                      <a:pPr algn="ctr">
                        <a:lnSpc>
                          <a:spcPct val="150000"/>
                        </a:lnSpc>
                        <a:spcAft>
                          <a:spcPts val="0"/>
                        </a:spcAft>
                      </a:pPr>
                      <a:r>
                        <a:rPr lang="zh-CN" sz="2400" b="1" kern="100">
                          <a:effectLst/>
                          <a:latin typeface="Times New Roman" panose="02020603050405020304"/>
                          <a:cs typeface="Times New Roman" panose="02020603050405020304"/>
                        </a:rPr>
                        <a:t>颜色</a:t>
                      </a:r>
                      <a:endParaRPr lang="zh-CN" sz="1000" kern="100">
                        <a:effectLst/>
                        <a:latin typeface="宋体" panose="02010600030101010101" pitchFamily="2" charset="-122"/>
                        <a:cs typeface="Courier New" panose="02070309020205020404"/>
                      </a:endParaRPr>
                    </a:p>
                  </a:txBody>
                  <a:tcPr marL="67993" marR="679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b="1" kern="100">
                          <a:effectLst/>
                          <a:latin typeface="Times New Roman" panose="02020603050405020304"/>
                          <a:cs typeface="Times New Roman" panose="02020603050405020304"/>
                        </a:rPr>
                        <a:t>白色</a:t>
                      </a:r>
                      <a:endParaRPr lang="zh-CN" sz="1000" kern="100">
                        <a:effectLst/>
                        <a:latin typeface="宋体" panose="02010600030101010101" pitchFamily="2" charset="-122"/>
                        <a:cs typeface="Courier New" panose="02070309020205020404"/>
                      </a:endParaRPr>
                    </a:p>
                  </a:txBody>
                  <a:tcPr marL="67993" marR="679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b="1" kern="100">
                          <a:effectLst/>
                          <a:latin typeface="Times New Roman" panose="02020603050405020304"/>
                          <a:cs typeface="Times New Roman" panose="02020603050405020304"/>
                        </a:rPr>
                        <a:t>浅黄色</a:t>
                      </a:r>
                      <a:endParaRPr lang="zh-CN" sz="1000" kern="100">
                        <a:effectLst/>
                        <a:latin typeface="宋体" panose="02010600030101010101" pitchFamily="2" charset="-122"/>
                        <a:cs typeface="Courier New" panose="02070309020205020404"/>
                      </a:endParaRPr>
                    </a:p>
                  </a:txBody>
                  <a:tcPr marL="67993" marR="679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b="1" kern="100">
                          <a:effectLst/>
                          <a:latin typeface="Times New Roman" panose="02020603050405020304"/>
                          <a:cs typeface="Times New Roman" panose="02020603050405020304"/>
                        </a:rPr>
                        <a:t>红色</a:t>
                      </a:r>
                      <a:endParaRPr lang="zh-CN" sz="1000" kern="100">
                        <a:effectLst/>
                        <a:latin typeface="宋体" panose="02010600030101010101" pitchFamily="2" charset="-122"/>
                        <a:cs typeface="Courier New" panose="02070309020205020404"/>
                      </a:endParaRPr>
                    </a:p>
                  </a:txBody>
                  <a:tcPr marL="67993" marR="679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8040">
                <a:tc>
                  <a:txBody>
                    <a:bodyPr/>
                    <a:lstStyle/>
                    <a:p>
                      <a:pPr algn="ctr">
                        <a:lnSpc>
                          <a:spcPct val="150000"/>
                        </a:lnSpc>
                        <a:spcAft>
                          <a:spcPts val="0"/>
                        </a:spcAft>
                      </a:pPr>
                      <a:r>
                        <a:rPr lang="en-US" sz="2400" b="1" i="1" kern="100">
                          <a:effectLst/>
                          <a:latin typeface="Times New Roman" panose="02020603050405020304"/>
                          <a:cs typeface="Courier New" panose="02070309020205020404"/>
                        </a:rPr>
                        <a:t>K</a:t>
                      </a:r>
                      <a:r>
                        <a:rPr lang="en-US" sz="2400" b="1" kern="100" baseline="-25000">
                          <a:effectLst/>
                          <a:latin typeface="Times New Roman" panose="02020603050405020304"/>
                          <a:cs typeface="Courier New" panose="02070309020205020404"/>
                        </a:rPr>
                        <a:t>sp</a:t>
                      </a:r>
                      <a:endParaRPr lang="zh-CN" sz="1000" kern="100">
                        <a:effectLst/>
                        <a:latin typeface="宋体" panose="02010600030101010101" pitchFamily="2" charset="-122"/>
                        <a:cs typeface="Courier New" panose="02070309020205020404"/>
                      </a:endParaRPr>
                    </a:p>
                  </a:txBody>
                  <a:tcPr marL="67993" marR="679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a:effectLst/>
                          <a:latin typeface="Times New Roman" panose="02020603050405020304"/>
                          <a:cs typeface="Courier New" panose="02070309020205020404"/>
                        </a:rPr>
                        <a:t>2.0</a:t>
                      </a:r>
                      <a:r>
                        <a:rPr lang="en-US" sz="2400" b="1" kern="100">
                          <a:effectLst/>
                          <a:latin typeface="宋体" panose="02010600030101010101" pitchFamily="2" charset="-122"/>
                          <a:cs typeface="Times New Roman" panose="02020603050405020304"/>
                        </a:rPr>
                        <a:t>×</a:t>
                      </a:r>
                      <a:r>
                        <a:rPr lang="en-US" sz="2400" b="1" kern="100">
                          <a:effectLst/>
                          <a:latin typeface="Times New Roman" panose="02020603050405020304"/>
                          <a:cs typeface="Courier New" panose="02070309020205020404"/>
                        </a:rPr>
                        <a:t>10</a:t>
                      </a:r>
                      <a:r>
                        <a:rPr lang="zh-CN" sz="2400" b="1" kern="100" baseline="30000">
                          <a:effectLst/>
                          <a:latin typeface="Times New Roman" panose="02020603050405020304"/>
                          <a:cs typeface="Times New Roman" panose="02020603050405020304"/>
                        </a:rPr>
                        <a:t>－</a:t>
                      </a:r>
                      <a:r>
                        <a:rPr lang="en-US" sz="2400" b="1" kern="100" baseline="30000">
                          <a:effectLst/>
                          <a:latin typeface="Times New Roman" panose="02020603050405020304"/>
                          <a:cs typeface="Courier New" panose="02070309020205020404"/>
                        </a:rPr>
                        <a:t>10</a:t>
                      </a:r>
                      <a:endParaRPr lang="zh-CN" sz="1000" kern="100">
                        <a:effectLst/>
                        <a:latin typeface="宋体" panose="02010600030101010101" pitchFamily="2" charset="-122"/>
                        <a:cs typeface="Courier New" panose="02070309020205020404"/>
                      </a:endParaRPr>
                    </a:p>
                  </a:txBody>
                  <a:tcPr marL="67993" marR="679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a:effectLst/>
                          <a:latin typeface="Times New Roman" panose="02020603050405020304"/>
                          <a:cs typeface="Courier New" panose="02070309020205020404"/>
                        </a:rPr>
                        <a:t>5.4</a:t>
                      </a:r>
                      <a:r>
                        <a:rPr lang="en-US" sz="2400" b="1" kern="100">
                          <a:effectLst/>
                          <a:latin typeface="宋体" panose="02010600030101010101" pitchFamily="2" charset="-122"/>
                          <a:cs typeface="Times New Roman" panose="02020603050405020304"/>
                        </a:rPr>
                        <a:t>×</a:t>
                      </a:r>
                      <a:r>
                        <a:rPr lang="en-US" sz="2400" b="1" kern="100">
                          <a:effectLst/>
                          <a:latin typeface="Times New Roman" panose="02020603050405020304"/>
                          <a:cs typeface="Courier New" panose="02070309020205020404"/>
                        </a:rPr>
                        <a:t>10</a:t>
                      </a:r>
                      <a:r>
                        <a:rPr lang="zh-CN" sz="2400" b="1" kern="100" baseline="30000">
                          <a:effectLst/>
                          <a:latin typeface="Times New Roman" panose="02020603050405020304"/>
                          <a:cs typeface="Times New Roman" panose="02020603050405020304"/>
                        </a:rPr>
                        <a:t>－</a:t>
                      </a:r>
                      <a:r>
                        <a:rPr lang="en-US" sz="2400" b="1" kern="100" baseline="30000">
                          <a:effectLst/>
                          <a:latin typeface="Times New Roman" panose="02020603050405020304"/>
                          <a:cs typeface="Courier New" panose="02070309020205020404"/>
                        </a:rPr>
                        <a:t>13</a:t>
                      </a:r>
                      <a:endParaRPr lang="zh-CN" sz="1000" kern="100">
                        <a:effectLst/>
                        <a:latin typeface="宋体" panose="02010600030101010101" pitchFamily="2" charset="-122"/>
                        <a:cs typeface="Courier New" panose="02070309020205020404"/>
                      </a:endParaRPr>
                    </a:p>
                  </a:txBody>
                  <a:tcPr marL="67993" marR="679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kern="100" dirty="0">
                          <a:effectLst/>
                          <a:latin typeface="Times New Roman" panose="02020603050405020304"/>
                          <a:cs typeface="Courier New" panose="02070309020205020404"/>
                        </a:rPr>
                        <a:t>2.0</a:t>
                      </a:r>
                      <a:r>
                        <a:rPr lang="en-US" sz="2400" b="1" kern="100" dirty="0">
                          <a:effectLst/>
                          <a:latin typeface="宋体" panose="02010600030101010101" pitchFamily="2" charset="-122"/>
                          <a:cs typeface="Times New Roman" panose="02020603050405020304"/>
                        </a:rPr>
                        <a:t>×</a:t>
                      </a:r>
                      <a:r>
                        <a:rPr lang="en-US" sz="2400" b="1" kern="100" dirty="0">
                          <a:effectLst/>
                          <a:latin typeface="Times New Roman" panose="02020603050405020304"/>
                          <a:cs typeface="Courier New" panose="02070309020205020404"/>
                        </a:rPr>
                        <a:t>10</a:t>
                      </a:r>
                      <a:r>
                        <a:rPr lang="zh-CN" sz="2400" b="1" kern="100" baseline="30000" dirty="0">
                          <a:effectLst/>
                          <a:latin typeface="Times New Roman" panose="02020603050405020304"/>
                          <a:cs typeface="Times New Roman" panose="02020603050405020304"/>
                        </a:rPr>
                        <a:t>－</a:t>
                      </a:r>
                      <a:r>
                        <a:rPr lang="en-US" sz="2400" b="1" kern="100" baseline="30000" dirty="0">
                          <a:effectLst/>
                          <a:latin typeface="Times New Roman" panose="02020603050405020304"/>
                          <a:cs typeface="Courier New" panose="02070309020205020404"/>
                        </a:rPr>
                        <a:t>12</a:t>
                      </a:r>
                      <a:endParaRPr lang="zh-CN" sz="1000" kern="100" dirty="0">
                        <a:effectLst/>
                        <a:latin typeface="宋体" panose="02010600030101010101" pitchFamily="2" charset="-122"/>
                        <a:cs typeface="Courier New" panose="02070309020205020404"/>
                      </a:endParaRPr>
                    </a:p>
                  </a:txBody>
                  <a:tcPr marL="67993" marR="679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32793" name="对象 4"/>
          <p:cNvGraphicFramePr>
            <a:graphicFrameLocks noChangeAspect="1"/>
          </p:cNvGraphicFramePr>
          <p:nvPr/>
        </p:nvGraphicFramePr>
        <p:xfrm>
          <a:off x="850900" y="4102100"/>
          <a:ext cx="10893425" cy="2206625"/>
        </p:xfrm>
        <a:graphic>
          <a:graphicData uri="http://schemas.openxmlformats.org/presentationml/2006/ole">
            <mc:AlternateContent xmlns:mc="http://schemas.openxmlformats.org/markup-compatibility/2006">
              <mc:Choice xmlns:v="urn:schemas-microsoft-com:vml" Requires="v">
                <p:oleObj spid="_x0000_s3081" name="" r:id="rId1" imgW="10907395" imgH="2226945" progId="Word.Document.8">
                  <p:embed/>
                </p:oleObj>
              </mc:Choice>
              <mc:Fallback>
                <p:oleObj name="" r:id="rId1" imgW="10907395" imgH="2226945" progId="Word.Document.8">
                  <p:embed/>
                  <p:pic>
                    <p:nvPicPr>
                      <p:cNvPr id="0" name="图片 3080"/>
                      <p:cNvPicPr/>
                      <p:nvPr/>
                    </p:nvPicPr>
                    <p:blipFill>
                      <a:blip r:embed="rId2"/>
                      <a:stretch>
                        <a:fillRect/>
                      </a:stretch>
                    </p:blipFill>
                    <p:spPr>
                      <a:xfrm>
                        <a:off x="850900" y="4102100"/>
                        <a:ext cx="10893425" cy="2206625"/>
                      </a:xfrm>
                      <a:prstGeom prst="rect">
                        <a:avLst/>
                      </a:prstGeom>
                      <a:noFill/>
                      <a:ln w="38100">
                        <a:noFill/>
                        <a:miter/>
                      </a:ln>
                    </p:spPr>
                  </p:pic>
                </p:oleObj>
              </mc:Fallback>
            </mc:AlternateContent>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6" name="矩形 1"/>
          <p:cNvSpPr>
            <a:spLocks noChangeArrowheads="1"/>
          </p:cNvSpPr>
          <p:nvPr/>
        </p:nvSpPr>
        <p:spPr bwMode="auto">
          <a:xfrm>
            <a:off x="519113" y="1049338"/>
            <a:ext cx="1125696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测定水体中氯化物的含量，常用标准硝酸银法进行滴定，滴定时，应加入的指示剂是</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a.KBr</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  			b.K</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CrO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zh-CN" altLang="zh-CN" sz="2400" b="1" i="0" u="none" strike="noStrike" kern="100" cap="none" spc="0" normalizeH="0" baseline="0" noProof="0" dirty="0">
                <a:ln>
                  <a:noFill/>
                </a:ln>
                <a:solidFill>
                  <a:srgbClr val="FF0000"/>
                </a:solidFill>
                <a:effectLst/>
                <a:uLnTx/>
                <a:uFillTx/>
                <a:latin typeface="Times New Roman" panose="02020603050405020304"/>
                <a:ea typeface="黑体" panose="02010609060101010101" pitchFamily="49" charset="-122"/>
                <a:cs typeface="Times New Roman" panose="02020603050405020304"/>
              </a:rPr>
              <a:t>答案</a:t>
            </a:r>
            <a:r>
              <a:rPr kumimoji="0" lang="zh-CN" altLang="zh-CN" sz="2400" b="1" i="0" u="none" strike="noStrike" kern="100" cap="none" spc="0" normalizeH="0" baseline="0" noProof="0" dirty="0">
                <a:ln>
                  <a:noFill/>
                </a:ln>
                <a:solidFill>
                  <a:srgbClr val="FF0000"/>
                </a:solidFill>
                <a:effectLst/>
                <a:uLnTx/>
                <a:uFillTx/>
                <a:latin typeface="Times New Roman" panose="02020603050405020304"/>
                <a:ea typeface="宋体" panose="02010600030101010101" pitchFamily="2" charset="-122"/>
                <a:cs typeface="Times New Roman" panose="02020603050405020304"/>
              </a:rPr>
              <a:t>　</a:t>
            </a:r>
            <a:r>
              <a:rPr kumimoji="0" lang="en-US" altLang="zh-CN" sz="2400" b="1" i="0" u="none" strike="noStrike" kern="100" cap="none" spc="0" normalizeH="0" baseline="0" noProof="0" dirty="0">
                <a:ln>
                  <a:noFill/>
                </a:ln>
                <a:solidFill>
                  <a:srgbClr val="FF0000"/>
                </a:solidFill>
                <a:effectLst/>
                <a:uLnTx/>
                <a:uFillTx/>
                <a:latin typeface="Times New Roman" panose="02020603050405020304"/>
                <a:ea typeface="宋体" panose="02010600030101010101" pitchFamily="2" charset="-122"/>
                <a:cs typeface="Courier New" panose="02070309020205020404"/>
              </a:rPr>
              <a:t>(1)Ag</a:t>
            </a:r>
            <a:r>
              <a:rPr kumimoji="0" lang="en-US" altLang="zh-CN" sz="2400" b="1" i="0" u="none" strike="noStrike" kern="100" cap="none" spc="0" normalizeH="0" baseline="-25000" noProof="0" dirty="0">
                <a:ln>
                  <a:noFill/>
                </a:ln>
                <a:solidFill>
                  <a:srgbClr val="FF0000"/>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rgbClr val="FF0000"/>
                </a:solidFill>
                <a:effectLst/>
                <a:uLnTx/>
                <a:uFillTx/>
                <a:latin typeface="Times New Roman" panose="02020603050405020304"/>
                <a:ea typeface="宋体" panose="02010600030101010101" pitchFamily="2" charset="-122"/>
                <a:cs typeface="Courier New" panose="02070309020205020404"/>
              </a:rPr>
              <a:t>CrO</a:t>
            </a:r>
            <a:r>
              <a:rPr kumimoji="0" lang="en-US" altLang="zh-CN" sz="2400" b="1" i="0" u="none" strike="noStrike" kern="100" cap="none" spc="0" normalizeH="0" baseline="-25000" noProof="0" dirty="0">
                <a:ln>
                  <a:noFill/>
                </a:ln>
                <a:solidFill>
                  <a:srgbClr val="FF0000"/>
                </a:solidFill>
                <a:effectLst/>
                <a:uLnTx/>
                <a:uFillTx/>
                <a:latin typeface="Times New Roman" panose="02020603050405020304"/>
                <a:ea typeface="宋体" panose="02010600030101010101" pitchFamily="2" charset="-122"/>
                <a:cs typeface="Courier New" panose="02070309020205020404"/>
              </a:rPr>
              <a:t>4</a:t>
            </a:r>
            <a:r>
              <a:rPr kumimoji="0" lang="en-US" altLang="zh-CN" sz="2400" b="1" i="0" u="none" strike="noStrike" kern="100" cap="none" spc="0" normalizeH="0" baseline="0" noProof="0" dirty="0">
                <a:ln>
                  <a:noFill/>
                </a:ln>
                <a:solidFill>
                  <a:srgbClr val="FF0000"/>
                </a:solidFill>
                <a:effectLst/>
                <a:uLnTx/>
                <a:uFillTx/>
                <a:latin typeface="Times New Roman" panose="02020603050405020304"/>
                <a:ea typeface="宋体" panose="02010600030101010101" pitchFamily="2" charset="-122"/>
                <a:cs typeface="Courier New" panose="02070309020205020404"/>
              </a:rPr>
              <a:t>&gt;</a:t>
            </a:r>
            <a:r>
              <a:rPr kumimoji="0" lang="en-US" altLang="zh-CN" sz="2400" b="1" i="0" u="none" strike="noStrike" kern="100" cap="none" spc="0" normalizeH="0" baseline="0" noProof="0" dirty="0" err="1">
                <a:ln>
                  <a:noFill/>
                </a:ln>
                <a:solidFill>
                  <a:srgbClr val="FF0000"/>
                </a:solidFill>
                <a:effectLst/>
                <a:uLnTx/>
                <a:uFillTx/>
                <a:latin typeface="Times New Roman" panose="02020603050405020304"/>
                <a:ea typeface="宋体" panose="02010600030101010101" pitchFamily="2" charset="-122"/>
                <a:cs typeface="Courier New" panose="02070309020205020404"/>
              </a:rPr>
              <a:t>AgCl</a:t>
            </a:r>
            <a:r>
              <a:rPr kumimoji="0" lang="en-US" altLang="zh-CN" sz="2400" b="1" i="0" u="none" strike="noStrike" kern="100" cap="none" spc="0" normalizeH="0" baseline="0" noProof="0" dirty="0">
                <a:ln>
                  <a:noFill/>
                </a:ln>
                <a:solidFill>
                  <a:srgbClr val="FF0000"/>
                </a:solidFill>
                <a:effectLst/>
                <a:uLnTx/>
                <a:uFillTx/>
                <a:latin typeface="Times New Roman" panose="02020603050405020304"/>
                <a:ea typeface="宋体" panose="02010600030101010101" pitchFamily="2" charset="-122"/>
                <a:cs typeface="Courier New" panose="02070309020205020404"/>
              </a:rPr>
              <a:t>&gt;</a:t>
            </a:r>
            <a:r>
              <a:rPr kumimoji="0" lang="en-US" altLang="zh-CN" sz="2400" b="1" i="0" u="none" strike="noStrike" kern="100" cap="none" spc="0" normalizeH="0" baseline="0" noProof="0" dirty="0" err="1">
                <a:ln>
                  <a:noFill/>
                </a:ln>
                <a:solidFill>
                  <a:srgbClr val="FF0000"/>
                </a:solidFill>
                <a:effectLst/>
                <a:uLnTx/>
                <a:uFillTx/>
                <a:latin typeface="Times New Roman" panose="02020603050405020304"/>
                <a:ea typeface="宋体" panose="02010600030101010101" pitchFamily="2" charset="-122"/>
                <a:cs typeface="Courier New" panose="02070309020205020404"/>
              </a:rPr>
              <a:t>AgBr</a:t>
            </a:r>
            <a:r>
              <a:rPr kumimoji="0" lang="zh-CN" altLang="zh-CN" sz="2400" b="1" i="0" u="none" strike="noStrike" kern="100" cap="none" spc="0" normalizeH="0" baseline="0" noProof="0" dirty="0">
                <a:ln>
                  <a:noFill/>
                </a:ln>
                <a:solidFill>
                  <a:srgbClr val="FF0000"/>
                </a:solidFill>
                <a:effectLst/>
                <a:uLnTx/>
                <a:uFillTx/>
                <a:latin typeface="Times New Roman" panose="02020603050405020304"/>
                <a:ea typeface="宋体" panose="02010600030101010101" pitchFamily="2" charset="-122"/>
                <a:cs typeface="Times New Roman" panose="02020603050405020304"/>
              </a:rPr>
              <a:t>　</a:t>
            </a:r>
            <a:r>
              <a:rPr kumimoji="0" lang="en-US" altLang="zh-CN" sz="2400" b="1" i="0" u="none" strike="noStrike" kern="100" cap="none" spc="0" normalizeH="0" baseline="0" noProof="0" dirty="0">
                <a:ln>
                  <a:noFill/>
                </a:ln>
                <a:solidFill>
                  <a:srgbClr val="FF0000"/>
                </a:solidFill>
                <a:effectLst/>
                <a:uLnTx/>
                <a:uFillTx/>
                <a:latin typeface="Times New Roman" panose="02020603050405020304"/>
                <a:ea typeface="宋体" panose="02010600030101010101" pitchFamily="2" charset="-122"/>
                <a:cs typeface="Courier New" panose="02070309020205020404"/>
              </a:rPr>
              <a:t>(2)2.7</a:t>
            </a:r>
            <a:r>
              <a:rPr kumimoji="0" lang="en-US" altLang="zh-CN" sz="2400" b="1" i="0" u="none" strike="noStrike" kern="100" cap="none" spc="0" normalizeH="0" baseline="0" noProof="0" dirty="0">
                <a:ln>
                  <a:noFill/>
                </a:ln>
                <a:solidFill>
                  <a:srgbClr val="FF0000"/>
                </a:solidFill>
                <a:effectLst/>
                <a:uLnTx/>
                <a:uFillTx/>
                <a:latin typeface="宋体" panose="02010600030101010101" pitchFamily="2" charset="-122"/>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rgbClr val="FF0000"/>
                </a:solidFill>
                <a:effectLst/>
                <a:uLnTx/>
                <a:uFillTx/>
                <a:latin typeface="Times New Roman" panose="02020603050405020304"/>
                <a:ea typeface="宋体" panose="02010600030101010101" pitchFamily="2" charset="-122"/>
                <a:cs typeface="Courier New" panose="02070309020205020404"/>
              </a:rPr>
              <a:t>10</a:t>
            </a:r>
            <a:r>
              <a:rPr kumimoji="0" lang="zh-CN" altLang="zh-CN" sz="2400" b="1" i="0" u="none" strike="noStrike" kern="100" cap="none" spc="0" normalizeH="0" baseline="30000" noProof="0" dirty="0">
                <a:ln>
                  <a:noFill/>
                </a:ln>
                <a:solidFill>
                  <a:srgbClr val="FF0000"/>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rgbClr val="FF0000"/>
                </a:solidFill>
                <a:effectLst/>
                <a:uLnTx/>
                <a:uFillTx/>
                <a:latin typeface="Times New Roman" panose="02020603050405020304"/>
                <a:ea typeface="宋体" panose="02010600030101010101" pitchFamily="2" charset="-122"/>
                <a:cs typeface="Courier New" panose="02070309020205020404"/>
              </a:rPr>
              <a:t>3</a:t>
            </a:r>
            <a:r>
              <a:rPr kumimoji="0" lang="zh-CN" altLang="zh-CN" sz="2400" b="1" i="0" u="none" strike="noStrike" kern="100" cap="none" spc="0" normalizeH="0" baseline="0" noProof="0" dirty="0">
                <a:ln>
                  <a:noFill/>
                </a:ln>
                <a:solidFill>
                  <a:srgbClr val="FF0000"/>
                </a:solidFill>
                <a:effectLst/>
                <a:uLnTx/>
                <a:uFillTx/>
                <a:latin typeface="Times New Roman" panose="02020603050405020304"/>
                <a:ea typeface="宋体" panose="02010600030101010101" pitchFamily="2" charset="-122"/>
                <a:cs typeface="Times New Roman" panose="02020603050405020304"/>
              </a:rPr>
              <a:t>　</a:t>
            </a:r>
            <a:r>
              <a:rPr kumimoji="0" lang="en-US" altLang="zh-CN" sz="2400" b="1" i="0" u="none" strike="noStrike" kern="100" cap="none" spc="0" normalizeH="0" baseline="0" noProof="0" dirty="0">
                <a:ln>
                  <a:noFill/>
                </a:ln>
                <a:solidFill>
                  <a:srgbClr val="FF0000"/>
                </a:solidFill>
                <a:effectLst/>
                <a:uLnTx/>
                <a:uFillTx/>
                <a:latin typeface="Times New Roman" panose="02020603050405020304"/>
                <a:ea typeface="宋体" panose="02010600030101010101" pitchFamily="2" charset="-122"/>
                <a:cs typeface="Courier New" panose="02070309020205020404"/>
              </a:rPr>
              <a:t>(3)b</a:t>
            </a:r>
            <a:endParaRPr kumimoji="0" lang="zh-CN" altLang="zh-CN" sz="1050" b="0" i="0" u="none" strike="noStrike" kern="100" cap="none" spc="0" normalizeH="0" baseline="0" noProof="0" dirty="0">
              <a:ln>
                <a:noFill/>
              </a:ln>
              <a:solidFill>
                <a:srgbClr val="FF0000"/>
              </a:solidFill>
              <a:effectLst/>
              <a:uLnTx/>
              <a:uFillTx/>
              <a:latin typeface="宋体" panose="02010600030101010101" pitchFamily="2" charset="-122"/>
              <a:ea typeface="宋体" panose="02010600030101010101" pitchFamily="2" charset="-122"/>
              <a:cs typeface="Courier New" panose="020703090202050204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charRg st="69" end="110"/>
                                            </p:txEl>
                                          </p:spTgt>
                                        </p:tgtEl>
                                        <p:attrNameLst>
                                          <p:attrName>style.visibility</p:attrName>
                                        </p:attrNameLst>
                                      </p:cBhvr>
                                      <p:to>
                                        <p:strVal val="visible"/>
                                      </p:to>
                                    </p:set>
                                    <p:animEffect transition="in" filter="blinds(horizontal)">
                                      <p:cBhvr>
                                        <p:cTn id="7" dur="500"/>
                                        <p:tgtEl>
                                          <p:spTgt spid="6">
                                            <p:txEl>
                                              <p:charRg st="69" end="1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34817" name="矩形 1"/>
          <p:cNvSpPr/>
          <p:nvPr/>
        </p:nvSpPr>
        <p:spPr>
          <a:xfrm>
            <a:off x="479425" y="922338"/>
            <a:ext cx="11256963" cy="560387"/>
          </a:xfrm>
          <a:prstGeom prst="rect">
            <a:avLst/>
          </a:prstGeom>
          <a:noFill/>
          <a:ln w="9525">
            <a:noFill/>
          </a:ln>
        </p:spPr>
        <p:txBody>
          <a:bodyPr anchor="t">
            <a:spAutoFit/>
          </a:bodyPr>
          <a:p>
            <a:pPr algn="just" defTabSz="914400">
              <a:lnSpc>
                <a:spcPct val="150000"/>
              </a:lnSpc>
              <a:tabLst>
                <a:tab pos="2970530" algn="l"/>
              </a:tabLst>
            </a:pPr>
            <a:r>
              <a:rPr lang="zh-CN" altLang="zh-CN" sz="2400" b="1" dirty="0">
                <a:latin typeface="Times New Roman" panose="02020603050405020304" pitchFamily="18" charset="0"/>
                <a:ea typeface="黑体" panose="02010609060101010101" pitchFamily="49" charset="-122"/>
              </a:rPr>
              <a:t>思维探究</a:t>
            </a:r>
            <a:endParaRPr lang="zh-CN" altLang="zh-CN" sz="1000" b="1" dirty="0">
              <a:latin typeface="宋体" panose="02010600030101010101" pitchFamily="2" charset="-122"/>
              <a:ea typeface="黑体" panose="02010609060101010101" pitchFamily="49" charset="-122"/>
            </a:endParaRPr>
          </a:p>
        </p:txBody>
      </p:sp>
      <p:sp>
        <p:nvSpPr>
          <p:cNvPr id="9" name="矩形 1"/>
          <p:cNvSpPr>
            <a:spLocks noChangeArrowheads="1"/>
          </p:cNvSpPr>
          <p:nvPr/>
        </p:nvSpPr>
        <p:spPr bwMode="auto">
          <a:xfrm>
            <a:off x="782638" y="1500188"/>
            <a:ext cx="10953750"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已知</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25 </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时，</a:t>
            </a:r>
            <a:r>
              <a:rPr kumimoji="0" lang="en-US" altLang="zh-CN" sz="2400" b="1" i="1"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K</a:t>
            </a:r>
            <a:r>
              <a:rPr kumimoji="0" lang="en-US" altLang="zh-CN" sz="2400" b="1" i="0" u="none" strike="noStrike" kern="100" cap="none" spc="0" normalizeH="0" baseline="-2500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sp</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(CaSO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9</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10</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6</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，现向该条件下的</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100 mL CaSO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饱和溶液中加入</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400 mL 0.01 </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mol·L</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 Na</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SO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溶液是否有沉淀生成？</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graphicFrame>
        <p:nvGraphicFramePr>
          <p:cNvPr id="2" name="对象 1"/>
          <p:cNvGraphicFramePr>
            <a:graphicFrameLocks noChangeAspect="1"/>
          </p:cNvGraphicFramePr>
          <p:nvPr/>
        </p:nvGraphicFramePr>
        <p:xfrm>
          <a:off x="920750" y="2752725"/>
          <a:ext cx="10839450" cy="2476500"/>
        </p:xfrm>
        <a:graphic>
          <a:graphicData uri="http://schemas.openxmlformats.org/presentationml/2006/ole">
            <mc:AlternateContent xmlns:mc="http://schemas.openxmlformats.org/markup-compatibility/2006">
              <mc:Choice xmlns:v="urn:schemas-microsoft-com:vml" Requires="v">
                <p:oleObj spid="_x0000_s3082" name="" r:id="rId1" imgW="10859770" imgH="2482215" progId="Word.Document.8">
                  <p:embed/>
                </p:oleObj>
              </mc:Choice>
              <mc:Fallback>
                <p:oleObj name="" r:id="rId1" imgW="10859770" imgH="2482215" progId="Word.Document.8">
                  <p:embed/>
                  <p:pic>
                    <p:nvPicPr>
                      <p:cNvPr id="0" name="图片 3081"/>
                      <p:cNvPicPr/>
                      <p:nvPr/>
                    </p:nvPicPr>
                    <p:blipFill>
                      <a:blip r:embed="rId2"/>
                      <a:stretch>
                        <a:fillRect/>
                      </a:stretch>
                    </p:blipFill>
                    <p:spPr>
                      <a:xfrm>
                        <a:off x="920750" y="2752725"/>
                        <a:ext cx="10839450" cy="247650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7" name="矩形 1"/>
          <p:cNvSpPr>
            <a:spLocks noChangeArrowheads="1"/>
          </p:cNvSpPr>
          <p:nvPr/>
        </p:nvSpPr>
        <p:spPr bwMode="auto">
          <a:xfrm>
            <a:off x="519113" y="1741488"/>
            <a:ext cx="112569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黑体" panose="02010609060101010101" pitchFamily="49" charset="-122"/>
                <a:cs typeface="Times New Roman" panose="02020603050405020304"/>
              </a:rPr>
              <a:t>沉淀的生成、溶解、分步沉淀及转化　促进学生</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黑体" panose="02010609060101010101" pitchFamily="49" charset="-122"/>
                <a:cs typeface="Times New Roman" panose="02020603050405020304"/>
              </a:rPr>
              <a:t>模型认知</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黑体" panose="02010609060101010101" pitchFamily="49" charset="-122"/>
                <a:cs typeface="Times New Roman" panose="02020603050405020304"/>
              </a:rPr>
              <a:t>素养的发展</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黑体" panose="02010609060101010101" pitchFamily="49" charset="-122"/>
                <a:cs typeface="Times New Roman" panose="02020603050405020304"/>
              </a:rPr>
              <a:t>素养说明：</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sp>
        <p:nvSpPr>
          <p:cNvPr id="8" name="矩形 1"/>
          <p:cNvSpPr>
            <a:spLocks noChangeArrowheads="1"/>
          </p:cNvSpPr>
          <p:nvPr/>
        </p:nvSpPr>
        <p:spPr bwMode="auto">
          <a:xfrm>
            <a:off x="623888" y="2287588"/>
            <a:ext cx="10953750" cy="22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1440180" algn="just" defTabSz="914400" rtl="0" eaLnBrk="0" fontAlgn="base" latinLnBrk="0" hangingPunct="0">
              <a:lnSpc>
                <a:spcPct val="150000"/>
              </a:lnSpc>
              <a:spcBef>
                <a:spcPct val="0"/>
              </a:spcBef>
              <a:spcAft>
                <a:spcPts val="0"/>
              </a:spcAft>
              <a:buClrTx/>
              <a:buSzTx/>
              <a:buFontTx/>
              <a:buNone/>
              <a:tabLst>
                <a:tab pos="2970530" algn="l"/>
              </a:tabLst>
              <a:defRPr/>
            </a:pPr>
            <a:r>
              <a:rPr kumimoji="0" lang="zh-CN" altLang="zh-CN" sz="2400" b="1" i="0" u="none" strike="noStrike" kern="100" cap="none" spc="0" normalizeH="0" baseline="0" noProof="0" dirty="0">
                <a:ln>
                  <a:noFill/>
                </a:ln>
                <a:solidFill>
                  <a:prstClr val="black"/>
                </a:solidFill>
                <a:effectLst/>
                <a:uLnTx/>
                <a:uFillTx/>
                <a:latin typeface="Times New Roman" panose="02020603050405020304"/>
                <a:ea typeface="宋体" panose="02010600030101010101" pitchFamily="2" charset="-122"/>
                <a:cs typeface="Times New Roman" panose="02020603050405020304"/>
              </a:rPr>
              <a:t>控制沉淀的生成与否及沉淀转化是近年来高考出现的高频题型。这类题目以工农业生产为背景，设置物质的分离、提纯、制备等问题。解答时以溶度积</a:t>
            </a:r>
            <a:r>
              <a:rPr kumimoji="0" lang="en-US" altLang="zh-CN" sz="2400" b="1" i="1" u="none" strike="noStrike" kern="100" cap="none" spc="0" normalizeH="0" baseline="0" noProof="0" dirty="0" err="1">
                <a:ln>
                  <a:noFill/>
                </a:ln>
                <a:solidFill>
                  <a:prstClr val="black"/>
                </a:solidFill>
                <a:effectLst/>
                <a:uLnTx/>
                <a:uFillTx/>
                <a:latin typeface="Times New Roman" panose="02020603050405020304"/>
                <a:ea typeface="宋体" panose="02010600030101010101" pitchFamily="2" charset="-122"/>
                <a:cs typeface="Courier New" panose="02070309020205020404"/>
              </a:rPr>
              <a:t>K</a:t>
            </a:r>
            <a:r>
              <a:rPr kumimoji="0" lang="en-US" altLang="zh-CN" sz="2400" b="1" i="0" u="none" strike="noStrike" kern="100" cap="none" spc="0" normalizeH="0" baseline="-25000" noProof="0" dirty="0" err="1">
                <a:ln>
                  <a:noFill/>
                </a:ln>
                <a:solidFill>
                  <a:prstClr val="black"/>
                </a:solidFill>
                <a:effectLst/>
                <a:uLnTx/>
                <a:uFillTx/>
                <a:latin typeface="Times New Roman" panose="02020603050405020304"/>
                <a:ea typeface="宋体" panose="02010600030101010101" pitchFamily="2" charset="-122"/>
                <a:cs typeface="Courier New" panose="02070309020205020404"/>
              </a:rPr>
              <a:t>sp</a:t>
            </a:r>
            <a:r>
              <a:rPr kumimoji="0" lang="zh-CN" altLang="zh-CN" sz="2400" b="1" i="0" u="none" strike="noStrike" kern="100" cap="none" spc="0" normalizeH="0" baseline="0" noProof="0" dirty="0">
                <a:ln>
                  <a:noFill/>
                </a:ln>
                <a:solidFill>
                  <a:prstClr val="black"/>
                </a:solidFill>
                <a:effectLst/>
                <a:uLnTx/>
                <a:uFillTx/>
                <a:latin typeface="Times New Roman" panose="02020603050405020304"/>
                <a:ea typeface="宋体" panose="02010600030101010101" pitchFamily="2" charset="-122"/>
                <a:cs typeface="Times New Roman" panose="02020603050405020304"/>
              </a:rPr>
              <a:t>或</a:t>
            </a:r>
            <a:r>
              <a:rPr kumimoji="0" lang="en-US" altLang="zh-CN" sz="2400" b="1" i="1" u="none" strike="noStrike" kern="100" cap="none" spc="0" normalizeH="0" baseline="0" noProof="0" dirty="0" err="1">
                <a:ln>
                  <a:noFill/>
                </a:ln>
                <a:solidFill>
                  <a:prstClr val="black"/>
                </a:solidFill>
                <a:effectLst/>
                <a:uLnTx/>
                <a:uFillTx/>
                <a:latin typeface="Times New Roman" panose="02020603050405020304"/>
                <a:ea typeface="宋体" panose="02010600030101010101" pitchFamily="2" charset="-122"/>
                <a:cs typeface="Courier New" panose="02070309020205020404"/>
              </a:rPr>
              <a:t>K</a:t>
            </a:r>
            <a:r>
              <a:rPr kumimoji="0" lang="en-US" altLang="zh-CN" sz="2400" b="1" i="0" u="none" strike="noStrike" kern="100" cap="none" spc="0" normalizeH="0" baseline="-25000" noProof="0" dirty="0" err="1">
                <a:ln>
                  <a:noFill/>
                </a:ln>
                <a:solidFill>
                  <a:prstClr val="black"/>
                </a:solidFill>
                <a:effectLst/>
                <a:uLnTx/>
                <a:uFillTx/>
                <a:latin typeface="Times New Roman" panose="02020603050405020304"/>
                <a:ea typeface="宋体" panose="02010600030101010101" pitchFamily="2" charset="-122"/>
                <a:cs typeface="Courier New" panose="02070309020205020404"/>
              </a:rPr>
              <a:t>sp</a:t>
            </a:r>
            <a:r>
              <a:rPr kumimoji="0" lang="zh-CN" altLang="zh-CN" sz="2400" b="1" i="0" u="none" strike="noStrike" kern="100" cap="none" spc="0" normalizeH="0" baseline="0" noProof="0" dirty="0">
                <a:ln>
                  <a:noFill/>
                </a:ln>
                <a:solidFill>
                  <a:prstClr val="black"/>
                </a:solidFill>
                <a:effectLst/>
                <a:uLnTx/>
                <a:uFillTx/>
                <a:latin typeface="Times New Roman" panose="02020603050405020304"/>
                <a:ea typeface="宋体" panose="02010600030101010101" pitchFamily="2" charset="-122"/>
                <a:cs typeface="Times New Roman" panose="02020603050405020304"/>
              </a:rPr>
              <a:t>与其它平衡常数的联系数学建模，结合生产目的与数据进行突破，促进学生模型认知素养的发展。</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pic>
        <p:nvPicPr>
          <p:cNvPr id="35843" name="Picture 2" descr="核心素养提升"/>
          <p:cNvPicPr>
            <a:picLocks noChangeAspect="1"/>
          </p:cNvPicPr>
          <p:nvPr/>
        </p:nvPicPr>
        <p:blipFill>
          <a:blip r:embed="rId1">
            <a:clrChange>
              <a:clrFrom>
                <a:srgbClr val="FFFFFF"/>
              </a:clrFrom>
              <a:clrTo>
                <a:srgbClr val="FFFFFF">
                  <a:alpha val="0"/>
                </a:srgbClr>
              </a:clrTo>
            </a:clrChange>
          </a:blip>
          <a:stretch>
            <a:fillRect/>
          </a:stretch>
        </p:blipFill>
        <p:spPr>
          <a:xfrm>
            <a:off x="407988" y="1112838"/>
            <a:ext cx="11412537" cy="469900"/>
          </a:xfrm>
          <a:prstGeom prst="rect">
            <a:avLst/>
          </a:prstGeom>
          <a:noFill/>
          <a:ln w="9525">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6" name="矩形 1"/>
          <p:cNvSpPr>
            <a:spLocks noChangeArrowheads="1"/>
          </p:cNvSpPr>
          <p:nvPr/>
        </p:nvSpPr>
        <p:spPr bwMode="auto">
          <a:xfrm>
            <a:off x="527050" y="549275"/>
            <a:ext cx="1125696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黑体" panose="02010609060101010101" pitchFamily="49" charset="-122"/>
                <a:cs typeface="Times New Roman" panose="02020603050405020304"/>
              </a:rPr>
              <a:t>一、</a:t>
            </a:r>
            <a:r>
              <a:rPr kumimoji="0" lang="en-US" altLang="zh-CN" sz="2400" b="1" i="1" u="none" strike="noStrike" kern="100" cap="none" spc="0" normalizeH="0" baseline="0" noProof="0" dirty="0" err="1">
                <a:ln>
                  <a:noFill/>
                </a:ln>
                <a:solidFill>
                  <a:schemeClr val="tx1"/>
                </a:solidFill>
                <a:effectLst/>
                <a:uLnTx/>
                <a:uFillTx/>
                <a:latin typeface="Times New Roman" panose="02020603050405020304"/>
                <a:ea typeface="黑体" panose="02010609060101010101" pitchFamily="49" charset="-122"/>
                <a:cs typeface="Courier New" panose="02070309020205020404"/>
              </a:rPr>
              <a:t>K</a:t>
            </a:r>
            <a:r>
              <a:rPr kumimoji="0" lang="en-US" altLang="zh-CN" sz="2400" b="1" i="0" u="none" strike="noStrike" kern="100" cap="none" spc="0" normalizeH="0" baseline="-25000" noProof="0" dirty="0" err="1">
                <a:ln>
                  <a:noFill/>
                </a:ln>
                <a:solidFill>
                  <a:schemeClr val="tx1"/>
                </a:solidFill>
                <a:effectLst/>
                <a:uLnTx/>
                <a:uFillTx/>
                <a:latin typeface="Times New Roman" panose="02020603050405020304"/>
                <a:ea typeface="黑体" panose="02010609060101010101" pitchFamily="49" charset="-122"/>
                <a:cs typeface="Courier New" panose="02070309020205020404"/>
              </a:rPr>
              <a:t>sp</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黑体" panose="02010609060101010101" pitchFamily="49" charset="-122"/>
                <a:cs typeface="Times New Roman" panose="02020603050405020304"/>
              </a:rPr>
              <a:t>的表达式及计算</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graphicFrame>
        <p:nvGraphicFramePr>
          <p:cNvPr id="36866" name="对象 1"/>
          <p:cNvGraphicFramePr>
            <a:graphicFrameLocks noChangeAspect="1"/>
          </p:cNvGraphicFramePr>
          <p:nvPr/>
        </p:nvGraphicFramePr>
        <p:xfrm>
          <a:off x="671513" y="1260475"/>
          <a:ext cx="10831512" cy="4903788"/>
        </p:xfrm>
        <a:graphic>
          <a:graphicData uri="http://schemas.openxmlformats.org/presentationml/2006/ole">
            <mc:AlternateContent xmlns:mc="http://schemas.openxmlformats.org/markup-compatibility/2006">
              <mc:Choice xmlns:v="urn:schemas-microsoft-com:vml" Requires="v">
                <p:oleObj spid="_x0000_s3083" name="" r:id="rId1" imgW="10845800" imgH="4962525" progId="Word.Document.8">
                  <p:embed/>
                </p:oleObj>
              </mc:Choice>
              <mc:Fallback>
                <p:oleObj name="" r:id="rId1" imgW="10845800" imgH="4962525" progId="Word.Document.8">
                  <p:embed/>
                  <p:pic>
                    <p:nvPicPr>
                      <p:cNvPr id="0" name="图片 3082"/>
                      <p:cNvPicPr/>
                      <p:nvPr/>
                    </p:nvPicPr>
                    <p:blipFill>
                      <a:blip r:embed="rId2"/>
                      <a:stretch>
                        <a:fillRect/>
                      </a:stretch>
                    </p:blipFill>
                    <p:spPr>
                      <a:xfrm>
                        <a:off x="671513" y="1260475"/>
                        <a:ext cx="10831512" cy="4903788"/>
                      </a:xfrm>
                      <a:prstGeom prst="rect">
                        <a:avLst/>
                      </a:prstGeom>
                      <a:noFill/>
                      <a:ln w="38100">
                        <a:noFill/>
                        <a:miter/>
                      </a:ln>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37889" name="矩形 1"/>
          <p:cNvSpPr/>
          <p:nvPr/>
        </p:nvSpPr>
        <p:spPr>
          <a:xfrm>
            <a:off x="519113" y="922338"/>
            <a:ext cx="11256962" cy="560387"/>
          </a:xfrm>
          <a:prstGeom prst="rect">
            <a:avLst/>
          </a:prstGeom>
          <a:noFill/>
          <a:ln w="9525">
            <a:noFill/>
          </a:ln>
        </p:spPr>
        <p:txBody>
          <a:bodyPr anchor="t">
            <a:spAutoFit/>
          </a:bodyPr>
          <a:p>
            <a:pPr algn="just" defTabSz="914400">
              <a:lnSpc>
                <a:spcPct val="150000"/>
              </a:lnSpc>
              <a:tabLst>
                <a:tab pos="2970530" algn="l"/>
              </a:tabLst>
            </a:pPr>
            <a:r>
              <a:rPr lang="zh-CN" altLang="zh-CN" sz="2400" b="1" dirty="0">
                <a:latin typeface="Times New Roman" panose="02020603050405020304" pitchFamily="18" charset="0"/>
                <a:ea typeface="黑体" panose="02010609060101010101" pitchFamily="49" charset="-122"/>
              </a:rPr>
              <a:t>二、应用</a:t>
            </a:r>
            <a:endParaRPr lang="zh-CN" altLang="zh-CN" sz="1000" b="1" dirty="0">
              <a:latin typeface="宋体" panose="02010600030101010101" pitchFamily="2" charset="-122"/>
              <a:ea typeface="黑体" panose="02010609060101010101" pitchFamily="49" charset="-122"/>
            </a:endParaRPr>
          </a:p>
        </p:txBody>
      </p:sp>
      <p:sp>
        <p:nvSpPr>
          <p:cNvPr id="9" name="矩形 1"/>
          <p:cNvSpPr>
            <a:spLocks noChangeArrowheads="1"/>
          </p:cNvSpPr>
          <p:nvPr/>
        </p:nvSpPr>
        <p:spPr bwMode="auto">
          <a:xfrm>
            <a:off x="550863" y="1550988"/>
            <a:ext cx="10953750"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52095" marR="0" lvl="0" indent="-252095" algn="just" defTabSz="914400" rtl="0" eaLnBrk="0" fontAlgn="base" latinLnBrk="0" hangingPunct="0">
              <a:lnSpc>
                <a:spcPct val="150000"/>
              </a:lnSpc>
              <a:spcBef>
                <a:spcPct val="0"/>
              </a:spcBef>
              <a:spcAft>
                <a:spcPts val="0"/>
              </a:spcAft>
              <a:buClrTx/>
              <a:buSzTx/>
              <a:buFontTx/>
              <a:buNone/>
              <a:tabLst>
                <a:tab pos="2970530" algn="l"/>
              </a:tabLst>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同种类型的难溶电解质的</a:t>
            </a:r>
            <a:r>
              <a:rPr kumimoji="0" lang="en-US" altLang="zh-CN" sz="2400" b="1" i="1"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K</a:t>
            </a:r>
            <a:r>
              <a:rPr kumimoji="0" lang="en-US" altLang="zh-CN" sz="2400" b="1" i="0" u="none" strike="noStrike" kern="100" cap="none" spc="0" normalizeH="0" baseline="-2500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sp</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越小，溶解度越小。</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252095" marR="0" lvl="0" indent="-252095" algn="just" defTabSz="914400" rtl="0" eaLnBrk="0" fontAlgn="base" latinLnBrk="0" hangingPunct="0">
              <a:lnSpc>
                <a:spcPct val="150000"/>
              </a:lnSpc>
              <a:spcBef>
                <a:spcPct val="0"/>
              </a:spcBef>
              <a:spcAft>
                <a:spcPts val="0"/>
              </a:spcAft>
              <a:buClrTx/>
              <a:buSzTx/>
              <a:buFontTx/>
              <a:buNone/>
              <a:tabLst>
                <a:tab pos="2970530" algn="l"/>
              </a:tabLst>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平衡向着平衡常数较小的方向进行，即</a:t>
            </a:r>
            <a:r>
              <a:rPr kumimoji="0" lang="en-US" altLang="zh-CN" sz="2400" b="1" i="1"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K</a:t>
            </a:r>
            <a:r>
              <a:rPr kumimoji="0" lang="en-US" altLang="zh-CN" sz="2400" b="1" i="0" u="none" strike="noStrike" kern="100" cap="none" spc="0" normalizeH="0" baseline="-2500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sp</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同种类型</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小的生成沉淀，溶解度大的沉淀转化为溶解度小的沉淀或更难电离的物质</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如</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PbSO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2CH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COONH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en-US" altLang="zh-CN" sz="2400" b="1" i="0" u="none" strike="noStrike" kern="100" cap="none" spc="-8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COO)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Pb</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(NH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SO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38913" name="矩形 1"/>
          <p:cNvSpPr/>
          <p:nvPr/>
        </p:nvSpPr>
        <p:spPr>
          <a:xfrm>
            <a:off x="519113" y="1177925"/>
            <a:ext cx="11256962" cy="558800"/>
          </a:xfrm>
          <a:prstGeom prst="rect">
            <a:avLst/>
          </a:prstGeom>
          <a:noFill/>
          <a:ln w="9525">
            <a:noFill/>
          </a:ln>
        </p:spPr>
        <p:txBody>
          <a:bodyPr anchor="t">
            <a:spAutoFit/>
          </a:bodyPr>
          <a:p>
            <a:pPr algn="just" defTabSz="914400">
              <a:lnSpc>
                <a:spcPct val="150000"/>
              </a:lnSpc>
              <a:tabLst>
                <a:tab pos="2970530" algn="l"/>
              </a:tabLst>
            </a:pPr>
            <a:r>
              <a:rPr lang="zh-CN" altLang="zh-CN" sz="2400" b="1" dirty="0">
                <a:latin typeface="Times New Roman" panose="02020603050405020304" pitchFamily="18" charset="0"/>
                <a:ea typeface="黑体" panose="02010609060101010101" pitchFamily="49" charset="-122"/>
              </a:rPr>
              <a:t>三、解题建模</a:t>
            </a:r>
            <a:endParaRPr lang="zh-CN" altLang="zh-CN" sz="1000" b="1" dirty="0">
              <a:latin typeface="宋体" panose="02010600030101010101" pitchFamily="2" charset="-122"/>
              <a:ea typeface="黑体" panose="02010609060101010101" pitchFamily="49" charset="-122"/>
            </a:endParaRPr>
          </a:p>
        </p:txBody>
      </p:sp>
      <p:pic>
        <p:nvPicPr>
          <p:cNvPr id="38914" name="Picture 4" descr="XH90"/>
          <p:cNvPicPr>
            <a:picLocks noChangeAspect="1"/>
          </p:cNvPicPr>
          <p:nvPr/>
        </p:nvPicPr>
        <p:blipFill>
          <a:blip r:embed="rId1">
            <a:clrChange>
              <a:clrFrom>
                <a:srgbClr val="FFFFFF"/>
              </a:clrFrom>
              <a:clrTo>
                <a:srgbClr val="FFFFFF">
                  <a:alpha val="0"/>
                </a:srgbClr>
              </a:clrTo>
            </a:clrChange>
          </a:blip>
          <a:stretch>
            <a:fillRect/>
          </a:stretch>
        </p:blipFill>
        <p:spPr>
          <a:xfrm>
            <a:off x="2135188" y="1884363"/>
            <a:ext cx="7065962" cy="2336800"/>
          </a:xfrm>
          <a:prstGeom prst="rect">
            <a:avLst/>
          </a:prstGeom>
          <a:noFill/>
          <a:ln w="9525">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6" name="矩形 1"/>
          <p:cNvSpPr>
            <a:spLocks noChangeArrowheads="1"/>
          </p:cNvSpPr>
          <p:nvPr/>
        </p:nvSpPr>
        <p:spPr bwMode="auto">
          <a:xfrm>
            <a:off x="407988" y="669925"/>
            <a:ext cx="11256963"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黑体" panose="02010609060101010101" pitchFamily="49"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黑体" panose="02010609060101010101" pitchFamily="49" charset="-122"/>
                <a:cs typeface="Times New Roman" panose="02020603050405020304"/>
              </a:rPr>
              <a:t>题组训练</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黑体" panose="02010609060101010101" pitchFamily="49" charset="-122"/>
                <a:cs typeface="Courier New" panose="020703090202050204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黑体" panose="02010609060101010101" pitchFamily="49" charset="-122"/>
                <a:cs typeface="Times New Roman" panose="02020603050405020304"/>
              </a:rPr>
              <a:t>题型一　控制沉淀生成</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sp>
        <p:nvSpPr>
          <p:cNvPr id="9" name="矩形 1"/>
          <p:cNvSpPr>
            <a:spLocks noChangeArrowheads="1"/>
          </p:cNvSpPr>
          <p:nvPr/>
        </p:nvSpPr>
        <p:spPr bwMode="auto">
          <a:xfrm>
            <a:off x="574675" y="1852613"/>
            <a:ext cx="10953750" cy="168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52095" marR="0" lvl="0" indent="-252095" algn="just" defTabSz="914400" rtl="0" eaLnBrk="0" fontAlgn="base" latinLnBrk="0" hangingPunct="0">
              <a:lnSpc>
                <a:spcPct val="150000"/>
              </a:lnSpc>
              <a:spcBef>
                <a:spcPct val="0"/>
              </a:spcBef>
              <a:spcAft>
                <a:spcPts val="0"/>
              </a:spcAft>
              <a:buClrTx/>
              <a:buSzTx/>
              <a:buFontTx/>
              <a:buNone/>
              <a:tabLst>
                <a:tab pos="2970530" algn="l"/>
              </a:tabLst>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a:t>
            </a:r>
            <a:r>
              <a:rPr kumimoji="0" lang="en-US" altLang="zh-CN" sz="2400" b="1" i="0" u="none" strike="noStrike" kern="100" cap="none" spc="0" normalizeH="0" baseline="0" noProof="0" dirty="0">
                <a:ln>
                  <a:noFill/>
                </a:ln>
                <a:solidFill>
                  <a:schemeClr val="tx1"/>
                </a:solidFill>
                <a:effectLst/>
                <a:uLnTx/>
                <a:uFillTx/>
                <a:latin typeface="Arial" panose="020B0604020202020204"/>
                <a:ea typeface="黑体" panose="02010609060101010101" pitchFamily="49" charset="-122"/>
                <a:cs typeface="Courier New" panose="02070309020205020404"/>
              </a:rPr>
              <a:t>(2015·</a:t>
            </a:r>
            <a:r>
              <a:rPr kumimoji="0" lang="zh-CN" altLang="zh-CN" sz="2400" b="1" i="0" u="none" strike="noStrike" kern="100" cap="none" spc="0" normalizeH="0" baseline="0" noProof="0" dirty="0">
                <a:ln>
                  <a:noFill/>
                </a:ln>
                <a:solidFill>
                  <a:schemeClr val="tx1"/>
                </a:solidFill>
                <a:effectLst/>
                <a:uLnTx/>
                <a:uFillTx/>
                <a:latin typeface="Arial" panose="020B0604020202020204"/>
                <a:ea typeface="黑体" panose="02010609060101010101" pitchFamily="49" charset="-122"/>
                <a:cs typeface="Arial" panose="020B0604020202020204"/>
              </a:rPr>
              <a:t>福建理综</a:t>
            </a:r>
            <a:r>
              <a:rPr kumimoji="0" lang="en-US" altLang="zh-CN" sz="2400" b="1" i="0" u="none" strike="noStrike" kern="100" cap="none" spc="0" normalizeH="0" baseline="0" noProof="0" dirty="0">
                <a:ln>
                  <a:noFill/>
                </a:ln>
                <a:solidFill>
                  <a:schemeClr val="tx1"/>
                </a:solidFill>
                <a:effectLst/>
                <a:uLnTx/>
                <a:uFillTx/>
                <a:latin typeface="Arial" panose="020B0604020202020204"/>
                <a:ea typeface="黑体" panose="02010609060101010101" pitchFamily="49" charset="-122"/>
                <a:cs typeface="Courier New" panose="020703090202050204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25 </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，在</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0.10 </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mol·L</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 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S</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溶液中，通入</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HCl</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气体或加入</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NaOH</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固体以调节溶液</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pH</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，溶液</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pH</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与</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[S</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关系如下图</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忽略溶液体积的变化、</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S</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的挥发</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pic>
        <p:nvPicPr>
          <p:cNvPr id="39939" name="Picture 4" descr="XH91"/>
          <p:cNvPicPr>
            <a:picLocks noChangeAspect="1"/>
          </p:cNvPicPr>
          <p:nvPr/>
        </p:nvPicPr>
        <p:blipFill>
          <a:blip r:embed="rId1">
            <a:clrChange>
              <a:clrFrom>
                <a:srgbClr val="FFFFFF"/>
              </a:clrFrom>
              <a:clrTo>
                <a:srgbClr val="FFFFFF">
                  <a:alpha val="0"/>
                </a:srgbClr>
              </a:clrTo>
            </a:clrChange>
          </a:blip>
          <a:stretch>
            <a:fillRect/>
          </a:stretch>
        </p:blipFill>
        <p:spPr>
          <a:xfrm>
            <a:off x="7872413" y="3119438"/>
            <a:ext cx="3408362" cy="2901950"/>
          </a:xfrm>
          <a:prstGeom prst="rect">
            <a:avLst/>
          </a:prstGeom>
          <a:noFill/>
          <a:ln w="9525">
            <a:noFill/>
          </a:ln>
        </p:spPr>
      </p:pic>
      <p:sp>
        <p:nvSpPr>
          <p:cNvPr id="5" name="矩形 1"/>
          <p:cNvSpPr>
            <a:spLocks noChangeArrowheads="1"/>
          </p:cNvSpPr>
          <p:nvPr/>
        </p:nvSpPr>
        <p:spPr bwMode="auto">
          <a:xfrm>
            <a:off x="750888" y="3573463"/>
            <a:ext cx="6929438"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某溶液含</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0.020 </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mol·L</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 Mn</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0.10 </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mol·L</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 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S</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，当溶液</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pH</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时，</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Mn</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开始沉淀。</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已知：</a:t>
            </a:r>
            <a:r>
              <a:rPr kumimoji="0" lang="en-US" altLang="zh-CN" sz="2400" b="1" i="1"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K</a:t>
            </a:r>
            <a:r>
              <a:rPr kumimoji="0" lang="en-US" altLang="zh-CN" sz="2400" b="1" i="0" u="none" strike="noStrike" kern="100" cap="none" spc="0" normalizeH="0" baseline="-2500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sp</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MnS</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2.8</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10</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13</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9" name="矩形 1"/>
          <p:cNvSpPr/>
          <p:nvPr/>
        </p:nvSpPr>
        <p:spPr>
          <a:xfrm>
            <a:off x="911225" y="1284288"/>
            <a:ext cx="10225088" cy="2308225"/>
          </a:xfrm>
          <a:prstGeom prst="rect">
            <a:avLst/>
          </a:prstGeom>
          <a:noFill/>
          <a:ln w="9525">
            <a:noFill/>
          </a:ln>
        </p:spPr>
        <p:txBody>
          <a:bodyPr anchor="t">
            <a:spAutoFit/>
          </a:bodyPr>
          <a:p>
            <a:pPr algn="just" defTabSz="914400">
              <a:lnSpc>
                <a:spcPct val="150000"/>
              </a:lnSpc>
              <a:tabLst>
                <a:tab pos="2970530" algn="l"/>
              </a:tabLst>
            </a:pPr>
            <a:r>
              <a:rPr lang="zh-CN" altLang="zh-CN" sz="2400" b="1" dirty="0">
                <a:solidFill>
                  <a:srgbClr val="0000FF"/>
                </a:solidFill>
                <a:latin typeface="Times New Roman" panose="02020603050405020304" pitchFamily="18" charset="0"/>
                <a:ea typeface="黑体" panose="02010609060101010101" pitchFamily="49" charset="-122"/>
              </a:rPr>
              <a:t>解析</a:t>
            </a:r>
            <a:r>
              <a:rPr lang="zh-CN" altLang="zh-CN" sz="2400" b="1" dirty="0">
                <a:solidFill>
                  <a:srgbClr val="0000FF"/>
                </a:solidFill>
                <a:latin typeface="Times New Roman" panose="02020603050405020304" pitchFamily="18" charset="0"/>
                <a:ea typeface="仿宋_GB2312" pitchFamily="49" charset="-122"/>
              </a:rPr>
              <a:t>　由于</a:t>
            </a:r>
            <a:r>
              <a:rPr lang="en-US" altLang="zh-CN" sz="2400" b="1" i="1" dirty="0">
                <a:solidFill>
                  <a:srgbClr val="0000FF"/>
                </a:solidFill>
                <a:latin typeface="Times New Roman" panose="02020603050405020304" pitchFamily="18" charset="0"/>
                <a:ea typeface="仿宋_GB2312" pitchFamily="49" charset="-122"/>
              </a:rPr>
              <a:t>K</a:t>
            </a:r>
            <a:r>
              <a:rPr lang="en-US" altLang="zh-CN" sz="2400" b="1" baseline="-25000" dirty="0">
                <a:solidFill>
                  <a:srgbClr val="0000FF"/>
                </a:solidFill>
                <a:latin typeface="Times New Roman" panose="02020603050405020304" pitchFamily="18" charset="0"/>
                <a:ea typeface="仿宋_GB2312" pitchFamily="49" charset="-122"/>
              </a:rPr>
              <a:t>sp</a:t>
            </a:r>
            <a:r>
              <a:rPr lang="en-US" altLang="zh-CN" sz="2400" b="1" dirty="0">
                <a:solidFill>
                  <a:srgbClr val="0000FF"/>
                </a:solidFill>
                <a:latin typeface="Times New Roman" panose="02020603050405020304" pitchFamily="18" charset="0"/>
                <a:ea typeface="仿宋_GB2312" pitchFamily="49" charset="-122"/>
              </a:rPr>
              <a:t>(MnS)</a:t>
            </a:r>
            <a:r>
              <a:rPr lang="zh-CN" altLang="zh-CN" sz="2400" b="1"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2.8</a:t>
            </a:r>
            <a:r>
              <a:rPr lang="en-US" altLang="zh-CN" sz="2400" b="1" dirty="0">
                <a:solidFill>
                  <a:srgbClr val="0000FF"/>
                </a:solidFill>
                <a:latin typeface="宋体" panose="02010600030101010101" pitchFamily="2" charset="-122"/>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10</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baseline="30000" dirty="0">
                <a:solidFill>
                  <a:srgbClr val="0000FF"/>
                </a:solidFill>
                <a:latin typeface="Times New Roman" panose="02020603050405020304" pitchFamily="18" charset="0"/>
                <a:ea typeface="仿宋_GB2312" pitchFamily="49" charset="-122"/>
              </a:rPr>
              <a:t>13</a:t>
            </a:r>
            <a:r>
              <a:rPr lang="zh-CN" altLang="zh-CN" sz="2400" b="1"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[Mn</a:t>
            </a:r>
            <a:r>
              <a:rPr lang="en-US" altLang="zh-CN" sz="2400" b="1" baseline="30000" dirty="0">
                <a:solidFill>
                  <a:srgbClr val="0000FF"/>
                </a:solidFill>
                <a:latin typeface="Times New Roman" panose="02020603050405020304" pitchFamily="18" charset="0"/>
                <a:ea typeface="仿宋_GB2312" pitchFamily="49" charset="-122"/>
              </a:rPr>
              <a:t>2</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a:t>
            </a:r>
            <a:r>
              <a:rPr lang="zh-CN" altLang="zh-CN" sz="2400" b="1"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0.020 mol·L</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baseline="30000" dirty="0">
                <a:solidFill>
                  <a:srgbClr val="0000FF"/>
                </a:solidFill>
                <a:latin typeface="Times New Roman" panose="02020603050405020304" pitchFamily="18" charset="0"/>
                <a:ea typeface="仿宋_GB2312" pitchFamily="49" charset="-122"/>
              </a:rPr>
              <a:t>1</a:t>
            </a:r>
            <a:r>
              <a:rPr lang="zh-CN" altLang="zh-CN" sz="2400" b="1" dirty="0">
                <a:solidFill>
                  <a:srgbClr val="0000FF"/>
                </a:solidFill>
                <a:latin typeface="Times New Roman" panose="02020603050405020304" pitchFamily="18" charset="0"/>
                <a:ea typeface="仿宋_GB2312" pitchFamily="49" charset="-122"/>
              </a:rPr>
              <a:t>，则开始形成沉淀时需要的</a:t>
            </a:r>
            <a:r>
              <a:rPr lang="en-US" altLang="zh-CN" sz="2400" b="1" dirty="0">
                <a:solidFill>
                  <a:srgbClr val="0000FF"/>
                </a:solidFill>
                <a:latin typeface="Times New Roman" panose="02020603050405020304" pitchFamily="18" charset="0"/>
                <a:ea typeface="仿宋_GB2312" pitchFamily="49" charset="-122"/>
              </a:rPr>
              <a:t>[S</a:t>
            </a:r>
            <a:r>
              <a:rPr lang="en-US" altLang="zh-CN" sz="2400" b="1" baseline="30000" dirty="0">
                <a:solidFill>
                  <a:srgbClr val="0000FF"/>
                </a:solidFill>
                <a:latin typeface="Times New Roman" panose="02020603050405020304" pitchFamily="18" charset="0"/>
                <a:ea typeface="仿宋_GB2312" pitchFamily="49" charset="-122"/>
              </a:rPr>
              <a:t>2</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a:t>
            </a:r>
            <a:r>
              <a:rPr lang="zh-CN" altLang="zh-CN" sz="2400" b="1" dirty="0">
                <a:solidFill>
                  <a:srgbClr val="0000FF"/>
                </a:solidFill>
                <a:latin typeface="Times New Roman" panose="02020603050405020304" pitchFamily="18" charset="0"/>
                <a:ea typeface="仿宋_GB2312" pitchFamily="49" charset="-122"/>
              </a:rPr>
              <a:t>＝</a:t>
            </a:r>
            <a:r>
              <a:rPr lang="en-US" altLang="zh-CN" sz="2400" b="1" i="1" dirty="0">
                <a:solidFill>
                  <a:srgbClr val="0000FF"/>
                </a:solidFill>
                <a:latin typeface="Times New Roman" panose="02020603050405020304" pitchFamily="18" charset="0"/>
                <a:ea typeface="仿宋_GB2312" pitchFamily="49" charset="-122"/>
              </a:rPr>
              <a:t>K</a:t>
            </a:r>
            <a:r>
              <a:rPr lang="en-US" altLang="zh-CN" sz="2400" b="1" baseline="-25000" dirty="0">
                <a:solidFill>
                  <a:srgbClr val="0000FF"/>
                </a:solidFill>
                <a:latin typeface="Times New Roman" panose="02020603050405020304" pitchFamily="18" charset="0"/>
                <a:ea typeface="仿宋_GB2312" pitchFamily="49" charset="-122"/>
              </a:rPr>
              <a:t>sp</a:t>
            </a:r>
            <a:r>
              <a:rPr lang="en-US" altLang="zh-CN" sz="2400" b="1" dirty="0">
                <a:solidFill>
                  <a:srgbClr val="0000FF"/>
                </a:solidFill>
                <a:latin typeface="Times New Roman" panose="02020603050405020304" pitchFamily="18" charset="0"/>
                <a:ea typeface="仿宋_GB2312" pitchFamily="49" charset="-122"/>
              </a:rPr>
              <a:t>(MnS)/[Mn</a:t>
            </a:r>
            <a:r>
              <a:rPr lang="en-US" altLang="zh-CN" sz="2400" b="1" baseline="30000" dirty="0">
                <a:solidFill>
                  <a:srgbClr val="0000FF"/>
                </a:solidFill>
                <a:latin typeface="Times New Roman" panose="02020603050405020304" pitchFamily="18" charset="0"/>
                <a:ea typeface="仿宋_GB2312" pitchFamily="49" charset="-122"/>
              </a:rPr>
              <a:t>2</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a:t>
            </a:r>
            <a:r>
              <a:rPr lang="zh-CN" altLang="zh-CN" sz="2400" b="1"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(2.8</a:t>
            </a:r>
            <a:r>
              <a:rPr lang="en-US" altLang="zh-CN" sz="2400" b="1" dirty="0">
                <a:solidFill>
                  <a:srgbClr val="0000FF"/>
                </a:solidFill>
                <a:latin typeface="宋体" panose="02010600030101010101" pitchFamily="2" charset="-122"/>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10</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baseline="30000" dirty="0">
                <a:solidFill>
                  <a:srgbClr val="0000FF"/>
                </a:solidFill>
                <a:latin typeface="Times New Roman" panose="02020603050405020304" pitchFamily="18" charset="0"/>
                <a:ea typeface="仿宋_GB2312" pitchFamily="49" charset="-122"/>
              </a:rPr>
              <a:t>13</a:t>
            </a:r>
            <a:r>
              <a:rPr lang="en-US" altLang="zh-CN" sz="2400" b="1" dirty="0">
                <a:solidFill>
                  <a:srgbClr val="0000FF"/>
                </a:solidFill>
                <a:latin typeface="Times New Roman" panose="02020603050405020304" pitchFamily="18" charset="0"/>
                <a:ea typeface="仿宋_GB2312" pitchFamily="49" charset="-122"/>
              </a:rPr>
              <a:t>÷0.020) mol·L</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baseline="30000" dirty="0">
                <a:solidFill>
                  <a:srgbClr val="0000FF"/>
                </a:solidFill>
                <a:latin typeface="Times New Roman" panose="02020603050405020304" pitchFamily="18" charset="0"/>
                <a:ea typeface="仿宋_GB2312" pitchFamily="49" charset="-122"/>
              </a:rPr>
              <a:t>1</a:t>
            </a:r>
            <a:r>
              <a:rPr lang="zh-CN" altLang="zh-CN" sz="2400" b="1"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1.4</a:t>
            </a:r>
            <a:r>
              <a:rPr lang="en-US" altLang="zh-CN" sz="2400" b="1" dirty="0">
                <a:solidFill>
                  <a:srgbClr val="0000FF"/>
                </a:solidFill>
                <a:latin typeface="宋体" panose="02010600030101010101" pitchFamily="2" charset="-122"/>
                <a:ea typeface="宋体" panose="02010600030101010101" pitchFamily="2" charset="-122"/>
              </a:rPr>
              <a:t>×</a:t>
            </a:r>
            <a:r>
              <a:rPr lang="en-US" altLang="zh-CN" sz="2400" b="1" dirty="0">
                <a:solidFill>
                  <a:srgbClr val="0000FF"/>
                </a:solidFill>
                <a:latin typeface="Times New Roman" panose="02020603050405020304" pitchFamily="18" charset="0"/>
                <a:ea typeface="仿宋_GB2312" pitchFamily="49" charset="-122"/>
              </a:rPr>
              <a:t>10</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baseline="30000" dirty="0">
                <a:solidFill>
                  <a:srgbClr val="0000FF"/>
                </a:solidFill>
                <a:latin typeface="Times New Roman" panose="02020603050405020304" pitchFamily="18" charset="0"/>
                <a:ea typeface="仿宋_GB2312" pitchFamily="49" charset="-122"/>
              </a:rPr>
              <a:t>11</a:t>
            </a:r>
            <a:r>
              <a:rPr lang="en-US" altLang="zh-CN" sz="2400" b="1" dirty="0">
                <a:solidFill>
                  <a:srgbClr val="0000FF"/>
                </a:solidFill>
                <a:latin typeface="Times New Roman" panose="02020603050405020304" pitchFamily="18" charset="0"/>
                <a:ea typeface="仿宋_GB2312" pitchFamily="49" charset="-122"/>
              </a:rPr>
              <a:t> mol·L</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baseline="30000" dirty="0">
                <a:solidFill>
                  <a:srgbClr val="0000FF"/>
                </a:solidFill>
                <a:latin typeface="Times New Roman" panose="02020603050405020304" pitchFamily="18" charset="0"/>
                <a:ea typeface="仿宋_GB2312" pitchFamily="49" charset="-122"/>
              </a:rPr>
              <a:t>1</a:t>
            </a:r>
            <a:r>
              <a:rPr lang="zh-CN" altLang="zh-CN" sz="2400" b="1" dirty="0">
                <a:solidFill>
                  <a:srgbClr val="0000FF"/>
                </a:solidFill>
                <a:latin typeface="Times New Roman" panose="02020603050405020304" pitchFamily="18" charset="0"/>
                <a:ea typeface="仿宋_GB2312" pitchFamily="49" charset="-122"/>
              </a:rPr>
              <a:t>，根据图像中</a:t>
            </a:r>
            <a:r>
              <a:rPr lang="en-US" altLang="zh-CN" sz="2400" b="1" dirty="0">
                <a:solidFill>
                  <a:srgbClr val="0000FF"/>
                </a:solidFill>
                <a:latin typeface="Times New Roman" panose="02020603050405020304" pitchFamily="18" charset="0"/>
                <a:ea typeface="仿宋_GB2312" pitchFamily="49" charset="-122"/>
              </a:rPr>
              <a:t>[S</a:t>
            </a:r>
            <a:r>
              <a:rPr lang="en-US" altLang="zh-CN" sz="2400" b="1" baseline="30000" dirty="0">
                <a:solidFill>
                  <a:srgbClr val="0000FF"/>
                </a:solidFill>
                <a:latin typeface="Times New Roman" panose="02020603050405020304" pitchFamily="18" charset="0"/>
                <a:ea typeface="仿宋_GB2312" pitchFamily="49" charset="-122"/>
              </a:rPr>
              <a:t>2</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a:t>
            </a:r>
            <a:r>
              <a:rPr lang="zh-CN" altLang="zh-CN" sz="2400" b="1" dirty="0">
                <a:solidFill>
                  <a:srgbClr val="0000FF"/>
                </a:solidFill>
                <a:latin typeface="Times New Roman" panose="02020603050405020304" pitchFamily="18" charset="0"/>
                <a:ea typeface="仿宋_GB2312" pitchFamily="49" charset="-122"/>
              </a:rPr>
              <a:t>与溶液的</a:t>
            </a:r>
            <a:r>
              <a:rPr lang="en-US" altLang="zh-CN" sz="2400" b="1" dirty="0">
                <a:solidFill>
                  <a:srgbClr val="0000FF"/>
                </a:solidFill>
                <a:latin typeface="Times New Roman" panose="02020603050405020304" pitchFamily="18" charset="0"/>
                <a:ea typeface="仿宋_GB2312" pitchFamily="49" charset="-122"/>
              </a:rPr>
              <a:t>pH</a:t>
            </a:r>
            <a:r>
              <a:rPr lang="zh-CN" altLang="zh-CN" sz="2400" b="1" dirty="0">
                <a:solidFill>
                  <a:srgbClr val="0000FF"/>
                </a:solidFill>
                <a:latin typeface="Times New Roman" panose="02020603050405020304" pitchFamily="18" charset="0"/>
                <a:ea typeface="仿宋_GB2312" pitchFamily="49" charset="-122"/>
              </a:rPr>
              <a:t>关系可知此时溶液</a:t>
            </a:r>
            <a:r>
              <a:rPr lang="en-US" altLang="zh-CN" sz="2400" b="1" dirty="0">
                <a:solidFill>
                  <a:srgbClr val="0000FF"/>
                </a:solidFill>
                <a:latin typeface="Times New Roman" panose="02020603050405020304" pitchFamily="18" charset="0"/>
                <a:ea typeface="仿宋_GB2312" pitchFamily="49" charset="-122"/>
              </a:rPr>
              <a:t>pH</a:t>
            </a:r>
            <a:r>
              <a:rPr lang="zh-CN" altLang="zh-CN" sz="2400" b="1"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5</a:t>
            </a:r>
            <a:r>
              <a:rPr lang="zh-CN" altLang="zh-CN" sz="2400" b="1" dirty="0">
                <a:solidFill>
                  <a:srgbClr val="0000FF"/>
                </a:solidFill>
                <a:latin typeface="Times New Roman" panose="02020603050405020304" pitchFamily="18" charset="0"/>
                <a:ea typeface="仿宋_GB2312" pitchFamily="49" charset="-122"/>
              </a:rPr>
              <a:t>。</a:t>
            </a:r>
            <a:endParaRPr lang="zh-CN" altLang="zh-CN" sz="1000" dirty="0">
              <a:solidFill>
                <a:srgbClr val="0000FF"/>
              </a:solidFill>
              <a:latin typeface="宋体" panose="02010600030101010101" pitchFamily="2" charset="-122"/>
              <a:ea typeface="宋体" panose="02010600030101010101" pitchFamily="2" charset="-122"/>
            </a:endParaRPr>
          </a:p>
          <a:p>
            <a:pPr algn="just" defTabSz="914400">
              <a:lnSpc>
                <a:spcPct val="150000"/>
              </a:lnSpc>
              <a:tabLst>
                <a:tab pos="2970530" algn="l"/>
              </a:tabLst>
            </a:pPr>
            <a:r>
              <a:rPr lang="zh-CN" altLang="zh-CN" sz="2400" b="1" dirty="0">
                <a:solidFill>
                  <a:srgbClr val="FF0000"/>
                </a:solidFill>
                <a:latin typeface="Times New Roman" panose="02020603050405020304" pitchFamily="18" charset="0"/>
                <a:ea typeface="黑体" panose="02010609060101010101" pitchFamily="49" charset="-122"/>
              </a:rPr>
              <a:t>答案</a:t>
            </a:r>
            <a:r>
              <a:rPr lang="zh-CN" altLang="zh-CN" sz="2400" b="1" dirty="0">
                <a:solidFill>
                  <a:srgbClr val="FF0000"/>
                </a:solidFill>
                <a:latin typeface="Times New Roman" panose="02020603050405020304" pitchFamily="18" charset="0"/>
                <a:ea typeface="宋体" panose="02010600030101010101" pitchFamily="2" charset="-122"/>
              </a:rPr>
              <a:t>　</a:t>
            </a:r>
            <a:r>
              <a:rPr lang="en-US" altLang="zh-CN" sz="2400" b="1" dirty="0">
                <a:solidFill>
                  <a:srgbClr val="FF0000"/>
                </a:solidFill>
                <a:latin typeface="Times New Roman" panose="02020603050405020304" pitchFamily="18" charset="0"/>
                <a:ea typeface="宋体" panose="02010600030101010101" pitchFamily="2" charset="-122"/>
              </a:rPr>
              <a:t>5</a:t>
            </a:r>
            <a:endParaRPr lang="zh-CN" altLang="zh-CN" sz="1000" b="1" dirty="0">
              <a:solidFill>
                <a:srgbClr val="FF0000"/>
              </a:solidFill>
              <a:latin typeface="宋体" panose="02010600030101010101" pitchFamily="2" charset="-122"/>
              <a:ea typeface="Courier New" panose="02070309020205020404"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xEl>
                                              <p:charRg st="152" end="157"/>
                                            </p:txEl>
                                          </p:spTgt>
                                        </p:tgtEl>
                                        <p:attrNameLst>
                                          <p:attrName>style.visibility</p:attrName>
                                        </p:attrNameLst>
                                      </p:cBhvr>
                                      <p:to>
                                        <p:strVal val="visible"/>
                                      </p:to>
                                    </p:set>
                                    <p:animEffect transition="in" filter="blinds(horizontal)">
                                      <p:cBhvr>
                                        <p:cTn id="7" dur="500"/>
                                        <p:tgtEl>
                                          <p:spTgt spid="9">
                                            <p:txEl>
                                              <p:charRg st="152" end="15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6" name="矩形 1"/>
          <p:cNvSpPr>
            <a:spLocks noChangeArrowheads="1"/>
          </p:cNvSpPr>
          <p:nvPr/>
        </p:nvSpPr>
        <p:spPr bwMode="auto">
          <a:xfrm>
            <a:off x="407988" y="404813"/>
            <a:ext cx="11256963" cy="168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52095" marR="0" lvl="0" indent="-252095" algn="just" defTabSz="914400" rtl="0" eaLnBrk="0" fontAlgn="base" latinLnBrk="0" hangingPunct="0">
              <a:lnSpc>
                <a:spcPct val="150000"/>
              </a:lnSpc>
              <a:spcBef>
                <a:spcPct val="0"/>
              </a:spcBef>
              <a:spcAft>
                <a:spcPts val="0"/>
              </a:spcAft>
              <a:buClrTx/>
              <a:buSzTx/>
              <a:buFontTx/>
              <a:buNone/>
              <a:tabLst>
                <a:tab pos="2970530" algn="l"/>
              </a:tabLst>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某工艺设计利用卤水碳化法制取轻质碳酸镁：</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卤水中含有</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Fe</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和</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Mn</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，当其浓度小于</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10</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5</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时，可以认为完全除去。常温时当调节溶液</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pH</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为</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9.5</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时，此时</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Mn</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小于</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 </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mol</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/L</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，不会沉淀出来。</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sp>
        <p:nvSpPr>
          <p:cNvPr id="9" name="矩形 1"/>
          <p:cNvSpPr>
            <a:spLocks noChangeArrowheads="1"/>
          </p:cNvSpPr>
          <p:nvPr/>
        </p:nvSpPr>
        <p:spPr bwMode="auto">
          <a:xfrm>
            <a:off x="655638" y="3697288"/>
            <a:ext cx="1095375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如果把</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Fe</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转化为</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Fe</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，从环保角度考虑选择最合适的氧化剂为</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A.Ca</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ClO</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 	B.Cl</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			</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 	D.HNO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下列方案中，较好的为</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，理由是</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________________________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graphicFrame>
        <p:nvGraphicFramePr>
          <p:cNvPr id="3" name="表格 2"/>
          <p:cNvGraphicFramePr>
            <a:graphicFrameLocks noGrp="1"/>
          </p:cNvGraphicFramePr>
          <p:nvPr/>
        </p:nvGraphicFramePr>
        <p:xfrm>
          <a:off x="2168525" y="2263775"/>
          <a:ext cx="7416800" cy="1366838"/>
        </p:xfrm>
        <a:graphic>
          <a:graphicData uri="http://schemas.openxmlformats.org/drawingml/2006/table">
            <a:tbl>
              <a:tblPr/>
              <a:tblGrid>
                <a:gridCol w="919773"/>
                <a:gridCol w="1670471"/>
                <a:gridCol w="1578043"/>
                <a:gridCol w="1578043"/>
                <a:gridCol w="1670471"/>
              </a:tblGrid>
              <a:tr h="719388">
                <a:tc>
                  <a:txBody>
                    <a:bodyPr/>
                    <a:lstStyle/>
                    <a:p>
                      <a:pPr algn="ctr">
                        <a:lnSpc>
                          <a:spcPct val="150000"/>
                        </a:lnSpc>
                        <a:spcAft>
                          <a:spcPts val="0"/>
                        </a:spcAft>
                        <a:tabLst>
                          <a:tab pos="2970530" algn="l"/>
                        </a:tabLst>
                      </a:pPr>
                      <a:r>
                        <a:rPr lang="zh-CN" sz="2400" b="1" kern="100">
                          <a:effectLst/>
                          <a:latin typeface="Times New Roman" panose="02020603050405020304"/>
                          <a:cs typeface="Times New Roman" panose="02020603050405020304"/>
                        </a:rPr>
                        <a:t>物质</a:t>
                      </a:r>
                      <a:endParaRPr lang="zh-CN" sz="1000" kern="100">
                        <a:effectLst/>
                        <a:latin typeface="宋体" panose="02010600030101010101" pitchFamily="2" charset="-122"/>
                        <a:cs typeface="Courier New" panose="020703090202050204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Mg(OH)</a:t>
                      </a:r>
                      <a:r>
                        <a:rPr lang="en-US" sz="2400" b="1" kern="100" baseline="-25000">
                          <a:effectLst/>
                          <a:latin typeface="Times New Roman" panose="02020603050405020304"/>
                          <a:cs typeface="Courier New" panose="02070309020205020404"/>
                        </a:rPr>
                        <a:t>2</a:t>
                      </a:r>
                      <a:endParaRPr lang="zh-CN" sz="1000" kern="100">
                        <a:effectLst/>
                        <a:latin typeface="宋体" panose="02010600030101010101" pitchFamily="2" charset="-122"/>
                        <a:cs typeface="Courier New" panose="020703090202050204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Fe(OH)</a:t>
                      </a:r>
                      <a:r>
                        <a:rPr lang="en-US" sz="2400" b="1" kern="100" baseline="-25000">
                          <a:effectLst/>
                          <a:latin typeface="Times New Roman" panose="02020603050405020304"/>
                          <a:cs typeface="Courier New" panose="02070309020205020404"/>
                        </a:rPr>
                        <a:t>3</a:t>
                      </a:r>
                      <a:endParaRPr lang="zh-CN" sz="1000" kern="100">
                        <a:effectLst/>
                        <a:latin typeface="宋体" panose="02010600030101010101" pitchFamily="2" charset="-122"/>
                        <a:cs typeface="Courier New" panose="020703090202050204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Fe(OH)</a:t>
                      </a:r>
                      <a:r>
                        <a:rPr lang="en-US" sz="2400" b="1" kern="100" baseline="-25000">
                          <a:effectLst/>
                          <a:latin typeface="Times New Roman" panose="02020603050405020304"/>
                          <a:cs typeface="Courier New" panose="02070309020205020404"/>
                        </a:rPr>
                        <a:t>2</a:t>
                      </a:r>
                      <a:endParaRPr lang="zh-CN" sz="1000" kern="100">
                        <a:effectLst/>
                        <a:latin typeface="宋体" panose="02010600030101010101" pitchFamily="2" charset="-122"/>
                        <a:cs typeface="Courier New" panose="020703090202050204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Mn(OH)</a:t>
                      </a:r>
                      <a:r>
                        <a:rPr lang="en-US" sz="2400" b="1" kern="100" baseline="-25000">
                          <a:effectLst/>
                          <a:latin typeface="Times New Roman" panose="02020603050405020304"/>
                          <a:cs typeface="Courier New" panose="02070309020205020404"/>
                        </a:rPr>
                        <a:t>2</a:t>
                      </a:r>
                      <a:endParaRPr lang="zh-CN" sz="1000" kern="100">
                        <a:effectLst/>
                        <a:latin typeface="宋体" panose="02010600030101010101" pitchFamily="2" charset="-122"/>
                        <a:cs typeface="Courier New" panose="020703090202050204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7450">
                <a:tc>
                  <a:txBody>
                    <a:bodyPr/>
                    <a:lstStyle/>
                    <a:p>
                      <a:pPr algn="ctr">
                        <a:lnSpc>
                          <a:spcPct val="150000"/>
                        </a:lnSpc>
                        <a:spcAft>
                          <a:spcPts val="0"/>
                        </a:spcAft>
                        <a:tabLst>
                          <a:tab pos="2970530" algn="l"/>
                        </a:tabLst>
                      </a:pPr>
                      <a:r>
                        <a:rPr lang="en-US" sz="2400" b="1" i="1" kern="100">
                          <a:effectLst/>
                          <a:latin typeface="Times New Roman" panose="02020603050405020304"/>
                          <a:cs typeface="Courier New" panose="02070309020205020404"/>
                        </a:rPr>
                        <a:t>K</a:t>
                      </a:r>
                      <a:r>
                        <a:rPr lang="en-US" sz="2400" b="1" kern="100" baseline="-25000">
                          <a:effectLst/>
                          <a:latin typeface="Times New Roman" panose="02020603050405020304"/>
                          <a:cs typeface="Courier New" panose="02070309020205020404"/>
                        </a:rPr>
                        <a:t>sp</a:t>
                      </a:r>
                      <a:endParaRPr lang="zh-CN" sz="1000" kern="100">
                        <a:effectLst/>
                        <a:latin typeface="宋体" panose="02010600030101010101" pitchFamily="2" charset="-122"/>
                        <a:cs typeface="Courier New" panose="020703090202050204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10</a:t>
                      </a:r>
                      <a:r>
                        <a:rPr lang="zh-CN" sz="2400" b="1" kern="100" baseline="30000">
                          <a:effectLst/>
                          <a:latin typeface="Times New Roman" panose="02020603050405020304"/>
                          <a:cs typeface="Times New Roman" panose="02020603050405020304"/>
                        </a:rPr>
                        <a:t>－</a:t>
                      </a:r>
                      <a:r>
                        <a:rPr lang="en-US" sz="2400" b="1" kern="100" baseline="30000">
                          <a:effectLst/>
                          <a:latin typeface="Times New Roman" panose="02020603050405020304"/>
                          <a:cs typeface="Courier New" panose="02070309020205020404"/>
                        </a:rPr>
                        <a:t>11</a:t>
                      </a:r>
                      <a:endParaRPr lang="zh-CN" sz="1000" kern="100">
                        <a:effectLst/>
                        <a:latin typeface="宋体" panose="02010600030101010101" pitchFamily="2" charset="-122"/>
                        <a:cs typeface="Courier New" panose="020703090202050204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10</a:t>
                      </a:r>
                      <a:r>
                        <a:rPr lang="zh-CN" sz="2400" b="1" kern="100" baseline="30000">
                          <a:effectLst/>
                          <a:latin typeface="Times New Roman" panose="02020603050405020304"/>
                          <a:cs typeface="Times New Roman" panose="02020603050405020304"/>
                        </a:rPr>
                        <a:t>－</a:t>
                      </a:r>
                      <a:r>
                        <a:rPr lang="en-US" sz="2400" b="1" kern="100" baseline="30000">
                          <a:effectLst/>
                          <a:latin typeface="Times New Roman" panose="02020603050405020304"/>
                          <a:cs typeface="Courier New" panose="02070309020205020404"/>
                        </a:rPr>
                        <a:t>39</a:t>
                      </a:r>
                      <a:endParaRPr lang="zh-CN" sz="1000" kern="100">
                        <a:effectLst/>
                        <a:latin typeface="宋体" panose="02010600030101010101" pitchFamily="2" charset="-122"/>
                        <a:cs typeface="Courier New" panose="020703090202050204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10</a:t>
                      </a:r>
                      <a:r>
                        <a:rPr lang="zh-CN" sz="2400" b="1" kern="100" baseline="30000">
                          <a:effectLst/>
                          <a:latin typeface="Times New Roman" panose="02020603050405020304"/>
                          <a:cs typeface="Times New Roman" panose="02020603050405020304"/>
                        </a:rPr>
                        <a:t>－</a:t>
                      </a:r>
                      <a:r>
                        <a:rPr lang="en-US" sz="2400" b="1" kern="100" baseline="30000">
                          <a:effectLst/>
                          <a:latin typeface="Times New Roman" panose="02020603050405020304"/>
                          <a:cs typeface="Courier New" panose="02070309020205020404"/>
                        </a:rPr>
                        <a:t>17</a:t>
                      </a:r>
                      <a:endParaRPr lang="zh-CN" sz="1000" kern="100">
                        <a:effectLst/>
                        <a:latin typeface="宋体" panose="02010600030101010101" pitchFamily="2" charset="-122"/>
                        <a:cs typeface="Courier New" panose="020703090202050204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dirty="0">
                          <a:effectLst/>
                          <a:latin typeface="Times New Roman" panose="02020603050405020304"/>
                          <a:cs typeface="Courier New" panose="02070309020205020404"/>
                        </a:rPr>
                        <a:t>10</a:t>
                      </a:r>
                      <a:r>
                        <a:rPr lang="zh-CN" sz="2400" b="1" kern="100" baseline="30000" dirty="0">
                          <a:effectLst/>
                          <a:latin typeface="Times New Roman" panose="02020603050405020304"/>
                          <a:cs typeface="Times New Roman" panose="02020603050405020304"/>
                        </a:rPr>
                        <a:t>－</a:t>
                      </a:r>
                      <a:r>
                        <a:rPr lang="en-US" sz="2400" b="1" kern="100" baseline="30000" dirty="0">
                          <a:effectLst/>
                          <a:latin typeface="Times New Roman" panose="02020603050405020304"/>
                          <a:cs typeface="Courier New" panose="02070309020205020404"/>
                        </a:rPr>
                        <a:t>14</a:t>
                      </a:r>
                      <a:endParaRPr lang="zh-CN" sz="1000" kern="100" dirty="0">
                        <a:effectLst/>
                        <a:latin typeface="宋体" panose="02010600030101010101" pitchFamily="2" charset="-122"/>
                        <a:cs typeface="Courier New" panose="020703090202050204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2007" name="图片 1"/>
          <p:cNvPicPr>
            <a:picLocks noChangeAspect="1"/>
          </p:cNvPicPr>
          <p:nvPr/>
        </p:nvPicPr>
        <p:blipFill>
          <a:blip r:embed="rId1">
            <a:clrChange>
              <a:clrFrom>
                <a:srgbClr val="FFFFFF"/>
              </a:clrFrom>
              <a:clrTo>
                <a:srgbClr val="FFFFFF">
                  <a:alpha val="0"/>
                </a:srgbClr>
              </a:clrTo>
            </a:clrChange>
          </a:blip>
          <a:stretch>
            <a:fillRect/>
          </a:stretch>
        </p:blipFill>
        <p:spPr>
          <a:xfrm>
            <a:off x="3503613" y="5516563"/>
            <a:ext cx="5089525" cy="836612"/>
          </a:xfrm>
          <a:prstGeom prst="rect">
            <a:avLst/>
          </a:prstGeom>
          <a:noFill/>
          <a:ln w="9525">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graphicFrame>
        <p:nvGraphicFramePr>
          <p:cNvPr id="43009" name="对象 1"/>
          <p:cNvGraphicFramePr>
            <a:graphicFrameLocks noChangeAspect="1"/>
          </p:cNvGraphicFramePr>
          <p:nvPr/>
        </p:nvGraphicFramePr>
        <p:xfrm>
          <a:off x="514350" y="1001713"/>
          <a:ext cx="11239500" cy="3349625"/>
        </p:xfrm>
        <a:graphic>
          <a:graphicData uri="http://schemas.openxmlformats.org/presentationml/2006/ole">
            <mc:AlternateContent xmlns:mc="http://schemas.openxmlformats.org/markup-compatibility/2006">
              <mc:Choice xmlns:v="urn:schemas-microsoft-com:vml" Requires="v">
                <p:oleObj spid="_x0000_s3085" name="" r:id="rId1" imgW="11259820" imgH="3356610" progId="Word.Document.8">
                  <p:embed/>
                </p:oleObj>
              </mc:Choice>
              <mc:Fallback>
                <p:oleObj name="" r:id="rId1" imgW="11259820" imgH="3356610" progId="Word.Document.8">
                  <p:embed/>
                  <p:pic>
                    <p:nvPicPr>
                      <p:cNvPr id="0" name="图片 3084"/>
                      <p:cNvPicPr/>
                      <p:nvPr/>
                    </p:nvPicPr>
                    <p:blipFill>
                      <a:blip r:embed="rId2"/>
                      <a:stretch>
                        <a:fillRect/>
                      </a:stretch>
                    </p:blipFill>
                    <p:spPr>
                      <a:xfrm>
                        <a:off x="514350" y="1001713"/>
                        <a:ext cx="11239500" cy="3349625"/>
                      </a:xfrm>
                      <a:prstGeom prst="rect">
                        <a:avLst/>
                      </a:prstGeom>
                      <a:noFill/>
                      <a:ln w="38100">
                        <a:noFill/>
                        <a:miter/>
                      </a:ln>
                    </p:spPr>
                  </p:pic>
                </p:oleObj>
              </mc:Fallback>
            </mc:AlternateContent>
          </a:graphicData>
        </a:graphic>
      </p:graphicFrame>
      <p:sp>
        <p:nvSpPr>
          <p:cNvPr id="5" name="矩形 1"/>
          <p:cNvSpPr/>
          <p:nvPr/>
        </p:nvSpPr>
        <p:spPr>
          <a:xfrm>
            <a:off x="471488" y="4114800"/>
            <a:ext cx="10953750" cy="1114425"/>
          </a:xfrm>
          <a:prstGeom prst="rect">
            <a:avLst/>
          </a:prstGeom>
          <a:noFill/>
          <a:ln w="9525">
            <a:noFill/>
          </a:ln>
        </p:spPr>
        <p:txBody>
          <a:bodyPr anchor="t">
            <a:spAutoFit/>
          </a:bodyPr>
          <a:p>
            <a:pPr algn="just" defTabSz="914400">
              <a:lnSpc>
                <a:spcPct val="150000"/>
              </a:lnSpc>
              <a:tabLst>
                <a:tab pos="2970530" algn="l"/>
              </a:tabLst>
            </a:pPr>
            <a:r>
              <a:rPr lang="zh-CN" altLang="zh-CN" sz="2400" b="1" dirty="0">
                <a:solidFill>
                  <a:srgbClr val="FF0000"/>
                </a:solidFill>
                <a:latin typeface="Times New Roman" panose="02020603050405020304" pitchFamily="18" charset="0"/>
                <a:ea typeface="黑体" panose="02010609060101010101" pitchFamily="49" charset="-122"/>
              </a:rPr>
              <a:t>答案　</a:t>
            </a:r>
            <a:r>
              <a:rPr lang="en-US" altLang="zh-CN" sz="2400" b="1" dirty="0">
                <a:solidFill>
                  <a:srgbClr val="FF0000"/>
                </a:solidFill>
                <a:latin typeface="Times New Roman" panose="02020603050405020304" pitchFamily="18" charset="0"/>
                <a:ea typeface="黑体" panose="02010609060101010101" pitchFamily="49" charset="-122"/>
              </a:rPr>
              <a:t>(1)10</a:t>
            </a:r>
            <a:r>
              <a:rPr lang="zh-CN" altLang="zh-CN" sz="2400" b="1" baseline="30000" dirty="0">
                <a:solidFill>
                  <a:srgbClr val="FF0000"/>
                </a:solidFill>
                <a:latin typeface="Times New Roman" panose="02020603050405020304" pitchFamily="18" charset="0"/>
                <a:ea typeface="黑体" panose="02010609060101010101" pitchFamily="49" charset="-122"/>
              </a:rPr>
              <a:t>－</a:t>
            </a:r>
            <a:r>
              <a:rPr lang="en-US" altLang="zh-CN" sz="2400" b="1" baseline="30000" dirty="0">
                <a:solidFill>
                  <a:srgbClr val="FF0000"/>
                </a:solidFill>
                <a:latin typeface="Times New Roman" panose="02020603050405020304" pitchFamily="18" charset="0"/>
                <a:ea typeface="黑体" panose="02010609060101010101" pitchFamily="49" charset="-122"/>
              </a:rPr>
              <a:t>5</a:t>
            </a:r>
            <a:r>
              <a:rPr lang="zh-CN" altLang="zh-CN" sz="2400" b="1" dirty="0">
                <a:solidFill>
                  <a:srgbClr val="FF0000"/>
                </a:solidFill>
                <a:latin typeface="Times New Roman" panose="02020603050405020304" pitchFamily="18" charset="0"/>
                <a:ea typeface="黑体" panose="02010609060101010101" pitchFamily="49" charset="-122"/>
              </a:rPr>
              <a:t>　</a:t>
            </a:r>
            <a:r>
              <a:rPr lang="en-US" altLang="zh-CN" sz="2400" b="1" dirty="0">
                <a:solidFill>
                  <a:srgbClr val="FF0000"/>
                </a:solidFill>
                <a:latin typeface="Times New Roman" panose="02020603050405020304" pitchFamily="18" charset="0"/>
                <a:ea typeface="黑体" panose="02010609060101010101" pitchFamily="49" charset="-122"/>
              </a:rPr>
              <a:t>(2)C</a:t>
            </a:r>
            <a:r>
              <a:rPr lang="zh-CN" altLang="zh-CN" sz="2400" b="1" dirty="0">
                <a:solidFill>
                  <a:srgbClr val="FF0000"/>
                </a:solidFill>
                <a:latin typeface="Times New Roman" panose="02020603050405020304" pitchFamily="18" charset="0"/>
                <a:ea typeface="黑体" panose="02010609060101010101" pitchFamily="49" charset="-122"/>
              </a:rPr>
              <a:t>　</a:t>
            </a:r>
            <a:r>
              <a:rPr lang="en-US" altLang="zh-CN" sz="2400" b="1" dirty="0">
                <a:solidFill>
                  <a:srgbClr val="FF0000"/>
                </a:solidFill>
                <a:latin typeface="Times New Roman" panose="02020603050405020304" pitchFamily="18" charset="0"/>
                <a:ea typeface="黑体" panose="02010609060101010101" pitchFamily="49" charset="-122"/>
              </a:rPr>
              <a:t>(3)</a:t>
            </a:r>
            <a:r>
              <a:rPr lang="zh-CN" altLang="zh-CN" sz="2400" b="1" dirty="0">
                <a:solidFill>
                  <a:srgbClr val="FF0000"/>
                </a:solidFill>
                <a:latin typeface="Times New Roman" panose="02020603050405020304" pitchFamily="18" charset="0"/>
                <a:ea typeface="黑体" panose="02010609060101010101" pitchFamily="49" charset="-122"/>
              </a:rPr>
              <a:t>方案</a:t>
            </a:r>
            <a:r>
              <a:rPr lang="en-US" altLang="zh-CN" sz="2400" b="1" dirty="0">
                <a:solidFill>
                  <a:srgbClr val="FF0000"/>
                </a:solidFill>
                <a:latin typeface="Times New Roman" panose="02020603050405020304" pitchFamily="18" charset="0"/>
                <a:ea typeface="黑体" panose="02010609060101010101" pitchFamily="49" charset="-122"/>
              </a:rPr>
              <a:t>2</a:t>
            </a:r>
            <a:r>
              <a:rPr lang="zh-CN" altLang="zh-CN" sz="2400" b="1" dirty="0">
                <a:solidFill>
                  <a:srgbClr val="FF0000"/>
                </a:solidFill>
                <a:latin typeface="Times New Roman" panose="02020603050405020304" pitchFamily="18" charset="0"/>
                <a:ea typeface="黑体" panose="02010609060101010101" pitchFamily="49" charset="-122"/>
              </a:rPr>
              <a:t>　</a:t>
            </a:r>
            <a:r>
              <a:rPr lang="en-US" altLang="zh-CN" sz="2400" b="1" dirty="0">
                <a:solidFill>
                  <a:srgbClr val="FF0000"/>
                </a:solidFill>
                <a:latin typeface="Times New Roman" panose="02020603050405020304" pitchFamily="18" charset="0"/>
                <a:ea typeface="黑体" panose="02010609060101010101" pitchFamily="49" charset="-122"/>
              </a:rPr>
              <a:t>Na</a:t>
            </a:r>
            <a:r>
              <a:rPr lang="en-US" altLang="zh-CN" sz="2400" b="1" baseline="-25000" dirty="0">
                <a:solidFill>
                  <a:srgbClr val="FF0000"/>
                </a:solidFill>
                <a:latin typeface="Times New Roman" panose="02020603050405020304" pitchFamily="18" charset="0"/>
                <a:ea typeface="黑体" panose="02010609060101010101" pitchFamily="49" charset="-122"/>
              </a:rPr>
              <a:t>2</a:t>
            </a:r>
            <a:r>
              <a:rPr lang="en-US" altLang="zh-CN" sz="2400" b="1" dirty="0">
                <a:solidFill>
                  <a:srgbClr val="FF0000"/>
                </a:solidFill>
                <a:latin typeface="Times New Roman" panose="02020603050405020304" pitchFamily="18" charset="0"/>
                <a:ea typeface="黑体" panose="02010609060101010101" pitchFamily="49" charset="-122"/>
              </a:rPr>
              <a:t>CO</a:t>
            </a:r>
            <a:r>
              <a:rPr lang="en-US" altLang="zh-CN" sz="2400" b="1" baseline="-25000" dirty="0">
                <a:solidFill>
                  <a:srgbClr val="FF0000"/>
                </a:solidFill>
                <a:latin typeface="Times New Roman" panose="02020603050405020304" pitchFamily="18" charset="0"/>
                <a:ea typeface="黑体" panose="02010609060101010101" pitchFamily="49" charset="-122"/>
              </a:rPr>
              <a:t>3</a:t>
            </a:r>
            <a:r>
              <a:rPr lang="zh-CN" altLang="zh-CN" sz="2400" b="1" dirty="0">
                <a:solidFill>
                  <a:srgbClr val="FF0000"/>
                </a:solidFill>
                <a:latin typeface="Times New Roman" panose="02020603050405020304" pitchFamily="18" charset="0"/>
                <a:ea typeface="黑体" panose="02010609060101010101" pitchFamily="49" charset="-122"/>
              </a:rPr>
              <a:t>溶液碱性强，可能会生成</a:t>
            </a:r>
            <a:r>
              <a:rPr lang="en-US" altLang="zh-CN" sz="2400" b="1" dirty="0">
                <a:solidFill>
                  <a:srgbClr val="FF0000"/>
                </a:solidFill>
                <a:latin typeface="Times New Roman" panose="02020603050405020304" pitchFamily="18" charset="0"/>
                <a:ea typeface="黑体" panose="02010609060101010101" pitchFamily="49" charset="-122"/>
              </a:rPr>
              <a:t>Mg(OH)</a:t>
            </a:r>
            <a:r>
              <a:rPr lang="en-US" altLang="zh-CN" sz="2400" b="1" baseline="-25000" dirty="0">
                <a:solidFill>
                  <a:srgbClr val="FF0000"/>
                </a:solidFill>
                <a:latin typeface="Times New Roman" panose="02020603050405020304" pitchFamily="18" charset="0"/>
                <a:ea typeface="黑体" panose="02010609060101010101" pitchFamily="49" charset="-122"/>
              </a:rPr>
              <a:t>2</a:t>
            </a:r>
            <a:r>
              <a:rPr lang="zh-CN" altLang="zh-CN" sz="2400" b="1" dirty="0">
                <a:solidFill>
                  <a:srgbClr val="FF0000"/>
                </a:solidFill>
                <a:latin typeface="Times New Roman" panose="02020603050405020304" pitchFamily="18" charset="0"/>
                <a:ea typeface="黑体" panose="02010609060101010101" pitchFamily="49" charset="-122"/>
              </a:rPr>
              <a:t>导致产品不纯</a:t>
            </a:r>
            <a:endParaRPr lang="zh-CN" altLang="zh-CN" sz="1000" b="1" dirty="0">
              <a:solidFill>
                <a:srgbClr val="FF0000"/>
              </a:solidFill>
              <a:latin typeface="宋体" panose="02010600030101010101" pitchFamily="2"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charRg st="0" end="54"/>
                                            </p:txEl>
                                          </p:spTgt>
                                        </p:tgtEl>
                                        <p:attrNameLst>
                                          <p:attrName>style.visibility</p:attrName>
                                        </p:attrNameLst>
                                      </p:cBhvr>
                                      <p:to>
                                        <p:strVal val="visible"/>
                                      </p:to>
                                    </p:set>
                                    <p:animEffect transition="in" filter="blinds(horizontal)">
                                      <p:cBhvr>
                                        <p:cTn id="7" dur="500"/>
                                        <p:tgtEl>
                                          <p:spTgt spid="5">
                                            <p:txEl>
                                              <p:charRg st="0" end="5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44033" name="矩形 1"/>
          <p:cNvSpPr/>
          <p:nvPr/>
        </p:nvSpPr>
        <p:spPr>
          <a:xfrm>
            <a:off x="479425" y="765175"/>
            <a:ext cx="11256963" cy="558800"/>
          </a:xfrm>
          <a:prstGeom prst="rect">
            <a:avLst/>
          </a:prstGeom>
          <a:noFill/>
          <a:ln w="9525">
            <a:noFill/>
          </a:ln>
        </p:spPr>
        <p:txBody>
          <a:bodyPr anchor="t">
            <a:spAutoFit/>
          </a:bodyPr>
          <a:p>
            <a:pPr algn="just" defTabSz="914400">
              <a:lnSpc>
                <a:spcPct val="150000"/>
              </a:lnSpc>
              <a:tabLst>
                <a:tab pos="2970530" algn="l"/>
              </a:tabLst>
            </a:pPr>
            <a:r>
              <a:rPr lang="zh-CN" altLang="zh-CN" sz="2400" b="1" dirty="0">
                <a:latin typeface="Times New Roman" panose="02020603050405020304" pitchFamily="18" charset="0"/>
                <a:ea typeface="黑体" panose="02010609060101010101" pitchFamily="49" charset="-122"/>
              </a:rPr>
              <a:t>题型二　控制沉淀完全</a:t>
            </a:r>
            <a:endParaRPr lang="zh-CN" altLang="zh-CN" sz="1000" b="1" dirty="0">
              <a:latin typeface="宋体" panose="02010600030101010101" pitchFamily="2" charset="-122"/>
              <a:ea typeface="黑体" panose="02010609060101010101" pitchFamily="49" charset="-122"/>
            </a:endParaRPr>
          </a:p>
        </p:txBody>
      </p:sp>
      <p:sp>
        <p:nvSpPr>
          <p:cNvPr id="9" name="矩形 1"/>
          <p:cNvSpPr>
            <a:spLocks noChangeArrowheads="1"/>
          </p:cNvSpPr>
          <p:nvPr/>
        </p:nvSpPr>
        <p:spPr bwMode="auto">
          <a:xfrm>
            <a:off x="511175" y="1343025"/>
            <a:ext cx="10953750"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52095" marR="0" lvl="0" indent="-252095" algn="just" defTabSz="914400" rtl="0" eaLnBrk="0" fontAlgn="base" latinLnBrk="0" hangingPunct="0">
              <a:lnSpc>
                <a:spcPct val="150000"/>
              </a:lnSpc>
              <a:spcBef>
                <a:spcPct val="0"/>
              </a:spcBef>
              <a:spcAft>
                <a:spcPts val="0"/>
              </a:spcAft>
              <a:buClrTx/>
              <a:buSzTx/>
              <a:buFontTx/>
              <a:buNone/>
              <a:tabLst>
                <a:tab pos="2970530" algn="l"/>
              </a:tabLst>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3.(1)</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煅粉主要含</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MgO</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和</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CaO</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，用适量</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NH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NO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溶液浸取煅粉后，镁化合物几乎不溶，若溶液中</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[Mg</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小于</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5</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10</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6</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mol·L</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，则溶液</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pH</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大于</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________[Mg(OH)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的</a:t>
            </a:r>
            <a:r>
              <a:rPr kumimoji="0" lang="en-US" altLang="zh-CN" sz="2400" b="1" i="1"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K</a:t>
            </a:r>
            <a:r>
              <a:rPr kumimoji="0" lang="en-US" altLang="zh-CN" sz="2400" b="1" i="0" u="none" strike="noStrike" kern="100" cap="none" spc="0" normalizeH="0" baseline="-2500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sp</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5</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10</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；该工艺中不能用</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(NH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SO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代替</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NH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NO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，原因是</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_____________________________________________________________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sp>
        <p:nvSpPr>
          <p:cNvPr id="44035" name="矩形 1"/>
          <p:cNvSpPr/>
          <p:nvPr/>
        </p:nvSpPr>
        <p:spPr>
          <a:xfrm>
            <a:off x="782638" y="3548063"/>
            <a:ext cx="10953750" cy="1666875"/>
          </a:xfrm>
          <a:prstGeom prst="rect">
            <a:avLst/>
          </a:prstGeom>
          <a:noFill/>
          <a:ln w="9525">
            <a:noFill/>
          </a:ln>
        </p:spPr>
        <p:txBody>
          <a:bodyPr anchor="t">
            <a:spAutoFit/>
          </a:bodyPr>
          <a:p>
            <a:pPr algn="just" defTabSz="914400">
              <a:lnSpc>
                <a:spcPct val="150000"/>
              </a:lnSpc>
              <a:tabLst>
                <a:tab pos="2970530" algn="l"/>
              </a:tabLst>
            </a:pPr>
            <a:r>
              <a:rPr lang="zh-CN" altLang="zh-CN" sz="2400" b="1" dirty="0">
                <a:solidFill>
                  <a:srgbClr val="0000FF"/>
                </a:solidFill>
                <a:latin typeface="Times New Roman" panose="02020603050405020304" pitchFamily="18" charset="0"/>
                <a:ea typeface="黑体" panose="02010609060101010101" pitchFamily="49" charset="-122"/>
              </a:rPr>
              <a:t>解析</a:t>
            </a:r>
            <a:r>
              <a:rPr lang="zh-CN" altLang="zh-CN" sz="2400" b="1" dirty="0">
                <a:solidFill>
                  <a:srgbClr val="0000FF"/>
                </a:solidFill>
                <a:latin typeface="Times New Roman" panose="02020603050405020304" pitchFamily="18" charset="0"/>
                <a:ea typeface="仿宋_GB2312" pitchFamily="49" charset="-122"/>
              </a:rPr>
              <a:t>　根据溶度积常数可计算出氢氧根离子浓度为</a:t>
            </a:r>
            <a:r>
              <a:rPr lang="en-US" altLang="zh-CN" sz="2400" b="1" dirty="0">
                <a:solidFill>
                  <a:srgbClr val="0000FF"/>
                </a:solidFill>
                <a:latin typeface="Times New Roman" panose="02020603050405020304" pitchFamily="18" charset="0"/>
                <a:ea typeface="仿宋_GB2312" pitchFamily="49" charset="-122"/>
              </a:rPr>
              <a:t>1</a:t>
            </a:r>
            <a:r>
              <a:rPr lang="en-US" altLang="zh-CN" sz="2400" b="1" dirty="0">
                <a:solidFill>
                  <a:srgbClr val="0000FF"/>
                </a:solidFill>
                <a:latin typeface="宋体" panose="02010600030101010101" pitchFamily="2" charset="-122"/>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10</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baseline="30000" dirty="0">
                <a:solidFill>
                  <a:srgbClr val="0000FF"/>
                </a:solidFill>
                <a:latin typeface="Times New Roman" panose="02020603050405020304" pitchFamily="18" charset="0"/>
                <a:ea typeface="仿宋_GB2312" pitchFamily="49" charset="-122"/>
              </a:rPr>
              <a:t>3</a:t>
            </a:r>
            <a:r>
              <a:rPr lang="en-US" altLang="zh-CN" sz="2400" b="1" dirty="0">
                <a:solidFill>
                  <a:srgbClr val="0000FF"/>
                </a:solidFill>
                <a:latin typeface="Times New Roman" panose="02020603050405020304" pitchFamily="18" charset="0"/>
                <a:ea typeface="仿宋_GB2312" pitchFamily="49" charset="-122"/>
              </a:rPr>
              <a:t> mol·L</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baseline="30000" dirty="0">
                <a:solidFill>
                  <a:srgbClr val="0000FF"/>
                </a:solidFill>
                <a:latin typeface="Times New Roman" panose="02020603050405020304" pitchFamily="18" charset="0"/>
                <a:ea typeface="仿宋_GB2312" pitchFamily="49" charset="-122"/>
              </a:rPr>
              <a:t>1</a:t>
            </a:r>
            <a:r>
              <a:rPr lang="zh-CN" altLang="zh-CN" sz="2400" b="1" dirty="0">
                <a:solidFill>
                  <a:srgbClr val="0000FF"/>
                </a:solidFill>
                <a:latin typeface="Times New Roman" panose="02020603050405020304" pitchFamily="18" charset="0"/>
                <a:ea typeface="仿宋_GB2312" pitchFamily="49" charset="-122"/>
              </a:rPr>
              <a:t>，因此氢离子浓度为</a:t>
            </a:r>
            <a:r>
              <a:rPr lang="en-US" altLang="zh-CN" sz="2400" b="1" dirty="0">
                <a:solidFill>
                  <a:srgbClr val="0000FF"/>
                </a:solidFill>
                <a:latin typeface="Times New Roman" panose="02020603050405020304" pitchFamily="18" charset="0"/>
                <a:ea typeface="仿宋_GB2312" pitchFamily="49" charset="-122"/>
              </a:rPr>
              <a:t>1</a:t>
            </a:r>
            <a:r>
              <a:rPr lang="en-US" altLang="zh-CN" sz="2400" b="1" dirty="0">
                <a:solidFill>
                  <a:srgbClr val="0000FF"/>
                </a:solidFill>
                <a:latin typeface="宋体" panose="02010600030101010101" pitchFamily="2" charset="-122"/>
                <a:ea typeface="宋体" panose="02010600030101010101" pitchFamily="2" charset="-122"/>
              </a:rPr>
              <a:t>×</a:t>
            </a:r>
            <a:r>
              <a:rPr lang="en-US" altLang="zh-CN" sz="2400" b="1" dirty="0">
                <a:solidFill>
                  <a:srgbClr val="0000FF"/>
                </a:solidFill>
                <a:latin typeface="Times New Roman" panose="02020603050405020304" pitchFamily="18" charset="0"/>
                <a:ea typeface="仿宋_GB2312" pitchFamily="49" charset="-122"/>
              </a:rPr>
              <a:t>10</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baseline="30000" dirty="0">
                <a:solidFill>
                  <a:srgbClr val="0000FF"/>
                </a:solidFill>
                <a:latin typeface="Times New Roman" panose="02020603050405020304" pitchFamily="18" charset="0"/>
                <a:ea typeface="仿宋_GB2312" pitchFamily="49" charset="-122"/>
              </a:rPr>
              <a:t>11</a:t>
            </a:r>
            <a:r>
              <a:rPr lang="zh-CN" altLang="zh-CN" sz="2400" b="1" dirty="0">
                <a:solidFill>
                  <a:srgbClr val="0000FF"/>
                </a:solidFill>
                <a:latin typeface="Times New Roman" panose="02020603050405020304" pitchFamily="18" charset="0"/>
                <a:ea typeface="仿宋_GB2312" pitchFamily="49" charset="-122"/>
              </a:rPr>
              <a:t>，因此氢离子浓度为</a:t>
            </a:r>
            <a:r>
              <a:rPr lang="en-US" altLang="zh-CN" sz="2400" b="1" dirty="0">
                <a:solidFill>
                  <a:srgbClr val="0000FF"/>
                </a:solidFill>
                <a:latin typeface="Times New Roman" panose="02020603050405020304" pitchFamily="18" charset="0"/>
                <a:ea typeface="仿宋_GB2312" pitchFamily="49" charset="-122"/>
              </a:rPr>
              <a:t>1</a:t>
            </a:r>
            <a:r>
              <a:rPr lang="en-US" altLang="zh-CN" sz="2400" b="1" dirty="0">
                <a:solidFill>
                  <a:srgbClr val="0000FF"/>
                </a:solidFill>
                <a:latin typeface="宋体" panose="02010600030101010101" pitchFamily="2" charset="-122"/>
                <a:ea typeface="宋体" panose="02010600030101010101" pitchFamily="2" charset="-122"/>
              </a:rPr>
              <a:t>×</a:t>
            </a:r>
            <a:r>
              <a:rPr lang="en-US" altLang="zh-CN" sz="2400" b="1" dirty="0">
                <a:solidFill>
                  <a:srgbClr val="0000FF"/>
                </a:solidFill>
                <a:latin typeface="Times New Roman" panose="02020603050405020304" pitchFamily="18" charset="0"/>
                <a:ea typeface="仿宋_GB2312" pitchFamily="49" charset="-122"/>
              </a:rPr>
              <a:t>10</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baseline="30000" dirty="0">
                <a:solidFill>
                  <a:srgbClr val="0000FF"/>
                </a:solidFill>
                <a:latin typeface="Times New Roman" panose="02020603050405020304" pitchFamily="18" charset="0"/>
                <a:ea typeface="仿宋_GB2312" pitchFamily="49" charset="-122"/>
              </a:rPr>
              <a:t>11</a:t>
            </a:r>
            <a:r>
              <a:rPr lang="en-US" altLang="zh-CN" sz="2400" b="1" dirty="0">
                <a:solidFill>
                  <a:srgbClr val="0000FF"/>
                </a:solidFill>
                <a:latin typeface="Times New Roman" panose="02020603050405020304" pitchFamily="18" charset="0"/>
                <a:ea typeface="仿宋_GB2312" pitchFamily="49" charset="-122"/>
              </a:rPr>
              <a:t> mol·L</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baseline="30000" dirty="0">
                <a:solidFill>
                  <a:srgbClr val="0000FF"/>
                </a:solidFill>
                <a:latin typeface="Times New Roman" panose="02020603050405020304" pitchFamily="18" charset="0"/>
                <a:ea typeface="仿宋_GB2312" pitchFamily="49" charset="-122"/>
              </a:rPr>
              <a:t>1</a:t>
            </a:r>
            <a:r>
              <a:rPr lang="zh-CN" altLang="zh-CN" sz="2400" b="1" dirty="0">
                <a:solidFill>
                  <a:srgbClr val="0000FF"/>
                </a:solidFill>
                <a:latin typeface="Times New Roman" panose="02020603050405020304" pitchFamily="18" charset="0"/>
                <a:ea typeface="仿宋_GB2312" pitchFamily="49" charset="-122"/>
              </a:rPr>
              <a:t>，所以</a:t>
            </a:r>
            <a:r>
              <a:rPr lang="en-US" altLang="zh-CN" sz="2400" b="1" dirty="0">
                <a:solidFill>
                  <a:srgbClr val="0000FF"/>
                </a:solidFill>
                <a:latin typeface="Times New Roman" panose="02020603050405020304" pitchFamily="18" charset="0"/>
                <a:ea typeface="仿宋_GB2312" pitchFamily="49" charset="-122"/>
              </a:rPr>
              <a:t>pH</a:t>
            </a:r>
            <a:r>
              <a:rPr lang="zh-CN" altLang="zh-CN" sz="2400" b="1" dirty="0">
                <a:solidFill>
                  <a:srgbClr val="0000FF"/>
                </a:solidFill>
                <a:latin typeface="Times New Roman" panose="02020603050405020304" pitchFamily="18" charset="0"/>
                <a:ea typeface="仿宋_GB2312" pitchFamily="49" charset="-122"/>
              </a:rPr>
              <a:t>应大于</a:t>
            </a:r>
            <a:r>
              <a:rPr lang="en-US" altLang="zh-CN" sz="2400" b="1" dirty="0">
                <a:solidFill>
                  <a:srgbClr val="0000FF"/>
                </a:solidFill>
                <a:latin typeface="Times New Roman" panose="02020603050405020304" pitchFamily="18" charset="0"/>
                <a:ea typeface="仿宋_GB2312" pitchFamily="49" charset="-122"/>
              </a:rPr>
              <a:t>11</a:t>
            </a:r>
            <a:r>
              <a:rPr lang="zh-CN" altLang="zh-CN" sz="2400" b="1" dirty="0">
                <a:solidFill>
                  <a:srgbClr val="0000FF"/>
                </a:solidFill>
                <a:latin typeface="Times New Roman" panose="02020603050405020304" pitchFamily="18" charset="0"/>
                <a:ea typeface="仿宋_GB2312" pitchFamily="49" charset="-122"/>
              </a:rPr>
              <a:t>；如果用硫酸铵代替硝酸铵，钙离子与硫酸根离子能形成碳酸钙沉淀。</a:t>
            </a:r>
            <a:endParaRPr lang="zh-CN" altLang="zh-CN" sz="1000" b="1" dirty="0">
              <a:solidFill>
                <a:srgbClr val="0000FF"/>
              </a:solidFill>
              <a:latin typeface="宋体" panose="02010600030101010101" pitchFamily="2" charset="-122"/>
              <a:ea typeface="Courier New" panose="02070309020205020404" pitchFamily="49" charset="0"/>
            </a:endParaRPr>
          </a:p>
        </p:txBody>
      </p:sp>
      <p:graphicFrame>
        <p:nvGraphicFramePr>
          <p:cNvPr id="2" name="对象 1"/>
          <p:cNvGraphicFramePr>
            <a:graphicFrameLocks noChangeAspect="1"/>
          </p:cNvGraphicFramePr>
          <p:nvPr/>
        </p:nvGraphicFramePr>
        <p:xfrm>
          <a:off x="836613" y="5372100"/>
          <a:ext cx="9396412" cy="492125"/>
        </p:xfrm>
        <a:graphic>
          <a:graphicData uri="http://schemas.openxmlformats.org/presentationml/2006/ole">
            <mc:AlternateContent xmlns:mc="http://schemas.openxmlformats.org/markup-compatibility/2006">
              <mc:Choice xmlns:v="urn:schemas-microsoft-com:vml" Requires="v">
                <p:oleObj spid="_x0000_s3086" name="" r:id="rId1" imgW="9414510" imgH="494665" progId="Word.Document.8">
                  <p:embed/>
                </p:oleObj>
              </mc:Choice>
              <mc:Fallback>
                <p:oleObj name="" r:id="rId1" imgW="9414510" imgH="494665" progId="Word.Document.8">
                  <p:embed/>
                  <p:pic>
                    <p:nvPicPr>
                      <p:cNvPr id="0" name="图片 3085"/>
                      <p:cNvPicPr/>
                      <p:nvPr/>
                    </p:nvPicPr>
                    <p:blipFill>
                      <a:blip r:embed="rId2"/>
                      <a:stretch>
                        <a:fillRect/>
                      </a:stretch>
                    </p:blipFill>
                    <p:spPr>
                      <a:xfrm>
                        <a:off x="836613" y="5372100"/>
                        <a:ext cx="9396412" cy="492125"/>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6" name="矩形 1"/>
          <p:cNvSpPr>
            <a:spLocks noChangeArrowheads="1"/>
          </p:cNvSpPr>
          <p:nvPr/>
        </p:nvSpPr>
        <p:spPr bwMode="auto">
          <a:xfrm>
            <a:off x="447675" y="460375"/>
            <a:ext cx="10977563"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Arial" panose="020B0604020202020204"/>
                <a:ea typeface="黑体" panose="02010609060101010101" pitchFamily="49" charset="-122"/>
                <a:cs typeface="Courier New" panose="02070309020205020404"/>
              </a:rPr>
              <a:t>(2015·</a:t>
            </a:r>
            <a:r>
              <a:rPr kumimoji="0" lang="zh-CN" altLang="zh-CN" sz="2400" b="1" i="0" u="none" strike="noStrike" kern="100" cap="none" spc="0" normalizeH="0" baseline="0" noProof="0" dirty="0">
                <a:ln>
                  <a:noFill/>
                </a:ln>
                <a:solidFill>
                  <a:schemeClr val="tx1"/>
                </a:solidFill>
                <a:effectLst/>
                <a:uLnTx/>
                <a:uFillTx/>
                <a:latin typeface="Arial" panose="020B0604020202020204"/>
                <a:ea typeface="黑体" panose="02010609060101010101" pitchFamily="49" charset="-122"/>
                <a:cs typeface="Arial" panose="020B0604020202020204"/>
              </a:rPr>
              <a:t>江苏化学，</a:t>
            </a:r>
            <a:r>
              <a:rPr kumimoji="0" lang="en-US" altLang="zh-CN" sz="2400" b="1" i="0" u="none" strike="noStrike" kern="100" cap="none" spc="0" normalizeH="0" baseline="0" noProof="0" dirty="0">
                <a:ln>
                  <a:noFill/>
                </a:ln>
                <a:solidFill>
                  <a:schemeClr val="tx1"/>
                </a:solidFill>
                <a:effectLst/>
                <a:uLnTx/>
                <a:uFillTx/>
                <a:latin typeface="Arial" panose="020B0604020202020204"/>
                <a:ea typeface="黑体" panose="02010609060101010101" pitchFamily="49" charset="-122"/>
                <a:cs typeface="Courier New" panose="02070309020205020404"/>
              </a:rPr>
              <a:t>18</a:t>
            </a:r>
            <a:r>
              <a:rPr kumimoji="0" lang="zh-CN" altLang="zh-CN" sz="2400" b="1" i="0" u="none" strike="noStrike" kern="100" cap="none" spc="0" normalizeH="0" baseline="0" noProof="0" dirty="0">
                <a:ln>
                  <a:noFill/>
                </a:ln>
                <a:solidFill>
                  <a:schemeClr val="tx1"/>
                </a:solidFill>
                <a:effectLst/>
                <a:uLnTx/>
                <a:uFillTx/>
                <a:latin typeface="Arial" panose="020B0604020202020204"/>
                <a:ea typeface="黑体" panose="02010609060101010101" pitchFamily="49" charset="-122"/>
                <a:cs typeface="Arial" panose="020B0604020202020204"/>
              </a:rPr>
              <a:t>节选</a:t>
            </a:r>
            <a:r>
              <a:rPr kumimoji="0" lang="en-US" altLang="zh-CN" sz="2400" b="1" i="0" u="none" strike="noStrike" kern="100" cap="none" spc="0" normalizeH="0" baseline="0" noProof="0" dirty="0">
                <a:ln>
                  <a:noFill/>
                </a:ln>
                <a:solidFill>
                  <a:schemeClr val="tx1"/>
                </a:solidFill>
                <a:effectLst/>
                <a:uLnTx/>
                <a:uFillTx/>
                <a:latin typeface="Arial" panose="020B0604020202020204"/>
                <a:ea typeface="黑体" panose="02010609060101010101" pitchFamily="49"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已知：</a:t>
            </a:r>
            <a:r>
              <a:rPr kumimoji="0" lang="en-US" altLang="zh-CN" sz="2400" b="1" i="1"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K</a:t>
            </a:r>
            <a:r>
              <a:rPr kumimoji="0" lang="en-US" altLang="zh-CN" sz="2400" b="1" i="0" u="none" strike="noStrike" kern="100" cap="none" spc="0" normalizeH="0" baseline="-2500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sp</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[Al(OH)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10</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33</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1"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K</a:t>
            </a:r>
            <a:r>
              <a:rPr kumimoji="0" lang="en-US" altLang="zh-CN" sz="2400" b="1" i="0" u="none" strike="noStrike" kern="100" cap="none" spc="0" normalizeH="0" baseline="-2500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sp</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[Fe(OH)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10</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39</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pH</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7.1</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时</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Mn</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(OH)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开始沉淀。室温下，除去</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MnSO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溶液中的</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Fe</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Al</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使其浓度均小于</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10</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6</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 </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mol·L</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，需调节溶液</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pH</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范围为</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graphicFrame>
        <p:nvGraphicFramePr>
          <p:cNvPr id="45058" name="对象 1"/>
          <p:cNvGraphicFramePr>
            <a:graphicFrameLocks noChangeAspect="1"/>
          </p:cNvGraphicFramePr>
          <p:nvPr/>
        </p:nvGraphicFramePr>
        <p:xfrm>
          <a:off x="592138" y="2189163"/>
          <a:ext cx="10936287" cy="3968750"/>
        </p:xfrm>
        <a:graphic>
          <a:graphicData uri="http://schemas.openxmlformats.org/presentationml/2006/ole">
            <mc:AlternateContent xmlns:mc="http://schemas.openxmlformats.org/markup-compatibility/2006">
              <mc:Choice xmlns:v="urn:schemas-microsoft-com:vml" Requires="v">
                <p:oleObj spid="_x0000_s3084" name="" r:id="rId1" imgW="10956290" imgH="3976370" progId="Word.Document.8">
                  <p:embed/>
                </p:oleObj>
              </mc:Choice>
              <mc:Fallback>
                <p:oleObj name="" r:id="rId1" imgW="10956290" imgH="3976370" progId="Word.Document.8">
                  <p:embed/>
                  <p:pic>
                    <p:nvPicPr>
                      <p:cNvPr id="0" name="图片 3083"/>
                      <p:cNvPicPr/>
                      <p:nvPr/>
                    </p:nvPicPr>
                    <p:blipFill>
                      <a:blip r:embed="rId2"/>
                      <a:stretch>
                        <a:fillRect/>
                      </a:stretch>
                    </p:blipFill>
                    <p:spPr>
                      <a:xfrm>
                        <a:off x="592138" y="2189163"/>
                        <a:ext cx="10936287" cy="3968750"/>
                      </a:xfrm>
                      <a:prstGeom prst="rect">
                        <a:avLst/>
                      </a:prstGeom>
                      <a:noFill/>
                      <a:ln w="38100">
                        <a:noFill/>
                        <a:miter/>
                      </a:ln>
                    </p:spPr>
                  </p:pic>
                </p:oleObj>
              </mc:Fallback>
            </mc:AlternateContent>
          </a:graphicData>
        </a:graphic>
      </p:graphicFrame>
      <p:sp>
        <p:nvSpPr>
          <p:cNvPr id="5" name="矩形 1"/>
          <p:cNvSpPr/>
          <p:nvPr/>
        </p:nvSpPr>
        <p:spPr>
          <a:xfrm>
            <a:off x="471488" y="5861050"/>
            <a:ext cx="10953750" cy="576263"/>
          </a:xfrm>
          <a:prstGeom prst="rect">
            <a:avLst/>
          </a:prstGeom>
          <a:noFill/>
          <a:ln w="9525">
            <a:noFill/>
          </a:ln>
        </p:spPr>
        <p:txBody>
          <a:bodyPr anchor="t">
            <a:spAutoFit/>
          </a:bodyPr>
          <a:p>
            <a:pPr algn="just" defTabSz="914400">
              <a:lnSpc>
                <a:spcPct val="150000"/>
              </a:lnSpc>
              <a:tabLst>
                <a:tab pos="2970530" algn="l"/>
              </a:tabLst>
            </a:pPr>
            <a:r>
              <a:rPr lang="zh-CN" altLang="zh-CN" sz="2400" b="1" dirty="0">
                <a:solidFill>
                  <a:srgbClr val="FF0000"/>
                </a:solidFill>
                <a:latin typeface="Times New Roman" panose="02020603050405020304" pitchFamily="18" charset="0"/>
                <a:ea typeface="黑体" panose="02010609060101010101" pitchFamily="49" charset="-122"/>
              </a:rPr>
              <a:t>答案　</a:t>
            </a:r>
            <a:r>
              <a:rPr lang="en-US" altLang="zh-CN" sz="2400" b="1" dirty="0">
                <a:solidFill>
                  <a:srgbClr val="FF0000"/>
                </a:solidFill>
                <a:latin typeface="Times New Roman" panose="02020603050405020304" pitchFamily="18" charset="0"/>
                <a:ea typeface="黑体" panose="02010609060101010101" pitchFamily="49" charset="-122"/>
              </a:rPr>
              <a:t>5.0&lt;pH&lt;7.1</a:t>
            </a:r>
            <a:endParaRPr lang="zh-CN" altLang="zh-CN" sz="1000" b="1" dirty="0">
              <a:solidFill>
                <a:srgbClr val="FF0000"/>
              </a:solidFill>
              <a:latin typeface="宋体" panose="02010600030101010101" pitchFamily="2"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6" name="矩形 1"/>
          <p:cNvSpPr>
            <a:spLocks noChangeArrowheads="1"/>
          </p:cNvSpPr>
          <p:nvPr/>
        </p:nvSpPr>
        <p:spPr bwMode="auto">
          <a:xfrm>
            <a:off x="519113" y="995363"/>
            <a:ext cx="11256963"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52095" marR="0" lvl="0" indent="-252095" algn="just" defTabSz="914400" rtl="0" eaLnBrk="0" fontAlgn="base" latinLnBrk="0" hangingPunct="0">
              <a:lnSpc>
                <a:spcPct val="150000"/>
              </a:lnSpc>
              <a:spcBef>
                <a:spcPct val="0"/>
              </a:spcBef>
              <a:spcAft>
                <a:spcPts val="0"/>
              </a:spcAft>
              <a:buClrTx/>
              <a:buSzTx/>
              <a:buFontTx/>
              <a:buNone/>
              <a:tabLst>
                <a:tab pos="2970530" algn="l"/>
              </a:tabLst>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铝灰的回收利用方法很多，现用含有</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Al</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SiO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和少量</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FeO·</a:t>
            </a:r>
            <a:r>
              <a:rPr kumimoji="0" lang="en-US" altLang="zh-CN" sz="2400" b="1" i="1"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x</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Fe</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的铝灰制备</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Al</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(SO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·18H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O</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，工艺流程如下：</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pic>
        <p:nvPicPr>
          <p:cNvPr id="46082" name="Picture 4" descr="XH92"/>
          <p:cNvPicPr>
            <a:picLocks noChangeAspect="1"/>
          </p:cNvPicPr>
          <p:nvPr/>
        </p:nvPicPr>
        <p:blipFill>
          <a:blip r:embed="rId1">
            <a:clrChange>
              <a:clrFrom>
                <a:srgbClr val="FFFFFF"/>
              </a:clrFrom>
              <a:clrTo>
                <a:srgbClr val="FFFFFF">
                  <a:alpha val="0"/>
                </a:srgbClr>
              </a:clrTo>
            </a:clrChange>
          </a:blip>
          <a:stretch>
            <a:fillRect/>
          </a:stretch>
        </p:blipFill>
        <p:spPr>
          <a:xfrm>
            <a:off x="1749425" y="2233613"/>
            <a:ext cx="9026525" cy="3140075"/>
          </a:xfrm>
          <a:prstGeom prst="rect">
            <a:avLst/>
          </a:prstGeom>
          <a:noFill/>
          <a:ln w="9525">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9" name="矩形 1"/>
          <p:cNvSpPr/>
          <p:nvPr/>
        </p:nvSpPr>
        <p:spPr>
          <a:xfrm>
            <a:off x="695325" y="3644900"/>
            <a:ext cx="10953750" cy="2308225"/>
          </a:xfrm>
          <a:prstGeom prst="rect">
            <a:avLst/>
          </a:prstGeom>
          <a:noFill/>
          <a:ln w="9525">
            <a:noFill/>
          </a:ln>
        </p:spPr>
        <p:txBody>
          <a:bodyPr anchor="t">
            <a:spAutoFit/>
          </a:bodyPr>
          <a:p>
            <a:pPr algn="just" defTabSz="914400">
              <a:lnSpc>
                <a:spcPct val="150000"/>
              </a:lnSpc>
              <a:tabLst>
                <a:tab pos="2970530" algn="l"/>
              </a:tabLst>
            </a:pPr>
            <a:r>
              <a:rPr lang="zh-CN" altLang="zh-CN" sz="2400" b="1" dirty="0">
                <a:latin typeface="Times New Roman" panose="02020603050405020304" pitchFamily="18" charset="0"/>
                <a:ea typeface="宋体" panose="02010600030101010101" pitchFamily="2" charset="-122"/>
              </a:rPr>
              <a:t>在该浓度下除去铁的化合物，调节</a:t>
            </a:r>
            <a:r>
              <a:rPr lang="en-US" altLang="zh-CN" sz="2400" b="1" dirty="0">
                <a:latin typeface="Times New Roman" panose="02020603050405020304" pitchFamily="18" charset="0"/>
                <a:ea typeface="宋体" panose="02010600030101010101" pitchFamily="2" charset="-122"/>
              </a:rPr>
              <a:t>pH</a:t>
            </a:r>
            <a:r>
              <a:rPr lang="zh-CN" altLang="zh-CN" sz="2400" b="1" dirty="0">
                <a:latin typeface="Times New Roman" panose="02020603050405020304" pitchFamily="18" charset="0"/>
                <a:ea typeface="宋体" panose="02010600030101010101" pitchFamily="2" charset="-122"/>
              </a:rPr>
              <a:t>的最大范围</a:t>
            </a:r>
            <a:r>
              <a:rPr lang="en-US" altLang="zh-CN" sz="2400" b="1" dirty="0">
                <a:latin typeface="Times New Roman" panose="02020603050405020304" pitchFamily="18" charset="0"/>
                <a:ea typeface="宋体" panose="02010600030101010101" pitchFamily="2" charset="-122"/>
              </a:rPr>
              <a:t>________</a:t>
            </a:r>
            <a:r>
              <a:rPr lang="zh-CN" altLang="zh-CN" sz="2400" b="1" dirty="0">
                <a:latin typeface="Times New Roman" panose="02020603050405020304" pitchFamily="18" charset="0"/>
                <a:ea typeface="宋体" panose="02010600030101010101" pitchFamily="2" charset="-122"/>
              </a:rPr>
              <a:t>。</a:t>
            </a:r>
            <a:endParaRPr lang="zh-CN" altLang="zh-CN" sz="1000" dirty="0">
              <a:latin typeface="宋体" panose="02010600030101010101" pitchFamily="2" charset="-122"/>
              <a:ea typeface="宋体" panose="02010600030101010101" pitchFamily="2" charset="-122"/>
            </a:endParaRPr>
          </a:p>
          <a:p>
            <a:pPr algn="just" defTabSz="914400">
              <a:lnSpc>
                <a:spcPct val="150000"/>
              </a:lnSpc>
              <a:tabLst>
                <a:tab pos="2970530" algn="l"/>
              </a:tabLst>
            </a:pPr>
            <a:r>
              <a:rPr lang="zh-CN" altLang="zh-CN" sz="2400" b="1" dirty="0">
                <a:solidFill>
                  <a:srgbClr val="0000FF"/>
                </a:solidFill>
                <a:latin typeface="Times New Roman" panose="02020603050405020304" pitchFamily="18" charset="0"/>
                <a:ea typeface="黑体" panose="02010609060101010101" pitchFamily="49" charset="-122"/>
              </a:rPr>
              <a:t>解析　</a:t>
            </a:r>
            <a:r>
              <a:rPr lang="en-US" altLang="zh-CN" sz="2400" b="1" dirty="0">
                <a:solidFill>
                  <a:srgbClr val="0000FF"/>
                </a:solidFill>
                <a:latin typeface="Times New Roman" panose="02020603050405020304" pitchFamily="18" charset="0"/>
                <a:ea typeface="仿宋_GB2312" pitchFamily="49" charset="-122"/>
              </a:rPr>
              <a:t>Fe</a:t>
            </a:r>
            <a:r>
              <a:rPr lang="en-US" altLang="zh-CN" sz="2400" b="1" baseline="30000" dirty="0">
                <a:solidFill>
                  <a:srgbClr val="0000FF"/>
                </a:solidFill>
                <a:latin typeface="Times New Roman" panose="02020603050405020304" pitchFamily="18" charset="0"/>
                <a:ea typeface="仿宋_GB2312" pitchFamily="49" charset="-122"/>
              </a:rPr>
              <a:t>2</a:t>
            </a:r>
            <a:r>
              <a:rPr lang="zh-CN" altLang="zh-CN" sz="2400" b="1" baseline="30000" dirty="0">
                <a:solidFill>
                  <a:srgbClr val="0000FF"/>
                </a:solidFill>
                <a:latin typeface="Times New Roman" panose="02020603050405020304" pitchFamily="18" charset="0"/>
                <a:ea typeface="仿宋_GB2312" pitchFamily="49" charset="-122"/>
              </a:rPr>
              <a:t>＋</a:t>
            </a:r>
            <a:r>
              <a:rPr lang="zh-CN" altLang="zh-CN" sz="2400" b="1" dirty="0">
                <a:solidFill>
                  <a:srgbClr val="0000FF"/>
                </a:solidFill>
                <a:latin typeface="Times New Roman" panose="02020603050405020304" pitchFamily="18" charset="0"/>
                <a:ea typeface="仿宋_GB2312" pitchFamily="49" charset="-122"/>
              </a:rPr>
              <a:t>已完全转化为</a:t>
            </a:r>
            <a:r>
              <a:rPr lang="en-US" altLang="zh-CN" sz="2400" b="1" dirty="0">
                <a:solidFill>
                  <a:srgbClr val="0000FF"/>
                </a:solidFill>
                <a:latin typeface="Times New Roman" panose="02020603050405020304" pitchFamily="18" charset="0"/>
                <a:ea typeface="仿宋_GB2312" pitchFamily="49" charset="-122"/>
              </a:rPr>
              <a:t>Fe</a:t>
            </a:r>
            <a:r>
              <a:rPr lang="en-US" altLang="zh-CN" sz="2400" b="1" baseline="30000" dirty="0">
                <a:solidFill>
                  <a:srgbClr val="0000FF"/>
                </a:solidFill>
                <a:latin typeface="Times New Roman" panose="02020603050405020304" pitchFamily="18" charset="0"/>
                <a:ea typeface="仿宋_GB2312" pitchFamily="49" charset="-122"/>
              </a:rPr>
              <a:t>3</a:t>
            </a:r>
            <a:r>
              <a:rPr lang="zh-CN" altLang="zh-CN" sz="2400" b="1" baseline="30000" dirty="0">
                <a:solidFill>
                  <a:srgbClr val="0000FF"/>
                </a:solidFill>
                <a:latin typeface="Times New Roman" panose="02020603050405020304" pitchFamily="18" charset="0"/>
                <a:ea typeface="仿宋_GB2312" pitchFamily="49" charset="-122"/>
              </a:rPr>
              <a:t>＋</a:t>
            </a:r>
            <a:r>
              <a:rPr lang="zh-CN" altLang="zh-CN" sz="2400" b="1" dirty="0">
                <a:solidFill>
                  <a:srgbClr val="0000FF"/>
                </a:solidFill>
                <a:latin typeface="Times New Roman" panose="02020603050405020304" pitchFamily="18" charset="0"/>
                <a:ea typeface="仿宋_GB2312" pitchFamily="49" charset="-122"/>
              </a:rPr>
              <a:t>，完全沉淀时</a:t>
            </a:r>
            <a:r>
              <a:rPr lang="en-US" altLang="zh-CN" sz="2400" b="1" dirty="0">
                <a:solidFill>
                  <a:srgbClr val="0000FF"/>
                </a:solidFill>
                <a:latin typeface="Times New Roman" panose="02020603050405020304" pitchFamily="18" charset="0"/>
                <a:ea typeface="仿宋_GB2312" pitchFamily="49" charset="-122"/>
              </a:rPr>
              <a:t>pH</a:t>
            </a:r>
            <a:r>
              <a:rPr lang="zh-CN" altLang="zh-CN" sz="2400" b="1"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2.8</a:t>
            </a:r>
            <a:r>
              <a:rPr lang="zh-CN" altLang="zh-CN" sz="2400" b="1" dirty="0">
                <a:solidFill>
                  <a:srgbClr val="0000FF"/>
                </a:solidFill>
                <a:latin typeface="Times New Roman" panose="02020603050405020304" pitchFamily="18" charset="0"/>
                <a:ea typeface="仿宋_GB2312" pitchFamily="49" charset="-122"/>
              </a:rPr>
              <a:t>，而</a:t>
            </a:r>
            <a:r>
              <a:rPr lang="en-US" altLang="zh-CN" sz="2400" b="1" dirty="0">
                <a:solidFill>
                  <a:srgbClr val="0000FF"/>
                </a:solidFill>
                <a:latin typeface="Times New Roman" panose="02020603050405020304" pitchFamily="18" charset="0"/>
                <a:ea typeface="仿宋_GB2312" pitchFamily="49" charset="-122"/>
              </a:rPr>
              <a:t>Al</a:t>
            </a:r>
            <a:r>
              <a:rPr lang="en-US" altLang="zh-CN" sz="2400" b="1" baseline="30000" dirty="0">
                <a:solidFill>
                  <a:srgbClr val="0000FF"/>
                </a:solidFill>
                <a:latin typeface="Times New Roman" panose="02020603050405020304" pitchFamily="18" charset="0"/>
                <a:ea typeface="仿宋_GB2312" pitchFamily="49" charset="-122"/>
              </a:rPr>
              <a:t>3</a:t>
            </a:r>
            <a:r>
              <a:rPr lang="zh-CN" altLang="zh-CN" sz="2400" b="1" baseline="30000" dirty="0">
                <a:solidFill>
                  <a:srgbClr val="0000FF"/>
                </a:solidFill>
                <a:latin typeface="Times New Roman" panose="02020603050405020304" pitchFamily="18" charset="0"/>
                <a:ea typeface="仿宋_GB2312" pitchFamily="49" charset="-122"/>
              </a:rPr>
              <a:t>＋</a:t>
            </a:r>
            <a:r>
              <a:rPr lang="zh-CN" altLang="zh-CN" sz="2400" b="1" dirty="0">
                <a:solidFill>
                  <a:srgbClr val="0000FF"/>
                </a:solidFill>
                <a:latin typeface="Times New Roman" panose="02020603050405020304" pitchFamily="18" charset="0"/>
                <a:ea typeface="仿宋_GB2312" pitchFamily="49" charset="-122"/>
              </a:rPr>
              <a:t>开始沉淀时</a:t>
            </a:r>
            <a:r>
              <a:rPr lang="en-US" altLang="zh-CN" sz="2400" b="1" dirty="0">
                <a:solidFill>
                  <a:srgbClr val="0000FF"/>
                </a:solidFill>
                <a:latin typeface="Times New Roman" panose="02020603050405020304" pitchFamily="18" charset="0"/>
                <a:ea typeface="仿宋_GB2312" pitchFamily="49" charset="-122"/>
              </a:rPr>
              <a:t>pH</a:t>
            </a:r>
            <a:r>
              <a:rPr lang="zh-CN" altLang="zh-CN" sz="2400" b="1"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3.4</a:t>
            </a:r>
            <a:r>
              <a:rPr lang="zh-CN" altLang="zh-CN" sz="2400" b="1" dirty="0">
                <a:solidFill>
                  <a:srgbClr val="0000FF"/>
                </a:solidFill>
                <a:latin typeface="Times New Roman" panose="02020603050405020304" pitchFamily="18" charset="0"/>
                <a:ea typeface="仿宋_GB2312" pitchFamily="49" charset="-122"/>
              </a:rPr>
              <a:t>，故</a:t>
            </a:r>
            <a:r>
              <a:rPr lang="en-US" altLang="zh-CN" sz="2400" b="1" dirty="0">
                <a:solidFill>
                  <a:srgbClr val="0000FF"/>
                </a:solidFill>
                <a:latin typeface="Times New Roman" panose="02020603050405020304" pitchFamily="18" charset="0"/>
                <a:ea typeface="仿宋_GB2312" pitchFamily="49" charset="-122"/>
              </a:rPr>
              <a:t>Fe</a:t>
            </a:r>
            <a:r>
              <a:rPr lang="en-US" altLang="zh-CN" sz="2400" b="1" baseline="30000" dirty="0">
                <a:solidFill>
                  <a:srgbClr val="0000FF"/>
                </a:solidFill>
                <a:latin typeface="Times New Roman" panose="02020603050405020304" pitchFamily="18" charset="0"/>
                <a:ea typeface="仿宋_GB2312" pitchFamily="49" charset="-122"/>
              </a:rPr>
              <a:t>3</a:t>
            </a:r>
            <a:r>
              <a:rPr lang="zh-CN" altLang="zh-CN" sz="2400" b="1" baseline="30000" dirty="0">
                <a:solidFill>
                  <a:srgbClr val="0000FF"/>
                </a:solidFill>
                <a:latin typeface="Times New Roman" panose="02020603050405020304" pitchFamily="18" charset="0"/>
                <a:ea typeface="仿宋_GB2312" pitchFamily="49" charset="-122"/>
              </a:rPr>
              <a:t>＋</a:t>
            </a:r>
            <a:r>
              <a:rPr lang="zh-CN" altLang="zh-CN" sz="2400" b="1" dirty="0">
                <a:solidFill>
                  <a:srgbClr val="0000FF"/>
                </a:solidFill>
                <a:latin typeface="Times New Roman" panose="02020603050405020304" pitchFamily="18" charset="0"/>
                <a:ea typeface="仿宋_GB2312" pitchFamily="49" charset="-122"/>
              </a:rPr>
              <a:t>完全沉淀，而</a:t>
            </a:r>
            <a:r>
              <a:rPr lang="en-US" altLang="zh-CN" sz="2400" b="1" dirty="0">
                <a:solidFill>
                  <a:srgbClr val="0000FF"/>
                </a:solidFill>
                <a:latin typeface="Times New Roman" panose="02020603050405020304" pitchFamily="18" charset="0"/>
                <a:ea typeface="仿宋_GB2312" pitchFamily="49" charset="-122"/>
              </a:rPr>
              <a:t>Al</a:t>
            </a:r>
            <a:r>
              <a:rPr lang="en-US" altLang="zh-CN" sz="2400" b="1" baseline="30000" dirty="0">
                <a:solidFill>
                  <a:srgbClr val="0000FF"/>
                </a:solidFill>
                <a:latin typeface="Times New Roman" panose="02020603050405020304" pitchFamily="18" charset="0"/>
                <a:ea typeface="仿宋_GB2312" pitchFamily="49" charset="-122"/>
              </a:rPr>
              <a:t>3</a:t>
            </a:r>
            <a:r>
              <a:rPr lang="zh-CN" altLang="zh-CN" sz="2400" b="1" baseline="30000" dirty="0">
                <a:solidFill>
                  <a:srgbClr val="0000FF"/>
                </a:solidFill>
                <a:latin typeface="Times New Roman" panose="02020603050405020304" pitchFamily="18" charset="0"/>
                <a:ea typeface="仿宋_GB2312" pitchFamily="49" charset="-122"/>
              </a:rPr>
              <a:t>＋</a:t>
            </a:r>
            <a:r>
              <a:rPr lang="zh-CN" altLang="zh-CN" sz="2400" b="1" dirty="0">
                <a:solidFill>
                  <a:srgbClr val="0000FF"/>
                </a:solidFill>
                <a:latin typeface="Times New Roman" panose="02020603050405020304" pitchFamily="18" charset="0"/>
                <a:ea typeface="仿宋_GB2312" pitchFamily="49" charset="-122"/>
              </a:rPr>
              <a:t>不沉淀</a:t>
            </a:r>
            <a:r>
              <a:rPr lang="en-US" altLang="zh-CN" sz="2400" b="1" dirty="0">
                <a:solidFill>
                  <a:srgbClr val="0000FF"/>
                </a:solidFill>
                <a:latin typeface="Times New Roman" panose="02020603050405020304" pitchFamily="18" charset="0"/>
                <a:ea typeface="仿宋_GB2312" pitchFamily="49" charset="-122"/>
              </a:rPr>
              <a:t>pH</a:t>
            </a:r>
            <a:r>
              <a:rPr lang="zh-CN" altLang="zh-CN" sz="2400" b="1" dirty="0">
                <a:solidFill>
                  <a:srgbClr val="0000FF"/>
                </a:solidFill>
                <a:latin typeface="Times New Roman" panose="02020603050405020304" pitchFamily="18" charset="0"/>
                <a:ea typeface="仿宋_GB2312" pitchFamily="49" charset="-122"/>
              </a:rPr>
              <a:t>调控范围为</a:t>
            </a:r>
            <a:r>
              <a:rPr lang="en-US" altLang="zh-CN" sz="2400" b="1" dirty="0">
                <a:solidFill>
                  <a:srgbClr val="0000FF"/>
                </a:solidFill>
                <a:latin typeface="Times New Roman" panose="02020603050405020304" pitchFamily="18" charset="0"/>
                <a:ea typeface="仿宋_GB2312" pitchFamily="49" charset="-122"/>
              </a:rPr>
              <a:t>2.8</a:t>
            </a:r>
            <a:r>
              <a:rPr lang="zh-CN" altLang="zh-CN" sz="2400" b="1"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3.4</a:t>
            </a:r>
            <a:r>
              <a:rPr lang="zh-CN" altLang="zh-CN" sz="2400" b="1" dirty="0">
                <a:solidFill>
                  <a:srgbClr val="0000FF"/>
                </a:solidFill>
                <a:latin typeface="Times New Roman" panose="02020603050405020304" pitchFamily="18" charset="0"/>
                <a:ea typeface="仿宋_GB2312" pitchFamily="49" charset="-122"/>
              </a:rPr>
              <a:t>。</a:t>
            </a:r>
            <a:endParaRPr lang="zh-CN" altLang="zh-CN" sz="1000" dirty="0">
              <a:solidFill>
                <a:srgbClr val="0000FF"/>
              </a:solidFill>
              <a:latin typeface="宋体" panose="02010600030101010101" pitchFamily="2" charset="-122"/>
              <a:ea typeface="黑体" panose="02010609060101010101" pitchFamily="49" charset="-122"/>
            </a:endParaRPr>
          </a:p>
          <a:p>
            <a:pPr algn="just" defTabSz="914400">
              <a:lnSpc>
                <a:spcPct val="150000"/>
              </a:lnSpc>
              <a:tabLst>
                <a:tab pos="2970530" algn="l"/>
              </a:tabLst>
            </a:pPr>
            <a:r>
              <a:rPr lang="zh-CN" altLang="zh-CN" sz="2400" b="1" dirty="0">
                <a:solidFill>
                  <a:srgbClr val="FF0000"/>
                </a:solidFill>
                <a:latin typeface="Times New Roman" panose="02020603050405020304" pitchFamily="18" charset="0"/>
                <a:ea typeface="黑体" panose="02010609060101010101" pitchFamily="49" charset="-122"/>
              </a:rPr>
              <a:t>答案　</a:t>
            </a:r>
            <a:r>
              <a:rPr lang="en-US" altLang="zh-CN" sz="2400" b="1" dirty="0">
                <a:solidFill>
                  <a:srgbClr val="FF0000"/>
                </a:solidFill>
                <a:latin typeface="Times New Roman" panose="02020603050405020304" pitchFamily="18" charset="0"/>
                <a:ea typeface="黑体" panose="02010609060101010101" pitchFamily="49" charset="-122"/>
              </a:rPr>
              <a:t>2.8</a:t>
            </a:r>
            <a:r>
              <a:rPr lang="zh-CN" altLang="zh-CN" sz="2400" b="1" dirty="0">
                <a:solidFill>
                  <a:srgbClr val="FF0000"/>
                </a:solidFill>
                <a:latin typeface="Times New Roman" panose="02020603050405020304" pitchFamily="18" charset="0"/>
                <a:ea typeface="黑体" panose="02010609060101010101" pitchFamily="49" charset="-122"/>
              </a:rPr>
              <a:t>～</a:t>
            </a:r>
            <a:r>
              <a:rPr lang="en-US" altLang="zh-CN" sz="2400" b="1" dirty="0">
                <a:solidFill>
                  <a:srgbClr val="FF0000"/>
                </a:solidFill>
                <a:latin typeface="Times New Roman" panose="02020603050405020304" pitchFamily="18" charset="0"/>
                <a:ea typeface="黑体" panose="02010609060101010101" pitchFamily="49" charset="-122"/>
              </a:rPr>
              <a:t>3.4</a:t>
            </a:r>
            <a:endParaRPr lang="zh-CN" altLang="zh-CN" sz="1000" b="1" dirty="0">
              <a:solidFill>
                <a:srgbClr val="FF0000"/>
              </a:solidFill>
              <a:latin typeface="宋体" panose="02010600030101010101" pitchFamily="2" charset="-122"/>
              <a:ea typeface="黑体" panose="02010609060101010101" pitchFamily="49" charset="-122"/>
            </a:endParaRPr>
          </a:p>
        </p:txBody>
      </p:sp>
      <p:sp>
        <p:nvSpPr>
          <p:cNvPr id="4" name="矩形 1"/>
          <p:cNvSpPr>
            <a:spLocks noChangeArrowheads="1"/>
          </p:cNvSpPr>
          <p:nvPr/>
        </p:nvSpPr>
        <p:spPr bwMode="auto">
          <a:xfrm>
            <a:off x="695325" y="981075"/>
            <a:ext cx="1095375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已知步骤</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③</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中所得溶液生成氢氧化物沉淀的</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pH</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如表所示：</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graphicFrame>
        <p:nvGraphicFramePr>
          <p:cNvPr id="5" name="表格 4"/>
          <p:cNvGraphicFramePr>
            <a:graphicFrameLocks noGrp="1"/>
          </p:cNvGraphicFramePr>
          <p:nvPr/>
        </p:nvGraphicFramePr>
        <p:xfrm>
          <a:off x="2208213" y="1700213"/>
          <a:ext cx="8447088" cy="1800225"/>
        </p:xfrm>
        <a:graphic>
          <a:graphicData uri="http://schemas.openxmlformats.org/drawingml/2006/table">
            <a:tbl>
              <a:tblPr/>
              <a:tblGrid>
                <a:gridCol w="3164513"/>
                <a:gridCol w="1760858"/>
                <a:gridCol w="1760858"/>
                <a:gridCol w="1760858"/>
              </a:tblGrid>
              <a:tr h="600075">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 </a:t>
                      </a:r>
                      <a:endParaRPr lang="zh-CN" sz="1100" kern="100">
                        <a:effectLst/>
                        <a:latin typeface="宋体" panose="02010600030101010101" pitchFamily="2" charset="-122"/>
                        <a:cs typeface="Courier New" panose="02070309020205020404"/>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Al(OH)</a:t>
                      </a:r>
                      <a:r>
                        <a:rPr lang="en-US" sz="2400" b="1" kern="100" baseline="-25000">
                          <a:effectLst/>
                          <a:latin typeface="Times New Roman" panose="02020603050405020304"/>
                          <a:cs typeface="Courier New" panose="02070309020205020404"/>
                        </a:rPr>
                        <a:t>3</a:t>
                      </a:r>
                      <a:endParaRPr lang="zh-CN" sz="1100" kern="100">
                        <a:effectLst/>
                        <a:latin typeface="宋体" panose="02010600030101010101" pitchFamily="2" charset="-122"/>
                        <a:cs typeface="Courier New" panose="02070309020205020404"/>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Fe(OH)</a:t>
                      </a:r>
                      <a:r>
                        <a:rPr lang="en-US" sz="2400" b="1" kern="100" baseline="-25000">
                          <a:effectLst/>
                          <a:latin typeface="Times New Roman" panose="02020603050405020304"/>
                          <a:cs typeface="Courier New" panose="02070309020205020404"/>
                        </a:rPr>
                        <a:t>2</a:t>
                      </a:r>
                      <a:endParaRPr lang="zh-CN" sz="1100" kern="100">
                        <a:effectLst/>
                        <a:latin typeface="宋体" panose="02010600030101010101" pitchFamily="2" charset="-122"/>
                        <a:cs typeface="Courier New" panose="02070309020205020404"/>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Fe(OH)</a:t>
                      </a:r>
                      <a:r>
                        <a:rPr lang="en-US" sz="2400" b="1" kern="100" baseline="-25000">
                          <a:effectLst/>
                          <a:latin typeface="Times New Roman" panose="02020603050405020304"/>
                          <a:cs typeface="Courier New" panose="02070309020205020404"/>
                        </a:rPr>
                        <a:t>3</a:t>
                      </a:r>
                      <a:endParaRPr lang="zh-CN" sz="1100" kern="100">
                        <a:effectLst/>
                        <a:latin typeface="宋体" panose="02010600030101010101" pitchFamily="2" charset="-122"/>
                        <a:cs typeface="Courier New" panose="02070309020205020404"/>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0075">
                <a:tc>
                  <a:txBody>
                    <a:bodyPr/>
                    <a:lstStyle/>
                    <a:p>
                      <a:pPr algn="ctr">
                        <a:lnSpc>
                          <a:spcPct val="150000"/>
                        </a:lnSpc>
                        <a:spcAft>
                          <a:spcPts val="0"/>
                        </a:spcAft>
                        <a:tabLst>
                          <a:tab pos="2970530" algn="l"/>
                        </a:tabLst>
                      </a:pPr>
                      <a:r>
                        <a:rPr lang="zh-CN" sz="2400" b="1" kern="100">
                          <a:effectLst/>
                          <a:latin typeface="Times New Roman" panose="02020603050405020304"/>
                          <a:cs typeface="Times New Roman" panose="02020603050405020304"/>
                        </a:rPr>
                        <a:t>开始沉淀时的</a:t>
                      </a:r>
                      <a:r>
                        <a:rPr lang="en-US" sz="2400" b="1" kern="100">
                          <a:effectLst/>
                          <a:latin typeface="Times New Roman" panose="02020603050405020304"/>
                          <a:cs typeface="Courier New" panose="02070309020205020404"/>
                        </a:rPr>
                        <a:t>pH</a:t>
                      </a:r>
                      <a:endParaRPr lang="zh-CN" sz="1100" kern="100">
                        <a:effectLst/>
                        <a:latin typeface="宋体" panose="02010600030101010101" pitchFamily="2" charset="-122"/>
                        <a:cs typeface="Courier New" panose="02070309020205020404"/>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3.4</a:t>
                      </a:r>
                      <a:endParaRPr lang="zh-CN" sz="1100" kern="100">
                        <a:effectLst/>
                        <a:latin typeface="宋体" panose="02010600030101010101" pitchFamily="2" charset="-122"/>
                        <a:cs typeface="Courier New" panose="02070309020205020404"/>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6.3</a:t>
                      </a:r>
                      <a:endParaRPr lang="zh-CN" sz="1100" kern="100">
                        <a:effectLst/>
                        <a:latin typeface="宋体" panose="02010600030101010101" pitchFamily="2" charset="-122"/>
                        <a:cs typeface="Courier New" panose="02070309020205020404"/>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1.5</a:t>
                      </a:r>
                      <a:endParaRPr lang="zh-CN" sz="1100" kern="100">
                        <a:effectLst/>
                        <a:latin typeface="宋体" panose="02010600030101010101" pitchFamily="2" charset="-122"/>
                        <a:cs typeface="Courier New" panose="02070309020205020404"/>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0075">
                <a:tc>
                  <a:txBody>
                    <a:bodyPr/>
                    <a:lstStyle/>
                    <a:p>
                      <a:pPr algn="ctr">
                        <a:lnSpc>
                          <a:spcPct val="150000"/>
                        </a:lnSpc>
                        <a:spcAft>
                          <a:spcPts val="0"/>
                        </a:spcAft>
                        <a:tabLst>
                          <a:tab pos="2970530" algn="l"/>
                        </a:tabLst>
                      </a:pPr>
                      <a:r>
                        <a:rPr lang="zh-CN" sz="2400" b="1" kern="100">
                          <a:effectLst/>
                          <a:latin typeface="Times New Roman" panose="02020603050405020304"/>
                          <a:cs typeface="Times New Roman" panose="02020603050405020304"/>
                        </a:rPr>
                        <a:t>完全沉淀时的</a:t>
                      </a:r>
                      <a:r>
                        <a:rPr lang="en-US" sz="2400" b="1" kern="100">
                          <a:effectLst/>
                          <a:latin typeface="Times New Roman" panose="02020603050405020304"/>
                          <a:cs typeface="Courier New" panose="02070309020205020404"/>
                        </a:rPr>
                        <a:t>pH</a:t>
                      </a:r>
                      <a:endParaRPr lang="zh-CN" sz="1100" kern="100">
                        <a:effectLst/>
                        <a:latin typeface="宋体" panose="02010600030101010101" pitchFamily="2" charset="-122"/>
                        <a:cs typeface="Courier New" panose="02070309020205020404"/>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4.7</a:t>
                      </a:r>
                      <a:endParaRPr lang="zh-CN" sz="1100" kern="100">
                        <a:effectLst/>
                        <a:latin typeface="宋体" panose="02010600030101010101" pitchFamily="2" charset="-122"/>
                        <a:cs typeface="Courier New" panose="02070309020205020404"/>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8.3</a:t>
                      </a:r>
                      <a:endParaRPr lang="zh-CN" sz="1100" kern="100">
                        <a:effectLst/>
                        <a:latin typeface="宋体" panose="02010600030101010101" pitchFamily="2" charset="-122"/>
                        <a:cs typeface="Courier New" panose="02070309020205020404"/>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dirty="0">
                          <a:effectLst/>
                          <a:latin typeface="Times New Roman" panose="02020603050405020304"/>
                          <a:cs typeface="Courier New" panose="02070309020205020404"/>
                        </a:rPr>
                        <a:t>2.8</a:t>
                      </a:r>
                      <a:endParaRPr lang="zh-CN" sz="1100" kern="100" dirty="0">
                        <a:effectLst/>
                        <a:latin typeface="宋体" panose="02010600030101010101" pitchFamily="2" charset="-122"/>
                        <a:cs typeface="Courier New" panose="02070309020205020404"/>
                      </a:endParaRPr>
                    </a:p>
                  </a:txBody>
                  <a:tcPr marL="68581" marR="68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xEl>
                                              <p:charRg st="32" end="113"/>
                                            </p:txEl>
                                          </p:spTgt>
                                        </p:tgtEl>
                                        <p:attrNameLst>
                                          <p:attrName>style.visibility</p:attrName>
                                        </p:attrNameLst>
                                      </p:cBhvr>
                                      <p:to>
                                        <p:strVal val="visible"/>
                                      </p:to>
                                    </p:set>
                                    <p:animEffect transition="in" filter="blinds(horizontal)">
                                      <p:cBhvr>
                                        <p:cTn id="7" dur="500"/>
                                        <p:tgtEl>
                                          <p:spTgt spid="9">
                                            <p:txEl>
                                              <p:charRg st="32" end="113"/>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
                                            <p:txEl>
                                              <p:charRg st="113" end="124"/>
                                            </p:txEl>
                                          </p:spTgt>
                                        </p:tgtEl>
                                        <p:attrNameLst>
                                          <p:attrName>style.visibility</p:attrName>
                                        </p:attrNameLst>
                                      </p:cBhvr>
                                      <p:to>
                                        <p:strVal val="visible"/>
                                      </p:to>
                                    </p:set>
                                    <p:animEffect transition="in" filter="blinds(horizontal)">
                                      <p:cBhvr>
                                        <p:cTn id="12" dur="500"/>
                                        <p:tgtEl>
                                          <p:spTgt spid="9">
                                            <p:txEl>
                                              <p:charRg st="113" end="12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48129" name="矩形 1"/>
          <p:cNvSpPr/>
          <p:nvPr/>
        </p:nvSpPr>
        <p:spPr>
          <a:xfrm>
            <a:off x="479425" y="404813"/>
            <a:ext cx="11256963" cy="560387"/>
          </a:xfrm>
          <a:prstGeom prst="rect">
            <a:avLst/>
          </a:prstGeom>
          <a:noFill/>
          <a:ln w="9525">
            <a:noFill/>
          </a:ln>
        </p:spPr>
        <p:txBody>
          <a:bodyPr anchor="t">
            <a:spAutoFit/>
          </a:bodyPr>
          <a:p>
            <a:pPr algn="just" defTabSz="914400">
              <a:lnSpc>
                <a:spcPct val="150000"/>
              </a:lnSpc>
              <a:tabLst>
                <a:tab pos="2970530" algn="l"/>
              </a:tabLst>
            </a:pPr>
            <a:r>
              <a:rPr lang="zh-CN" altLang="zh-CN" sz="2400" b="1" dirty="0">
                <a:latin typeface="Times New Roman" panose="02020603050405020304" pitchFamily="18" charset="0"/>
                <a:ea typeface="黑体" panose="02010609060101010101" pitchFamily="49" charset="-122"/>
              </a:rPr>
              <a:t>题型三　控制分步沉淀</a:t>
            </a:r>
            <a:endParaRPr lang="zh-CN" altLang="zh-CN" sz="1000" dirty="0">
              <a:latin typeface="宋体" panose="02010600030101010101" pitchFamily="2" charset="-122"/>
              <a:ea typeface="黑体" panose="02010609060101010101" pitchFamily="49" charset="-122"/>
            </a:endParaRPr>
          </a:p>
        </p:txBody>
      </p:sp>
      <p:sp>
        <p:nvSpPr>
          <p:cNvPr id="9" name="矩形 1"/>
          <p:cNvSpPr>
            <a:spLocks noChangeArrowheads="1"/>
          </p:cNvSpPr>
          <p:nvPr/>
        </p:nvSpPr>
        <p:spPr bwMode="auto">
          <a:xfrm>
            <a:off x="503238" y="982663"/>
            <a:ext cx="10953750" cy="279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52095" marR="0" lvl="0" indent="-252095" algn="just" defTabSz="914400" rtl="0" eaLnBrk="0" fontAlgn="base" latinLnBrk="0" hangingPunct="0">
              <a:lnSpc>
                <a:spcPct val="150000"/>
              </a:lnSpc>
              <a:spcBef>
                <a:spcPct val="0"/>
              </a:spcBef>
              <a:spcAft>
                <a:spcPts val="0"/>
              </a:spcAft>
              <a:buClrTx/>
              <a:buSzTx/>
              <a:buFontTx/>
              <a:buNone/>
              <a:tabLst>
                <a:tab pos="2970530" algn="l"/>
              </a:tabLst>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5.</a:t>
            </a:r>
            <a:r>
              <a:rPr kumimoji="0" lang="en-US" altLang="zh-CN" sz="2400" b="1" i="0" u="none" strike="noStrike" kern="100" cap="none" spc="0" normalizeH="0" baseline="0" noProof="0" dirty="0">
                <a:ln>
                  <a:noFill/>
                </a:ln>
                <a:solidFill>
                  <a:schemeClr val="tx1"/>
                </a:solidFill>
                <a:effectLst/>
                <a:uLnTx/>
                <a:uFillTx/>
                <a:latin typeface="Arial" panose="020B0604020202020204"/>
                <a:ea typeface="黑体" panose="02010609060101010101" pitchFamily="49" charset="-122"/>
                <a:cs typeface="Courier New" panose="02070309020205020404"/>
              </a:rPr>
              <a:t>(2015·</a:t>
            </a:r>
            <a:r>
              <a:rPr kumimoji="0" lang="zh-CN" altLang="zh-CN" sz="2400" b="1" i="0" u="none" strike="noStrike" kern="100" cap="none" spc="0" normalizeH="0" baseline="0" noProof="0" dirty="0">
                <a:ln>
                  <a:noFill/>
                </a:ln>
                <a:solidFill>
                  <a:schemeClr val="tx1"/>
                </a:solidFill>
                <a:effectLst/>
                <a:uLnTx/>
                <a:uFillTx/>
                <a:latin typeface="Arial" panose="020B0604020202020204"/>
                <a:ea typeface="黑体" panose="02010609060101010101" pitchFamily="49" charset="-122"/>
                <a:cs typeface="Arial" panose="020B0604020202020204"/>
              </a:rPr>
              <a:t>全国</a:t>
            </a:r>
            <a:r>
              <a:rPr kumimoji="0" lang="zh-CN"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Ⅱ</a:t>
            </a:r>
            <a:r>
              <a:rPr kumimoji="0" lang="zh-CN" altLang="zh-CN" sz="2400" b="1" i="0" u="none" strike="noStrike" kern="100" cap="none" spc="0" normalizeH="0" baseline="0" noProof="0" dirty="0">
                <a:ln>
                  <a:noFill/>
                </a:ln>
                <a:solidFill>
                  <a:schemeClr val="tx1"/>
                </a:solidFill>
                <a:effectLst/>
                <a:uLnTx/>
                <a:uFillTx/>
                <a:latin typeface="Arial" panose="020B0604020202020204"/>
                <a:ea typeface="黑体" panose="02010609060101010101" pitchFamily="49" charset="-122"/>
                <a:cs typeface="Arial" panose="020B0604020202020204"/>
              </a:rPr>
              <a:t>卷</a:t>
            </a:r>
            <a:r>
              <a:rPr kumimoji="0" lang="en-US" altLang="zh-CN" sz="2400" b="1" i="0" u="none" strike="noStrike" kern="100" cap="none" spc="0" normalizeH="0" baseline="0" noProof="0" dirty="0">
                <a:ln>
                  <a:noFill/>
                </a:ln>
                <a:solidFill>
                  <a:schemeClr val="tx1"/>
                </a:solidFill>
                <a:effectLst/>
                <a:uLnTx/>
                <a:uFillTx/>
                <a:latin typeface="Arial" panose="020B0604020202020204"/>
                <a:ea typeface="黑体" panose="02010609060101010101" pitchFamily="49"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用废电池的锌皮制备</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ZnSO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·7H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O</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的过程中，需除去锌皮中的少量杂质铁，其方法是：加稀</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SO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和</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溶解，铁变为</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，加碱调节至</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pH</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为</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时，铁刚好沉淀完全</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离子浓度小于</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10</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5</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 </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mol·L</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时，即可认为该离子沉淀完全</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；继续加碱至</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pH</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为</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时，锌开始沉淀</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假定</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Zn</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浓度为</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0.1 </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mol·L</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。若上述过程不加</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后果是</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_________________________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sp>
        <p:nvSpPr>
          <p:cNvPr id="4" name="矩形 1"/>
          <p:cNvSpPr>
            <a:spLocks noChangeArrowheads="1"/>
          </p:cNvSpPr>
          <p:nvPr/>
        </p:nvSpPr>
        <p:spPr bwMode="auto">
          <a:xfrm>
            <a:off x="766763" y="3757613"/>
            <a:ext cx="10953750"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原因是</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_____________________________________________________________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有关数据如下表所示：</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graphicFrame>
        <p:nvGraphicFramePr>
          <p:cNvPr id="3" name="表格 2"/>
          <p:cNvGraphicFramePr>
            <a:graphicFrameLocks noGrp="1"/>
          </p:cNvGraphicFramePr>
          <p:nvPr/>
        </p:nvGraphicFramePr>
        <p:xfrm>
          <a:off x="1992313" y="4941888"/>
          <a:ext cx="8135938" cy="1365250"/>
        </p:xfrm>
        <a:graphic>
          <a:graphicData uri="http://schemas.openxmlformats.org/drawingml/2006/table">
            <a:tbl>
              <a:tblPr/>
              <a:tblGrid>
                <a:gridCol w="1944180"/>
                <a:gridCol w="2086401"/>
                <a:gridCol w="2052678"/>
                <a:gridCol w="2052678"/>
              </a:tblGrid>
              <a:tr h="682625">
                <a:tc>
                  <a:txBody>
                    <a:bodyPr/>
                    <a:lstStyle/>
                    <a:p>
                      <a:pPr algn="ctr">
                        <a:lnSpc>
                          <a:spcPct val="150000"/>
                        </a:lnSpc>
                        <a:spcAft>
                          <a:spcPts val="0"/>
                        </a:spcAft>
                        <a:tabLst>
                          <a:tab pos="2970530" algn="l"/>
                        </a:tabLst>
                      </a:pPr>
                      <a:r>
                        <a:rPr lang="zh-CN" sz="2400" b="1" kern="100">
                          <a:effectLst/>
                          <a:latin typeface="Times New Roman" panose="02020603050405020304"/>
                          <a:cs typeface="Times New Roman" panose="02020603050405020304"/>
                        </a:rPr>
                        <a:t>化合物</a:t>
                      </a:r>
                      <a:endParaRPr lang="zh-CN" sz="1000" kern="100">
                        <a:effectLst/>
                        <a:latin typeface="宋体" panose="02010600030101010101" pitchFamily="2" charset="-122"/>
                        <a:cs typeface="Courier New" panose="02070309020205020404"/>
                      </a:endParaRPr>
                    </a:p>
                  </a:txBody>
                  <a:tcPr marL="68572" marR="685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Zn(OH)</a:t>
                      </a:r>
                      <a:r>
                        <a:rPr lang="en-US" sz="2400" b="1" kern="100" baseline="-25000">
                          <a:effectLst/>
                          <a:latin typeface="Times New Roman" panose="02020603050405020304"/>
                          <a:cs typeface="Courier New" panose="02070309020205020404"/>
                        </a:rPr>
                        <a:t>2</a:t>
                      </a:r>
                      <a:endParaRPr lang="zh-CN" sz="1000" kern="100">
                        <a:effectLst/>
                        <a:latin typeface="宋体" panose="02010600030101010101" pitchFamily="2" charset="-122"/>
                        <a:cs typeface="Courier New" panose="02070309020205020404"/>
                      </a:endParaRPr>
                    </a:p>
                  </a:txBody>
                  <a:tcPr marL="68572" marR="685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Fe(OH)</a:t>
                      </a:r>
                      <a:r>
                        <a:rPr lang="en-US" sz="2400" b="1" kern="100" baseline="-25000">
                          <a:effectLst/>
                          <a:latin typeface="Times New Roman" panose="02020603050405020304"/>
                          <a:cs typeface="Courier New" panose="02070309020205020404"/>
                        </a:rPr>
                        <a:t>2</a:t>
                      </a:r>
                      <a:endParaRPr lang="zh-CN" sz="1000" kern="100">
                        <a:effectLst/>
                        <a:latin typeface="宋体" panose="02010600030101010101" pitchFamily="2" charset="-122"/>
                        <a:cs typeface="Courier New" panose="02070309020205020404"/>
                      </a:endParaRPr>
                    </a:p>
                  </a:txBody>
                  <a:tcPr marL="68572" marR="685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Fe(OH)</a:t>
                      </a:r>
                      <a:r>
                        <a:rPr lang="en-US" sz="2400" b="1" kern="100" baseline="-25000">
                          <a:effectLst/>
                          <a:latin typeface="Times New Roman" panose="02020603050405020304"/>
                          <a:cs typeface="Courier New" panose="02070309020205020404"/>
                        </a:rPr>
                        <a:t>3</a:t>
                      </a:r>
                      <a:endParaRPr lang="zh-CN" sz="1000" kern="100">
                        <a:effectLst/>
                        <a:latin typeface="宋体" panose="02010600030101010101" pitchFamily="2" charset="-122"/>
                        <a:cs typeface="Courier New" panose="02070309020205020404"/>
                      </a:endParaRPr>
                    </a:p>
                  </a:txBody>
                  <a:tcPr marL="68572" marR="685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2625">
                <a:tc>
                  <a:txBody>
                    <a:bodyPr/>
                    <a:lstStyle/>
                    <a:p>
                      <a:pPr algn="ctr">
                        <a:lnSpc>
                          <a:spcPct val="150000"/>
                        </a:lnSpc>
                        <a:spcAft>
                          <a:spcPts val="0"/>
                        </a:spcAft>
                        <a:tabLst>
                          <a:tab pos="2970530" algn="l"/>
                        </a:tabLst>
                      </a:pPr>
                      <a:r>
                        <a:rPr lang="en-US" sz="2400" b="1" i="1" kern="100">
                          <a:effectLst/>
                          <a:latin typeface="Times New Roman" panose="02020603050405020304"/>
                          <a:cs typeface="Courier New" panose="02070309020205020404"/>
                        </a:rPr>
                        <a:t>K</a:t>
                      </a:r>
                      <a:r>
                        <a:rPr lang="en-US" sz="2400" b="1" kern="100" baseline="-25000">
                          <a:effectLst/>
                          <a:latin typeface="Times New Roman" panose="02020603050405020304"/>
                          <a:cs typeface="Courier New" panose="02070309020205020404"/>
                        </a:rPr>
                        <a:t>sp</a:t>
                      </a:r>
                      <a:r>
                        <a:rPr lang="zh-CN" sz="2400" b="1" kern="100">
                          <a:effectLst/>
                          <a:latin typeface="Times New Roman" panose="02020603050405020304"/>
                          <a:cs typeface="Times New Roman" panose="02020603050405020304"/>
                        </a:rPr>
                        <a:t>近似值</a:t>
                      </a:r>
                      <a:endParaRPr lang="zh-CN" sz="1000" kern="100">
                        <a:effectLst/>
                        <a:latin typeface="宋体" panose="02010600030101010101" pitchFamily="2" charset="-122"/>
                        <a:cs typeface="Courier New" panose="02070309020205020404"/>
                      </a:endParaRPr>
                    </a:p>
                  </a:txBody>
                  <a:tcPr marL="68572" marR="685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10</a:t>
                      </a:r>
                      <a:r>
                        <a:rPr lang="zh-CN" sz="2400" b="1" kern="100" baseline="30000">
                          <a:effectLst/>
                          <a:latin typeface="Times New Roman" panose="02020603050405020304"/>
                          <a:cs typeface="Times New Roman" panose="02020603050405020304"/>
                        </a:rPr>
                        <a:t>－</a:t>
                      </a:r>
                      <a:r>
                        <a:rPr lang="en-US" sz="2400" b="1" kern="100" baseline="30000">
                          <a:effectLst/>
                          <a:latin typeface="Times New Roman" panose="02020603050405020304"/>
                          <a:cs typeface="Courier New" panose="02070309020205020404"/>
                        </a:rPr>
                        <a:t>17</a:t>
                      </a:r>
                      <a:endParaRPr lang="zh-CN" sz="1000" kern="100">
                        <a:effectLst/>
                        <a:latin typeface="宋体" panose="02010600030101010101" pitchFamily="2" charset="-122"/>
                        <a:cs typeface="Courier New" panose="02070309020205020404"/>
                      </a:endParaRPr>
                    </a:p>
                  </a:txBody>
                  <a:tcPr marL="68572" marR="685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10</a:t>
                      </a:r>
                      <a:r>
                        <a:rPr lang="zh-CN" sz="2400" b="1" kern="100" baseline="30000">
                          <a:effectLst/>
                          <a:latin typeface="Times New Roman" panose="02020603050405020304"/>
                          <a:cs typeface="Times New Roman" panose="02020603050405020304"/>
                        </a:rPr>
                        <a:t>－</a:t>
                      </a:r>
                      <a:r>
                        <a:rPr lang="en-US" sz="2400" b="1" kern="100" baseline="30000">
                          <a:effectLst/>
                          <a:latin typeface="Times New Roman" panose="02020603050405020304"/>
                          <a:cs typeface="Courier New" panose="02070309020205020404"/>
                        </a:rPr>
                        <a:t>17</a:t>
                      </a:r>
                      <a:endParaRPr lang="zh-CN" sz="1000" kern="100">
                        <a:effectLst/>
                        <a:latin typeface="宋体" panose="02010600030101010101" pitchFamily="2" charset="-122"/>
                        <a:cs typeface="Courier New" panose="02070309020205020404"/>
                      </a:endParaRPr>
                    </a:p>
                  </a:txBody>
                  <a:tcPr marL="68572" marR="685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dirty="0">
                          <a:effectLst/>
                          <a:latin typeface="Times New Roman" panose="02020603050405020304"/>
                          <a:cs typeface="Courier New" panose="02070309020205020404"/>
                        </a:rPr>
                        <a:t>10</a:t>
                      </a:r>
                      <a:r>
                        <a:rPr lang="zh-CN" sz="2400" b="1" kern="100" baseline="30000" dirty="0">
                          <a:effectLst/>
                          <a:latin typeface="Times New Roman" panose="02020603050405020304"/>
                          <a:cs typeface="Times New Roman" panose="02020603050405020304"/>
                        </a:rPr>
                        <a:t>－</a:t>
                      </a:r>
                      <a:r>
                        <a:rPr lang="en-US" sz="2400" b="1" kern="100" baseline="30000" dirty="0">
                          <a:effectLst/>
                          <a:latin typeface="Times New Roman" panose="02020603050405020304"/>
                          <a:cs typeface="Courier New" panose="02070309020205020404"/>
                        </a:rPr>
                        <a:t>39</a:t>
                      </a:r>
                      <a:endParaRPr lang="zh-CN" sz="1000" kern="100" dirty="0">
                        <a:effectLst/>
                        <a:latin typeface="宋体" panose="02010600030101010101" pitchFamily="2" charset="-122"/>
                        <a:cs typeface="Courier New" panose="02070309020205020404"/>
                      </a:endParaRPr>
                    </a:p>
                  </a:txBody>
                  <a:tcPr marL="68572" marR="685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6" name="矩形 1"/>
          <p:cNvSpPr/>
          <p:nvPr/>
        </p:nvSpPr>
        <p:spPr>
          <a:xfrm>
            <a:off x="519113" y="1844675"/>
            <a:ext cx="11256962" cy="576263"/>
          </a:xfrm>
          <a:prstGeom prst="rect">
            <a:avLst/>
          </a:prstGeom>
          <a:noFill/>
          <a:ln w="9525">
            <a:noFill/>
          </a:ln>
        </p:spPr>
        <p:txBody>
          <a:bodyPr anchor="t">
            <a:spAutoFit/>
          </a:bodyPr>
          <a:p>
            <a:pPr algn="just" defTabSz="914400">
              <a:lnSpc>
                <a:spcPct val="150000"/>
              </a:lnSpc>
              <a:tabLst>
                <a:tab pos="2970530" algn="l"/>
              </a:tabLst>
            </a:pPr>
            <a:r>
              <a:rPr lang="zh-CN" altLang="zh-CN" sz="2400" b="1" dirty="0">
                <a:solidFill>
                  <a:srgbClr val="FF0000"/>
                </a:solidFill>
                <a:latin typeface="Times New Roman" panose="02020603050405020304" pitchFamily="18" charset="0"/>
                <a:ea typeface="黑体" panose="02010609060101010101" pitchFamily="49" charset="-122"/>
              </a:rPr>
              <a:t>答案　</a:t>
            </a:r>
            <a:r>
              <a:rPr lang="en-US" altLang="zh-CN" sz="2400" b="1" dirty="0">
                <a:solidFill>
                  <a:srgbClr val="FF0000"/>
                </a:solidFill>
                <a:latin typeface="Times New Roman" panose="02020603050405020304" pitchFamily="18" charset="0"/>
                <a:ea typeface="黑体" panose="02010609060101010101" pitchFamily="49" charset="-122"/>
              </a:rPr>
              <a:t>Fe</a:t>
            </a:r>
            <a:r>
              <a:rPr lang="en-US" altLang="zh-CN" sz="2400" b="1" baseline="30000" dirty="0">
                <a:solidFill>
                  <a:srgbClr val="FF0000"/>
                </a:solidFill>
                <a:latin typeface="Times New Roman" panose="02020603050405020304" pitchFamily="18" charset="0"/>
                <a:ea typeface="黑体" panose="02010609060101010101" pitchFamily="49" charset="-122"/>
              </a:rPr>
              <a:t>3</a:t>
            </a:r>
            <a:r>
              <a:rPr lang="zh-CN" altLang="zh-CN" sz="2400" b="1" baseline="30000" dirty="0">
                <a:solidFill>
                  <a:srgbClr val="FF0000"/>
                </a:solidFill>
                <a:latin typeface="Times New Roman" panose="02020603050405020304" pitchFamily="18" charset="0"/>
                <a:ea typeface="黑体" panose="02010609060101010101" pitchFamily="49" charset="-122"/>
              </a:rPr>
              <a:t>＋</a:t>
            </a:r>
            <a:r>
              <a:rPr lang="zh-CN" altLang="zh-CN" sz="2400" b="1" dirty="0">
                <a:solidFill>
                  <a:srgbClr val="FF0000"/>
                </a:solidFill>
                <a:latin typeface="Times New Roman" panose="02020603050405020304" pitchFamily="18" charset="0"/>
                <a:ea typeface="黑体" panose="02010609060101010101" pitchFamily="49" charset="-122"/>
              </a:rPr>
              <a:t>　</a:t>
            </a:r>
            <a:r>
              <a:rPr lang="en-US" altLang="zh-CN" sz="2400" b="1" dirty="0">
                <a:solidFill>
                  <a:srgbClr val="FF0000"/>
                </a:solidFill>
                <a:latin typeface="Times New Roman" panose="02020603050405020304" pitchFamily="18" charset="0"/>
                <a:ea typeface="黑体" panose="02010609060101010101" pitchFamily="49" charset="-122"/>
              </a:rPr>
              <a:t>2.7</a:t>
            </a:r>
            <a:r>
              <a:rPr lang="zh-CN" altLang="zh-CN" sz="2400" b="1" dirty="0">
                <a:solidFill>
                  <a:srgbClr val="FF0000"/>
                </a:solidFill>
                <a:latin typeface="Times New Roman" panose="02020603050405020304" pitchFamily="18" charset="0"/>
                <a:ea typeface="黑体" panose="02010609060101010101" pitchFamily="49" charset="-122"/>
              </a:rPr>
              <a:t>　</a:t>
            </a:r>
            <a:r>
              <a:rPr lang="en-US" altLang="zh-CN" sz="2400" b="1" dirty="0">
                <a:solidFill>
                  <a:srgbClr val="FF0000"/>
                </a:solidFill>
                <a:latin typeface="Times New Roman" panose="02020603050405020304" pitchFamily="18" charset="0"/>
                <a:ea typeface="黑体" panose="02010609060101010101" pitchFamily="49" charset="-122"/>
              </a:rPr>
              <a:t>6</a:t>
            </a:r>
            <a:r>
              <a:rPr lang="zh-CN" altLang="zh-CN" sz="2400" b="1" dirty="0">
                <a:solidFill>
                  <a:srgbClr val="FF0000"/>
                </a:solidFill>
                <a:latin typeface="Times New Roman" panose="02020603050405020304" pitchFamily="18" charset="0"/>
                <a:ea typeface="黑体" panose="02010609060101010101" pitchFamily="49" charset="-122"/>
              </a:rPr>
              <a:t>　</a:t>
            </a:r>
            <a:r>
              <a:rPr lang="en-US" altLang="zh-CN" sz="2400" b="1" dirty="0">
                <a:solidFill>
                  <a:srgbClr val="FF0000"/>
                </a:solidFill>
                <a:latin typeface="Times New Roman" panose="02020603050405020304" pitchFamily="18" charset="0"/>
                <a:ea typeface="黑体" panose="02010609060101010101" pitchFamily="49" charset="-122"/>
              </a:rPr>
              <a:t>Zn</a:t>
            </a:r>
            <a:r>
              <a:rPr lang="en-US" altLang="zh-CN" sz="2400" b="1" baseline="30000" dirty="0">
                <a:solidFill>
                  <a:srgbClr val="FF0000"/>
                </a:solidFill>
                <a:latin typeface="Times New Roman" panose="02020603050405020304" pitchFamily="18" charset="0"/>
                <a:ea typeface="黑体" panose="02010609060101010101" pitchFamily="49" charset="-122"/>
              </a:rPr>
              <a:t>2</a:t>
            </a:r>
            <a:r>
              <a:rPr lang="zh-CN" altLang="zh-CN" sz="2400" b="1" baseline="30000" dirty="0">
                <a:solidFill>
                  <a:srgbClr val="FF0000"/>
                </a:solidFill>
                <a:latin typeface="Times New Roman" panose="02020603050405020304" pitchFamily="18" charset="0"/>
                <a:ea typeface="黑体" panose="02010609060101010101" pitchFamily="49" charset="-122"/>
              </a:rPr>
              <a:t>＋</a:t>
            </a:r>
            <a:r>
              <a:rPr lang="zh-CN" altLang="zh-CN" sz="2400" b="1" dirty="0">
                <a:solidFill>
                  <a:srgbClr val="FF0000"/>
                </a:solidFill>
                <a:latin typeface="Times New Roman" panose="02020603050405020304" pitchFamily="18" charset="0"/>
                <a:ea typeface="黑体" panose="02010609060101010101" pitchFamily="49" charset="-122"/>
              </a:rPr>
              <a:t>和</a:t>
            </a:r>
            <a:r>
              <a:rPr lang="en-US" altLang="zh-CN" sz="2400" b="1" dirty="0">
                <a:solidFill>
                  <a:srgbClr val="FF0000"/>
                </a:solidFill>
                <a:latin typeface="Times New Roman" panose="02020603050405020304" pitchFamily="18" charset="0"/>
                <a:ea typeface="黑体" panose="02010609060101010101" pitchFamily="49" charset="-122"/>
              </a:rPr>
              <a:t>Fe</a:t>
            </a:r>
            <a:r>
              <a:rPr lang="en-US" altLang="zh-CN" sz="2400" b="1" baseline="30000" dirty="0">
                <a:solidFill>
                  <a:srgbClr val="FF0000"/>
                </a:solidFill>
                <a:latin typeface="Times New Roman" panose="02020603050405020304" pitchFamily="18" charset="0"/>
                <a:ea typeface="黑体" panose="02010609060101010101" pitchFamily="49" charset="-122"/>
              </a:rPr>
              <a:t>2</a:t>
            </a:r>
            <a:r>
              <a:rPr lang="zh-CN" altLang="zh-CN" sz="2400" b="1" baseline="30000" dirty="0">
                <a:solidFill>
                  <a:srgbClr val="FF0000"/>
                </a:solidFill>
                <a:latin typeface="Times New Roman" panose="02020603050405020304" pitchFamily="18" charset="0"/>
                <a:ea typeface="黑体" panose="02010609060101010101" pitchFamily="49" charset="-122"/>
              </a:rPr>
              <a:t>＋</a:t>
            </a:r>
            <a:r>
              <a:rPr lang="zh-CN" altLang="zh-CN" sz="2400" b="1" dirty="0">
                <a:solidFill>
                  <a:srgbClr val="FF0000"/>
                </a:solidFill>
                <a:latin typeface="Times New Roman" panose="02020603050405020304" pitchFamily="18" charset="0"/>
                <a:ea typeface="黑体" panose="02010609060101010101" pitchFamily="49" charset="-122"/>
              </a:rPr>
              <a:t>不能分离　</a:t>
            </a:r>
            <a:r>
              <a:rPr lang="en-US" altLang="zh-CN" sz="2400" b="1" dirty="0">
                <a:solidFill>
                  <a:srgbClr val="FF0000"/>
                </a:solidFill>
                <a:latin typeface="Times New Roman" panose="02020603050405020304" pitchFamily="18" charset="0"/>
                <a:ea typeface="黑体" panose="02010609060101010101" pitchFamily="49" charset="-122"/>
              </a:rPr>
              <a:t>Fe(OH)</a:t>
            </a:r>
            <a:r>
              <a:rPr lang="en-US" altLang="zh-CN" sz="2400" b="1" baseline="-25000" dirty="0">
                <a:solidFill>
                  <a:srgbClr val="FF0000"/>
                </a:solidFill>
                <a:latin typeface="Times New Roman" panose="02020603050405020304" pitchFamily="18" charset="0"/>
                <a:ea typeface="黑体" panose="02010609060101010101" pitchFamily="49" charset="-122"/>
              </a:rPr>
              <a:t>2</a:t>
            </a:r>
            <a:r>
              <a:rPr lang="zh-CN" altLang="zh-CN" sz="2400" b="1" dirty="0">
                <a:solidFill>
                  <a:srgbClr val="FF0000"/>
                </a:solidFill>
                <a:latin typeface="Times New Roman" panose="02020603050405020304" pitchFamily="18" charset="0"/>
                <a:ea typeface="黑体" panose="02010609060101010101" pitchFamily="49" charset="-122"/>
              </a:rPr>
              <a:t>和</a:t>
            </a:r>
            <a:r>
              <a:rPr lang="en-US" altLang="zh-CN" sz="2400" b="1" dirty="0">
                <a:solidFill>
                  <a:srgbClr val="FF0000"/>
                </a:solidFill>
                <a:latin typeface="Times New Roman" panose="02020603050405020304" pitchFamily="18" charset="0"/>
                <a:ea typeface="黑体" panose="02010609060101010101" pitchFamily="49" charset="-122"/>
              </a:rPr>
              <a:t>Zn(OH)</a:t>
            </a:r>
            <a:r>
              <a:rPr lang="en-US" altLang="zh-CN" sz="2400" b="1" baseline="-25000" dirty="0">
                <a:solidFill>
                  <a:srgbClr val="FF0000"/>
                </a:solidFill>
                <a:latin typeface="Times New Roman" panose="02020603050405020304" pitchFamily="18" charset="0"/>
                <a:ea typeface="黑体" panose="02010609060101010101" pitchFamily="49" charset="-122"/>
              </a:rPr>
              <a:t>2</a:t>
            </a:r>
            <a:r>
              <a:rPr lang="zh-CN" altLang="zh-CN" sz="2400" b="1" dirty="0">
                <a:solidFill>
                  <a:srgbClr val="FF0000"/>
                </a:solidFill>
                <a:latin typeface="Times New Roman" panose="02020603050405020304" pitchFamily="18" charset="0"/>
                <a:ea typeface="黑体" panose="02010609060101010101" pitchFamily="49" charset="-122"/>
              </a:rPr>
              <a:t>的</a:t>
            </a:r>
            <a:r>
              <a:rPr lang="en-US" altLang="zh-CN" sz="2400" b="1" i="1" dirty="0">
                <a:solidFill>
                  <a:srgbClr val="FF0000"/>
                </a:solidFill>
                <a:latin typeface="Times New Roman" panose="02020603050405020304" pitchFamily="18" charset="0"/>
                <a:ea typeface="黑体" panose="02010609060101010101" pitchFamily="49" charset="-122"/>
              </a:rPr>
              <a:t>K</a:t>
            </a:r>
            <a:r>
              <a:rPr lang="en-US" altLang="zh-CN" sz="2400" b="1" baseline="-25000" dirty="0">
                <a:solidFill>
                  <a:srgbClr val="FF0000"/>
                </a:solidFill>
                <a:latin typeface="Times New Roman" panose="02020603050405020304" pitchFamily="18" charset="0"/>
                <a:ea typeface="黑体" panose="02010609060101010101" pitchFamily="49" charset="-122"/>
              </a:rPr>
              <a:t>sp</a:t>
            </a:r>
            <a:r>
              <a:rPr lang="zh-CN" altLang="zh-CN" sz="2400" b="1" dirty="0">
                <a:solidFill>
                  <a:srgbClr val="FF0000"/>
                </a:solidFill>
                <a:latin typeface="Times New Roman" panose="02020603050405020304" pitchFamily="18" charset="0"/>
                <a:ea typeface="黑体" panose="02010609060101010101" pitchFamily="49" charset="-122"/>
              </a:rPr>
              <a:t>相近</a:t>
            </a:r>
            <a:endParaRPr lang="zh-CN" altLang="zh-CN" sz="1000" b="1" dirty="0">
              <a:solidFill>
                <a:srgbClr val="FF0000"/>
              </a:solidFill>
              <a:latin typeface="宋体" panose="02010600030101010101" pitchFamily="2"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charRg st="0" end="50"/>
                                            </p:txEl>
                                          </p:spTgt>
                                        </p:tgtEl>
                                        <p:attrNameLst>
                                          <p:attrName>style.visibility</p:attrName>
                                        </p:attrNameLst>
                                      </p:cBhvr>
                                      <p:to>
                                        <p:strVal val="visible"/>
                                      </p:to>
                                    </p:set>
                                    <p:animEffect transition="in" filter="blinds(horizontal)">
                                      <p:cBhvr>
                                        <p:cTn id="7" dur="500"/>
                                        <p:tgtEl>
                                          <p:spTgt spid="6">
                                            <p:txEl>
                                              <p:charRg st="0" end="5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6" name="矩形 1"/>
          <p:cNvSpPr>
            <a:spLocks noChangeArrowheads="1"/>
          </p:cNvSpPr>
          <p:nvPr/>
        </p:nvSpPr>
        <p:spPr bwMode="auto">
          <a:xfrm>
            <a:off x="455613" y="611188"/>
            <a:ext cx="11256963"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52095" marR="0" lvl="0" indent="-252095" algn="dist" defTabSz="914400" rtl="0" eaLnBrk="0" fontAlgn="base" latinLnBrk="0" hangingPunct="0">
              <a:lnSpc>
                <a:spcPct val="150000"/>
              </a:lnSpc>
              <a:spcBef>
                <a:spcPct val="0"/>
              </a:spcBef>
              <a:spcAft>
                <a:spcPts val="0"/>
              </a:spcAft>
              <a:buClrTx/>
              <a:buSzTx/>
              <a:buFontTx/>
              <a:buNone/>
              <a:tabLst>
                <a:tab pos="2970530" algn="l"/>
              </a:tabLst>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6.(1)</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已知</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25 </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时，</a:t>
            </a:r>
            <a:r>
              <a:rPr kumimoji="0" lang="zh-CN" altLang="zh-CN" sz="2400" b="1" i="0" u="none" strike="noStrike" kern="100" cap="none" spc="0" normalizeH="0" baseline="0" noProof="0" dirty="0">
                <a:ln>
                  <a:noFill/>
                </a:ln>
                <a:solidFill>
                  <a:schemeClr val="tx1"/>
                </a:solidFill>
                <a:effectLst/>
                <a:uLnTx/>
                <a:uFillTx/>
                <a:latin typeface="宋体" panose="02010600030101010101" pitchFamily="2" charset="-122"/>
                <a:ea typeface="Times New Roman" panose="02020603050405020304"/>
                <a:cs typeface="Courier New" panose="02070309020205020404"/>
              </a:rPr>
              <a:t> </a:t>
            </a:r>
            <a:r>
              <a:rPr kumimoji="0" lang="en-US" altLang="zh-CN" sz="2400" b="1" i="1" u="none" strike="noStrike" kern="100" cap="none" spc="0" normalizeH="0" baseline="0" noProof="0" dirty="0" err="1">
                <a:ln>
                  <a:noFill/>
                </a:ln>
                <a:solidFill>
                  <a:schemeClr val="tx1"/>
                </a:solidFill>
                <a:effectLst/>
                <a:uLnTx/>
                <a:uFillTx/>
                <a:latin typeface="宋体" panose="02010600030101010101" pitchFamily="2" charset="-122"/>
                <a:ea typeface="Times New Roman" panose="02020603050405020304"/>
                <a:cs typeface="Courier New" panose="02070309020205020404"/>
              </a:rPr>
              <a:t>K</a:t>
            </a:r>
            <a:r>
              <a:rPr kumimoji="0" lang="en-US" altLang="zh-CN" sz="2400" b="1" i="0" u="none" strike="noStrike" kern="100" cap="none" spc="0" normalizeH="0" baseline="-25000" noProof="0" dirty="0" err="1">
                <a:ln>
                  <a:noFill/>
                </a:ln>
                <a:solidFill>
                  <a:schemeClr val="tx1"/>
                </a:solidFill>
                <a:effectLst/>
                <a:uLnTx/>
                <a:uFillTx/>
                <a:latin typeface="宋体" panose="02010600030101010101" pitchFamily="2" charset="-122"/>
                <a:ea typeface="Times New Roman" panose="02020603050405020304"/>
                <a:cs typeface="Courier New" panose="02070309020205020404"/>
              </a:rPr>
              <a:t>sp</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Times New Roman" panose="02020603050405020304"/>
                <a:cs typeface="Courier New" panose="02070309020205020404"/>
              </a:rPr>
              <a:t>[Mg(OH)</a:t>
            </a:r>
            <a:r>
              <a:rPr kumimoji="0" lang="en-US" altLang="zh-CN" sz="2400" b="1" i="0" u="none" strike="noStrike" kern="100" cap="none" spc="0" normalizeH="0" baseline="-25000" noProof="0" dirty="0">
                <a:ln>
                  <a:noFill/>
                </a:ln>
                <a:solidFill>
                  <a:schemeClr val="tx1"/>
                </a:solidFill>
                <a:effectLst/>
                <a:uLnTx/>
                <a:uFillTx/>
                <a:latin typeface="宋体" panose="02010600030101010101" pitchFamily="2" charset="-122"/>
                <a:ea typeface="Times New Roman" panose="02020603050405020304"/>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Times New Roman" panose="02020603050405020304"/>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1.8</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10</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11</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1"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K</a:t>
            </a:r>
            <a:r>
              <a:rPr kumimoji="0" lang="en-US" altLang="zh-CN" sz="2400" b="1" i="0" u="none" strike="noStrike" kern="100" cap="none" spc="0" normalizeH="0" baseline="-2500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sp</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[Cu(OH)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2.2</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10</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20</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。向</a:t>
            </a:r>
            <a:endPar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endParaRPr>
          </a:p>
          <a:p>
            <a:pPr marL="252095" marR="0" lvl="0" indent="-252095" algn="just" defTabSz="914400" rtl="0" eaLnBrk="0" fontAlgn="base" latinLnBrk="0" hangingPunct="0">
              <a:lnSpc>
                <a:spcPct val="150000"/>
              </a:lnSpc>
              <a:spcBef>
                <a:spcPct val="0"/>
              </a:spcBef>
              <a:spcAft>
                <a:spcPts val="0"/>
              </a:spcAft>
              <a:buClrTx/>
              <a:buSzTx/>
              <a:buFontTx/>
              <a:buNone/>
              <a:tabLst>
                <a:tab pos="2970530" algn="l"/>
              </a:tabLst>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	</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0.01 </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mol·L</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的</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MgCl</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和</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CuCl</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混合溶液中，逐滴加入浓</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NaOH</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溶液，</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Cu</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完全沉淀时</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(Cu</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的浓度近似为</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2.2</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10</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6</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 </a:t>
            </a:r>
            <a:r>
              <a:rPr kumimoji="0" lang="en-US" altLang="zh-CN" sz="2400" b="1" i="0"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mol·L</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，溶液的</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pH</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为</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；此时</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填</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是</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或</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否</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有</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Mg(OH)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沉淀生成。</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sp>
        <p:nvSpPr>
          <p:cNvPr id="9" name="矩形 1"/>
          <p:cNvSpPr>
            <a:spLocks noChangeArrowheads="1"/>
          </p:cNvSpPr>
          <p:nvPr/>
        </p:nvSpPr>
        <p:spPr bwMode="auto">
          <a:xfrm>
            <a:off x="703263" y="2830513"/>
            <a:ext cx="10953750"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毒重石的主要成分为</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BaCO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含</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Ca</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Mg</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Fe</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等杂质</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，实验室利用毒重石制备</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BaCl</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O</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的流程如下：</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pic>
        <p:nvPicPr>
          <p:cNvPr id="50179" name="Picture 4" descr="+XH92"/>
          <p:cNvPicPr>
            <a:picLocks noChangeAspect="1"/>
          </p:cNvPicPr>
          <p:nvPr/>
        </p:nvPicPr>
        <p:blipFill>
          <a:blip r:embed="rId1">
            <a:clrChange>
              <a:clrFrom>
                <a:srgbClr val="FFFFFF"/>
              </a:clrFrom>
              <a:clrTo>
                <a:srgbClr val="FFFFFF">
                  <a:alpha val="0"/>
                </a:srgbClr>
              </a:clrTo>
            </a:clrChange>
          </a:blip>
          <a:stretch>
            <a:fillRect/>
          </a:stretch>
        </p:blipFill>
        <p:spPr>
          <a:xfrm>
            <a:off x="2208213" y="4110038"/>
            <a:ext cx="8205787" cy="1982787"/>
          </a:xfrm>
          <a:prstGeom prst="rect">
            <a:avLst/>
          </a:prstGeom>
          <a:noFill/>
          <a:ln w="9525">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6" name="矩形 1"/>
          <p:cNvSpPr>
            <a:spLocks noChangeArrowheads="1"/>
          </p:cNvSpPr>
          <p:nvPr/>
        </p:nvSpPr>
        <p:spPr bwMode="auto">
          <a:xfrm>
            <a:off x="519113" y="765175"/>
            <a:ext cx="11256963"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已知：</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sp>
        <p:nvSpPr>
          <p:cNvPr id="9" name="矩形 1"/>
          <p:cNvSpPr>
            <a:spLocks noChangeArrowheads="1"/>
          </p:cNvSpPr>
          <p:nvPr/>
        </p:nvSpPr>
        <p:spPr bwMode="auto">
          <a:xfrm>
            <a:off x="479425" y="3625850"/>
            <a:ext cx="10953750"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加入</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NH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3</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O</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调节</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pH</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8</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可除去</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填离子符号</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，滤渣</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Ⅱ</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中含</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填化学式</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。加入</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时应避免过量，原因是</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_____________________________________________________________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已知：</a:t>
            </a:r>
            <a:r>
              <a:rPr kumimoji="0" lang="en-US" altLang="zh-CN" sz="2400" b="1" i="1"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K</a:t>
            </a:r>
            <a:r>
              <a:rPr kumimoji="0" lang="en-US" altLang="zh-CN" sz="2400" b="1" i="0" u="none" strike="noStrike" kern="100" cap="none" spc="0" normalizeH="0" baseline="-2500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sp</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(BaC</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1.6</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10</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7</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1" u="none" strike="noStrike" kern="100" cap="none" spc="0" normalizeH="0" baseline="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K</a:t>
            </a:r>
            <a:r>
              <a:rPr kumimoji="0" lang="en-US" altLang="zh-CN" sz="2400" b="1" i="0" u="none" strike="noStrike" kern="100" cap="none" spc="0" normalizeH="0" baseline="-25000" noProof="0" dirty="0" err="1">
                <a:ln>
                  <a:noFill/>
                </a:ln>
                <a:solidFill>
                  <a:schemeClr val="tx1"/>
                </a:solidFill>
                <a:effectLst/>
                <a:uLnTx/>
                <a:uFillTx/>
                <a:latin typeface="Times New Roman" panose="02020603050405020304"/>
                <a:ea typeface="宋体" panose="02010600030101010101" pitchFamily="2" charset="-122"/>
                <a:cs typeface="Courier New" panose="02070309020205020404"/>
              </a:rPr>
              <a:t>sp</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(CaC</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2.3</a:t>
            </a:r>
            <a:r>
              <a:rPr kumimoji="0" lang="en-US" altLang="zh-CN" sz="240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10</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9</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graphicFrame>
        <p:nvGraphicFramePr>
          <p:cNvPr id="3" name="表格 2"/>
          <p:cNvGraphicFramePr>
            <a:graphicFrameLocks noGrp="1"/>
          </p:cNvGraphicFramePr>
          <p:nvPr/>
        </p:nvGraphicFramePr>
        <p:xfrm>
          <a:off x="2135188" y="1471613"/>
          <a:ext cx="7345363" cy="2081213"/>
        </p:xfrm>
        <a:graphic>
          <a:graphicData uri="http://schemas.openxmlformats.org/drawingml/2006/table">
            <a:tbl>
              <a:tblPr/>
              <a:tblGrid>
                <a:gridCol w="3259834"/>
                <a:gridCol w="1343439"/>
                <a:gridCol w="1439137"/>
                <a:gridCol w="1302952"/>
              </a:tblGrid>
              <a:tr h="693737">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 </a:t>
                      </a:r>
                      <a:endParaRPr lang="zh-CN" sz="1000" kern="100">
                        <a:effectLst/>
                        <a:latin typeface="宋体" panose="02010600030101010101" pitchFamily="2" charset="-122"/>
                        <a:cs typeface="Courier New" panose="02070309020205020404"/>
                      </a:endParaRPr>
                    </a:p>
                  </a:txBody>
                  <a:tcPr marL="68585" marR="68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Ca</a:t>
                      </a:r>
                      <a:r>
                        <a:rPr lang="en-US" sz="2400" b="1" kern="100" baseline="30000">
                          <a:effectLst/>
                          <a:latin typeface="Times New Roman" panose="02020603050405020304"/>
                          <a:cs typeface="Courier New" panose="02070309020205020404"/>
                        </a:rPr>
                        <a:t>2</a:t>
                      </a:r>
                      <a:r>
                        <a:rPr lang="zh-CN" sz="2400" b="1" kern="100" baseline="30000">
                          <a:effectLst/>
                          <a:latin typeface="Times New Roman" panose="02020603050405020304"/>
                          <a:cs typeface="Times New Roman" panose="02020603050405020304"/>
                        </a:rPr>
                        <a:t>＋</a:t>
                      </a:r>
                      <a:endParaRPr lang="zh-CN" sz="1000" kern="100">
                        <a:effectLst/>
                        <a:latin typeface="宋体" panose="02010600030101010101" pitchFamily="2" charset="-122"/>
                        <a:cs typeface="Courier New" panose="02070309020205020404"/>
                      </a:endParaRPr>
                    </a:p>
                  </a:txBody>
                  <a:tcPr marL="68585" marR="68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Mg</a:t>
                      </a:r>
                      <a:r>
                        <a:rPr lang="en-US" sz="2400" b="1" kern="100" baseline="30000">
                          <a:effectLst/>
                          <a:latin typeface="Times New Roman" panose="02020603050405020304"/>
                          <a:cs typeface="Courier New" panose="02070309020205020404"/>
                        </a:rPr>
                        <a:t>2</a:t>
                      </a:r>
                      <a:r>
                        <a:rPr lang="zh-CN" sz="2400" b="1" kern="100" baseline="30000">
                          <a:effectLst/>
                          <a:latin typeface="Times New Roman" panose="02020603050405020304"/>
                          <a:cs typeface="Times New Roman" panose="02020603050405020304"/>
                        </a:rPr>
                        <a:t>＋</a:t>
                      </a:r>
                      <a:endParaRPr lang="zh-CN" sz="1000" kern="100">
                        <a:effectLst/>
                        <a:latin typeface="宋体" panose="02010600030101010101" pitchFamily="2" charset="-122"/>
                        <a:cs typeface="Courier New" panose="02070309020205020404"/>
                      </a:endParaRPr>
                    </a:p>
                  </a:txBody>
                  <a:tcPr marL="68585" marR="68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Fe</a:t>
                      </a:r>
                      <a:r>
                        <a:rPr lang="en-US" sz="2400" b="1" kern="100" baseline="30000">
                          <a:effectLst/>
                          <a:latin typeface="Times New Roman" panose="02020603050405020304"/>
                          <a:cs typeface="Courier New" panose="02070309020205020404"/>
                        </a:rPr>
                        <a:t>3</a:t>
                      </a:r>
                      <a:r>
                        <a:rPr lang="zh-CN" sz="2400" b="1" kern="100" baseline="30000">
                          <a:effectLst/>
                          <a:latin typeface="Times New Roman" panose="02020603050405020304"/>
                          <a:cs typeface="Times New Roman" panose="02020603050405020304"/>
                        </a:rPr>
                        <a:t>＋</a:t>
                      </a:r>
                      <a:endParaRPr lang="zh-CN" sz="1000" kern="100">
                        <a:effectLst/>
                        <a:latin typeface="宋体" panose="02010600030101010101" pitchFamily="2" charset="-122"/>
                        <a:cs typeface="Courier New" panose="02070309020205020404"/>
                      </a:endParaRPr>
                    </a:p>
                  </a:txBody>
                  <a:tcPr marL="68585" marR="68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3737">
                <a:tc>
                  <a:txBody>
                    <a:bodyPr/>
                    <a:lstStyle/>
                    <a:p>
                      <a:pPr algn="ctr">
                        <a:lnSpc>
                          <a:spcPct val="150000"/>
                        </a:lnSpc>
                        <a:spcAft>
                          <a:spcPts val="0"/>
                        </a:spcAft>
                        <a:tabLst>
                          <a:tab pos="2970530" algn="l"/>
                        </a:tabLst>
                      </a:pPr>
                      <a:r>
                        <a:rPr lang="zh-CN" sz="2400" b="1" kern="100">
                          <a:effectLst/>
                          <a:latin typeface="Times New Roman" panose="02020603050405020304"/>
                          <a:cs typeface="Times New Roman" panose="02020603050405020304"/>
                        </a:rPr>
                        <a:t>开始沉淀时的</a:t>
                      </a:r>
                      <a:r>
                        <a:rPr lang="en-US" sz="2400" b="1" kern="100">
                          <a:effectLst/>
                          <a:latin typeface="Times New Roman" panose="02020603050405020304"/>
                          <a:cs typeface="Courier New" panose="02070309020205020404"/>
                        </a:rPr>
                        <a:t>pH</a:t>
                      </a:r>
                      <a:endParaRPr lang="zh-CN" sz="1000" kern="100">
                        <a:effectLst/>
                        <a:latin typeface="宋体" panose="02010600030101010101" pitchFamily="2" charset="-122"/>
                        <a:cs typeface="Courier New" panose="02070309020205020404"/>
                      </a:endParaRPr>
                    </a:p>
                  </a:txBody>
                  <a:tcPr marL="68585" marR="68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11.9</a:t>
                      </a:r>
                      <a:endParaRPr lang="zh-CN" sz="1000" kern="100">
                        <a:effectLst/>
                        <a:latin typeface="宋体" panose="02010600030101010101" pitchFamily="2" charset="-122"/>
                        <a:cs typeface="Courier New" panose="02070309020205020404"/>
                      </a:endParaRPr>
                    </a:p>
                  </a:txBody>
                  <a:tcPr marL="68585" marR="68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9.1</a:t>
                      </a:r>
                      <a:endParaRPr lang="zh-CN" sz="1000" kern="100">
                        <a:effectLst/>
                        <a:latin typeface="宋体" panose="02010600030101010101" pitchFamily="2" charset="-122"/>
                        <a:cs typeface="Courier New" panose="02070309020205020404"/>
                      </a:endParaRPr>
                    </a:p>
                  </a:txBody>
                  <a:tcPr marL="68585" marR="68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1.9</a:t>
                      </a:r>
                      <a:endParaRPr lang="zh-CN" sz="1000" kern="100">
                        <a:effectLst/>
                        <a:latin typeface="宋体" panose="02010600030101010101" pitchFamily="2" charset="-122"/>
                        <a:cs typeface="Courier New" panose="02070309020205020404"/>
                      </a:endParaRPr>
                    </a:p>
                  </a:txBody>
                  <a:tcPr marL="68585" marR="68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3737">
                <a:tc>
                  <a:txBody>
                    <a:bodyPr/>
                    <a:lstStyle/>
                    <a:p>
                      <a:pPr algn="ctr">
                        <a:lnSpc>
                          <a:spcPct val="150000"/>
                        </a:lnSpc>
                        <a:spcAft>
                          <a:spcPts val="0"/>
                        </a:spcAft>
                        <a:tabLst>
                          <a:tab pos="2970530" algn="l"/>
                        </a:tabLst>
                      </a:pPr>
                      <a:r>
                        <a:rPr lang="zh-CN" sz="2400" b="1" kern="100">
                          <a:effectLst/>
                          <a:latin typeface="Times New Roman" panose="02020603050405020304"/>
                          <a:cs typeface="Times New Roman" panose="02020603050405020304"/>
                        </a:rPr>
                        <a:t>完全沉淀时的</a:t>
                      </a:r>
                      <a:r>
                        <a:rPr lang="en-US" sz="2400" b="1" kern="100">
                          <a:effectLst/>
                          <a:latin typeface="Times New Roman" panose="02020603050405020304"/>
                          <a:cs typeface="Courier New" panose="02070309020205020404"/>
                        </a:rPr>
                        <a:t>pH</a:t>
                      </a:r>
                      <a:endParaRPr lang="zh-CN" sz="1000" kern="100">
                        <a:effectLst/>
                        <a:latin typeface="宋体" panose="02010600030101010101" pitchFamily="2" charset="-122"/>
                        <a:cs typeface="Courier New" panose="02070309020205020404"/>
                      </a:endParaRPr>
                    </a:p>
                  </a:txBody>
                  <a:tcPr marL="68585" marR="68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13.9</a:t>
                      </a:r>
                      <a:endParaRPr lang="zh-CN" sz="1000" kern="100">
                        <a:effectLst/>
                        <a:latin typeface="宋体" panose="02010600030101010101" pitchFamily="2" charset="-122"/>
                        <a:cs typeface="Courier New" panose="02070309020205020404"/>
                      </a:endParaRPr>
                    </a:p>
                  </a:txBody>
                  <a:tcPr marL="68585" marR="68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a:effectLst/>
                          <a:latin typeface="Times New Roman" panose="02020603050405020304"/>
                          <a:cs typeface="Courier New" panose="02070309020205020404"/>
                        </a:rPr>
                        <a:t>11.1</a:t>
                      </a:r>
                      <a:endParaRPr lang="zh-CN" sz="1000" kern="100">
                        <a:effectLst/>
                        <a:latin typeface="宋体" panose="02010600030101010101" pitchFamily="2" charset="-122"/>
                        <a:cs typeface="Courier New" panose="02070309020205020404"/>
                      </a:endParaRPr>
                    </a:p>
                  </a:txBody>
                  <a:tcPr marL="68585" marR="68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970530" algn="l"/>
                        </a:tabLst>
                      </a:pPr>
                      <a:r>
                        <a:rPr lang="en-US" sz="2400" b="1" kern="100" dirty="0">
                          <a:effectLst/>
                          <a:latin typeface="Times New Roman" panose="02020603050405020304"/>
                          <a:cs typeface="Courier New" panose="02070309020205020404"/>
                        </a:rPr>
                        <a:t>3.2</a:t>
                      </a:r>
                      <a:endParaRPr lang="zh-CN" sz="1000" kern="100" dirty="0">
                        <a:effectLst/>
                        <a:latin typeface="宋体" panose="02010600030101010101" pitchFamily="2" charset="-122"/>
                        <a:cs typeface="Courier New" panose="02070309020205020404"/>
                      </a:endParaRPr>
                    </a:p>
                  </a:txBody>
                  <a:tcPr marL="68585" marR="685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52225" name="矩形 1"/>
          <p:cNvSpPr/>
          <p:nvPr/>
        </p:nvSpPr>
        <p:spPr>
          <a:xfrm>
            <a:off x="479425" y="798513"/>
            <a:ext cx="11256963" cy="5078412"/>
          </a:xfrm>
          <a:prstGeom prst="rect">
            <a:avLst/>
          </a:prstGeom>
          <a:noFill/>
          <a:ln w="9525">
            <a:noFill/>
          </a:ln>
        </p:spPr>
        <p:txBody>
          <a:bodyPr anchor="t">
            <a:spAutoFit/>
          </a:bodyPr>
          <a:p>
            <a:pPr algn="dist" defTabSz="914400">
              <a:lnSpc>
                <a:spcPct val="150000"/>
              </a:lnSpc>
              <a:tabLst>
                <a:tab pos="2970530" algn="l"/>
              </a:tabLst>
            </a:pPr>
            <a:r>
              <a:rPr lang="zh-CN" altLang="zh-CN" sz="2400" b="1" dirty="0">
                <a:solidFill>
                  <a:srgbClr val="0000FF"/>
                </a:solidFill>
                <a:latin typeface="Times New Roman" panose="02020603050405020304" pitchFamily="18" charset="0"/>
                <a:ea typeface="黑体" panose="02010609060101010101" pitchFamily="49" charset="-122"/>
              </a:rPr>
              <a:t>解析</a:t>
            </a:r>
            <a:r>
              <a:rPr lang="zh-CN" altLang="zh-CN" sz="2400" b="1" dirty="0">
                <a:solidFill>
                  <a:srgbClr val="0000FF"/>
                </a:solidFill>
                <a:latin typeface="Times New Roman" panose="02020603050405020304" pitchFamily="18" charset="0"/>
                <a:ea typeface="仿宋_GB2312" pitchFamily="49" charset="-122"/>
              </a:rPr>
              <a:t>　</a:t>
            </a:r>
            <a:r>
              <a:rPr lang="en-US" altLang="zh-CN" sz="2400" b="1" dirty="0">
                <a:solidFill>
                  <a:srgbClr val="0000FF"/>
                </a:solidFill>
                <a:latin typeface="Times New Roman" panose="02020603050405020304" pitchFamily="18" charset="0"/>
                <a:ea typeface="仿宋_GB2312" pitchFamily="49" charset="-122"/>
              </a:rPr>
              <a:t>(1)Cu</a:t>
            </a:r>
            <a:r>
              <a:rPr lang="en-US" altLang="zh-CN" sz="2400" b="1" baseline="30000" dirty="0">
                <a:solidFill>
                  <a:srgbClr val="0000FF"/>
                </a:solidFill>
                <a:latin typeface="Times New Roman" panose="02020603050405020304" pitchFamily="18" charset="0"/>
                <a:ea typeface="仿宋_GB2312" pitchFamily="49" charset="-122"/>
              </a:rPr>
              <a:t>2</a:t>
            </a:r>
            <a:r>
              <a:rPr lang="zh-CN" altLang="zh-CN" sz="2400" b="1" baseline="30000" dirty="0">
                <a:solidFill>
                  <a:srgbClr val="0000FF"/>
                </a:solidFill>
                <a:latin typeface="Times New Roman" panose="02020603050405020304" pitchFamily="18" charset="0"/>
                <a:ea typeface="仿宋_GB2312" pitchFamily="49" charset="-122"/>
              </a:rPr>
              <a:t>＋</a:t>
            </a:r>
            <a:r>
              <a:rPr lang="zh-CN" altLang="zh-CN" sz="2400" b="1" dirty="0">
                <a:solidFill>
                  <a:srgbClr val="0000FF"/>
                </a:solidFill>
                <a:latin typeface="Times New Roman" panose="02020603050405020304" pitchFamily="18" charset="0"/>
                <a:ea typeface="仿宋_GB2312" pitchFamily="49" charset="-122"/>
              </a:rPr>
              <a:t>完全沉淀时，</a:t>
            </a:r>
            <a:r>
              <a:rPr lang="en-US" altLang="zh-CN" sz="2400" b="1" i="1" dirty="0">
                <a:solidFill>
                  <a:srgbClr val="0000FF"/>
                </a:solidFill>
                <a:latin typeface="Times New Roman" panose="02020603050405020304" pitchFamily="18" charset="0"/>
                <a:ea typeface="仿宋_GB2312" pitchFamily="49" charset="-122"/>
              </a:rPr>
              <a:t>K</a:t>
            </a:r>
            <a:r>
              <a:rPr lang="en-US" altLang="zh-CN" sz="2400" b="1" baseline="-25000" dirty="0">
                <a:solidFill>
                  <a:srgbClr val="0000FF"/>
                </a:solidFill>
                <a:latin typeface="Times New Roman" panose="02020603050405020304" pitchFamily="18" charset="0"/>
                <a:ea typeface="仿宋_GB2312" pitchFamily="49" charset="-122"/>
              </a:rPr>
              <a:t>sp</a:t>
            </a:r>
            <a:r>
              <a:rPr lang="en-US" altLang="zh-CN" sz="2400" b="1" dirty="0">
                <a:solidFill>
                  <a:srgbClr val="0000FF"/>
                </a:solidFill>
                <a:latin typeface="Times New Roman" panose="02020603050405020304" pitchFamily="18" charset="0"/>
                <a:ea typeface="仿宋_GB2312" pitchFamily="49" charset="-122"/>
              </a:rPr>
              <a:t>[Cu(OH)</a:t>
            </a:r>
            <a:r>
              <a:rPr lang="en-US" altLang="zh-CN" sz="2400" b="1" baseline="-25000" dirty="0">
                <a:solidFill>
                  <a:srgbClr val="0000FF"/>
                </a:solidFill>
                <a:latin typeface="Times New Roman" panose="02020603050405020304" pitchFamily="18" charset="0"/>
                <a:ea typeface="仿宋_GB2312" pitchFamily="49" charset="-122"/>
              </a:rPr>
              <a:t>2</a:t>
            </a:r>
            <a:r>
              <a:rPr lang="en-US" altLang="zh-CN" sz="2400" b="1" dirty="0">
                <a:solidFill>
                  <a:srgbClr val="0000FF"/>
                </a:solidFill>
                <a:latin typeface="Times New Roman" panose="02020603050405020304" pitchFamily="18" charset="0"/>
                <a:ea typeface="仿宋_GB2312" pitchFamily="49" charset="-122"/>
              </a:rPr>
              <a:t>]</a:t>
            </a:r>
            <a:r>
              <a:rPr lang="zh-CN" altLang="zh-CN" sz="2400" b="1"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2.2</a:t>
            </a:r>
            <a:r>
              <a:rPr lang="en-US" altLang="zh-CN" sz="2400" b="1" dirty="0">
                <a:solidFill>
                  <a:srgbClr val="0000FF"/>
                </a:solidFill>
                <a:latin typeface="宋体" panose="02010600030101010101" pitchFamily="2" charset="-122"/>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10</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baseline="30000" dirty="0">
                <a:solidFill>
                  <a:srgbClr val="0000FF"/>
                </a:solidFill>
                <a:latin typeface="Times New Roman" panose="02020603050405020304" pitchFamily="18" charset="0"/>
                <a:ea typeface="仿宋_GB2312" pitchFamily="49" charset="-122"/>
              </a:rPr>
              <a:t>20</a:t>
            </a:r>
            <a:r>
              <a:rPr lang="zh-CN" altLang="zh-CN" sz="2400" b="1"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[Cu</a:t>
            </a:r>
            <a:r>
              <a:rPr lang="en-US" altLang="zh-CN" sz="2400" b="1" baseline="30000" dirty="0">
                <a:solidFill>
                  <a:srgbClr val="0000FF"/>
                </a:solidFill>
                <a:latin typeface="Times New Roman" panose="02020603050405020304" pitchFamily="18" charset="0"/>
                <a:ea typeface="仿宋_GB2312" pitchFamily="49" charset="-122"/>
              </a:rPr>
              <a:t>2</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]·[OH</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a:t>
            </a:r>
            <a:r>
              <a:rPr lang="en-US" altLang="zh-CN" sz="2400" b="1" baseline="30000" dirty="0">
                <a:solidFill>
                  <a:srgbClr val="0000FF"/>
                </a:solidFill>
                <a:latin typeface="Times New Roman" panose="02020603050405020304" pitchFamily="18" charset="0"/>
                <a:ea typeface="仿宋_GB2312" pitchFamily="49" charset="-122"/>
              </a:rPr>
              <a:t>2</a:t>
            </a:r>
            <a:r>
              <a:rPr lang="zh-CN" altLang="zh-CN" sz="2400" b="1"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2.2</a:t>
            </a:r>
            <a:r>
              <a:rPr lang="en-US" altLang="zh-CN" sz="2400" b="1" dirty="0">
                <a:solidFill>
                  <a:srgbClr val="0000FF"/>
                </a:solidFill>
                <a:latin typeface="宋体" panose="02010600030101010101" pitchFamily="2" charset="-122"/>
                <a:ea typeface="仿宋_GB2312" pitchFamily="49" charset="-122"/>
              </a:rPr>
              <a:t>×</a:t>
            </a:r>
            <a:endParaRPr lang="en-US" altLang="zh-CN" sz="2400" b="1" dirty="0">
              <a:solidFill>
                <a:srgbClr val="0000FF"/>
              </a:solidFill>
              <a:latin typeface="宋体" panose="02010600030101010101" pitchFamily="2" charset="-122"/>
              <a:ea typeface="仿宋_GB2312" pitchFamily="49" charset="-122"/>
            </a:endParaRPr>
          </a:p>
          <a:p>
            <a:pPr algn="dist" defTabSz="914400">
              <a:lnSpc>
                <a:spcPct val="150000"/>
              </a:lnSpc>
              <a:tabLst>
                <a:tab pos="2970530" algn="l"/>
              </a:tabLst>
            </a:pPr>
            <a:r>
              <a:rPr lang="en-US" altLang="zh-CN" sz="2400" b="1" dirty="0">
                <a:solidFill>
                  <a:srgbClr val="0000FF"/>
                </a:solidFill>
                <a:latin typeface="Times New Roman" panose="02020603050405020304" pitchFamily="18" charset="0"/>
                <a:ea typeface="仿宋_GB2312" pitchFamily="49" charset="-122"/>
              </a:rPr>
              <a:t>10</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baseline="30000" dirty="0">
                <a:solidFill>
                  <a:srgbClr val="0000FF"/>
                </a:solidFill>
                <a:latin typeface="Times New Roman" panose="02020603050405020304" pitchFamily="18" charset="0"/>
                <a:ea typeface="仿宋_GB2312" pitchFamily="49" charset="-122"/>
              </a:rPr>
              <a:t>6</a:t>
            </a:r>
            <a:r>
              <a:rPr lang="en-US" altLang="zh-CN" sz="2400" b="1" dirty="0">
                <a:solidFill>
                  <a:srgbClr val="0000FF"/>
                </a:solidFill>
                <a:latin typeface="Times New Roman" panose="02020603050405020304" pitchFamily="18" charset="0"/>
                <a:ea typeface="仿宋_GB2312" pitchFamily="49" charset="-122"/>
              </a:rPr>
              <a:t>·[OH</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a:t>
            </a:r>
            <a:r>
              <a:rPr lang="en-US" altLang="zh-CN" sz="2400" b="1" baseline="30000" dirty="0">
                <a:solidFill>
                  <a:srgbClr val="0000FF"/>
                </a:solidFill>
                <a:latin typeface="Times New Roman" panose="02020603050405020304" pitchFamily="18" charset="0"/>
                <a:ea typeface="仿宋_GB2312" pitchFamily="49" charset="-122"/>
              </a:rPr>
              <a:t>2</a:t>
            </a:r>
            <a:r>
              <a:rPr lang="zh-CN" altLang="zh-CN" sz="2400" b="1" dirty="0">
                <a:solidFill>
                  <a:srgbClr val="0000FF"/>
                </a:solidFill>
                <a:latin typeface="Times New Roman" panose="02020603050405020304" pitchFamily="18" charset="0"/>
                <a:ea typeface="仿宋_GB2312" pitchFamily="49" charset="-122"/>
              </a:rPr>
              <a:t>，则</a:t>
            </a:r>
            <a:r>
              <a:rPr lang="en-US" altLang="zh-CN" sz="2400" b="1" dirty="0">
                <a:solidFill>
                  <a:srgbClr val="0000FF"/>
                </a:solidFill>
                <a:latin typeface="Times New Roman" panose="02020603050405020304" pitchFamily="18" charset="0"/>
                <a:ea typeface="仿宋_GB2312" pitchFamily="49" charset="-122"/>
              </a:rPr>
              <a:t>[OH</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a:t>
            </a:r>
            <a:r>
              <a:rPr lang="zh-CN" altLang="zh-CN" sz="2400" b="1"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1.0</a:t>
            </a:r>
            <a:r>
              <a:rPr lang="en-US" altLang="zh-CN" sz="2400" b="1" dirty="0">
                <a:solidFill>
                  <a:srgbClr val="0000FF"/>
                </a:solidFill>
                <a:latin typeface="宋体" panose="02010600030101010101" pitchFamily="2" charset="-122"/>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10</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baseline="30000" dirty="0">
                <a:solidFill>
                  <a:srgbClr val="0000FF"/>
                </a:solidFill>
                <a:latin typeface="Times New Roman" panose="02020603050405020304" pitchFamily="18" charset="0"/>
                <a:ea typeface="仿宋_GB2312" pitchFamily="49" charset="-122"/>
              </a:rPr>
              <a:t>7</a:t>
            </a:r>
            <a:r>
              <a:rPr lang="en-US" altLang="zh-CN" sz="2400" b="1" dirty="0">
                <a:solidFill>
                  <a:srgbClr val="0000FF"/>
                </a:solidFill>
                <a:latin typeface="Times New Roman" panose="02020603050405020304" pitchFamily="18" charset="0"/>
                <a:ea typeface="仿宋_GB2312" pitchFamily="49" charset="-122"/>
              </a:rPr>
              <a:t> mol·L</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baseline="30000" dirty="0">
                <a:solidFill>
                  <a:srgbClr val="0000FF"/>
                </a:solidFill>
                <a:latin typeface="Times New Roman" panose="02020603050405020304" pitchFamily="18" charset="0"/>
                <a:ea typeface="仿宋_GB2312" pitchFamily="49" charset="-122"/>
              </a:rPr>
              <a:t>1</a:t>
            </a:r>
            <a:r>
              <a:rPr lang="zh-CN" altLang="zh-CN" sz="2400" b="1"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[H</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a:t>
            </a:r>
            <a:r>
              <a:rPr lang="zh-CN" altLang="zh-CN" sz="2400" b="1" dirty="0">
                <a:solidFill>
                  <a:srgbClr val="0000FF"/>
                </a:solidFill>
                <a:latin typeface="Times New Roman" panose="02020603050405020304" pitchFamily="18" charset="0"/>
                <a:ea typeface="仿宋_GB2312" pitchFamily="49" charset="-122"/>
              </a:rPr>
              <a:t>＝</a:t>
            </a:r>
            <a:r>
              <a:rPr lang="en-US" altLang="zh-CN" sz="2400" b="1" i="1" dirty="0">
                <a:solidFill>
                  <a:srgbClr val="0000FF"/>
                </a:solidFill>
                <a:latin typeface="Times New Roman" panose="02020603050405020304" pitchFamily="18" charset="0"/>
                <a:ea typeface="仿宋_GB2312" pitchFamily="49" charset="-122"/>
              </a:rPr>
              <a:t>K</a:t>
            </a:r>
            <a:r>
              <a:rPr lang="en-US" altLang="zh-CN" sz="2400" b="1" baseline="-25000" dirty="0">
                <a:solidFill>
                  <a:srgbClr val="0000FF"/>
                </a:solidFill>
                <a:latin typeface="Times New Roman" panose="02020603050405020304" pitchFamily="18" charset="0"/>
                <a:ea typeface="仿宋_GB2312" pitchFamily="49" charset="-122"/>
              </a:rPr>
              <a:t>w</a:t>
            </a:r>
            <a:r>
              <a:rPr lang="en-US" altLang="zh-CN" sz="2400" b="1" dirty="0">
                <a:solidFill>
                  <a:srgbClr val="0000FF"/>
                </a:solidFill>
                <a:latin typeface="Times New Roman" panose="02020603050405020304" pitchFamily="18" charset="0"/>
                <a:ea typeface="仿宋_GB2312" pitchFamily="49" charset="-122"/>
              </a:rPr>
              <a:t>/[OH</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a:t>
            </a:r>
            <a:r>
              <a:rPr lang="zh-CN" altLang="zh-CN" sz="2400" b="1"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1.0</a:t>
            </a:r>
            <a:r>
              <a:rPr lang="en-US" altLang="zh-CN" sz="2400" b="1" dirty="0">
                <a:solidFill>
                  <a:srgbClr val="0000FF"/>
                </a:solidFill>
                <a:latin typeface="宋体" panose="02010600030101010101" pitchFamily="2" charset="-122"/>
                <a:ea typeface="宋体" panose="02010600030101010101" pitchFamily="2" charset="-122"/>
              </a:rPr>
              <a:t>×</a:t>
            </a:r>
            <a:endParaRPr lang="en-US" altLang="zh-CN" sz="2400" b="1" dirty="0">
              <a:solidFill>
                <a:srgbClr val="0000FF"/>
              </a:solidFill>
              <a:latin typeface="宋体" panose="02010600030101010101" pitchFamily="2" charset="-122"/>
              <a:ea typeface="宋体" panose="02010600030101010101" pitchFamily="2" charset="-122"/>
            </a:endParaRPr>
          </a:p>
          <a:p>
            <a:pPr algn="dist" defTabSz="914400">
              <a:lnSpc>
                <a:spcPct val="150000"/>
              </a:lnSpc>
              <a:tabLst>
                <a:tab pos="2970530" algn="l"/>
              </a:tabLst>
            </a:pPr>
            <a:r>
              <a:rPr lang="en-US" altLang="zh-CN" sz="2400" b="1" dirty="0">
                <a:solidFill>
                  <a:srgbClr val="0000FF"/>
                </a:solidFill>
                <a:latin typeface="Times New Roman" panose="02020603050405020304" pitchFamily="18" charset="0"/>
                <a:ea typeface="仿宋_GB2312" pitchFamily="49" charset="-122"/>
              </a:rPr>
              <a:t>10</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baseline="30000" dirty="0">
                <a:solidFill>
                  <a:srgbClr val="0000FF"/>
                </a:solidFill>
                <a:latin typeface="Times New Roman" panose="02020603050405020304" pitchFamily="18" charset="0"/>
                <a:ea typeface="仿宋_GB2312" pitchFamily="49" charset="-122"/>
              </a:rPr>
              <a:t>7</a:t>
            </a:r>
            <a:r>
              <a:rPr lang="en-US" altLang="zh-CN" sz="2400" b="1" dirty="0">
                <a:solidFill>
                  <a:srgbClr val="0000FF"/>
                </a:solidFill>
                <a:latin typeface="Times New Roman" panose="02020603050405020304" pitchFamily="18" charset="0"/>
                <a:ea typeface="仿宋_GB2312" pitchFamily="49" charset="-122"/>
              </a:rPr>
              <a:t> mol·L</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baseline="30000" dirty="0">
                <a:solidFill>
                  <a:srgbClr val="0000FF"/>
                </a:solidFill>
                <a:latin typeface="Times New Roman" panose="02020603050405020304" pitchFamily="18" charset="0"/>
                <a:ea typeface="仿宋_GB2312" pitchFamily="49" charset="-122"/>
              </a:rPr>
              <a:t>1</a:t>
            </a:r>
            <a:r>
              <a:rPr lang="zh-CN" altLang="zh-CN" sz="2400" b="1" dirty="0">
                <a:solidFill>
                  <a:srgbClr val="0000FF"/>
                </a:solidFill>
                <a:latin typeface="Times New Roman" panose="02020603050405020304" pitchFamily="18" charset="0"/>
                <a:ea typeface="仿宋_GB2312" pitchFamily="49" charset="-122"/>
              </a:rPr>
              <a:t>，则</a:t>
            </a:r>
            <a:r>
              <a:rPr lang="en-US" altLang="zh-CN" sz="2400" b="1" dirty="0">
                <a:solidFill>
                  <a:srgbClr val="0000FF"/>
                </a:solidFill>
                <a:latin typeface="Times New Roman" panose="02020603050405020304" pitchFamily="18" charset="0"/>
                <a:ea typeface="仿宋_GB2312" pitchFamily="49" charset="-122"/>
              </a:rPr>
              <a:t>pH</a:t>
            </a:r>
            <a:r>
              <a:rPr lang="zh-CN" altLang="zh-CN" sz="2400" b="1"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7</a:t>
            </a:r>
            <a:r>
              <a:rPr lang="zh-CN" altLang="zh-CN" sz="2400" b="1" dirty="0">
                <a:solidFill>
                  <a:srgbClr val="0000FF"/>
                </a:solidFill>
                <a:latin typeface="Times New Roman" panose="02020603050405020304" pitchFamily="18" charset="0"/>
                <a:ea typeface="仿宋_GB2312" pitchFamily="49" charset="-122"/>
              </a:rPr>
              <a:t>；此时</a:t>
            </a:r>
            <a:r>
              <a:rPr lang="en-US" altLang="zh-CN" sz="2400" b="1" dirty="0">
                <a:solidFill>
                  <a:srgbClr val="0000FF"/>
                </a:solidFill>
                <a:latin typeface="Times New Roman" panose="02020603050405020304" pitchFamily="18" charset="0"/>
                <a:ea typeface="仿宋_GB2312" pitchFamily="49" charset="-122"/>
              </a:rPr>
              <a:t>[Mg</a:t>
            </a:r>
            <a:r>
              <a:rPr lang="en-US" altLang="zh-CN" sz="2400" b="1" baseline="30000" dirty="0">
                <a:solidFill>
                  <a:srgbClr val="0000FF"/>
                </a:solidFill>
                <a:latin typeface="Times New Roman" panose="02020603050405020304" pitchFamily="18" charset="0"/>
                <a:ea typeface="仿宋_GB2312" pitchFamily="49" charset="-122"/>
              </a:rPr>
              <a:t>2</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]·[OH</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a:t>
            </a:r>
            <a:r>
              <a:rPr lang="en-US" altLang="zh-CN" sz="2400" b="1" baseline="30000" dirty="0">
                <a:solidFill>
                  <a:srgbClr val="0000FF"/>
                </a:solidFill>
                <a:latin typeface="Times New Roman" panose="02020603050405020304" pitchFamily="18" charset="0"/>
                <a:ea typeface="仿宋_GB2312" pitchFamily="49" charset="-122"/>
              </a:rPr>
              <a:t>2</a:t>
            </a:r>
            <a:r>
              <a:rPr lang="zh-CN" altLang="zh-CN" sz="2400" b="1"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0.01</a:t>
            </a:r>
            <a:r>
              <a:rPr lang="en-US" altLang="zh-CN" sz="2400" b="1" dirty="0">
                <a:solidFill>
                  <a:srgbClr val="0000FF"/>
                </a:solidFill>
                <a:latin typeface="宋体" panose="02010600030101010101" pitchFamily="2" charset="-122"/>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(1.0</a:t>
            </a:r>
            <a:r>
              <a:rPr lang="en-US" altLang="zh-CN" sz="2400" b="1" dirty="0">
                <a:solidFill>
                  <a:srgbClr val="0000FF"/>
                </a:solidFill>
                <a:latin typeface="宋体" panose="02010600030101010101" pitchFamily="2" charset="-122"/>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10</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baseline="30000" dirty="0">
                <a:solidFill>
                  <a:srgbClr val="0000FF"/>
                </a:solidFill>
                <a:latin typeface="Times New Roman" panose="02020603050405020304" pitchFamily="18" charset="0"/>
                <a:ea typeface="仿宋_GB2312" pitchFamily="49" charset="-122"/>
              </a:rPr>
              <a:t>7</a:t>
            </a:r>
            <a:r>
              <a:rPr lang="en-US" altLang="zh-CN" sz="2400" b="1" dirty="0">
                <a:solidFill>
                  <a:srgbClr val="0000FF"/>
                </a:solidFill>
                <a:latin typeface="Times New Roman" panose="02020603050405020304" pitchFamily="18" charset="0"/>
                <a:ea typeface="仿宋_GB2312" pitchFamily="49" charset="-122"/>
              </a:rPr>
              <a:t>)</a:t>
            </a:r>
            <a:r>
              <a:rPr lang="en-US" altLang="zh-CN" sz="2400" b="1" baseline="30000" dirty="0">
                <a:solidFill>
                  <a:srgbClr val="0000FF"/>
                </a:solidFill>
                <a:latin typeface="Times New Roman" panose="02020603050405020304" pitchFamily="18" charset="0"/>
                <a:ea typeface="仿宋_GB2312" pitchFamily="49" charset="-122"/>
              </a:rPr>
              <a:t>2</a:t>
            </a:r>
            <a:r>
              <a:rPr lang="zh-CN" altLang="zh-CN" sz="2400" b="1"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1.0</a:t>
            </a:r>
            <a:r>
              <a:rPr lang="en-US" altLang="zh-CN" sz="2400" b="1" dirty="0">
                <a:solidFill>
                  <a:srgbClr val="0000FF"/>
                </a:solidFill>
                <a:latin typeface="宋体" panose="02010600030101010101" pitchFamily="2" charset="-122"/>
                <a:ea typeface="宋体" panose="02010600030101010101" pitchFamily="2" charset="-122"/>
              </a:rPr>
              <a:t>×</a:t>
            </a:r>
            <a:endParaRPr lang="en-US" altLang="zh-CN" sz="2400" b="1" dirty="0">
              <a:solidFill>
                <a:srgbClr val="0000FF"/>
              </a:solidFill>
              <a:latin typeface="宋体" panose="02010600030101010101" pitchFamily="2" charset="-122"/>
              <a:ea typeface="宋体" panose="02010600030101010101" pitchFamily="2" charset="-122"/>
            </a:endParaRPr>
          </a:p>
          <a:p>
            <a:pPr algn="just" defTabSz="914400">
              <a:lnSpc>
                <a:spcPct val="150000"/>
              </a:lnSpc>
              <a:tabLst>
                <a:tab pos="2970530" algn="l"/>
              </a:tabLst>
            </a:pPr>
            <a:r>
              <a:rPr lang="en-US" altLang="zh-CN" sz="2400" b="1" dirty="0">
                <a:solidFill>
                  <a:srgbClr val="0000FF"/>
                </a:solidFill>
                <a:latin typeface="Times New Roman" panose="02020603050405020304" pitchFamily="18" charset="0"/>
                <a:ea typeface="仿宋_GB2312" pitchFamily="49" charset="-122"/>
              </a:rPr>
              <a:t>10</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baseline="30000" dirty="0">
                <a:solidFill>
                  <a:srgbClr val="0000FF"/>
                </a:solidFill>
                <a:latin typeface="Times New Roman" panose="02020603050405020304" pitchFamily="18" charset="0"/>
                <a:ea typeface="仿宋_GB2312" pitchFamily="49" charset="-122"/>
              </a:rPr>
              <a:t>16</a:t>
            </a:r>
            <a:r>
              <a:rPr lang="en-US" altLang="zh-CN" sz="2400" b="1" dirty="0">
                <a:solidFill>
                  <a:srgbClr val="0000FF"/>
                </a:solidFill>
                <a:latin typeface="Times New Roman" panose="02020603050405020304" pitchFamily="18" charset="0"/>
                <a:ea typeface="仿宋_GB2312" pitchFamily="49" charset="-122"/>
              </a:rPr>
              <a:t>&lt;</a:t>
            </a:r>
            <a:r>
              <a:rPr lang="en-US" altLang="zh-CN" sz="2400" b="1" i="1" dirty="0">
                <a:solidFill>
                  <a:srgbClr val="0000FF"/>
                </a:solidFill>
                <a:latin typeface="Times New Roman" panose="02020603050405020304" pitchFamily="18" charset="0"/>
                <a:ea typeface="仿宋_GB2312" pitchFamily="49" charset="-122"/>
              </a:rPr>
              <a:t>K</a:t>
            </a:r>
            <a:r>
              <a:rPr lang="en-US" altLang="zh-CN" sz="2400" b="1" baseline="-25000" dirty="0">
                <a:solidFill>
                  <a:srgbClr val="0000FF"/>
                </a:solidFill>
                <a:latin typeface="Times New Roman" panose="02020603050405020304" pitchFamily="18" charset="0"/>
                <a:ea typeface="仿宋_GB2312" pitchFamily="49" charset="-122"/>
              </a:rPr>
              <a:t>sp</a:t>
            </a:r>
            <a:r>
              <a:rPr lang="en-US" altLang="zh-CN" sz="2400" b="1" dirty="0">
                <a:solidFill>
                  <a:srgbClr val="0000FF"/>
                </a:solidFill>
                <a:latin typeface="Times New Roman" panose="02020603050405020304" pitchFamily="18" charset="0"/>
                <a:ea typeface="仿宋_GB2312" pitchFamily="49" charset="-122"/>
              </a:rPr>
              <a:t>[Mg(OH)</a:t>
            </a:r>
            <a:r>
              <a:rPr lang="en-US" altLang="zh-CN" sz="2400" b="1" baseline="-25000" dirty="0">
                <a:solidFill>
                  <a:srgbClr val="0000FF"/>
                </a:solidFill>
                <a:latin typeface="Times New Roman" panose="02020603050405020304" pitchFamily="18" charset="0"/>
                <a:ea typeface="仿宋_GB2312" pitchFamily="49" charset="-122"/>
              </a:rPr>
              <a:t>2</a:t>
            </a:r>
            <a:r>
              <a:rPr lang="en-US" altLang="zh-CN" sz="2400" b="1" dirty="0">
                <a:solidFill>
                  <a:srgbClr val="0000FF"/>
                </a:solidFill>
                <a:latin typeface="Times New Roman" panose="02020603050405020304" pitchFamily="18" charset="0"/>
                <a:ea typeface="仿宋_GB2312" pitchFamily="49" charset="-122"/>
              </a:rPr>
              <a:t>]</a:t>
            </a:r>
            <a:r>
              <a:rPr lang="zh-CN" altLang="zh-CN" sz="2400" b="1" dirty="0">
                <a:solidFill>
                  <a:srgbClr val="0000FF"/>
                </a:solidFill>
                <a:latin typeface="Times New Roman" panose="02020603050405020304" pitchFamily="18" charset="0"/>
                <a:ea typeface="仿宋_GB2312" pitchFamily="49" charset="-122"/>
              </a:rPr>
              <a:t>，故不会出现</a:t>
            </a:r>
            <a:r>
              <a:rPr lang="en-US" altLang="zh-CN" sz="2400" b="1" dirty="0">
                <a:solidFill>
                  <a:srgbClr val="0000FF"/>
                </a:solidFill>
                <a:latin typeface="Times New Roman" panose="02020603050405020304" pitchFamily="18" charset="0"/>
                <a:ea typeface="仿宋_GB2312" pitchFamily="49" charset="-122"/>
              </a:rPr>
              <a:t>Mg(OH)</a:t>
            </a:r>
            <a:r>
              <a:rPr lang="en-US" altLang="zh-CN" sz="2400" b="1" baseline="-25000" dirty="0">
                <a:solidFill>
                  <a:srgbClr val="0000FF"/>
                </a:solidFill>
                <a:latin typeface="Times New Roman" panose="02020603050405020304" pitchFamily="18" charset="0"/>
                <a:ea typeface="仿宋_GB2312" pitchFamily="49" charset="-122"/>
              </a:rPr>
              <a:t>2</a:t>
            </a:r>
            <a:r>
              <a:rPr lang="zh-CN" altLang="zh-CN" sz="2400" b="1" dirty="0">
                <a:solidFill>
                  <a:srgbClr val="0000FF"/>
                </a:solidFill>
                <a:latin typeface="Times New Roman" panose="02020603050405020304" pitchFamily="18" charset="0"/>
                <a:ea typeface="仿宋_GB2312" pitchFamily="49" charset="-122"/>
              </a:rPr>
              <a:t>沉淀。</a:t>
            </a:r>
            <a:endParaRPr lang="zh-CN" altLang="zh-CN" sz="1000" dirty="0">
              <a:solidFill>
                <a:srgbClr val="0000FF"/>
              </a:solidFill>
              <a:latin typeface="宋体" panose="02010600030101010101" pitchFamily="2" charset="-122"/>
              <a:ea typeface="宋体" panose="02010600030101010101" pitchFamily="2" charset="-122"/>
            </a:endParaRPr>
          </a:p>
          <a:p>
            <a:pPr algn="just" defTabSz="914400">
              <a:lnSpc>
                <a:spcPct val="150000"/>
              </a:lnSpc>
              <a:tabLst>
                <a:tab pos="2970530" algn="l"/>
              </a:tabLst>
            </a:pPr>
            <a:r>
              <a:rPr lang="en-US" altLang="zh-CN" sz="2400" b="1" dirty="0">
                <a:solidFill>
                  <a:srgbClr val="0000FF"/>
                </a:solidFill>
                <a:latin typeface="Times New Roman" panose="02020603050405020304" pitchFamily="18" charset="0"/>
                <a:ea typeface="仿宋_GB2312" pitchFamily="49" charset="-122"/>
              </a:rPr>
              <a:t>(2)</a:t>
            </a:r>
            <a:r>
              <a:rPr lang="zh-CN" altLang="zh-CN" sz="2400" b="1" dirty="0">
                <a:solidFill>
                  <a:srgbClr val="0000FF"/>
                </a:solidFill>
                <a:latin typeface="Times New Roman" panose="02020603050405020304" pitchFamily="18" charset="0"/>
                <a:ea typeface="仿宋_GB2312" pitchFamily="49" charset="-122"/>
              </a:rPr>
              <a:t>根据流程图和表格中数据可知，加入</a:t>
            </a:r>
            <a:r>
              <a:rPr lang="en-US" altLang="zh-CN" sz="2400" b="1" dirty="0">
                <a:solidFill>
                  <a:srgbClr val="0000FF"/>
                </a:solidFill>
                <a:latin typeface="Times New Roman" panose="02020603050405020304" pitchFamily="18" charset="0"/>
                <a:ea typeface="仿宋_GB2312" pitchFamily="49" charset="-122"/>
              </a:rPr>
              <a:t>NH</a:t>
            </a:r>
            <a:r>
              <a:rPr lang="en-US" altLang="zh-CN" sz="2400" b="1" baseline="-25000" dirty="0">
                <a:solidFill>
                  <a:srgbClr val="0000FF"/>
                </a:solidFill>
                <a:latin typeface="Times New Roman" panose="02020603050405020304" pitchFamily="18" charset="0"/>
                <a:ea typeface="仿宋_GB2312" pitchFamily="49" charset="-122"/>
              </a:rPr>
              <a:t>3</a:t>
            </a:r>
            <a:r>
              <a:rPr lang="en-US" altLang="zh-CN" sz="2400" b="1" dirty="0">
                <a:solidFill>
                  <a:srgbClr val="0000FF"/>
                </a:solidFill>
                <a:latin typeface="Times New Roman" panose="02020603050405020304" pitchFamily="18" charset="0"/>
                <a:ea typeface="仿宋_GB2312" pitchFamily="49" charset="-122"/>
              </a:rPr>
              <a:t>·H</a:t>
            </a:r>
            <a:r>
              <a:rPr lang="en-US" altLang="zh-CN" sz="2400" b="1" baseline="-25000" dirty="0">
                <a:solidFill>
                  <a:srgbClr val="0000FF"/>
                </a:solidFill>
                <a:latin typeface="Times New Roman" panose="02020603050405020304" pitchFamily="18" charset="0"/>
                <a:ea typeface="仿宋_GB2312" pitchFamily="49" charset="-122"/>
              </a:rPr>
              <a:t>2</a:t>
            </a:r>
            <a:r>
              <a:rPr lang="en-US" altLang="zh-CN" sz="2400" b="1" dirty="0">
                <a:solidFill>
                  <a:srgbClr val="0000FF"/>
                </a:solidFill>
                <a:latin typeface="Times New Roman" panose="02020603050405020304" pitchFamily="18" charset="0"/>
                <a:ea typeface="仿宋_GB2312" pitchFamily="49" charset="-122"/>
              </a:rPr>
              <a:t>O</a:t>
            </a:r>
            <a:r>
              <a:rPr lang="zh-CN" altLang="zh-CN" sz="2400" b="1" dirty="0">
                <a:solidFill>
                  <a:srgbClr val="0000FF"/>
                </a:solidFill>
                <a:latin typeface="Times New Roman" panose="02020603050405020304" pitchFamily="18" charset="0"/>
                <a:ea typeface="仿宋_GB2312" pitchFamily="49" charset="-122"/>
              </a:rPr>
              <a:t>调节</a:t>
            </a:r>
            <a:r>
              <a:rPr lang="en-US" altLang="zh-CN" sz="2400" b="1" dirty="0">
                <a:solidFill>
                  <a:srgbClr val="0000FF"/>
                </a:solidFill>
                <a:latin typeface="Times New Roman" panose="02020603050405020304" pitchFamily="18" charset="0"/>
                <a:ea typeface="仿宋_GB2312" pitchFamily="49" charset="-122"/>
              </a:rPr>
              <a:t>pH</a:t>
            </a:r>
            <a:r>
              <a:rPr lang="zh-CN" altLang="zh-CN" sz="2400" b="1"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8</a:t>
            </a:r>
            <a:r>
              <a:rPr lang="zh-CN" altLang="zh-CN" sz="2400" b="1" dirty="0">
                <a:solidFill>
                  <a:srgbClr val="0000FF"/>
                </a:solidFill>
                <a:latin typeface="Times New Roman" panose="02020603050405020304" pitchFamily="18" charset="0"/>
                <a:ea typeface="仿宋_GB2312" pitchFamily="49" charset="-122"/>
              </a:rPr>
              <a:t>时，只有</a:t>
            </a:r>
            <a:r>
              <a:rPr lang="en-US" altLang="zh-CN" sz="2400" b="1" dirty="0">
                <a:solidFill>
                  <a:srgbClr val="0000FF"/>
                </a:solidFill>
                <a:latin typeface="Times New Roman" panose="02020603050405020304" pitchFamily="18" charset="0"/>
                <a:ea typeface="仿宋_GB2312" pitchFamily="49" charset="-122"/>
              </a:rPr>
              <a:t>Fe</a:t>
            </a:r>
            <a:r>
              <a:rPr lang="en-US" altLang="zh-CN" sz="2400" b="1" baseline="30000" dirty="0">
                <a:solidFill>
                  <a:srgbClr val="0000FF"/>
                </a:solidFill>
                <a:latin typeface="Times New Roman" panose="02020603050405020304" pitchFamily="18" charset="0"/>
                <a:ea typeface="仿宋_GB2312" pitchFamily="49" charset="-122"/>
              </a:rPr>
              <a:t>3</a:t>
            </a:r>
            <a:r>
              <a:rPr lang="zh-CN" altLang="zh-CN" sz="2400" b="1" baseline="30000" dirty="0">
                <a:solidFill>
                  <a:srgbClr val="0000FF"/>
                </a:solidFill>
                <a:latin typeface="Times New Roman" panose="02020603050405020304" pitchFamily="18" charset="0"/>
                <a:ea typeface="仿宋_GB2312" pitchFamily="49" charset="-122"/>
              </a:rPr>
              <a:t>＋</a:t>
            </a:r>
            <a:r>
              <a:rPr lang="zh-CN" altLang="zh-CN" sz="2400" b="1" dirty="0">
                <a:solidFill>
                  <a:srgbClr val="0000FF"/>
                </a:solidFill>
                <a:latin typeface="Times New Roman" panose="02020603050405020304" pitchFamily="18" charset="0"/>
                <a:ea typeface="仿宋_GB2312" pitchFamily="49" charset="-122"/>
              </a:rPr>
              <a:t>完全沉淀故可除去</a:t>
            </a:r>
            <a:r>
              <a:rPr lang="en-US" altLang="zh-CN" sz="2400" b="1" dirty="0">
                <a:solidFill>
                  <a:srgbClr val="0000FF"/>
                </a:solidFill>
                <a:latin typeface="Times New Roman" panose="02020603050405020304" pitchFamily="18" charset="0"/>
                <a:ea typeface="仿宋_GB2312" pitchFamily="49" charset="-122"/>
              </a:rPr>
              <a:t>Fe</a:t>
            </a:r>
            <a:r>
              <a:rPr lang="en-US" altLang="zh-CN" sz="2400" b="1" baseline="30000" dirty="0">
                <a:solidFill>
                  <a:srgbClr val="0000FF"/>
                </a:solidFill>
                <a:latin typeface="Times New Roman" panose="02020603050405020304" pitchFamily="18" charset="0"/>
                <a:ea typeface="仿宋_GB2312" pitchFamily="49" charset="-122"/>
              </a:rPr>
              <a:t>3</a:t>
            </a:r>
            <a:r>
              <a:rPr lang="zh-CN" altLang="zh-CN" sz="2400" b="1" baseline="30000" dirty="0">
                <a:solidFill>
                  <a:srgbClr val="0000FF"/>
                </a:solidFill>
                <a:latin typeface="Times New Roman" panose="02020603050405020304" pitchFamily="18" charset="0"/>
                <a:ea typeface="仿宋_GB2312" pitchFamily="49" charset="-122"/>
              </a:rPr>
              <a:t>＋</a:t>
            </a:r>
            <a:r>
              <a:rPr lang="zh-CN" altLang="zh-CN" sz="2400" b="1" dirty="0">
                <a:solidFill>
                  <a:srgbClr val="0000FF"/>
                </a:solidFill>
                <a:latin typeface="Times New Roman" panose="02020603050405020304" pitchFamily="18" charset="0"/>
                <a:ea typeface="仿宋_GB2312" pitchFamily="49" charset="-122"/>
              </a:rPr>
              <a:t>。加入</a:t>
            </a:r>
            <a:r>
              <a:rPr lang="en-US" altLang="zh-CN" sz="2400" b="1" dirty="0">
                <a:solidFill>
                  <a:srgbClr val="0000FF"/>
                </a:solidFill>
                <a:latin typeface="Times New Roman" panose="02020603050405020304" pitchFamily="18" charset="0"/>
                <a:ea typeface="仿宋_GB2312" pitchFamily="49" charset="-122"/>
              </a:rPr>
              <a:t>NaOH</a:t>
            </a:r>
            <a:r>
              <a:rPr lang="zh-CN" altLang="zh-CN" sz="2400" b="1" dirty="0">
                <a:solidFill>
                  <a:srgbClr val="0000FF"/>
                </a:solidFill>
                <a:latin typeface="Times New Roman" panose="02020603050405020304" pitchFamily="18" charset="0"/>
                <a:ea typeface="仿宋_GB2312" pitchFamily="49" charset="-122"/>
              </a:rPr>
              <a:t>，调</a:t>
            </a:r>
            <a:r>
              <a:rPr lang="en-US" altLang="zh-CN" sz="2400" b="1" dirty="0">
                <a:solidFill>
                  <a:srgbClr val="0000FF"/>
                </a:solidFill>
                <a:latin typeface="Times New Roman" panose="02020603050405020304" pitchFamily="18" charset="0"/>
                <a:ea typeface="仿宋_GB2312" pitchFamily="49" charset="-122"/>
              </a:rPr>
              <a:t>pH</a:t>
            </a:r>
            <a:r>
              <a:rPr lang="zh-CN" altLang="zh-CN" sz="2400" b="1"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12.5</a:t>
            </a:r>
            <a:r>
              <a:rPr lang="zh-CN" altLang="zh-CN" sz="2400" b="1" dirty="0">
                <a:solidFill>
                  <a:srgbClr val="0000FF"/>
                </a:solidFill>
                <a:latin typeface="Times New Roman" panose="02020603050405020304" pitchFamily="18" charset="0"/>
                <a:ea typeface="仿宋_GB2312" pitchFamily="49" charset="-122"/>
              </a:rPr>
              <a:t>，对比表格中数据可知，此时</a:t>
            </a:r>
            <a:r>
              <a:rPr lang="en-US" altLang="zh-CN" sz="2400" b="1" dirty="0">
                <a:solidFill>
                  <a:srgbClr val="0000FF"/>
                </a:solidFill>
                <a:latin typeface="Times New Roman" panose="02020603050405020304" pitchFamily="18" charset="0"/>
                <a:ea typeface="仿宋_GB2312" pitchFamily="49" charset="-122"/>
              </a:rPr>
              <a:t>Mg</a:t>
            </a:r>
            <a:r>
              <a:rPr lang="en-US" altLang="zh-CN" sz="2400" b="1" baseline="30000" dirty="0">
                <a:solidFill>
                  <a:srgbClr val="0000FF"/>
                </a:solidFill>
                <a:latin typeface="Times New Roman" panose="02020603050405020304" pitchFamily="18" charset="0"/>
                <a:ea typeface="仿宋_GB2312" pitchFamily="49" charset="-122"/>
              </a:rPr>
              <a:t>2</a:t>
            </a:r>
            <a:r>
              <a:rPr lang="zh-CN" altLang="zh-CN" sz="2400" b="1" baseline="30000" dirty="0">
                <a:solidFill>
                  <a:srgbClr val="0000FF"/>
                </a:solidFill>
                <a:latin typeface="Times New Roman" panose="02020603050405020304" pitchFamily="18" charset="0"/>
                <a:ea typeface="仿宋_GB2312" pitchFamily="49" charset="-122"/>
              </a:rPr>
              <a:t>＋</a:t>
            </a:r>
            <a:r>
              <a:rPr lang="zh-CN" altLang="zh-CN" sz="2400" b="1" dirty="0">
                <a:solidFill>
                  <a:srgbClr val="0000FF"/>
                </a:solidFill>
                <a:latin typeface="Times New Roman" panose="02020603050405020304" pitchFamily="18" charset="0"/>
                <a:ea typeface="仿宋_GB2312" pitchFamily="49" charset="-122"/>
              </a:rPr>
              <a:t>完全沉淀，</a:t>
            </a:r>
            <a:r>
              <a:rPr lang="en-US" altLang="zh-CN" sz="2400" b="1" dirty="0">
                <a:solidFill>
                  <a:srgbClr val="0000FF"/>
                </a:solidFill>
                <a:latin typeface="Times New Roman" panose="02020603050405020304" pitchFamily="18" charset="0"/>
                <a:ea typeface="仿宋_GB2312" pitchFamily="49" charset="-122"/>
              </a:rPr>
              <a:t>Ca</a:t>
            </a:r>
            <a:r>
              <a:rPr lang="en-US" altLang="zh-CN" sz="2400" b="1" baseline="30000" dirty="0">
                <a:solidFill>
                  <a:srgbClr val="0000FF"/>
                </a:solidFill>
                <a:latin typeface="Times New Roman" panose="02020603050405020304" pitchFamily="18" charset="0"/>
                <a:ea typeface="仿宋_GB2312" pitchFamily="49" charset="-122"/>
              </a:rPr>
              <a:t>2</a:t>
            </a:r>
            <a:r>
              <a:rPr lang="zh-CN" altLang="zh-CN" sz="2400" b="1" baseline="30000" dirty="0">
                <a:solidFill>
                  <a:srgbClr val="0000FF"/>
                </a:solidFill>
                <a:latin typeface="Times New Roman" panose="02020603050405020304" pitchFamily="18" charset="0"/>
                <a:ea typeface="仿宋_GB2312" pitchFamily="49" charset="-122"/>
              </a:rPr>
              <a:t>＋</a:t>
            </a:r>
            <a:r>
              <a:rPr lang="zh-CN" altLang="zh-CN" sz="2400" b="1" dirty="0">
                <a:solidFill>
                  <a:srgbClr val="0000FF"/>
                </a:solidFill>
                <a:latin typeface="Times New Roman" panose="02020603050405020304" pitchFamily="18" charset="0"/>
                <a:ea typeface="仿宋_GB2312" pitchFamily="49" charset="-122"/>
              </a:rPr>
              <a:t>部分沉淀，所以滤渣</a:t>
            </a:r>
            <a:r>
              <a:rPr lang="en-US" altLang="zh-CN" sz="2400" b="1" dirty="0">
                <a:solidFill>
                  <a:srgbClr val="0000FF"/>
                </a:solidFill>
                <a:latin typeface="宋体" panose="02010600030101010101" pitchFamily="2" charset="-122"/>
                <a:ea typeface="仿宋_GB2312" pitchFamily="49" charset="-122"/>
              </a:rPr>
              <a:t>Ⅱ</a:t>
            </a:r>
            <a:r>
              <a:rPr lang="zh-CN" altLang="zh-CN" sz="2400" b="1" dirty="0">
                <a:solidFill>
                  <a:srgbClr val="0000FF"/>
                </a:solidFill>
                <a:latin typeface="Times New Roman" panose="02020603050405020304" pitchFamily="18" charset="0"/>
                <a:ea typeface="仿宋_GB2312" pitchFamily="49" charset="-122"/>
              </a:rPr>
              <a:t>中含</a:t>
            </a:r>
            <a:r>
              <a:rPr lang="en-US" altLang="zh-CN" sz="2400" b="1" dirty="0">
                <a:solidFill>
                  <a:srgbClr val="0000FF"/>
                </a:solidFill>
                <a:latin typeface="Times New Roman" panose="02020603050405020304" pitchFamily="18" charset="0"/>
                <a:ea typeface="仿宋_GB2312" pitchFamily="49" charset="-122"/>
              </a:rPr>
              <a:t>Mg(OH)</a:t>
            </a:r>
            <a:r>
              <a:rPr lang="en-US" altLang="zh-CN" sz="2400" b="1" baseline="-25000" dirty="0">
                <a:solidFill>
                  <a:srgbClr val="0000FF"/>
                </a:solidFill>
                <a:latin typeface="Times New Roman" panose="02020603050405020304" pitchFamily="18" charset="0"/>
                <a:ea typeface="仿宋_GB2312" pitchFamily="49" charset="-122"/>
              </a:rPr>
              <a:t>2</a:t>
            </a:r>
            <a:r>
              <a:rPr lang="zh-CN" altLang="zh-CN" sz="2400" b="1"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Ca(OH)</a:t>
            </a:r>
            <a:r>
              <a:rPr lang="en-US" altLang="zh-CN" sz="2400" b="1" baseline="-25000" dirty="0">
                <a:solidFill>
                  <a:srgbClr val="0000FF"/>
                </a:solidFill>
                <a:latin typeface="Times New Roman" panose="02020603050405020304" pitchFamily="18" charset="0"/>
                <a:ea typeface="仿宋_GB2312" pitchFamily="49" charset="-122"/>
              </a:rPr>
              <a:t>2</a:t>
            </a:r>
            <a:r>
              <a:rPr lang="zh-CN" altLang="zh-CN" sz="2400" b="1" dirty="0">
                <a:solidFill>
                  <a:srgbClr val="0000FF"/>
                </a:solidFill>
                <a:latin typeface="Times New Roman" panose="02020603050405020304" pitchFamily="18" charset="0"/>
                <a:ea typeface="仿宋_GB2312" pitchFamily="49" charset="-122"/>
              </a:rPr>
              <a:t>。根据</a:t>
            </a:r>
            <a:r>
              <a:rPr lang="en-US" altLang="zh-CN" sz="2400" b="1" i="1" dirty="0">
                <a:solidFill>
                  <a:srgbClr val="0000FF"/>
                </a:solidFill>
                <a:latin typeface="Times New Roman" panose="02020603050405020304" pitchFamily="18" charset="0"/>
                <a:ea typeface="仿宋_GB2312" pitchFamily="49" charset="-122"/>
              </a:rPr>
              <a:t>K</a:t>
            </a:r>
            <a:r>
              <a:rPr lang="en-US" altLang="zh-CN" sz="2400" b="1" baseline="-25000" dirty="0">
                <a:solidFill>
                  <a:srgbClr val="0000FF"/>
                </a:solidFill>
                <a:latin typeface="Times New Roman" panose="02020603050405020304" pitchFamily="18" charset="0"/>
                <a:ea typeface="仿宋_GB2312" pitchFamily="49" charset="-122"/>
              </a:rPr>
              <a:t>sp</a:t>
            </a:r>
            <a:r>
              <a:rPr lang="en-US" altLang="zh-CN" sz="2400" b="1" dirty="0">
                <a:solidFill>
                  <a:srgbClr val="0000FF"/>
                </a:solidFill>
                <a:latin typeface="Times New Roman" panose="02020603050405020304" pitchFamily="18" charset="0"/>
                <a:ea typeface="仿宋_GB2312" pitchFamily="49" charset="-122"/>
              </a:rPr>
              <a:t>(BaC</a:t>
            </a:r>
            <a:r>
              <a:rPr lang="en-US" altLang="zh-CN" sz="2400" b="1" baseline="-25000" dirty="0">
                <a:solidFill>
                  <a:srgbClr val="0000FF"/>
                </a:solidFill>
                <a:latin typeface="Times New Roman" panose="02020603050405020304" pitchFamily="18" charset="0"/>
                <a:ea typeface="仿宋_GB2312" pitchFamily="49" charset="-122"/>
              </a:rPr>
              <a:t>2</a:t>
            </a:r>
            <a:r>
              <a:rPr lang="en-US" altLang="zh-CN" sz="2400" b="1" dirty="0">
                <a:solidFill>
                  <a:srgbClr val="0000FF"/>
                </a:solidFill>
                <a:latin typeface="Times New Roman" panose="02020603050405020304" pitchFamily="18" charset="0"/>
                <a:ea typeface="仿宋_GB2312" pitchFamily="49" charset="-122"/>
              </a:rPr>
              <a:t>O</a:t>
            </a:r>
            <a:r>
              <a:rPr lang="en-US" altLang="zh-CN" sz="2400" b="1" baseline="-25000" dirty="0">
                <a:solidFill>
                  <a:srgbClr val="0000FF"/>
                </a:solidFill>
                <a:latin typeface="Times New Roman" panose="02020603050405020304" pitchFamily="18" charset="0"/>
                <a:ea typeface="仿宋_GB2312" pitchFamily="49" charset="-122"/>
              </a:rPr>
              <a:t>4</a:t>
            </a:r>
            <a:r>
              <a:rPr lang="en-US" altLang="zh-CN" sz="2400" b="1" dirty="0">
                <a:solidFill>
                  <a:srgbClr val="0000FF"/>
                </a:solidFill>
                <a:latin typeface="Times New Roman" panose="02020603050405020304" pitchFamily="18" charset="0"/>
                <a:ea typeface="仿宋_GB2312" pitchFamily="49" charset="-122"/>
              </a:rPr>
              <a:t>)</a:t>
            </a:r>
            <a:r>
              <a:rPr lang="zh-CN" altLang="zh-CN" sz="2400" b="1"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1.6</a:t>
            </a:r>
            <a:r>
              <a:rPr lang="en-US" altLang="zh-CN" sz="2400" b="1" dirty="0">
                <a:solidFill>
                  <a:srgbClr val="0000FF"/>
                </a:solidFill>
                <a:latin typeface="宋体" panose="02010600030101010101" pitchFamily="2" charset="-122"/>
                <a:ea typeface="宋体" panose="02010600030101010101" pitchFamily="2" charset="-122"/>
              </a:rPr>
              <a:t>×</a:t>
            </a:r>
            <a:r>
              <a:rPr lang="en-US" altLang="zh-CN" sz="2400" b="1" dirty="0">
                <a:solidFill>
                  <a:srgbClr val="0000FF"/>
                </a:solidFill>
                <a:latin typeface="Times New Roman" panose="02020603050405020304" pitchFamily="18" charset="0"/>
                <a:ea typeface="仿宋_GB2312" pitchFamily="49" charset="-122"/>
              </a:rPr>
              <a:t>10</a:t>
            </a:r>
            <a:r>
              <a:rPr lang="zh-CN" altLang="zh-CN" sz="2400" b="1" baseline="30000" dirty="0">
                <a:solidFill>
                  <a:srgbClr val="0000FF"/>
                </a:solidFill>
                <a:latin typeface="Times New Roman" panose="02020603050405020304" pitchFamily="18" charset="0"/>
                <a:ea typeface="仿宋_GB2312" pitchFamily="49" charset="-122"/>
              </a:rPr>
              <a:t>－</a:t>
            </a:r>
            <a:r>
              <a:rPr lang="en-US" altLang="zh-CN" sz="2400" b="1" baseline="30000" dirty="0">
                <a:solidFill>
                  <a:srgbClr val="0000FF"/>
                </a:solidFill>
                <a:latin typeface="Times New Roman" panose="02020603050405020304" pitchFamily="18" charset="0"/>
                <a:ea typeface="仿宋_GB2312" pitchFamily="49" charset="-122"/>
              </a:rPr>
              <a:t>7</a:t>
            </a:r>
            <a:r>
              <a:rPr lang="zh-CN" altLang="zh-CN" sz="2400" b="1" dirty="0">
                <a:solidFill>
                  <a:srgbClr val="0000FF"/>
                </a:solidFill>
                <a:latin typeface="Times New Roman" panose="02020603050405020304" pitchFamily="18" charset="0"/>
                <a:ea typeface="仿宋_GB2312" pitchFamily="49" charset="-122"/>
              </a:rPr>
              <a:t>，</a:t>
            </a:r>
            <a:r>
              <a:rPr lang="en-US" altLang="zh-CN" sz="2400" b="1" dirty="0">
                <a:solidFill>
                  <a:srgbClr val="0000FF"/>
                </a:solidFill>
                <a:latin typeface="Times New Roman" panose="02020603050405020304" pitchFamily="18" charset="0"/>
                <a:ea typeface="仿宋_GB2312" pitchFamily="49" charset="-122"/>
              </a:rPr>
              <a:t>H</a:t>
            </a:r>
            <a:r>
              <a:rPr lang="en-US" altLang="zh-CN" sz="2400" b="1" baseline="-25000" dirty="0">
                <a:solidFill>
                  <a:srgbClr val="0000FF"/>
                </a:solidFill>
                <a:latin typeface="Times New Roman" panose="02020603050405020304" pitchFamily="18" charset="0"/>
                <a:ea typeface="仿宋_GB2312" pitchFamily="49" charset="-122"/>
              </a:rPr>
              <a:t>2</a:t>
            </a:r>
            <a:r>
              <a:rPr lang="en-US" altLang="zh-CN" sz="2400" b="1" dirty="0">
                <a:solidFill>
                  <a:srgbClr val="0000FF"/>
                </a:solidFill>
                <a:latin typeface="Times New Roman" panose="02020603050405020304" pitchFamily="18" charset="0"/>
                <a:ea typeface="仿宋_GB2312" pitchFamily="49" charset="-122"/>
              </a:rPr>
              <a:t>C</a:t>
            </a:r>
            <a:r>
              <a:rPr lang="en-US" altLang="zh-CN" sz="2400" b="1" baseline="-25000" dirty="0">
                <a:solidFill>
                  <a:srgbClr val="0000FF"/>
                </a:solidFill>
                <a:latin typeface="Times New Roman" panose="02020603050405020304" pitchFamily="18" charset="0"/>
                <a:ea typeface="仿宋_GB2312" pitchFamily="49" charset="-122"/>
              </a:rPr>
              <a:t>2</a:t>
            </a:r>
            <a:r>
              <a:rPr lang="en-US" altLang="zh-CN" sz="2400" b="1" dirty="0">
                <a:solidFill>
                  <a:srgbClr val="0000FF"/>
                </a:solidFill>
                <a:latin typeface="Times New Roman" panose="02020603050405020304" pitchFamily="18" charset="0"/>
                <a:ea typeface="仿宋_GB2312" pitchFamily="49" charset="-122"/>
              </a:rPr>
              <a:t>O</a:t>
            </a:r>
            <a:r>
              <a:rPr lang="en-US" altLang="zh-CN" sz="2400" b="1" baseline="-25000" dirty="0">
                <a:solidFill>
                  <a:srgbClr val="0000FF"/>
                </a:solidFill>
                <a:latin typeface="Times New Roman" panose="02020603050405020304" pitchFamily="18" charset="0"/>
                <a:ea typeface="仿宋_GB2312" pitchFamily="49" charset="-122"/>
              </a:rPr>
              <a:t>4</a:t>
            </a:r>
            <a:r>
              <a:rPr lang="zh-CN" altLang="zh-CN" sz="2400" b="1" dirty="0">
                <a:solidFill>
                  <a:srgbClr val="0000FF"/>
                </a:solidFill>
                <a:latin typeface="Times New Roman" panose="02020603050405020304" pitchFamily="18" charset="0"/>
                <a:ea typeface="仿宋_GB2312" pitchFamily="49" charset="-122"/>
              </a:rPr>
              <a:t>过量时</a:t>
            </a:r>
            <a:r>
              <a:rPr lang="en-US" altLang="zh-CN" sz="2400" b="1" dirty="0">
                <a:solidFill>
                  <a:srgbClr val="0000FF"/>
                </a:solidFill>
                <a:latin typeface="Times New Roman" panose="02020603050405020304" pitchFamily="18" charset="0"/>
                <a:ea typeface="仿宋_GB2312" pitchFamily="49" charset="-122"/>
              </a:rPr>
              <a:t>Ba</a:t>
            </a:r>
            <a:r>
              <a:rPr lang="en-US" altLang="zh-CN" sz="2400" b="1" baseline="30000" dirty="0">
                <a:solidFill>
                  <a:srgbClr val="0000FF"/>
                </a:solidFill>
                <a:latin typeface="Times New Roman" panose="02020603050405020304" pitchFamily="18" charset="0"/>
                <a:ea typeface="仿宋_GB2312" pitchFamily="49" charset="-122"/>
              </a:rPr>
              <a:t>2</a:t>
            </a:r>
            <a:r>
              <a:rPr lang="zh-CN" altLang="zh-CN" sz="2400" b="1" baseline="30000" dirty="0">
                <a:solidFill>
                  <a:srgbClr val="0000FF"/>
                </a:solidFill>
                <a:latin typeface="Times New Roman" panose="02020603050405020304" pitchFamily="18" charset="0"/>
                <a:ea typeface="仿宋_GB2312" pitchFamily="49" charset="-122"/>
              </a:rPr>
              <a:t>＋</a:t>
            </a:r>
            <a:r>
              <a:rPr lang="zh-CN" altLang="zh-CN" sz="2400" b="1" dirty="0">
                <a:solidFill>
                  <a:srgbClr val="0000FF"/>
                </a:solidFill>
                <a:latin typeface="Times New Roman" panose="02020603050405020304" pitchFamily="18" charset="0"/>
                <a:ea typeface="仿宋_GB2312" pitchFamily="49" charset="-122"/>
              </a:rPr>
              <a:t>会转化为</a:t>
            </a:r>
            <a:r>
              <a:rPr lang="en-US" altLang="zh-CN" sz="2400" b="1" dirty="0">
                <a:solidFill>
                  <a:srgbClr val="0000FF"/>
                </a:solidFill>
                <a:latin typeface="Times New Roman" panose="02020603050405020304" pitchFamily="18" charset="0"/>
                <a:ea typeface="仿宋_GB2312" pitchFamily="49" charset="-122"/>
              </a:rPr>
              <a:t>BaC</a:t>
            </a:r>
            <a:r>
              <a:rPr lang="en-US" altLang="zh-CN" sz="2400" b="1" baseline="-25000" dirty="0">
                <a:solidFill>
                  <a:srgbClr val="0000FF"/>
                </a:solidFill>
                <a:latin typeface="Times New Roman" panose="02020603050405020304" pitchFamily="18" charset="0"/>
                <a:ea typeface="仿宋_GB2312" pitchFamily="49" charset="-122"/>
              </a:rPr>
              <a:t>2</a:t>
            </a:r>
            <a:r>
              <a:rPr lang="en-US" altLang="zh-CN" sz="2400" b="1" dirty="0">
                <a:solidFill>
                  <a:srgbClr val="0000FF"/>
                </a:solidFill>
                <a:latin typeface="Times New Roman" panose="02020603050405020304" pitchFamily="18" charset="0"/>
                <a:ea typeface="仿宋_GB2312" pitchFamily="49" charset="-122"/>
              </a:rPr>
              <a:t>O</a:t>
            </a:r>
            <a:r>
              <a:rPr lang="en-US" altLang="zh-CN" sz="2400" b="1" baseline="-25000" dirty="0">
                <a:solidFill>
                  <a:srgbClr val="0000FF"/>
                </a:solidFill>
                <a:latin typeface="Times New Roman" panose="02020603050405020304" pitchFamily="18" charset="0"/>
                <a:ea typeface="仿宋_GB2312" pitchFamily="49" charset="-122"/>
              </a:rPr>
              <a:t>4</a:t>
            </a:r>
            <a:r>
              <a:rPr lang="zh-CN" altLang="zh-CN" sz="2400" b="1" dirty="0">
                <a:solidFill>
                  <a:srgbClr val="0000FF"/>
                </a:solidFill>
                <a:latin typeface="Times New Roman" panose="02020603050405020304" pitchFamily="18" charset="0"/>
                <a:ea typeface="仿宋_GB2312" pitchFamily="49" charset="-122"/>
              </a:rPr>
              <a:t>沉淀，从而使</a:t>
            </a:r>
            <a:r>
              <a:rPr lang="en-US" altLang="zh-CN" sz="2400" b="1" dirty="0">
                <a:solidFill>
                  <a:srgbClr val="0000FF"/>
                </a:solidFill>
                <a:latin typeface="Times New Roman" panose="02020603050405020304" pitchFamily="18" charset="0"/>
                <a:ea typeface="仿宋_GB2312" pitchFamily="49" charset="-122"/>
              </a:rPr>
              <a:t>BaCl</a:t>
            </a:r>
            <a:r>
              <a:rPr lang="en-US" altLang="zh-CN" sz="2400" b="1" baseline="-25000" dirty="0">
                <a:solidFill>
                  <a:srgbClr val="0000FF"/>
                </a:solidFill>
                <a:latin typeface="Times New Roman" panose="02020603050405020304" pitchFamily="18" charset="0"/>
                <a:ea typeface="仿宋_GB2312" pitchFamily="49" charset="-122"/>
              </a:rPr>
              <a:t>2</a:t>
            </a:r>
            <a:r>
              <a:rPr lang="en-US" altLang="zh-CN" sz="2400" b="1" dirty="0">
                <a:solidFill>
                  <a:srgbClr val="0000FF"/>
                </a:solidFill>
                <a:latin typeface="Times New Roman" panose="02020603050405020304" pitchFamily="18" charset="0"/>
                <a:ea typeface="仿宋_GB2312" pitchFamily="49" charset="-122"/>
              </a:rPr>
              <a:t>·2H</a:t>
            </a:r>
            <a:r>
              <a:rPr lang="en-US" altLang="zh-CN" sz="2400" b="1" baseline="-25000" dirty="0">
                <a:solidFill>
                  <a:srgbClr val="0000FF"/>
                </a:solidFill>
                <a:latin typeface="Times New Roman" panose="02020603050405020304" pitchFamily="18" charset="0"/>
                <a:ea typeface="仿宋_GB2312" pitchFamily="49" charset="-122"/>
              </a:rPr>
              <a:t>2</a:t>
            </a:r>
            <a:r>
              <a:rPr lang="en-US" altLang="zh-CN" sz="2400" b="1" dirty="0">
                <a:solidFill>
                  <a:srgbClr val="0000FF"/>
                </a:solidFill>
                <a:latin typeface="Times New Roman" panose="02020603050405020304" pitchFamily="18" charset="0"/>
                <a:ea typeface="仿宋_GB2312" pitchFamily="49" charset="-122"/>
              </a:rPr>
              <a:t>O</a:t>
            </a:r>
            <a:r>
              <a:rPr lang="zh-CN" altLang="zh-CN" sz="2400" b="1" dirty="0">
                <a:solidFill>
                  <a:srgbClr val="0000FF"/>
                </a:solidFill>
                <a:latin typeface="Times New Roman" panose="02020603050405020304" pitchFamily="18" charset="0"/>
                <a:ea typeface="仿宋_GB2312" pitchFamily="49" charset="-122"/>
              </a:rPr>
              <a:t>的产量减少。</a:t>
            </a:r>
            <a:endParaRPr lang="zh-CN" altLang="zh-CN" sz="1000" dirty="0">
              <a:solidFill>
                <a:srgbClr val="0000FF"/>
              </a:solidFill>
              <a:latin typeface="宋体" panose="02010600030101010101" pitchFamily="2" charset="-122"/>
              <a:ea typeface="Courier New" panose="02070309020205020404" pitchFamily="49"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53249" name="矩形 1"/>
          <p:cNvSpPr/>
          <p:nvPr/>
        </p:nvSpPr>
        <p:spPr>
          <a:xfrm>
            <a:off x="623888" y="1284288"/>
            <a:ext cx="10953750" cy="1754187"/>
          </a:xfrm>
          <a:prstGeom prst="rect">
            <a:avLst/>
          </a:prstGeom>
          <a:noFill/>
          <a:ln w="9525">
            <a:noFill/>
          </a:ln>
        </p:spPr>
        <p:txBody>
          <a:bodyPr anchor="t">
            <a:spAutoFit/>
          </a:bodyPr>
          <a:p>
            <a:pPr algn="just" defTabSz="914400">
              <a:lnSpc>
                <a:spcPct val="150000"/>
              </a:lnSpc>
              <a:tabLst>
                <a:tab pos="2970530" algn="l"/>
              </a:tabLst>
            </a:pPr>
            <a:r>
              <a:rPr lang="zh-CN" altLang="zh-CN" sz="2400" b="1" dirty="0">
                <a:solidFill>
                  <a:srgbClr val="FF0000"/>
                </a:solidFill>
                <a:latin typeface="Times New Roman" panose="02020603050405020304" pitchFamily="18" charset="0"/>
                <a:ea typeface="黑体" panose="02010609060101010101" pitchFamily="49" charset="-122"/>
              </a:rPr>
              <a:t>答案　</a:t>
            </a:r>
            <a:r>
              <a:rPr lang="en-US" altLang="zh-CN" sz="2400" b="1" dirty="0">
                <a:solidFill>
                  <a:srgbClr val="FF0000"/>
                </a:solidFill>
                <a:latin typeface="Times New Roman" panose="02020603050405020304" pitchFamily="18" charset="0"/>
                <a:ea typeface="黑体" panose="02010609060101010101" pitchFamily="49" charset="-122"/>
              </a:rPr>
              <a:t>(1)7</a:t>
            </a:r>
            <a:r>
              <a:rPr lang="zh-CN" altLang="zh-CN" sz="2400" b="1" dirty="0">
                <a:solidFill>
                  <a:srgbClr val="FF0000"/>
                </a:solidFill>
                <a:latin typeface="Times New Roman" panose="02020603050405020304" pitchFamily="18" charset="0"/>
                <a:ea typeface="黑体" panose="02010609060101010101" pitchFamily="49" charset="-122"/>
              </a:rPr>
              <a:t>　否</a:t>
            </a:r>
            <a:endParaRPr lang="zh-CN" altLang="zh-CN" sz="1000" dirty="0">
              <a:solidFill>
                <a:srgbClr val="FF0000"/>
              </a:solidFill>
              <a:latin typeface="宋体" panose="02010600030101010101" pitchFamily="2" charset="-122"/>
              <a:ea typeface="黑体" panose="02010609060101010101" pitchFamily="49" charset="-122"/>
            </a:endParaRPr>
          </a:p>
          <a:p>
            <a:pPr algn="just" defTabSz="914400">
              <a:lnSpc>
                <a:spcPct val="150000"/>
              </a:lnSpc>
              <a:tabLst>
                <a:tab pos="2970530" algn="l"/>
              </a:tabLst>
            </a:pPr>
            <a:r>
              <a:rPr lang="en-US" altLang="zh-CN" sz="2400" b="1" dirty="0">
                <a:solidFill>
                  <a:srgbClr val="FF0000"/>
                </a:solidFill>
                <a:latin typeface="Times New Roman" panose="02020603050405020304" pitchFamily="18" charset="0"/>
                <a:ea typeface="黑体" panose="02010609060101010101" pitchFamily="49" charset="-122"/>
              </a:rPr>
              <a:t>(2)Fe</a:t>
            </a:r>
            <a:r>
              <a:rPr lang="en-US" altLang="zh-CN" sz="2400" b="1" baseline="30000" dirty="0">
                <a:solidFill>
                  <a:srgbClr val="FF0000"/>
                </a:solidFill>
                <a:latin typeface="Times New Roman" panose="02020603050405020304" pitchFamily="18" charset="0"/>
                <a:ea typeface="黑体" panose="02010609060101010101" pitchFamily="49" charset="-122"/>
              </a:rPr>
              <a:t>3</a:t>
            </a:r>
            <a:r>
              <a:rPr lang="zh-CN" altLang="zh-CN" sz="2400" b="1" baseline="30000" dirty="0">
                <a:solidFill>
                  <a:srgbClr val="FF0000"/>
                </a:solidFill>
                <a:latin typeface="Times New Roman" panose="02020603050405020304" pitchFamily="18" charset="0"/>
                <a:ea typeface="黑体" panose="02010609060101010101" pitchFamily="49" charset="-122"/>
              </a:rPr>
              <a:t>＋</a:t>
            </a:r>
            <a:r>
              <a:rPr lang="zh-CN" altLang="zh-CN" sz="2400" b="1" dirty="0">
                <a:solidFill>
                  <a:srgbClr val="FF0000"/>
                </a:solidFill>
                <a:latin typeface="Times New Roman" panose="02020603050405020304" pitchFamily="18" charset="0"/>
                <a:ea typeface="黑体" panose="02010609060101010101" pitchFamily="49" charset="-122"/>
              </a:rPr>
              <a:t>　</a:t>
            </a:r>
            <a:r>
              <a:rPr lang="en-US" altLang="zh-CN" sz="2400" b="1" dirty="0">
                <a:solidFill>
                  <a:srgbClr val="FF0000"/>
                </a:solidFill>
                <a:latin typeface="Times New Roman" panose="02020603050405020304" pitchFamily="18" charset="0"/>
                <a:ea typeface="黑体" panose="02010609060101010101" pitchFamily="49" charset="-122"/>
              </a:rPr>
              <a:t>Mg(OH)</a:t>
            </a:r>
            <a:r>
              <a:rPr lang="en-US" altLang="zh-CN" sz="2400" b="1" baseline="-25000" dirty="0">
                <a:solidFill>
                  <a:srgbClr val="FF0000"/>
                </a:solidFill>
                <a:latin typeface="Times New Roman" panose="02020603050405020304" pitchFamily="18" charset="0"/>
                <a:ea typeface="黑体" panose="02010609060101010101" pitchFamily="49" charset="-122"/>
              </a:rPr>
              <a:t>2</a:t>
            </a:r>
            <a:r>
              <a:rPr lang="zh-CN" altLang="zh-CN" sz="2400" b="1" dirty="0">
                <a:solidFill>
                  <a:srgbClr val="FF0000"/>
                </a:solidFill>
                <a:latin typeface="Times New Roman" panose="02020603050405020304" pitchFamily="18" charset="0"/>
                <a:ea typeface="黑体" panose="02010609060101010101" pitchFamily="49" charset="-122"/>
              </a:rPr>
              <a:t>、</a:t>
            </a:r>
            <a:r>
              <a:rPr lang="en-US" altLang="zh-CN" sz="2400" b="1" dirty="0">
                <a:solidFill>
                  <a:srgbClr val="FF0000"/>
                </a:solidFill>
                <a:latin typeface="Times New Roman" panose="02020603050405020304" pitchFamily="18" charset="0"/>
                <a:ea typeface="黑体" panose="02010609060101010101" pitchFamily="49" charset="-122"/>
              </a:rPr>
              <a:t>Ca(OH)</a:t>
            </a:r>
            <a:r>
              <a:rPr lang="en-US" altLang="zh-CN" sz="2400" b="1" baseline="-25000" dirty="0">
                <a:solidFill>
                  <a:srgbClr val="FF0000"/>
                </a:solidFill>
                <a:latin typeface="Times New Roman" panose="02020603050405020304" pitchFamily="18" charset="0"/>
                <a:ea typeface="黑体" panose="02010609060101010101" pitchFamily="49" charset="-122"/>
              </a:rPr>
              <a:t>2</a:t>
            </a:r>
            <a:r>
              <a:rPr lang="zh-CN" altLang="zh-CN" sz="2400" b="1" dirty="0">
                <a:solidFill>
                  <a:srgbClr val="FF0000"/>
                </a:solidFill>
                <a:latin typeface="Times New Roman" panose="02020603050405020304" pitchFamily="18" charset="0"/>
                <a:ea typeface="黑体" panose="02010609060101010101" pitchFamily="49" charset="-122"/>
              </a:rPr>
              <a:t>　</a:t>
            </a:r>
            <a:r>
              <a:rPr lang="en-US" altLang="zh-CN" sz="2400" b="1" dirty="0">
                <a:solidFill>
                  <a:srgbClr val="FF0000"/>
                </a:solidFill>
                <a:latin typeface="Times New Roman" panose="02020603050405020304" pitchFamily="18" charset="0"/>
                <a:ea typeface="黑体" panose="02010609060101010101" pitchFamily="49" charset="-122"/>
              </a:rPr>
              <a:t>H</a:t>
            </a:r>
            <a:r>
              <a:rPr lang="en-US" altLang="zh-CN" sz="2400" b="1" baseline="-25000" dirty="0">
                <a:solidFill>
                  <a:srgbClr val="FF0000"/>
                </a:solidFill>
                <a:latin typeface="Times New Roman" panose="02020603050405020304" pitchFamily="18" charset="0"/>
                <a:ea typeface="黑体" panose="02010609060101010101" pitchFamily="49" charset="-122"/>
              </a:rPr>
              <a:t>2</a:t>
            </a:r>
            <a:r>
              <a:rPr lang="en-US" altLang="zh-CN" sz="2400" b="1" dirty="0">
                <a:solidFill>
                  <a:srgbClr val="FF0000"/>
                </a:solidFill>
                <a:latin typeface="Times New Roman" panose="02020603050405020304" pitchFamily="18" charset="0"/>
                <a:ea typeface="黑体" panose="02010609060101010101" pitchFamily="49" charset="-122"/>
              </a:rPr>
              <a:t>C</a:t>
            </a:r>
            <a:r>
              <a:rPr lang="en-US" altLang="zh-CN" sz="2400" b="1" baseline="-25000" dirty="0">
                <a:solidFill>
                  <a:srgbClr val="FF0000"/>
                </a:solidFill>
                <a:latin typeface="Times New Roman" panose="02020603050405020304" pitchFamily="18" charset="0"/>
                <a:ea typeface="黑体" panose="02010609060101010101" pitchFamily="49" charset="-122"/>
              </a:rPr>
              <a:t>2</a:t>
            </a:r>
            <a:r>
              <a:rPr lang="en-US" altLang="zh-CN" sz="2400" b="1" dirty="0">
                <a:solidFill>
                  <a:srgbClr val="FF0000"/>
                </a:solidFill>
                <a:latin typeface="Times New Roman" panose="02020603050405020304" pitchFamily="18" charset="0"/>
                <a:ea typeface="黑体" panose="02010609060101010101" pitchFamily="49" charset="-122"/>
              </a:rPr>
              <a:t>O</a:t>
            </a:r>
            <a:r>
              <a:rPr lang="en-US" altLang="zh-CN" sz="2400" b="1" baseline="-25000" dirty="0">
                <a:solidFill>
                  <a:srgbClr val="FF0000"/>
                </a:solidFill>
                <a:latin typeface="Times New Roman" panose="02020603050405020304" pitchFamily="18" charset="0"/>
                <a:ea typeface="黑体" panose="02010609060101010101" pitchFamily="49" charset="-122"/>
              </a:rPr>
              <a:t>4</a:t>
            </a:r>
            <a:r>
              <a:rPr lang="zh-CN" altLang="zh-CN" sz="2400" b="1" dirty="0">
                <a:solidFill>
                  <a:srgbClr val="FF0000"/>
                </a:solidFill>
                <a:latin typeface="Times New Roman" panose="02020603050405020304" pitchFamily="18" charset="0"/>
                <a:ea typeface="黑体" panose="02010609060101010101" pitchFamily="49" charset="-122"/>
              </a:rPr>
              <a:t>过量会导致生成</a:t>
            </a:r>
            <a:r>
              <a:rPr lang="en-US" altLang="zh-CN" sz="2400" b="1" dirty="0">
                <a:solidFill>
                  <a:srgbClr val="FF0000"/>
                </a:solidFill>
                <a:latin typeface="Times New Roman" panose="02020603050405020304" pitchFamily="18" charset="0"/>
                <a:ea typeface="黑体" panose="02010609060101010101" pitchFamily="49" charset="-122"/>
              </a:rPr>
              <a:t>BaC</a:t>
            </a:r>
            <a:r>
              <a:rPr lang="en-US" altLang="zh-CN" sz="2400" b="1" baseline="-25000" dirty="0">
                <a:solidFill>
                  <a:srgbClr val="FF0000"/>
                </a:solidFill>
                <a:latin typeface="Times New Roman" panose="02020603050405020304" pitchFamily="18" charset="0"/>
                <a:ea typeface="黑体" panose="02010609060101010101" pitchFamily="49" charset="-122"/>
              </a:rPr>
              <a:t>2</a:t>
            </a:r>
            <a:r>
              <a:rPr lang="en-US" altLang="zh-CN" sz="2400" b="1" dirty="0">
                <a:solidFill>
                  <a:srgbClr val="FF0000"/>
                </a:solidFill>
                <a:latin typeface="Times New Roman" panose="02020603050405020304" pitchFamily="18" charset="0"/>
                <a:ea typeface="黑体" panose="02010609060101010101" pitchFamily="49" charset="-122"/>
              </a:rPr>
              <a:t>O</a:t>
            </a:r>
            <a:r>
              <a:rPr lang="en-US" altLang="zh-CN" sz="2400" b="1" baseline="-25000" dirty="0">
                <a:solidFill>
                  <a:srgbClr val="FF0000"/>
                </a:solidFill>
                <a:latin typeface="Times New Roman" panose="02020603050405020304" pitchFamily="18" charset="0"/>
                <a:ea typeface="黑体" panose="02010609060101010101" pitchFamily="49" charset="-122"/>
              </a:rPr>
              <a:t>4</a:t>
            </a:r>
            <a:r>
              <a:rPr lang="zh-CN" altLang="zh-CN" sz="2400" b="1" dirty="0">
                <a:solidFill>
                  <a:srgbClr val="FF0000"/>
                </a:solidFill>
                <a:latin typeface="Times New Roman" panose="02020603050405020304" pitchFamily="18" charset="0"/>
                <a:ea typeface="黑体" panose="02010609060101010101" pitchFamily="49" charset="-122"/>
              </a:rPr>
              <a:t>沉淀，产品的产量减少</a:t>
            </a:r>
            <a:endParaRPr lang="zh-CN" altLang="zh-CN" sz="1000" b="1" dirty="0">
              <a:solidFill>
                <a:srgbClr val="FF0000"/>
              </a:solidFill>
              <a:latin typeface="宋体" panose="02010600030101010101" pitchFamily="2" charset="-122"/>
              <a:ea typeface="黑体" panose="02010609060101010101" pitchFamily="49"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54273" name="矩形 1"/>
          <p:cNvSpPr/>
          <p:nvPr/>
        </p:nvSpPr>
        <p:spPr>
          <a:xfrm>
            <a:off x="407988" y="752475"/>
            <a:ext cx="11256962" cy="560388"/>
          </a:xfrm>
          <a:prstGeom prst="rect">
            <a:avLst/>
          </a:prstGeom>
          <a:noFill/>
          <a:ln w="9525">
            <a:noFill/>
          </a:ln>
        </p:spPr>
        <p:txBody>
          <a:bodyPr anchor="t">
            <a:spAutoFit/>
          </a:bodyPr>
          <a:p>
            <a:pPr algn="just" defTabSz="914400">
              <a:lnSpc>
                <a:spcPct val="150000"/>
              </a:lnSpc>
              <a:tabLst>
                <a:tab pos="2970530" algn="l"/>
              </a:tabLst>
            </a:pPr>
            <a:r>
              <a:rPr lang="zh-CN" altLang="zh-CN" sz="2400" b="1" dirty="0">
                <a:latin typeface="Times New Roman" panose="02020603050405020304" pitchFamily="18" charset="0"/>
                <a:ea typeface="黑体" panose="02010609060101010101" pitchFamily="49" charset="-122"/>
              </a:rPr>
              <a:t>题型四　沉淀的转化</a:t>
            </a:r>
            <a:endParaRPr lang="zh-CN" altLang="zh-CN" sz="1000" b="1" dirty="0">
              <a:latin typeface="宋体" panose="02010600030101010101" pitchFamily="2" charset="-122"/>
              <a:ea typeface="黑体" panose="02010609060101010101" pitchFamily="49" charset="-122"/>
            </a:endParaRPr>
          </a:p>
        </p:txBody>
      </p:sp>
      <p:sp>
        <p:nvSpPr>
          <p:cNvPr id="9" name="矩形 1"/>
          <p:cNvSpPr>
            <a:spLocks noChangeArrowheads="1"/>
          </p:cNvSpPr>
          <p:nvPr/>
        </p:nvSpPr>
        <p:spPr bwMode="auto">
          <a:xfrm>
            <a:off x="942975" y="4267200"/>
            <a:ext cx="1058545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常温下，铬酸</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(H</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2</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CrO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t>
            </a:r>
            <a:r>
              <a:rPr kumimoji="0" lang="en-US" altLang="zh-CN" sz="2400" b="1" i="1"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K</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a1</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4.1</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1"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K</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a2</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10</a:t>
            </a:r>
            <a:r>
              <a:rPr kumimoji="0" lang="zh-CN"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30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5.9</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KHCrO</a:t>
            </a:r>
            <a:r>
              <a:rPr kumimoji="0" lang="en-US" altLang="zh-CN" sz="2400" b="1" i="0" u="none" strike="noStrike" kern="100" cap="none" spc="0" normalizeH="0" baseline="-2500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4</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溶液中离子浓度由大到小的顺序为</a:t>
            </a: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________________________________________</a:t>
            </a:r>
            <a:endParaRPr kumimoji="0" lang="zh-CN" altLang="zh-CN" sz="1050" b="0"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a:p>
            <a:pPr marL="0" marR="0" lvl="0" indent="0" algn="just" defTabSz="914400" rtl="0" eaLnBrk="0" fontAlgn="base" latinLnBrk="0" hangingPunct="0">
              <a:lnSpc>
                <a:spcPct val="150000"/>
              </a:lnSpc>
              <a:spcBef>
                <a:spcPct val="0"/>
              </a:spcBef>
              <a:spcAft>
                <a:spcPts val="0"/>
              </a:spcAft>
              <a:buClrTx/>
              <a:buSzTx/>
              <a:buFontTx/>
              <a:buNone/>
              <a:tabLst>
                <a:tab pos="2970530" algn="l"/>
              </a:tabLst>
              <a:defRPr/>
            </a:pPr>
            <a:r>
              <a:rPr kumimoji="0" lang="en-US"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Courier New" panose="02070309020205020404"/>
              </a:rPr>
              <a:t>_____________________________________________________________</a:t>
            </a:r>
            <a:r>
              <a:rPr kumimoji="0" lang="zh-CN" altLang="zh-CN" sz="2400" b="1" i="0" u="none" strike="noStrike" kern="100" cap="none" spc="0" normalizeH="0" baseline="0" noProof="0" dirty="0">
                <a:ln>
                  <a:noFill/>
                </a:ln>
                <a:solidFill>
                  <a:schemeClr val="tx1"/>
                </a:solidFill>
                <a:effectLst/>
                <a:uLnTx/>
                <a:uFillTx/>
                <a:latin typeface="Times New Roman" panose="02020603050405020304"/>
                <a:ea typeface="宋体" panose="02010600030101010101" pitchFamily="2" charset="-122"/>
                <a:cs typeface="Times New Roman" panose="02020603050405020304"/>
              </a:rPr>
              <a:t>。</a:t>
            </a:r>
            <a:endParaRPr kumimoji="0" lang="zh-CN" altLang="zh-CN" sz="1050" b="1" i="0" u="none" strike="noStrike" kern="1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Courier New" panose="02070309020205020404"/>
            </a:endParaRPr>
          </a:p>
        </p:txBody>
      </p:sp>
      <p:graphicFrame>
        <p:nvGraphicFramePr>
          <p:cNvPr id="54275" name="对象 1"/>
          <p:cNvGraphicFramePr>
            <a:graphicFrameLocks noChangeAspect="1"/>
          </p:cNvGraphicFramePr>
          <p:nvPr/>
        </p:nvGraphicFramePr>
        <p:xfrm>
          <a:off x="577850" y="1366838"/>
          <a:ext cx="10950575" cy="2971800"/>
        </p:xfrm>
        <a:graphic>
          <a:graphicData uri="http://schemas.openxmlformats.org/presentationml/2006/ole">
            <mc:AlternateContent xmlns:mc="http://schemas.openxmlformats.org/markup-compatibility/2006">
              <mc:Choice xmlns:v="urn:schemas-microsoft-com:vml" Requires="v">
                <p:oleObj spid="_x0000_s3087" name="" r:id="rId1" imgW="10969625" imgH="2978150" progId="Word.Document.8">
                  <p:embed/>
                </p:oleObj>
              </mc:Choice>
              <mc:Fallback>
                <p:oleObj name="" r:id="rId1" imgW="10969625" imgH="2978150" progId="Word.Document.8">
                  <p:embed/>
                  <p:pic>
                    <p:nvPicPr>
                      <p:cNvPr id="0" name="图片 3086"/>
                      <p:cNvPicPr/>
                      <p:nvPr/>
                    </p:nvPicPr>
                    <p:blipFill>
                      <a:blip r:embed="rId2"/>
                      <a:stretch>
                        <a:fillRect/>
                      </a:stretch>
                    </p:blipFill>
                    <p:spPr>
                      <a:xfrm>
                        <a:off x="577850" y="1366838"/>
                        <a:ext cx="10950575" cy="2971800"/>
                      </a:xfrm>
                      <a:prstGeom prst="rect">
                        <a:avLst/>
                      </a:prstGeom>
                      <a:noFill/>
                      <a:ln w="38100">
                        <a:noFill/>
                        <a:miter/>
                      </a:ln>
                    </p:spPr>
                  </p:pic>
                </p:oleObj>
              </mc:Fallback>
            </mc:AlternateContent>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graphicFrame>
        <p:nvGraphicFramePr>
          <p:cNvPr id="55297" name="对象 1"/>
          <p:cNvGraphicFramePr>
            <a:graphicFrameLocks noChangeAspect="1"/>
          </p:cNvGraphicFramePr>
          <p:nvPr/>
        </p:nvGraphicFramePr>
        <p:xfrm>
          <a:off x="550863" y="836613"/>
          <a:ext cx="11168062" cy="3698875"/>
        </p:xfrm>
        <a:graphic>
          <a:graphicData uri="http://schemas.openxmlformats.org/presentationml/2006/ole">
            <mc:AlternateContent xmlns:mc="http://schemas.openxmlformats.org/markup-compatibility/2006">
              <mc:Choice xmlns:v="urn:schemas-microsoft-com:vml" Requires="v">
                <p:oleObj spid="_x0000_s3088" name="" r:id="rId1" imgW="11189335" imgH="3706495" progId="Word.Document.8">
                  <p:embed/>
                </p:oleObj>
              </mc:Choice>
              <mc:Fallback>
                <p:oleObj name="" r:id="rId1" imgW="11189335" imgH="3706495" progId="Word.Document.8">
                  <p:embed/>
                  <p:pic>
                    <p:nvPicPr>
                      <p:cNvPr id="0" name="图片 3087"/>
                      <p:cNvPicPr/>
                      <p:nvPr/>
                    </p:nvPicPr>
                    <p:blipFill>
                      <a:blip r:embed="rId2"/>
                      <a:stretch>
                        <a:fillRect/>
                      </a:stretch>
                    </p:blipFill>
                    <p:spPr>
                      <a:xfrm>
                        <a:off x="550863" y="836613"/>
                        <a:ext cx="11168062" cy="3698875"/>
                      </a:xfrm>
                      <a:prstGeom prst="rect">
                        <a:avLst/>
                      </a:prstGeom>
                      <a:noFill/>
                      <a:ln w="38100">
                        <a:noFill/>
                        <a:miter/>
                      </a:ln>
                    </p:spPr>
                  </p:pic>
                </p:oleObj>
              </mc:Fallback>
            </mc:AlternateContent>
          </a:graphicData>
        </a:graphic>
      </p:graphicFrame>
      <p:graphicFrame>
        <p:nvGraphicFramePr>
          <p:cNvPr id="3" name="对象 2"/>
          <p:cNvGraphicFramePr>
            <a:graphicFrameLocks noChangeAspect="1"/>
          </p:cNvGraphicFramePr>
          <p:nvPr/>
        </p:nvGraphicFramePr>
        <p:xfrm>
          <a:off x="550863" y="4478338"/>
          <a:ext cx="8072437" cy="1254125"/>
        </p:xfrm>
        <a:graphic>
          <a:graphicData uri="http://schemas.openxmlformats.org/presentationml/2006/ole">
            <mc:AlternateContent xmlns:mc="http://schemas.openxmlformats.org/markup-compatibility/2006">
              <mc:Choice xmlns:v="urn:schemas-microsoft-com:vml" Requires="v">
                <p:oleObj spid="_x0000_s3089" name="" r:id="rId3" imgW="8087360" imgH="1257935" progId="Word.Document.8">
                  <p:embed/>
                </p:oleObj>
              </mc:Choice>
              <mc:Fallback>
                <p:oleObj name="" r:id="rId3" imgW="8087360" imgH="1257935" progId="Word.Document.8">
                  <p:embed/>
                  <p:pic>
                    <p:nvPicPr>
                      <p:cNvPr id="0" name="图片 3088"/>
                      <p:cNvPicPr/>
                      <p:nvPr/>
                    </p:nvPicPr>
                    <p:blipFill>
                      <a:blip r:embed="rId4"/>
                      <a:stretch>
                        <a:fillRect/>
                      </a:stretch>
                    </p:blipFill>
                    <p:spPr>
                      <a:xfrm>
                        <a:off x="550863" y="4478338"/>
                        <a:ext cx="8072437" cy="1254125"/>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graphicFrame>
        <p:nvGraphicFramePr>
          <p:cNvPr id="56321" name="对象 1"/>
          <p:cNvGraphicFramePr>
            <a:graphicFrameLocks noChangeAspect="1"/>
          </p:cNvGraphicFramePr>
          <p:nvPr/>
        </p:nvGraphicFramePr>
        <p:xfrm>
          <a:off x="407988" y="1052513"/>
          <a:ext cx="11068050" cy="2081212"/>
        </p:xfrm>
        <a:graphic>
          <a:graphicData uri="http://schemas.openxmlformats.org/presentationml/2006/ole">
            <mc:AlternateContent xmlns:mc="http://schemas.openxmlformats.org/markup-compatibility/2006">
              <mc:Choice xmlns:v="urn:schemas-microsoft-com:vml" Requires="v">
                <p:oleObj spid="_x0000_s3091" name="" r:id="rId1" imgW="11081385" imgH="2100580" progId="Word.Document.8">
                  <p:embed/>
                </p:oleObj>
              </mc:Choice>
              <mc:Fallback>
                <p:oleObj name="" r:id="rId1" imgW="11081385" imgH="2100580" progId="Word.Document.8">
                  <p:embed/>
                  <p:pic>
                    <p:nvPicPr>
                      <p:cNvPr id="0" name="图片 3090"/>
                      <p:cNvPicPr/>
                      <p:nvPr/>
                    </p:nvPicPr>
                    <p:blipFill>
                      <a:blip r:embed="rId2"/>
                      <a:stretch>
                        <a:fillRect/>
                      </a:stretch>
                    </p:blipFill>
                    <p:spPr>
                      <a:xfrm>
                        <a:off x="407988" y="1052513"/>
                        <a:ext cx="11068050" cy="2081212"/>
                      </a:xfrm>
                      <a:prstGeom prst="rect">
                        <a:avLst/>
                      </a:prstGeom>
                      <a:noFill/>
                      <a:ln w="38100">
                        <a:noFill/>
                        <a:miter/>
                      </a:ln>
                    </p:spPr>
                  </p:pic>
                </p:oleObj>
              </mc:Fallback>
            </mc:AlternateContent>
          </a:graphicData>
        </a:graphic>
      </p:graphicFrame>
      <p:graphicFrame>
        <p:nvGraphicFramePr>
          <p:cNvPr id="56322" name="对象 2"/>
          <p:cNvGraphicFramePr>
            <a:graphicFrameLocks noChangeAspect="1"/>
          </p:cNvGraphicFramePr>
          <p:nvPr/>
        </p:nvGraphicFramePr>
        <p:xfrm>
          <a:off x="638175" y="2820988"/>
          <a:ext cx="11068050" cy="2570162"/>
        </p:xfrm>
        <a:graphic>
          <a:graphicData uri="http://schemas.openxmlformats.org/presentationml/2006/ole">
            <mc:AlternateContent xmlns:mc="http://schemas.openxmlformats.org/markup-compatibility/2006">
              <mc:Choice xmlns:v="urn:schemas-microsoft-com:vml" Requires="v">
                <p:oleObj spid="_x0000_s3090" name="" r:id="rId3" imgW="11081385" imgH="2593340" progId="Word.Document.8">
                  <p:embed/>
                </p:oleObj>
              </mc:Choice>
              <mc:Fallback>
                <p:oleObj name="" r:id="rId3" imgW="11081385" imgH="2593340" progId="Word.Document.8">
                  <p:embed/>
                  <p:pic>
                    <p:nvPicPr>
                      <p:cNvPr id="0" name="图片 3089"/>
                      <p:cNvPicPr/>
                      <p:nvPr/>
                    </p:nvPicPr>
                    <p:blipFill>
                      <a:blip r:embed="rId4"/>
                      <a:stretch>
                        <a:fillRect/>
                      </a:stretch>
                    </p:blipFill>
                    <p:spPr>
                      <a:xfrm>
                        <a:off x="638175" y="2820988"/>
                        <a:ext cx="11068050" cy="2570162"/>
                      </a:xfrm>
                      <a:prstGeom prst="rect">
                        <a:avLst/>
                      </a:prstGeom>
                      <a:noFill/>
                      <a:ln w="38100">
                        <a:noFill/>
                        <a:miter/>
                      </a:ln>
                    </p:spPr>
                  </p:pic>
                </p:oleObj>
              </mc:Fallback>
            </mc:AlternateContent>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p:sp>
        <p:nvSpPr>
          <p:cNvPr id="9" name="矩形 1"/>
          <p:cNvSpPr/>
          <p:nvPr/>
        </p:nvSpPr>
        <p:spPr>
          <a:xfrm>
            <a:off x="471488" y="5373688"/>
            <a:ext cx="10953750" cy="576262"/>
          </a:xfrm>
          <a:prstGeom prst="rect">
            <a:avLst/>
          </a:prstGeom>
          <a:noFill/>
          <a:ln w="9525">
            <a:noFill/>
          </a:ln>
        </p:spPr>
        <p:txBody>
          <a:bodyPr anchor="t">
            <a:spAutoFit/>
          </a:bodyPr>
          <a:p>
            <a:pPr algn="just" defTabSz="914400">
              <a:lnSpc>
                <a:spcPct val="150000"/>
              </a:lnSpc>
              <a:tabLst>
                <a:tab pos="2970530" algn="l"/>
              </a:tabLst>
            </a:pPr>
            <a:r>
              <a:rPr lang="zh-CN" altLang="zh-CN" sz="2400" b="1" dirty="0">
                <a:solidFill>
                  <a:srgbClr val="FF0000"/>
                </a:solidFill>
                <a:latin typeface="Times New Roman" panose="02020603050405020304" pitchFamily="18" charset="0"/>
                <a:ea typeface="黑体" panose="02010609060101010101" pitchFamily="49" charset="-122"/>
              </a:rPr>
              <a:t>答案　</a:t>
            </a:r>
            <a:r>
              <a:rPr lang="en-US" altLang="zh-CN" sz="2400" b="1" dirty="0">
                <a:solidFill>
                  <a:srgbClr val="FF0000"/>
                </a:solidFill>
                <a:latin typeface="Times New Roman" panose="02020603050405020304" pitchFamily="18" charset="0"/>
                <a:ea typeface="黑体" panose="02010609060101010101" pitchFamily="49" charset="-122"/>
              </a:rPr>
              <a:t>(1)1.25</a:t>
            </a:r>
            <a:r>
              <a:rPr lang="en-US" altLang="zh-CN" sz="2400" b="1" dirty="0">
                <a:solidFill>
                  <a:srgbClr val="FF0000"/>
                </a:solidFill>
                <a:latin typeface="宋体" panose="02010600030101010101" pitchFamily="2" charset="-122"/>
                <a:ea typeface="黑体" panose="02010609060101010101" pitchFamily="49" charset="-122"/>
              </a:rPr>
              <a:t>×</a:t>
            </a:r>
            <a:r>
              <a:rPr lang="en-US" altLang="zh-CN" sz="2400" b="1" dirty="0">
                <a:solidFill>
                  <a:srgbClr val="FF0000"/>
                </a:solidFill>
                <a:latin typeface="Times New Roman" panose="02020603050405020304" pitchFamily="18" charset="0"/>
                <a:ea typeface="黑体" panose="02010609060101010101" pitchFamily="49" charset="-122"/>
              </a:rPr>
              <a:t>10</a:t>
            </a:r>
            <a:r>
              <a:rPr lang="en-US" altLang="zh-CN" sz="2400" b="1" baseline="30000" dirty="0">
                <a:solidFill>
                  <a:srgbClr val="FF0000"/>
                </a:solidFill>
                <a:latin typeface="Times New Roman" panose="02020603050405020304" pitchFamily="18" charset="0"/>
                <a:ea typeface="黑体" panose="02010609060101010101" pitchFamily="49" charset="-122"/>
              </a:rPr>
              <a:t>6</a:t>
            </a:r>
            <a:r>
              <a:rPr lang="zh-CN" altLang="zh-CN" sz="2400" b="1" dirty="0">
                <a:solidFill>
                  <a:srgbClr val="FF0000"/>
                </a:solidFill>
                <a:latin typeface="Times New Roman" panose="02020603050405020304" pitchFamily="18" charset="0"/>
                <a:ea typeface="黑体" panose="02010609060101010101" pitchFamily="49" charset="-122"/>
              </a:rPr>
              <a:t>　</a:t>
            </a:r>
            <a:r>
              <a:rPr lang="en-US" altLang="zh-CN" sz="2400" b="1" dirty="0">
                <a:solidFill>
                  <a:srgbClr val="FF0000"/>
                </a:solidFill>
                <a:latin typeface="Times New Roman" panose="02020603050405020304" pitchFamily="18" charset="0"/>
                <a:ea typeface="黑体" panose="02010609060101010101" pitchFamily="49" charset="-122"/>
              </a:rPr>
              <a:t>(2)200</a:t>
            </a:r>
            <a:endParaRPr lang="zh-CN" altLang="zh-CN" sz="1000" b="1" dirty="0">
              <a:solidFill>
                <a:srgbClr val="FF0000"/>
              </a:solidFill>
              <a:latin typeface="宋体" panose="02010600030101010101" pitchFamily="2" charset="-122"/>
              <a:ea typeface="黑体" panose="02010609060101010101" pitchFamily="49" charset="-122"/>
            </a:endParaRPr>
          </a:p>
        </p:txBody>
      </p:sp>
      <p:graphicFrame>
        <p:nvGraphicFramePr>
          <p:cNvPr id="57346" name="对象 1"/>
          <p:cNvGraphicFramePr>
            <a:graphicFrameLocks noChangeAspect="1"/>
          </p:cNvGraphicFramePr>
          <p:nvPr/>
        </p:nvGraphicFramePr>
        <p:xfrm>
          <a:off x="522288" y="836613"/>
          <a:ext cx="11329987" cy="4730750"/>
        </p:xfrm>
        <a:graphic>
          <a:graphicData uri="http://schemas.openxmlformats.org/presentationml/2006/ole">
            <mc:AlternateContent xmlns:mc="http://schemas.openxmlformats.org/markup-compatibility/2006">
              <mc:Choice xmlns:v="urn:schemas-microsoft-com:vml" Requires="v">
                <p:oleObj spid="_x0000_s3092" name="" r:id="rId1" imgW="11351260" imgH="4739640" progId="Word.Document.8">
                  <p:embed/>
                </p:oleObj>
              </mc:Choice>
              <mc:Fallback>
                <p:oleObj name="" r:id="rId1" imgW="11351260" imgH="4739640" progId="Word.Document.8">
                  <p:embed/>
                  <p:pic>
                    <p:nvPicPr>
                      <p:cNvPr id="0" name="图片 3091"/>
                      <p:cNvPicPr/>
                      <p:nvPr/>
                    </p:nvPicPr>
                    <p:blipFill>
                      <a:blip r:embed="rId2"/>
                      <a:stretch>
                        <a:fillRect/>
                      </a:stretch>
                    </p:blipFill>
                    <p:spPr>
                      <a:xfrm>
                        <a:off x="522288" y="836613"/>
                        <a:ext cx="11329987" cy="473075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xEl>
                                              <p:charRg st="0" end="22"/>
                                            </p:txEl>
                                          </p:spTgt>
                                        </p:tgtEl>
                                        <p:attrNameLst>
                                          <p:attrName>style.visibility</p:attrName>
                                        </p:attrNameLst>
                                      </p:cBhvr>
                                      <p:to>
                                        <p:strVal val="visible"/>
                                      </p:to>
                                    </p:set>
                                    <p:animEffect transition="in" filter="blinds(horizontal)">
                                      <p:cBhvr>
                                        <p:cTn id="7" dur="500"/>
                                        <p:tgtEl>
                                          <p:spTgt spid="9">
                                            <p:txEl>
                                              <p:charRg st="0" end="2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6579</Words>
  <Application>WPS 演示</Application>
  <PresentationFormat>自定义</PresentationFormat>
  <Paragraphs>560</Paragraphs>
  <Slides>48</Slides>
  <Notes>0</Notes>
  <HiddenSlides>0</HiddenSlides>
  <MMClips>0</MMClips>
  <ScaleCrop>false</ScaleCrop>
  <HeadingPairs>
    <vt:vector size="8" baseType="variant">
      <vt:variant>
        <vt:lpstr>已用的字体</vt:lpstr>
      </vt:variant>
      <vt:variant>
        <vt:i4>25</vt:i4>
      </vt:variant>
      <vt:variant>
        <vt:lpstr>主题</vt:lpstr>
      </vt:variant>
      <vt:variant>
        <vt:i4>1</vt:i4>
      </vt:variant>
      <vt:variant>
        <vt:lpstr>嵌入 OLE 服务器</vt:lpstr>
      </vt:variant>
      <vt:variant>
        <vt:i4>22</vt:i4>
      </vt:variant>
      <vt:variant>
        <vt:lpstr>幻灯片标题</vt:lpstr>
      </vt:variant>
      <vt:variant>
        <vt:i4>48</vt:i4>
      </vt:variant>
    </vt:vector>
  </HeadingPairs>
  <TitlesOfParts>
    <vt:vector size="96" baseType="lpstr">
      <vt:lpstr>Arial</vt:lpstr>
      <vt:lpstr>宋体</vt:lpstr>
      <vt:lpstr>Wingdings</vt:lpstr>
      <vt:lpstr>Calibri</vt:lpstr>
      <vt:lpstr>Calibri Light</vt:lpstr>
      <vt:lpstr>等线</vt:lpstr>
      <vt:lpstr>Times New Roman</vt:lpstr>
      <vt:lpstr>Impact</vt:lpstr>
      <vt:lpstr>微软雅黑</vt:lpstr>
      <vt:lpstr>华文中宋</vt:lpstr>
      <vt:lpstr>黑体</vt:lpstr>
      <vt:lpstr>Courier New</vt:lpstr>
      <vt:lpstr>Book Antiqua</vt:lpstr>
      <vt:lpstr>楷体_GB2312</vt:lpstr>
      <vt:lpstr>新宋体</vt:lpstr>
      <vt:lpstr>仿宋_GB2312</vt:lpstr>
      <vt:lpstr>仿宋</vt:lpstr>
      <vt:lpstr>Calibri Light</vt:lpstr>
      <vt:lpstr>Calibri</vt:lpstr>
      <vt:lpstr>Times New Roman</vt:lpstr>
      <vt:lpstr>Courier New</vt:lpstr>
      <vt:lpstr>Book Antiqua</vt:lpstr>
      <vt:lpstr>楷体_GB2312</vt:lpstr>
      <vt:lpstr>Arial Unicode MS</vt:lpstr>
      <vt:lpstr>Arial</vt:lpstr>
      <vt:lpstr>Office 主题</vt:lpstr>
      <vt:lpstr>Word.Document.8</vt:lpstr>
      <vt:lpstr>Word.Document.8</vt:lpstr>
      <vt:lpstr>Word.Document.8</vt:lpstr>
      <vt:lpstr>Word.Document.8</vt:lpstr>
      <vt:lpstr>Word.Document.8</vt:lpstr>
      <vt:lpstr>Word.Document.8</vt:lpstr>
      <vt:lpstr>Word.Document.8</vt:lpstr>
      <vt:lpstr>Word.Document.8</vt:lpstr>
      <vt:lpstr>Word.Document.8</vt:lpstr>
      <vt:lpstr>Word.Document.8</vt:lpstr>
      <vt:lpstr>Word.Document.8</vt:lpstr>
      <vt:lpstr>Word.Document.8</vt:lpstr>
      <vt:lpstr>Word.Document.8</vt:lpstr>
      <vt:lpstr>Word.Document.8</vt:lpstr>
      <vt:lpstr>Word.Document.8</vt:lpstr>
      <vt:lpstr>Word.Document.8</vt:lpstr>
      <vt:lpstr>Word.Document.8</vt:lpstr>
      <vt:lpstr>Word.Document.8</vt:lpstr>
      <vt:lpstr>Word.Document.8</vt:lpstr>
      <vt:lpstr>Word.Document.8</vt:lpstr>
      <vt:lpstr>Word.Document.8</vt:lpstr>
      <vt:lpstr>Word.Document.8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AutoBVT</dc:creator>
  <cp:lastModifiedBy>yangx</cp:lastModifiedBy>
  <cp:revision>118</cp:revision>
  <dcterms:created xsi:type="dcterms:W3CDTF">2018-01-02T04:06:00Z</dcterms:created>
  <dcterms:modified xsi:type="dcterms:W3CDTF">2019-09-16T08:58:17Z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2052-11.1.0.8976</vt:lpwstr>
  </property>
</Properties>
</file>