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sldIdLst>
    <p:sldId id="302" r:id="rId5"/>
    <p:sldId id="334" r:id="rId6"/>
    <p:sldId id="281" r:id="rId7"/>
    <p:sldId id="292" r:id="rId8"/>
    <p:sldId id="342" r:id="rId9"/>
    <p:sldId id="286" r:id="rId10"/>
    <p:sldId id="335" r:id="rId11"/>
    <p:sldId id="336" r:id="rId12"/>
    <p:sldId id="337" r:id="rId13"/>
    <p:sldId id="257" r:id="rId14"/>
    <p:sldId id="338" r:id="rId15"/>
    <p:sldId id="341" r:id="rId16"/>
    <p:sldId id="340" r:id="rId17"/>
    <p:sldId id="323" r:id="rId18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FFFF"/>
    <a:srgbClr val="99FF66"/>
    <a:srgbClr val="00FF00"/>
    <a:srgbClr val="000000"/>
    <a:srgbClr val="CC0000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202"/>
        <p:guide pos="2823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2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2053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2054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ru"/>
  </p:transition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6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3077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3078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Times New Roman" panose="02020603050405020304" pitchFamily="2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ll dir="ru"/>
  </p:transition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5.wmf"/><Relationship Id="rId1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ctrTitle" idx="4294967295"/>
          </p:nvPr>
        </p:nvSpPr>
        <p:spPr>
          <a:xfrm>
            <a:off x="544513" y="2247900"/>
            <a:ext cx="7772400" cy="1470025"/>
          </a:xfrm>
          <a:ln/>
        </p:spPr>
        <p:txBody>
          <a:bodyPr vert="horz" wrap="square" anchor="ctr"/>
          <a:lstStyle>
            <a:lvl1pPr lvl="0">
              <a:buClrTx/>
              <a:buSzTx/>
              <a:buFontTx/>
              <a:defRPr/>
            </a:lvl1pPr>
          </a:lstStyle>
          <a:p>
            <a:pPr lvl="0" algn="ctr" eaLnBrk="1" hangingPunct="1"/>
            <a:r>
              <a:rPr lang="zh-CN" altLang="en-US" sz="6600">
                <a:ea typeface="华文楷体" pitchFamily="2" charset="-122"/>
              </a:rPr>
              <a:t>等差数列</a:t>
            </a:r>
            <a:endParaRPr lang="zh-CN" altLang="en-US" sz="6600">
              <a:ea typeface="华文楷体" pitchFamily="2" charset="-122"/>
            </a:endParaRPr>
          </a:p>
        </p:txBody>
      </p:sp>
    </p:spTree>
  </p:cSld>
  <p:clrMapOvr>
    <a:masterClrMapping/>
  </p:clrMapOvr>
  <p:transition spd="slow"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  <a:ln/>
        </p:spPr>
        <p:txBody>
          <a:bodyPr vert="horz" wrap="square" anchor="ctr"/>
          <a:p>
            <a:pPr algn="l" eaLnBrk="1" hangingPunct="1"/>
            <a:r>
              <a:rPr lang="zh-CN" altLang="en-US">
                <a:ea typeface="华文楷体" pitchFamily="2" charset="-122"/>
              </a:rPr>
              <a:t>学习目标：</a:t>
            </a:r>
            <a:endParaRPr lang="zh-CN" altLang="en-US">
              <a:ea typeface="华文楷体" pitchFamily="2" charset="-122"/>
            </a:endParaRPr>
          </a:p>
        </p:txBody>
      </p:sp>
      <p:sp>
        <p:nvSpPr>
          <p:cNvPr id="6147" name="Text Box 3"/>
          <p:cNvSpPr txBox="1"/>
          <p:nvPr/>
        </p:nvSpPr>
        <p:spPr>
          <a:xfrm>
            <a:off x="466725" y="1163638"/>
            <a:ext cx="648176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b="1">
                <a:latin typeface="楷体_GB2312" charset="-122"/>
                <a:ea typeface="楷体_GB2312" charset="-122"/>
              </a:rPr>
              <a:t>1</a:t>
            </a:r>
            <a:r>
              <a:rPr lang="zh-CN" altLang="en-US" b="1">
                <a:latin typeface="楷体_GB2312" charset="-122"/>
                <a:ea typeface="楷体_GB2312" charset="-122"/>
              </a:rPr>
              <a:t>、通过实例理解</a:t>
            </a:r>
            <a:r>
              <a:rPr lang="zh-CN" altLang="en-US" b="1">
                <a:latin typeface="楷体_GB2312" charset="-122"/>
                <a:ea typeface="楷体_GB2312" charset="-122"/>
                <a:sym typeface="Arial" panose="020B0604020202020204" pitchFamily="34" charset="0"/>
              </a:rPr>
              <a:t>等差数列的概念；</a:t>
            </a:r>
            <a:endParaRPr lang="zh-CN" altLang="en-US" b="1">
              <a:latin typeface="楷体_GB2312" charset="-122"/>
              <a:ea typeface="楷体_GB2312" charset="-122"/>
            </a:endParaRPr>
          </a:p>
        </p:txBody>
      </p:sp>
      <p:sp>
        <p:nvSpPr>
          <p:cNvPr id="6148" name="Text Box 4"/>
          <p:cNvSpPr txBox="1"/>
          <p:nvPr/>
        </p:nvSpPr>
        <p:spPr>
          <a:xfrm>
            <a:off x="471488" y="2060575"/>
            <a:ext cx="8107362" cy="1066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b="1" dirty="0">
                <a:latin typeface="楷体_GB2312" charset="-122"/>
                <a:ea typeface="楷体_GB2312" charset="-122"/>
              </a:rPr>
              <a:t>2</a:t>
            </a:r>
            <a:r>
              <a:rPr lang="zh-CN" altLang="en-US" b="1" dirty="0">
                <a:latin typeface="楷体_GB2312" charset="-122"/>
                <a:ea typeface="楷体_GB2312" charset="-122"/>
              </a:rPr>
              <a:t>、探究等差数列的通项公式的推导过程，并</a:t>
            </a:r>
            <a:endParaRPr lang="zh-CN" altLang="en-US" b="1" dirty="0">
              <a:latin typeface="楷体_GB2312" charset="-122"/>
              <a:ea typeface="楷体_GB2312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latin typeface="楷体_GB2312" charset="-122"/>
                <a:ea typeface="楷体_GB2312" charset="-122"/>
              </a:rPr>
              <a:t>能在具体情境中求出数列的通项公式</a:t>
            </a:r>
            <a:endParaRPr lang="zh-CN" altLang="en-US" b="1" dirty="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Text Box 2"/>
          <p:cNvSpPr txBox="1"/>
          <p:nvPr/>
        </p:nvSpPr>
        <p:spPr>
          <a:xfrm>
            <a:off x="436563" y="2997200"/>
            <a:ext cx="737552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(3)  18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15.5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13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10.5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8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5.5 .</a:t>
            </a:r>
            <a:r>
              <a:rPr lang="en-US" altLang="zh-CN" sz="2800" dirty="0">
                <a:latin typeface="楷体_GB2312" charset="-122"/>
                <a:ea typeface="楷体_GB2312" charset="-122"/>
              </a:rPr>
              <a:t> </a:t>
            </a:r>
            <a:endParaRPr lang="zh-CN" altLang="en-US" sz="2800" dirty="0">
              <a:latin typeface="楷体_GB2312" charset="-122"/>
              <a:ea typeface="楷体_GB2312" charset="-122"/>
            </a:endParaRPr>
          </a:p>
        </p:txBody>
      </p:sp>
      <p:sp>
        <p:nvSpPr>
          <p:cNvPr id="7171" name="Text Box 3"/>
          <p:cNvSpPr txBox="1"/>
          <p:nvPr/>
        </p:nvSpPr>
        <p:spPr>
          <a:xfrm>
            <a:off x="466725" y="3644900"/>
            <a:ext cx="817245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(4) 10 072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10144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10216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10288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10360 .</a:t>
            </a:r>
            <a:endParaRPr lang="zh-CN" altLang="en-US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7172" name="Text Box 4"/>
          <p:cNvSpPr txBox="1"/>
          <p:nvPr/>
        </p:nvSpPr>
        <p:spPr>
          <a:xfrm>
            <a:off x="466725" y="1773238"/>
            <a:ext cx="72723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(1) </a:t>
            </a:r>
            <a:r>
              <a:rPr lang="en-US" altLang="zh-CN" sz="2800" dirty="0">
                <a:latin typeface="楷体_GB2312" charset="-122"/>
                <a:ea typeface="楷体_GB2312" charset="-122"/>
              </a:rPr>
              <a:t>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0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20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25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…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.</a:t>
            </a:r>
            <a:endParaRPr lang="zh-CN" altLang="en-US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7173" name="Text Box 5"/>
          <p:cNvSpPr txBox="1"/>
          <p:nvPr/>
        </p:nvSpPr>
        <p:spPr>
          <a:xfrm>
            <a:off x="-606425" y="-93662"/>
            <a:ext cx="2298700" cy="3603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endParaRPr sz="1800">
              <a:ea typeface="宋体" panose="02010600030101010101" pitchFamily="2" charset="-122"/>
            </a:endParaRPr>
          </a:p>
        </p:txBody>
      </p:sp>
      <p:sp>
        <p:nvSpPr>
          <p:cNvPr id="7174" name="Text Box 6"/>
          <p:cNvSpPr txBox="1"/>
          <p:nvPr/>
        </p:nvSpPr>
        <p:spPr>
          <a:xfrm>
            <a:off x="466725" y="2349500"/>
            <a:ext cx="7561263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(2)  48,53,58,63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.</a:t>
            </a:r>
            <a:endParaRPr lang="zh-CN" altLang="en-US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7175" name="Text Box 7"/>
          <p:cNvSpPr txBox="1"/>
          <p:nvPr/>
        </p:nvSpPr>
        <p:spPr>
          <a:xfrm>
            <a:off x="107950" y="765175"/>
            <a:ext cx="8353425" cy="577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200" b="1" dirty="0">
                <a:latin typeface="楷体_GB2312" charset="-122"/>
                <a:ea typeface="楷体_GB2312" charset="-122"/>
              </a:rPr>
              <a:t>观察：下面的</a:t>
            </a:r>
            <a:r>
              <a:rPr lang="en-US" altLang="zh-CN" sz="3200" b="1" dirty="0">
                <a:latin typeface="楷体_GB2312" charset="-122"/>
                <a:ea typeface="楷体_GB2312" charset="-122"/>
              </a:rPr>
              <a:t>4</a:t>
            </a:r>
            <a:r>
              <a:rPr lang="zh-CN" altLang="en-US" sz="3200" b="1" dirty="0">
                <a:latin typeface="楷体_GB2312" charset="-122"/>
                <a:ea typeface="楷体_GB2312" charset="-122"/>
              </a:rPr>
              <a:t>个数列说出它们的共同特征</a:t>
            </a:r>
            <a:endParaRPr lang="zh-CN" altLang="en-US" sz="3200" b="1" dirty="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  <p:transition spd="slow"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 Box 2"/>
          <p:cNvSpPr txBox="1"/>
          <p:nvPr/>
        </p:nvSpPr>
        <p:spPr>
          <a:xfrm>
            <a:off x="-606425" y="-93662"/>
            <a:ext cx="2298700" cy="3603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endParaRPr sz="1800">
              <a:ea typeface="宋体" panose="02010600030101010101" pitchFamily="2" charset="-122"/>
            </a:endParaRPr>
          </a:p>
        </p:txBody>
      </p:sp>
      <p:sp>
        <p:nvSpPr>
          <p:cNvPr id="8195" name="Text Box 3"/>
          <p:cNvSpPr txBox="1"/>
          <p:nvPr/>
        </p:nvSpPr>
        <p:spPr>
          <a:xfrm>
            <a:off x="323850" y="1558925"/>
            <a:ext cx="8820150" cy="39306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b="1" dirty="0">
                <a:latin typeface="楷体_GB2312" charset="-122"/>
                <a:ea typeface="楷体_GB2312" charset="-122"/>
              </a:rPr>
              <a:t>    一般的，如果一个数列从第</a:t>
            </a:r>
            <a:r>
              <a:rPr lang="en-US" altLang="zh-CN" sz="3600" b="1" dirty="0">
                <a:latin typeface="楷体_GB2312" charset="-122"/>
                <a:ea typeface="楷体_GB2312" charset="-122"/>
              </a:rPr>
              <a:t>2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项起，每一项与它的前一项的差等于同一个常数，这个数列就叫做</a:t>
            </a:r>
            <a:r>
              <a:rPr lang="zh-CN" altLang="en-US" sz="3600" b="1" dirty="0">
                <a:solidFill>
                  <a:srgbClr val="FF0000"/>
                </a:solidFill>
                <a:latin typeface="楷体_GB2312" charset="-122"/>
                <a:ea typeface="楷体_GB2312" charset="-122"/>
              </a:rPr>
              <a:t>等差数列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。这个常数叫做等差数列的</a:t>
            </a:r>
            <a:r>
              <a:rPr lang="zh-CN" altLang="en-US" sz="3600" b="1" dirty="0">
                <a:solidFill>
                  <a:srgbClr val="FF0000"/>
                </a:solidFill>
                <a:latin typeface="楷体_GB2312" charset="-122"/>
                <a:ea typeface="楷体_GB2312" charset="-122"/>
              </a:rPr>
              <a:t>公差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，</a:t>
            </a:r>
            <a:r>
              <a:rPr lang="zh-CN" altLang="en-US" sz="3600" b="1" dirty="0">
                <a:solidFill>
                  <a:srgbClr val="FF0000"/>
                </a:solidFill>
                <a:latin typeface="楷体_GB2312" charset="-122"/>
                <a:ea typeface="楷体_GB2312" charset="-122"/>
              </a:rPr>
              <a:t>公差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通常用字母</a:t>
            </a:r>
            <a:r>
              <a:rPr lang="en-US" altLang="zh-CN" sz="3600" b="1" dirty="0">
                <a:solidFill>
                  <a:srgbClr val="FF0000"/>
                </a:solidFill>
                <a:latin typeface="楷体_GB2312" charset="-122"/>
                <a:ea typeface="楷体_GB2312" charset="-122"/>
              </a:rPr>
              <a:t>d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表示。</a:t>
            </a:r>
            <a:endParaRPr lang="zh-CN" altLang="en-US" sz="3600" b="1" dirty="0">
              <a:latin typeface="楷体_GB2312" charset="-122"/>
              <a:ea typeface="楷体_GB2312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en-US" sz="3600" b="1" dirty="0">
              <a:latin typeface="楷体_GB2312" charset="-122"/>
              <a:ea typeface="楷体_GB2312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en-US" sz="36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8196" name="Text Box 5"/>
          <p:cNvSpPr txBox="1"/>
          <p:nvPr/>
        </p:nvSpPr>
        <p:spPr>
          <a:xfrm>
            <a:off x="323850" y="566738"/>
            <a:ext cx="47513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4000" b="1">
                <a:ea typeface="楷体" panose="02010609060101010101" pitchFamily="1" charset="-122"/>
              </a:rPr>
              <a:t>1</a:t>
            </a:r>
            <a:r>
              <a:rPr lang="zh-CN" altLang="en-US" sz="4000" b="1">
                <a:ea typeface="楷体" panose="02010609060101010101" pitchFamily="1" charset="-122"/>
              </a:rPr>
              <a:t>、等差数列的概念</a:t>
            </a:r>
            <a:endParaRPr lang="zh-CN" altLang="en-US" sz="4000" b="1">
              <a:ea typeface="楷体" panose="02010609060101010101" pitchFamily="1" charset="-122"/>
            </a:endParaRPr>
          </a:p>
        </p:txBody>
      </p:sp>
      <p:sp>
        <p:nvSpPr>
          <p:cNvPr id="8197" name="TextBox 7"/>
          <p:cNvSpPr txBox="1"/>
          <p:nvPr/>
        </p:nvSpPr>
        <p:spPr>
          <a:xfrm>
            <a:off x="468313" y="4365625"/>
            <a:ext cx="2447925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600" b="1" dirty="0">
                <a:latin typeface="楷体_GB2312" charset="-122"/>
                <a:ea typeface="楷体_GB2312" charset="-122"/>
              </a:rPr>
              <a:t>符号语言</a:t>
            </a:r>
            <a:r>
              <a:rPr lang="zh-CN" altLang="en-US" sz="3200" dirty="0">
                <a:latin typeface="华文楷体" pitchFamily="2" charset="-122"/>
                <a:ea typeface="华文楷体" pitchFamily="2" charset="-122"/>
              </a:rPr>
              <a:t>：</a:t>
            </a:r>
            <a:endParaRPr lang="zh-CN" altLang="en-US" sz="3200" dirty="0">
              <a:latin typeface="华文楷体" pitchFamily="2" charset="-122"/>
              <a:ea typeface="华文楷体" pitchFamily="2" charset="-122"/>
            </a:endParaRPr>
          </a:p>
        </p:txBody>
      </p:sp>
      <p:graphicFrame>
        <p:nvGraphicFramePr>
          <p:cNvPr id="8198" name="对象 819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05100" y="4295775"/>
          <a:ext cx="227012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800735" imgH="228600" progId="Equation.3">
                  <p:embed/>
                </p:oleObj>
              </mc:Choice>
              <mc:Fallback>
                <p:oleObj name="" r:id="rId1" imgW="800735" imgH="2286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05100" y="4295775"/>
                        <a:ext cx="2270125" cy="649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Box 7"/>
          <p:cNvSpPr txBox="1"/>
          <p:nvPr/>
        </p:nvSpPr>
        <p:spPr>
          <a:xfrm>
            <a:off x="2389188" y="4994275"/>
            <a:ext cx="5211762" cy="641350"/>
          </a:xfrm>
          <a:prstGeom prst="rect">
            <a:avLst/>
          </a:prstGeom>
          <a:noFill/>
          <a:ln w="9525">
            <a:noFill/>
          </a:ln>
        </p:spPr>
        <p:txBody>
          <a:bodyPr vert="horz" wrap="none" anchor="t">
            <a:spAutoFit/>
          </a:bodyPr>
          <a:p>
            <a:r>
              <a:rPr lang="zh-CN" altLang="en-US" sz="3600" b="1" dirty="0">
                <a:latin typeface="楷体_GB2312" charset="-122"/>
                <a:ea typeface="楷体_GB2312" charset="-122"/>
              </a:rPr>
              <a:t>（其中d为常数，     ）</a:t>
            </a:r>
            <a:endParaRPr lang="zh-CN" altLang="en-US" sz="3200" dirty="0">
              <a:latin typeface="华文楷体" pitchFamily="2" charset="-122"/>
              <a:ea typeface="华文楷体" pitchFamily="2" charset="-122"/>
            </a:endParaRPr>
          </a:p>
        </p:txBody>
      </p:sp>
      <p:graphicFrame>
        <p:nvGraphicFramePr>
          <p:cNvPr id="8200" name="对象 819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02300" y="4997450"/>
          <a:ext cx="12969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457835" imgH="203200" progId="Equation.3">
                  <p:embed/>
                </p:oleObj>
              </mc:Choice>
              <mc:Fallback>
                <p:oleObj name="" r:id="rId3" imgW="457835" imgH="2032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02300" y="4997450"/>
                        <a:ext cx="1296988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7" grpId="0" bldLvl="0"/>
      <p:bldP spid="8199" grpId="0" bldLvl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Text Box 2"/>
          <p:cNvSpPr txBox="1"/>
          <p:nvPr/>
        </p:nvSpPr>
        <p:spPr>
          <a:xfrm>
            <a:off x="436563" y="2997200"/>
            <a:ext cx="737552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(3)  18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15.5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13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10.5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8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5.5 .</a:t>
            </a:r>
            <a:r>
              <a:rPr lang="en-US" altLang="zh-CN" sz="2800" dirty="0">
                <a:latin typeface="楷体_GB2312" charset="-122"/>
                <a:ea typeface="楷体_GB2312" charset="-122"/>
              </a:rPr>
              <a:t> </a:t>
            </a:r>
            <a:endParaRPr lang="zh-CN" altLang="en-US" sz="2800" dirty="0">
              <a:latin typeface="楷体_GB2312" charset="-122"/>
              <a:ea typeface="楷体_GB2312" charset="-122"/>
            </a:endParaRPr>
          </a:p>
        </p:txBody>
      </p:sp>
      <p:sp>
        <p:nvSpPr>
          <p:cNvPr id="9219" name="Text Box 3"/>
          <p:cNvSpPr txBox="1"/>
          <p:nvPr/>
        </p:nvSpPr>
        <p:spPr>
          <a:xfrm>
            <a:off x="466725" y="3644900"/>
            <a:ext cx="817245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(4) 10 072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10144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10216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10288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10360 .</a:t>
            </a:r>
            <a:endParaRPr lang="zh-CN" altLang="en-US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9220" name="Text Box 4"/>
          <p:cNvSpPr txBox="1"/>
          <p:nvPr/>
        </p:nvSpPr>
        <p:spPr>
          <a:xfrm>
            <a:off x="466725" y="1773238"/>
            <a:ext cx="72723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(1) </a:t>
            </a:r>
            <a:r>
              <a:rPr lang="en-US" altLang="zh-CN" sz="2800" dirty="0">
                <a:latin typeface="楷体_GB2312" charset="-122"/>
                <a:ea typeface="楷体_GB2312" charset="-122"/>
              </a:rPr>
              <a:t>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0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10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15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20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25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，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…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.</a:t>
            </a:r>
            <a:endParaRPr lang="zh-CN" altLang="en-US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9221" name="Text Box 5"/>
          <p:cNvSpPr txBox="1"/>
          <p:nvPr/>
        </p:nvSpPr>
        <p:spPr>
          <a:xfrm>
            <a:off x="-606425" y="-93662"/>
            <a:ext cx="2298700" cy="3603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endParaRPr sz="1800">
              <a:ea typeface="宋体" panose="02010600030101010101" pitchFamily="2" charset="-122"/>
            </a:endParaRPr>
          </a:p>
        </p:txBody>
      </p:sp>
      <p:sp>
        <p:nvSpPr>
          <p:cNvPr id="9222" name="Text Box 6"/>
          <p:cNvSpPr txBox="1"/>
          <p:nvPr/>
        </p:nvSpPr>
        <p:spPr>
          <a:xfrm>
            <a:off x="466725" y="2349500"/>
            <a:ext cx="7561263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(2)  48,53,58,63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 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.</a:t>
            </a:r>
            <a:endParaRPr lang="zh-CN" altLang="en-US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9223" name="Text Box 7"/>
          <p:cNvSpPr txBox="1"/>
          <p:nvPr/>
        </p:nvSpPr>
        <p:spPr>
          <a:xfrm>
            <a:off x="107950" y="765175"/>
            <a:ext cx="8353425" cy="577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200" b="1" dirty="0">
                <a:latin typeface="楷体_GB2312" charset="-122"/>
                <a:ea typeface="楷体_GB2312" charset="-122"/>
              </a:rPr>
              <a:t>说出下面的</a:t>
            </a:r>
            <a:r>
              <a:rPr lang="en-US" altLang="zh-CN" sz="3200" b="1" dirty="0">
                <a:latin typeface="楷体_GB2312" charset="-122"/>
                <a:ea typeface="楷体_GB2312" charset="-122"/>
              </a:rPr>
              <a:t>4</a:t>
            </a:r>
            <a:r>
              <a:rPr lang="zh-CN" altLang="en-US" sz="3200" b="1" dirty="0">
                <a:latin typeface="楷体_GB2312" charset="-122"/>
                <a:ea typeface="楷体_GB2312" charset="-122"/>
              </a:rPr>
              <a:t>个数列的公差</a:t>
            </a:r>
            <a:endParaRPr lang="zh-CN" altLang="en-US" sz="3200" b="1" dirty="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  <p:transition spd="slow"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Text Box 2"/>
          <p:cNvSpPr txBox="1"/>
          <p:nvPr/>
        </p:nvSpPr>
        <p:spPr>
          <a:xfrm>
            <a:off x="180975" y="549275"/>
            <a:ext cx="7272338" cy="6397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3600" b="1">
                <a:latin typeface="华文行楷" pitchFamily="2" charset="-122"/>
                <a:ea typeface="楷体_GB2312" charset="-122"/>
              </a:rPr>
              <a:t>例</a:t>
            </a:r>
            <a:r>
              <a:rPr lang="en-US" altLang="zh-CN" sz="3600" b="1">
                <a:latin typeface="华文行楷" pitchFamily="2" charset="-122"/>
                <a:ea typeface="楷体_GB2312" charset="-122"/>
              </a:rPr>
              <a:t>1</a:t>
            </a:r>
            <a:r>
              <a:rPr lang="zh-CN" altLang="en-US" sz="3600" b="1">
                <a:latin typeface="华文行楷" pitchFamily="2" charset="-122"/>
                <a:ea typeface="楷体_GB2312" charset="-122"/>
              </a:rPr>
              <a:t>、判断以下数列是等差数列吗？</a:t>
            </a:r>
            <a:endParaRPr lang="zh-CN" altLang="en-US" sz="3600" b="1">
              <a:latin typeface="华文行楷" pitchFamily="2" charset="-122"/>
              <a:ea typeface="楷体_GB2312" charset="-122"/>
            </a:endParaRPr>
          </a:p>
        </p:txBody>
      </p:sp>
      <p:sp>
        <p:nvSpPr>
          <p:cNvPr id="10243" name="Text Box 3"/>
          <p:cNvSpPr txBox="1"/>
          <p:nvPr/>
        </p:nvSpPr>
        <p:spPr>
          <a:xfrm>
            <a:off x="252413" y="1484313"/>
            <a:ext cx="59039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(1)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 -1，-2，-4，-6，-8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…</a:t>
            </a:r>
            <a:endParaRPr lang="en-US" altLang="zh-CN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10244" name="Text Box 4"/>
          <p:cNvSpPr txBox="1"/>
          <p:nvPr/>
        </p:nvSpPr>
        <p:spPr>
          <a:xfrm>
            <a:off x="6443663" y="620713"/>
            <a:ext cx="22320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endParaRPr sz="1800">
              <a:ea typeface="宋体" panose="02010600030101010101" pitchFamily="2" charset="-122"/>
            </a:endParaRPr>
          </a:p>
        </p:txBody>
      </p:sp>
      <p:sp>
        <p:nvSpPr>
          <p:cNvPr id="10245" name="Text Box 5"/>
          <p:cNvSpPr txBox="1"/>
          <p:nvPr/>
        </p:nvSpPr>
        <p:spPr>
          <a:xfrm>
            <a:off x="250825" y="2349500"/>
            <a:ext cx="612140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(2)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-1,1，-1,1，-1,1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…</a:t>
            </a:r>
            <a:endParaRPr lang="en-US" altLang="zh-CN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10246" name="Rectangle 6"/>
          <p:cNvSpPr/>
          <p:nvPr/>
        </p:nvSpPr>
        <p:spPr>
          <a:xfrm>
            <a:off x="250825" y="3068638"/>
            <a:ext cx="6337300" cy="588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(3)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数列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{a</a:t>
            </a:r>
            <a:r>
              <a:rPr lang="en-US" altLang="zh-CN" sz="28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}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的通项公式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:a</a:t>
            </a:r>
            <a:r>
              <a:rPr lang="en-US" altLang="zh-CN" sz="28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=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2n+1</a:t>
            </a:r>
            <a:endParaRPr lang="zh-CN" altLang="en-US" sz="2800" b="1" baseline="-25000" dirty="0">
              <a:latin typeface="楷体_GB2312" charset="-122"/>
              <a:ea typeface="楷体_GB2312" charset="-122"/>
            </a:endParaRPr>
          </a:p>
        </p:txBody>
      </p:sp>
      <p:sp>
        <p:nvSpPr>
          <p:cNvPr id="10247" name="Text Box 7"/>
          <p:cNvSpPr txBox="1"/>
          <p:nvPr/>
        </p:nvSpPr>
        <p:spPr>
          <a:xfrm>
            <a:off x="1490663" y="2770188"/>
            <a:ext cx="1841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sz="28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 Box 2"/>
          <p:cNvSpPr txBox="1"/>
          <p:nvPr/>
        </p:nvSpPr>
        <p:spPr>
          <a:xfrm>
            <a:off x="252413" y="1484313"/>
            <a:ext cx="59039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(1)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 -1，-2，-4，-6，-8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…</a:t>
            </a:r>
            <a:endParaRPr lang="en-US" altLang="zh-CN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6443663" y="620713"/>
            <a:ext cx="22320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endParaRPr sz="1800">
              <a:ea typeface="宋体" panose="02010600030101010101" pitchFamily="2" charset="-122"/>
            </a:endParaRPr>
          </a:p>
        </p:txBody>
      </p:sp>
      <p:sp>
        <p:nvSpPr>
          <p:cNvPr id="11268" name="Text Box 4"/>
          <p:cNvSpPr txBox="1"/>
          <p:nvPr/>
        </p:nvSpPr>
        <p:spPr>
          <a:xfrm>
            <a:off x="252413" y="2349500"/>
            <a:ext cx="8351837" cy="1371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latin typeface="楷体_GB2312" charset="-122"/>
                <a:ea typeface="楷体_GB2312" charset="-122"/>
              </a:rPr>
              <a:t>解：不是，如果一个数列不是从第2项起，而是从第3项或第4项起，每一项与前一项的差是同一个常数，那么此数列不是等差数列</a:t>
            </a:r>
            <a:endParaRPr lang="en-US" altLang="zh-CN" sz="28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11269" name="Text Box 5"/>
          <p:cNvSpPr txBox="1"/>
          <p:nvPr/>
        </p:nvSpPr>
        <p:spPr>
          <a:xfrm>
            <a:off x="1490663" y="2770188"/>
            <a:ext cx="1841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sz="28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charRg st="0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1268">
                                            <p:txEl>
                                              <p:charRg st="0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 Box 2"/>
          <p:cNvSpPr txBox="1"/>
          <p:nvPr/>
        </p:nvSpPr>
        <p:spPr>
          <a:xfrm>
            <a:off x="6443663" y="620713"/>
            <a:ext cx="22320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endParaRPr sz="1800">
              <a:ea typeface="宋体" panose="02010600030101010101" pitchFamily="2" charset="-122"/>
            </a:endParaRPr>
          </a:p>
        </p:txBody>
      </p:sp>
      <p:sp>
        <p:nvSpPr>
          <p:cNvPr id="12291" name="Text Box 3"/>
          <p:cNvSpPr txBox="1"/>
          <p:nvPr/>
        </p:nvSpPr>
        <p:spPr>
          <a:xfrm>
            <a:off x="179388" y="1557338"/>
            <a:ext cx="612140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(2)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-1,1，-1,1，-1,1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…</a:t>
            </a:r>
            <a:endParaRPr lang="en-US" altLang="zh-CN" sz="2400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2292" name="Rectangle 4"/>
          <p:cNvSpPr/>
          <p:nvPr/>
        </p:nvSpPr>
        <p:spPr>
          <a:xfrm>
            <a:off x="180975" y="2420938"/>
            <a:ext cx="8567738" cy="1868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>
                <a:latin typeface="楷体_GB2312" charset="-122"/>
                <a:ea typeface="楷体_GB2312" charset="-122"/>
              </a:rPr>
              <a:t>解：不是，如果一个数列，从第</a:t>
            </a:r>
            <a:r>
              <a:rPr lang="en-US" altLang="zh-CN" sz="2800" b="1">
                <a:latin typeface="楷体_GB2312" charset="-122"/>
                <a:ea typeface="楷体_GB2312" charset="-122"/>
              </a:rPr>
              <a:t>2</a:t>
            </a:r>
            <a:r>
              <a:rPr lang="zh-CN" altLang="en-US" sz="2800" b="1">
                <a:latin typeface="楷体_GB2312" charset="-122"/>
                <a:ea typeface="楷体_GB2312" charset="-122"/>
              </a:rPr>
              <a:t>项起，每一项与前一项的差尽管是常数，但这个数列也不一定是等差数列。这是因为这些常数可能不相同，必须是同一个常数，才是等差数列。</a:t>
            </a:r>
            <a:endParaRPr lang="zh-CN" altLang="en-US" sz="2800" b="1" baseline="-25000">
              <a:latin typeface="楷体_GB2312" charset="-122"/>
              <a:ea typeface="楷体_GB2312" charset="-122"/>
            </a:endParaRPr>
          </a:p>
        </p:txBody>
      </p:sp>
      <p:sp>
        <p:nvSpPr>
          <p:cNvPr id="12293" name="Text Box 5"/>
          <p:cNvSpPr txBox="1"/>
          <p:nvPr/>
        </p:nvSpPr>
        <p:spPr>
          <a:xfrm>
            <a:off x="1490663" y="2770188"/>
            <a:ext cx="1841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sz="28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Text Box 2"/>
          <p:cNvSpPr txBox="1"/>
          <p:nvPr/>
        </p:nvSpPr>
        <p:spPr>
          <a:xfrm>
            <a:off x="6443663" y="620713"/>
            <a:ext cx="22320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endParaRPr sz="1800">
              <a:ea typeface="宋体" panose="02010600030101010101" pitchFamily="2" charset="-122"/>
            </a:endParaRPr>
          </a:p>
        </p:txBody>
      </p:sp>
      <p:sp>
        <p:nvSpPr>
          <p:cNvPr id="13315" name="Text Box 3"/>
          <p:cNvSpPr txBox="1"/>
          <p:nvPr/>
        </p:nvSpPr>
        <p:spPr>
          <a:xfrm>
            <a:off x="250825" y="2349500"/>
            <a:ext cx="612140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latin typeface="楷体_GB2312" charset="-122"/>
                <a:ea typeface="楷体_GB2312" charset="-122"/>
              </a:rPr>
              <a:t>解：是等差数列，公差为2</a:t>
            </a:r>
            <a:endParaRPr lang="en-US" altLang="zh-CN" sz="2400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16" name="Rectangle 4"/>
          <p:cNvSpPr/>
          <p:nvPr/>
        </p:nvSpPr>
        <p:spPr>
          <a:xfrm>
            <a:off x="250825" y="1628775"/>
            <a:ext cx="6337300" cy="588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b="1" dirty="0">
                <a:latin typeface="楷体_GB2312" charset="-122"/>
                <a:ea typeface="楷体_GB2312" charset="-122"/>
              </a:rPr>
              <a:t>(3)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数列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{a</a:t>
            </a:r>
            <a:r>
              <a:rPr lang="en-US" altLang="zh-CN" sz="28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}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的通项公式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:a</a:t>
            </a:r>
            <a:r>
              <a:rPr lang="en-US" altLang="zh-CN" sz="28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en-US" altLang="zh-CN" sz="2800" b="1" dirty="0">
                <a:latin typeface="楷体_GB2312" charset="-122"/>
                <a:ea typeface="楷体_GB2312" charset="-122"/>
              </a:rPr>
              <a:t>=</a:t>
            </a:r>
            <a:r>
              <a:rPr lang="zh-CN" altLang="en-US" sz="2800" b="1" dirty="0">
                <a:latin typeface="楷体_GB2312" charset="-122"/>
                <a:ea typeface="楷体_GB2312" charset="-122"/>
              </a:rPr>
              <a:t>2n+1</a:t>
            </a:r>
            <a:endParaRPr lang="zh-CN" altLang="en-US" sz="2800" b="1" baseline="-25000" dirty="0">
              <a:latin typeface="楷体_GB2312" charset="-122"/>
              <a:ea typeface="楷体_GB2312" charset="-122"/>
            </a:endParaRPr>
          </a:p>
        </p:txBody>
      </p:sp>
      <p:sp>
        <p:nvSpPr>
          <p:cNvPr id="13317" name="Text Box 5"/>
          <p:cNvSpPr txBox="1"/>
          <p:nvPr/>
        </p:nvSpPr>
        <p:spPr>
          <a:xfrm>
            <a:off x="1490663" y="2770188"/>
            <a:ext cx="1841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sz="28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>
          <a:xfrm>
            <a:off x="60325" y="1557338"/>
            <a:ext cx="6096000" cy="762000"/>
          </a:xfrm>
          <a:ln/>
        </p:spPr>
        <p:txBody>
          <a:bodyPr vert="horz" wrap="square" anchor="ctr"/>
          <a:p>
            <a:pPr eaLnBrk="1" hangingPunct="1"/>
            <a:r>
              <a:rPr lang="en-US" altLang="zh-CN" sz="4000" b="1">
                <a:solidFill>
                  <a:schemeClr val="tx1"/>
                </a:solidFill>
                <a:latin typeface="楷体" panose="02010609060101010101" pitchFamily="1" charset="-122"/>
                <a:ea typeface="楷体" panose="02010609060101010101" pitchFamily="1" charset="-122"/>
              </a:rPr>
              <a:t>2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1" charset="-122"/>
                <a:ea typeface="楷体" panose="02010609060101010101" pitchFamily="1" charset="-122"/>
              </a:rPr>
              <a:t>、等差数列的通项公式</a:t>
            </a:r>
            <a:endParaRPr lang="zh-CN" altLang="en-US" sz="4000" b="1">
              <a:solidFill>
                <a:schemeClr val="tx1"/>
              </a:solidFill>
              <a:latin typeface="楷体" panose="02010609060101010101" pitchFamily="1" charset="-122"/>
              <a:ea typeface="楷体" panose="02010609060101010101" pitchFamily="1" charset="-122"/>
            </a:endParaRPr>
          </a:p>
        </p:txBody>
      </p:sp>
      <p:sp>
        <p:nvSpPr>
          <p:cNvPr id="14339" name="Text Box 3"/>
          <p:cNvSpPr txBox="1"/>
          <p:nvPr/>
        </p:nvSpPr>
        <p:spPr>
          <a:xfrm>
            <a:off x="611188" y="2478088"/>
            <a:ext cx="8142287" cy="1281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b="1" dirty="0">
                <a:latin typeface="楷体_GB2312" charset="-122"/>
                <a:ea typeface="楷体_GB2312" charset="-122"/>
              </a:rPr>
              <a:t>    一般地，若等差数列</a:t>
            </a:r>
            <a:r>
              <a:rPr lang="en-US" altLang="zh-CN" sz="3600" b="1" dirty="0">
                <a:latin typeface="楷体_GB2312" charset="-122"/>
                <a:ea typeface="楷体_GB2312" charset="-122"/>
              </a:rPr>
              <a:t>{a</a:t>
            </a:r>
            <a:r>
              <a:rPr lang="en-US" altLang="zh-CN" sz="36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en-US" altLang="zh-CN" sz="3600" b="1" dirty="0">
                <a:latin typeface="楷体_GB2312" charset="-122"/>
                <a:ea typeface="楷体_GB2312" charset="-122"/>
              </a:rPr>
              <a:t>}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的首项是</a:t>
            </a:r>
            <a:r>
              <a:rPr lang="en-US" altLang="zh-CN" sz="3600" b="1" dirty="0">
                <a:latin typeface="楷体_GB2312" charset="-122"/>
                <a:ea typeface="楷体_GB2312" charset="-122"/>
              </a:rPr>
              <a:t>a</a:t>
            </a:r>
            <a:r>
              <a:rPr lang="en-US" altLang="zh-CN" sz="3600" b="1" baseline="-25000" dirty="0">
                <a:latin typeface="楷体_GB2312" charset="-122"/>
                <a:ea typeface="楷体_GB2312" charset="-122"/>
              </a:rPr>
              <a:t>1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，公差是</a:t>
            </a:r>
            <a:r>
              <a:rPr lang="en-US" altLang="zh-CN" sz="3600" b="1" dirty="0">
                <a:latin typeface="楷体_GB2312" charset="-122"/>
                <a:ea typeface="楷体_GB2312" charset="-122"/>
              </a:rPr>
              <a:t>d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，则其通项公式为</a:t>
            </a:r>
            <a:endParaRPr lang="en-US" altLang="zh-CN" sz="3600" b="1" dirty="0">
              <a:latin typeface="楷体_GB2312" charset="-122"/>
              <a:ea typeface="楷体_GB2312" charset="-122"/>
            </a:endParaRPr>
          </a:p>
        </p:txBody>
      </p:sp>
      <p:graphicFrame>
        <p:nvGraphicFramePr>
          <p:cNvPr id="14340" name="对象 14339"/>
          <p:cNvGraphicFramePr>
            <a:graphicFrameLocks noChangeAspect="1"/>
          </p:cNvGraphicFramePr>
          <p:nvPr/>
        </p:nvGraphicFramePr>
        <p:xfrm>
          <a:off x="2698750" y="3662363"/>
          <a:ext cx="33131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1056640" imgH="229235" progId="Equation.DSMT4">
                  <p:embed/>
                </p:oleObj>
              </mc:Choice>
              <mc:Fallback>
                <p:oleObj name="" r:id="rId1" imgW="1056640" imgH="229235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98750" y="3662363"/>
                        <a:ext cx="3313113" cy="717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>
          <a:xfrm>
            <a:off x="60325" y="1557338"/>
            <a:ext cx="6096000" cy="762000"/>
          </a:xfrm>
          <a:ln/>
        </p:spPr>
        <p:txBody>
          <a:bodyPr vert="horz" wrap="square" anchor="ctr"/>
          <a:p>
            <a:pPr eaLnBrk="1" hangingPunct="1"/>
            <a:r>
              <a:rPr lang="en-US" altLang="zh-CN" sz="4000" b="1">
                <a:solidFill>
                  <a:schemeClr val="tx1"/>
                </a:solidFill>
                <a:latin typeface="楷体" panose="02010609060101010101" pitchFamily="1" charset="-122"/>
                <a:ea typeface="楷体" panose="02010609060101010101" pitchFamily="1" charset="-122"/>
              </a:rPr>
              <a:t>3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1" charset="-122"/>
                <a:ea typeface="楷体" panose="02010609060101010101" pitchFamily="1" charset="-122"/>
              </a:rPr>
              <a:t>、求等差数列的通项公式</a:t>
            </a:r>
            <a:endParaRPr lang="zh-CN" altLang="en-US" sz="4000" b="1">
              <a:solidFill>
                <a:schemeClr val="tx1"/>
              </a:solidFill>
              <a:latin typeface="楷体" panose="02010609060101010101" pitchFamily="1" charset="-122"/>
              <a:ea typeface="楷体" panose="02010609060101010101" pitchFamily="1" charset="-122"/>
            </a:endParaRPr>
          </a:p>
        </p:txBody>
      </p:sp>
      <p:sp>
        <p:nvSpPr>
          <p:cNvPr id="15363" name="Text Box 3"/>
          <p:cNvSpPr txBox="1"/>
          <p:nvPr/>
        </p:nvSpPr>
        <p:spPr>
          <a:xfrm>
            <a:off x="250825" y="2349500"/>
            <a:ext cx="8142288" cy="1412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例2、若{a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n</a:t>
            </a:r>
            <a:r>
              <a:rPr lang="en-US" altLang="zh-CN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}</a:t>
            </a: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为等差数列，a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5</a:t>
            </a: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=-1，a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8</a:t>
            </a: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=2，求a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n</a:t>
            </a:r>
            <a:endParaRPr lang="en-US" altLang="zh-CN" sz="4000" b="1" dirty="0">
              <a:latin typeface="楷体" panose="02010609060101010101" pitchFamily="1" charset="-122"/>
              <a:ea typeface="楷体" panose="02010609060101010101" pitchFamily="1" charset="-122"/>
            </a:endParaRPr>
          </a:p>
        </p:txBody>
      </p:sp>
      <p:sp>
        <p:nvSpPr>
          <p:cNvPr id="15364" name="Text Box 3"/>
          <p:cNvSpPr txBox="1"/>
          <p:nvPr/>
        </p:nvSpPr>
        <p:spPr>
          <a:xfrm>
            <a:off x="377825" y="3983038"/>
            <a:ext cx="8142288" cy="14128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练习：若{a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n</a:t>
            </a:r>
            <a:r>
              <a:rPr lang="en-US" altLang="zh-CN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}</a:t>
            </a: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为等差数列，a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15</a:t>
            </a: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=8，a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60</a:t>
            </a:r>
            <a:r>
              <a:rPr lang="zh-CN" altLang="en-US" sz="4000" b="1" dirty="0">
                <a:latin typeface="楷体" panose="02010609060101010101" pitchFamily="1" charset="-122"/>
                <a:ea typeface="楷体" panose="02010609060101010101" pitchFamily="1" charset="-122"/>
              </a:rPr>
              <a:t>=20，求a</a:t>
            </a:r>
            <a:r>
              <a:rPr lang="zh-CN" altLang="en-US" sz="4000" b="1" baseline="-25000" dirty="0">
                <a:latin typeface="楷体" panose="02010609060101010101" pitchFamily="1" charset="-122"/>
                <a:ea typeface="楷体" panose="02010609060101010101" pitchFamily="1" charset="-122"/>
              </a:rPr>
              <a:t>n</a:t>
            </a:r>
            <a:endParaRPr lang="en-US" altLang="zh-CN" sz="4000" b="1" dirty="0">
              <a:latin typeface="楷体" panose="02010609060101010101" pitchFamily="1" charset="-122"/>
              <a:ea typeface="楷体" panose="02010609060101010101" pitchFamily="1" charset="-122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ext Box 2"/>
          <p:cNvSpPr txBox="1"/>
          <p:nvPr/>
        </p:nvSpPr>
        <p:spPr>
          <a:xfrm>
            <a:off x="323850" y="1290638"/>
            <a:ext cx="921702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lnSpc>
                <a:spcPct val="90000"/>
              </a:lnSpc>
              <a:spcBef>
                <a:spcPct val="50000"/>
              </a:spcBef>
              <a:buNone/>
            </a:pP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例3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  (1) 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求等差数列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8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，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5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，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2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，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…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的第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20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项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.</a:t>
            </a:r>
            <a:endParaRPr lang="en-US" altLang="zh-CN" sz="3200" b="1" dirty="0">
              <a:latin typeface="楷体" panose="02010609060101010101" pitchFamily="1" charset="-122"/>
              <a:ea typeface="楷体" panose="02010609060101010101" pitchFamily="1" charset="-122"/>
            </a:endParaRPr>
          </a:p>
        </p:txBody>
      </p:sp>
      <p:sp>
        <p:nvSpPr>
          <p:cNvPr id="16387" name="Text Box 3"/>
          <p:cNvSpPr txBox="1"/>
          <p:nvPr/>
        </p:nvSpPr>
        <p:spPr>
          <a:xfrm>
            <a:off x="323850" y="1916113"/>
            <a:ext cx="8569325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(2) –401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是不是等差数列 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-5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，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-9,-13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，</a:t>
            </a:r>
            <a:r>
              <a:rPr lang="en-US" altLang="zh-CN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…</a:t>
            </a:r>
            <a:r>
              <a:rPr lang="zh-CN" altLang="en-US" sz="3200" b="1" dirty="0">
                <a:latin typeface="楷体" panose="02010609060101010101" pitchFamily="1" charset="-122"/>
                <a:ea typeface="楷体" panose="02010609060101010101" pitchFamily="1" charset="-122"/>
              </a:rPr>
              <a:t>的项？如果是，是第几项？</a:t>
            </a:r>
            <a:endParaRPr lang="zh-CN" altLang="en-US" sz="3200" b="1" dirty="0">
              <a:latin typeface="楷体" panose="02010609060101010101" pitchFamily="1" charset="-122"/>
              <a:ea typeface="楷体" panose="02010609060101010101" pitchFamily="1" charset="-122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 idx="4294967295"/>
          </p:nvPr>
        </p:nvSpPr>
        <p:spPr>
          <a:xfrm>
            <a:off x="60325" y="1557338"/>
            <a:ext cx="6096000" cy="762000"/>
          </a:xfrm>
          <a:ln/>
        </p:spPr>
        <p:txBody>
          <a:bodyPr vert="horz" wrap="square" anchor="ctr"/>
          <a:p>
            <a:pPr eaLnBrk="1" hangingPunct="1"/>
            <a:r>
              <a:rPr lang="en-US" altLang="zh-CN" sz="4000" b="1">
                <a:solidFill>
                  <a:schemeClr val="tx1"/>
                </a:solidFill>
                <a:latin typeface="楷体" panose="02010609060101010101" pitchFamily="1" charset="-122"/>
                <a:ea typeface="楷体" panose="02010609060101010101" pitchFamily="1" charset="-122"/>
              </a:rPr>
              <a:t>4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1" charset="-122"/>
                <a:ea typeface="楷体" panose="02010609060101010101" pitchFamily="1" charset="-122"/>
              </a:rPr>
              <a:t>、等差数列的判定</a:t>
            </a:r>
            <a:endParaRPr lang="zh-CN" altLang="en-US" sz="4000" b="1">
              <a:solidFill>
                <a:schemeClr val="tx1"/>
              </a:solidFill>
              <a:latin typeface="楷体" panose="02010609060101010101" pitchFamily="1" charset="-122"/>
              <a:ea typeface="楷体" panose="02010609060101010101" pitchFamily="1" charset="-122"/>
            </a:endParaRPr>
          </a:p>
        </p:txBody>
      </p:sp>
      <p:sp>
        <p:nvSpPr>
          <p:cNvPr id="17411" name="Text Box 3"/>
          <p:cNvSpPr txBox="1"/>
          <p:nvPr/>
        </p:nvSpPr>
        <p:spPr>
          <a:xfrm>
            <a:off x="250825" y="2349500"/>
            <a:ext cx="8142288" cy="1279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b="1" dirty="0">
                <a:latin typeface="楷体_GB2312" charset="-122"/>
                <a:ea typeface="楷体_GB2312" charset="-122"/>
              </a:rPr>
              <a:t>例4、若数列{a</a:t>
            </a:r>
            <a:r>
              <a:rPr lang="zh-CN" altLang="en-US" sz="36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en-US" altLang="zh-CN" sz="3600" b="1" dirty="0">
                <a:latin typeface="楷体_GB2312" charset="-122"/>
                <a:ea typeface="楷体_GB2312" charset="-122"/>
              </a:rPr>
              <a:t>}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的通项公式为a</a:t>
            </a:r>
            <a:r>
              <a:rPr lang="zh-CN" altLang="en-US" sz="36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=4-2n，求证数列{a</a:t>
            </a:r>
            <a:r>
              <a:rPr lang="zh-CN" altLang="en-US" sz="3600" b="1" baseline="-25000" dirty="0">
                <a:latin typeface="楷体_GB2312" charset="-122"/>
                <a:ea typeface="楷体_GB2312" charset="-122"/>
              </a:rPr>
              <a:t>n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}为等差数列。</a:t>
            </a:r>
            <a:endParaRPr lang="en-US" altLang="zh-CN" sz="3600" b="1" dirty="0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ext Box 2"/>
          <p:cNvSpPr txBox="1"/>
          <p:nvPr/>
        </p:nvSpPr>
        <p:spPr>
          <a:xfrm>
            <a:off x="0" y="188913"/>
            <a:ext cx="2160588" cy="709612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000" b="1">
                <a:solidFill>
                  <a:srgbClr val="0000FF"/>
                </a:solidFill>
                <a:ea typeface="楷体_GB2312" charset="-122"/>
              </a:rPr>
              <a:t>知识：</a:t>
            </a:r>
            <a:endParaRPr lang="zh-CN" altLang="en-US" sz="4000" b="1">
              <a:solidFill>
                <a:srgbClr val="0000FF"/>
              </a:solidFill>
              <a:ea typeface="楷体_GB2312" charset="-122"/>
            </a:endParaRPr>
          </a:p>
        </p:txBody>
      </p:sp>
      <p:sp>
        <p:nvSpPr>
          <p:cNvPr id="18435" name="Text Box 3"/>
          <p:cNvSpPr txBox="1"/>
          <p:nvPr/>
        </p:nvSpPr>
        <p:spPr>
          <a:xfrm>
            <a:off x="179388" y="981075"/>
            <a:ext cx="5440362" cy="6397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3600" b="1" dirty="0">
                <a:latin typeface="楷体_GB2312" charset="-122"/>
                <a:ea typeface="楷体_GB2312" charset="-122"/>
              </a:rPr>
              <a:t>1.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 概念：等差数列的概念</a:t>
            </a:r>
            <a:endParaRPr lang="zh-CN" altLang="en-US" sz="2800" dirty="0">
              <a:latin typeface="楷体_GB2312" charset="-122"/>
              <a:ea typeface="楷体_GB2312" charset="-122"/>
            </a:endParaRPr>
          </a:p>
        </p:txBody>
      </p:sp>
      <p:sp>
        <p:nvSpPr>
          <p:cNvPr id="18436" name="Text Box 4"/>
          <p:cNvSpPr txBox="1"/>
          <p:nvPr/>
        </p:nvSpPr>
        <p:spPr>
          <a:xfrm>
            <a:off x="387350" y="2878138"/>
            <a:ext cx="611188" cy="920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sz="2800">
              <a:ea typeface="宋体" panose="02010600030101010101" pitchFamily="2" charset="-122"/>
            </a:endParaRPr>
          </a:p>
        </p:txBody>
      </p:sp>
      <p:sp>
        <p:nvSpPr>
          <p:cNvPr id="18437" name="Text Box 5"/>
          <p:cNvSpPr txBox="1"/>
          <p:nvPr/>
        </p:nvSpPr>
        <p:spPr>
          <a:xfrm>
            <a:off x="179388" y="1773238"/>
            <a:ext cx="6354762" cy="6397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3600" b="1" dirty="0">
                <a:latin typeface="楷体_GB2312" charset="-122"/>
                <a:ea typeface="楷体_GB2312" charset="-122"/>
              </a:rPr>
              <a:t>2.</a:t>
            </a:r>
            <a:r>
              <a:rPr lang="zh-CN" altLang="en-US" sz="3600" b="1" dirty="0">
                <a:latin typeface="楷体_GB2312" charset="-122"/>
                <a:ea typeface="楷体_GB2312" charset="-122"/>
              </a:rPr>
              <a:t> 公式：等差数列的通项公式</a:t>
            </a:r>
            <a:endParaRPr lang="zh-CN" altLang="en-US" sz="3600" b="1" dirty="0">
              <a:latin typeface="楷体_GB2312" charset="-122"/>
              <a:ea typeface="楷体_GB2312" charset="-122"/>
            </a:endParaRPr>
          </a:p>
        </p:txBody>
      </p:sp>
      <p:sp>
        <p:nvSpPr>
          <p:cNvPr id="18438" name="Text Box 6"/>
          <p:cNvSpPr txBox="1"/>
          <p:nvPr/>
        </p:nvSpPr>
        <p:spPr>
          <a:xfrm>
            <a:off x="34925" y="3140075"/>
            <a:ext cx="5041900" cy="71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000" b="1">
                <a:solidFill>
                  <a:srgbClr val="0000FF"/>
                </a:solidFill>
                <a:ea typeface="楷体_GB2312" charset="-122"/>
              </a:rPr>
              <a:t>数学思想、方法：</a:t>
            </a:r>
            <a:endParaRPr lang="zh-CN" altLang="en-US" sz="4000" b="1">
              <a:solidFill>
                <a:srgbClr val="0000FF"/>
              </a:solidFill>
              <a:ea typeface="楷体_GB2312" charset="-122"/>
            </a:endParaRPr>
          </a:p>
        </p:txBody>
      </p:sp>
      <p:sp>
        <p:nvSpPr>
          <p:cNvPr id="18439" name="Text Box 7"/>
          <p:cNvSpPr txBox="1"/>
          <p:nvPr/>
        </p:nvSpPr>
        <p:spPr>
          <a:xfrm>
            <a:off x="179388" y="4005263"/>
            <a:ext cx="8604250" cy="1189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600" b="1">
                <a:latin typeface="楷体_GB2312" charset="-122"/>
                <a:ea typeface="楷体_GB2312" charset="-122"/>
              </a:rPr>
              <a:t>特殊到一般的思想、递推思想 、方程思想等；</a:t>
            </a:r>
            <a:endParaRPr lang="zh-CN" altLang="en-US" sz="3600" b="1">
              <a:latin typeface="楷体_GB2312" charset="-122"/>
              <a:ea typeface="楷体_GB2312" charset="-122"/>
            </a:endParaRPr>
          </a:p>
        </p:txBody>
      </p:sp>
    </p:spTree>
  </p:cSld>
  <p:clrMapOvr>
    <a:masterClrMapping/>
  </p:clrMapOvr>
  <p:transition spd="slow">
    <p:pull dir="ru"/>
  </p:transition>
</p:sld>
</file>

<file path=ppt/theme/theme1.xml><?xml version="1.0" encoding="utf-8"?>
<a:theme xmlns:a="http://schemas.openxmlformats.org/drawingml/2006/main" name="默认设计模板_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荷韵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荷韵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WPS 演示</Application>
  <PresentationFormat>全屏显示(4:3)</PresentationFormat>
  <Paragraphs>87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32" baseType="lpstr">
      <vt:lpstr>Arial</vt:lpstr>
      <vt:lpstr>宋体</vt:lpstr>
      <vt:lpstr>Wingdings</vt:lpstr>
      <vt:lpstr>Calibri</vt:lpstr>
      <vt:lpstr>微软雅黑</vt:lpstr>
      <vt:lpstr>Times New Roman</vt:lpstr>
      <vt:lpstr>华文楷体</vt:lpstr>
      <vt:lpstr>楷体_GB2312</vt:lpstr>
      <vt:lpstr>新宋体</vt:lpstr>
      <vt:lpstr>楷体</vt:lpstr>
      <vt:lpstr>华文行楷</vt:lpstr>
      <vt:lpstr>Arial Unicode MS</vt:lpstr>
      <vt:lpstr>默认设计模板_2</vt:lpstr>
      <vt:lpstr>荷韵</vt:lpstr>
      <vt:lpstr>1_荷韵</vt:lpstr>
      <vt:lpstr>Equation.3</vt:lpstr>
      <vt:lpstr>Equation.3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ccnu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www.xyxk.net</dc:title>
  <dc:creator>www.xyxk.net</dc:creator>
  <cp:lastModifiedBy>yangx</cp:lastModifiedBy>
  <cp:revision>181</cp:revision>
  <dcterms:created xsi:type="dcterms:W3CDTF">2001-10-11T15:07:52Z</dcterms:created>
  <dcterms:modified xsi:type="dcterms:W3CDTF">2019-09-10T09:37:23Z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