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3" r:id="rId36"/>
    <p:sldId id="324" r:id="rId37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15362" name="幻灯片图像占位符 104449"/>
          <p:cNvSpPr>
            <a:spLocks noGrp="1" noRot="1" noTextEdit="1"/>
          </p:cNvSpPr>
          <p:nvPr>
            <p:ph type="sldImg"/>
          </p:nvPr>
        </p:nvSpPr>
        <p:spPr>
          <a:ln/>
        </p:spPr>
      </p:sp>
      <p:sp>
        <p:nvSpPr>
          <p:cNvPr id="15363" name="文本占位符 104450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6287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" Target="slide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GIF"/><Relationship Id="rId2" Type="http://schemas.openxmlformats.org/officeDocument/2006/relationships/slide" Target="slide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hyperlink" Target="http://wiki.keyin.cn/index.php/Image:Louis_xvi.jpg" TargetMode="External"/><Relationship Id="rId3" Type="http://schemas.openxmlformats.org/officeDocument/2006/relationships/slide" Target="slide4.xml"/><Relationship Id="rId2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slide" Target="slide4.xml"/><Relationship Id="rId3" Type="http://schemas.openxmlformats.org/officeDocument/2006/relationships/image" Target="../media/image12.jpeg"/><Relationship Id="rId2" Type="http://schemas.openxmlformats.org/officeDocument/2006/relationships/hyperlink" Target="http://baike.baidu.com/pic/4/11457524198657967.jpg" TargetMode="Externa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slide" Target="slide4.xml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5.jpe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1.xml"/><Relationship Id="rId2" Type="http://schemas.openxmlformats.org/officeDocument/2006/relationships/slide" Target="slide19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17.xml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slide" Target="slide1.xml"/><Relationship Id="rId3" Type="http://schemas.openxmlformats.org/officeDocument/2006/relationships/image" Target="../media/image21.png"/><Relationship Id="rId2" Type="http://schemas.openxmlformats.org/officeDocument/2006/relationships/oleObject" Target="../embeddings/oleObject1.bin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17.xml"/><Relationship Id="rId2" Type="http://schemas.openxmlformats.org/officeDocument/2006/relationships/image" Target="../media/image22.jpe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slide" Target="slide1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slide" Target="slide27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..\..\yuntian\Local%20Settings\Temporary%20Internet%20Files\Content.IE5\8HOZC7OR\&#19968;&#25112;&#26102;&#29378;&#28909;&#30340;&#24503;&#22269;&#20154;&#65288;&#12298;&#24076;&#29305;&#21202;&#12299;&#65289;.MPG" TargetMode="External"/><Relationship Id="rId2" Type="http://schemas.openxmlformats.org/officeDocument/2006/relationships/slide" Target="slide1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5170" name="标题 135169"/>
          <p:cNvSpPr>
            <a:spLocks noGrp="1"/>
          </p:cNvSpPr>
          <p:nvPr>
            <p:ph type="ctrTitle"/>
          </p:nvPr>
        </p:nvSpPr>
        <p:spPr>
          <a:xfrm>
            <a:off x="2438400" y="304800"/>
            <a:ext cx="3200400" cy="1295400"/>
          </a:xfrm>
          <a:ln/>
        </p:spPr>
        <p:txBody>
          <a:bodyPr anchor="b"/>
          <a:p>
            <a:pPr defTabSz="914400">
              <a:buClrTx/>
              <a:buSzTx/>
              <a:buFontTx/>
            </a:pPr>
            <a:r>
              <a:rPr lang="zh-CN" altLang="en-US" b="1" kern="1200" baseline="0" dirty="0">
                <a:solidFill>
                  <a:srgbClr val="6A2618"/>
                </a:solidFill>
                <a:latin typeface="华文彩云" pitchFamily="2" charset="-122"/>
                <a:ea typeface="华文彩云" pitchFamily="2" charset="-122"/>
                <a:cs typeface="+mj-cs"/>
              </a:rPr>
              <a:t>第</a:t>
            </a:r>
            <a:r>
              <a:rPr lang="en-US" altLang="zh-CN" b="1" kern="1200" baseline="0" dirty="0">
                <a:solidFill>
                  <a:srgbClr val="6A2618"/>
                </a:solidFill>
                <a:latin typeface="华文彩云" pitchFamily="2" charset="-122"/>
                <a:ea typeface="华文彩云" pitchFamily="2" charset="-122"/>
                <a:cs typeface="+mj-cs"/>
              </a:rPr>
              <a:t>3</a:t>
            </a:r>
            <a:r>
              <a:rPr lang="zh-CN" altLang="en-US" b="1" kern="1200" baseline="0" dirty="0">
                <a:solidFill>
                  <a:srgbClr val="6A2618"/>
                </a:solidFill>
                <a:latin typeface="华文彩云" pitchFamily="2" charset="-122"/>
                <a:ea typeface="华文彩云" pitchFamily="2" charset="-122"/>
                <a:cs typeface="+mj-cs"/>
              </a:rPr>
              <a:t>课</a:t>
            </a:r>
            <a:endParaRPr lang="zh-CN" altLang="en-US" b="1" kern="1200" baseline="0" dirty="0">
              <a:solidFill>
                <a:srgbClr val="6A2618"/>
              </a:solidFill>
              <a:latin typeface="华文彩云" pitchFamily="2" charset="-122"/>
              <a:ea typeface="华文彩云" pitchFamily="2" charset="-122"/>
              <a:cs typeface="+mj-cs"/>
            </a:endParaRPr>
          </a:p>
        </p:txBody>
      </p:sp>
      <p:sp>
        <p:nvSpPr>
          <p:cNvPr id="135171" name="副标题 135170"/>
          <p:cNvSpPr>
            <a:spLocks noGrp="1"/>
          </p:cNvSpPr>
          <p:nvPr>
            <p:ph type="subTitle" idx="1"/>
          </p:nvPr>
        </p:nvSpPr>
        <p:spPr>
          <a:xfrm>
            <a:off x="-393700" y="1752600"/>
            <a:ext cx="9537700" cy="1066800"/>
          </a:xfrm>
          <a:ln/>
        </p:spPr>
        <p:txBody>
          <a:bodyPr anchor="t"/>
          <a:p>
            <a:pPr defTabSz="914400">
              <a:buClrTx/>
              <a:buSzTx/>
              <a:buFontTx/>
            </a:pPr>
            <a:r>
              <a:rPr lang="zh-CN" altLang="en-US" sz="4400" b="1" kern="1200" baseline="0" dirty="0">
                <a:solidFill>
                  <a:srgbClr val="3E1204"/>
                </a:solidFill>
                <a:latin typeface="+mn-lt"/>
                <a:ea typeface="楷体_GB2312" pitchFamily="49" charset="-122"/>
                <a:cs typeface="+mn-cs"/>
              </a:rPr>
              <a:t>资产阶级政治制度在欧洲大陆的发展</a:t>
            </a:r>
            <a:endParaRPr lang="zh-CN" altLang="en-US" sz="4400" b="1" kern="1200" baseline="0" dirty="0">
              <a:solidFill>
                <a:srgbClr val="3E1204"/>
              </a:solidFill>
              <a:latin typeface="+mn-lt"/>
              <a:ea typeface="楷体_GB2312" pitchFamily="49" charset="-122"/>
              <a:cs typeface="+mn-cs"/>
            </a:endParaRPr>
          </a:p>
          <a:p>
            <a:pPr defTabSz="914400">
              <a:buClrTx/>
              <a:buSzTx/>
              <a:buFontTx/>
            </a:pPr>
            <a:endParaRPr lang="zh-CN" altLang="en-US" sz="4400" b="1" kern="1200" baseline="0">
              <a:solidFill>
                <a:srgbClr val="3E1204"/>
              </a:solidFill>
              <a:latin typeface="+mn-lt"/>
              <a:ea typeface="方正舒体" pitchFamily="2" charset="-122"/>
              <a:cs typeface="+mn-cs"/>
            </a:endParaRPr>
          </a:p>
        </p:txBody>
      </p:sp>
      <p:pic>
        <p:nvPicPr>
          <p:cNvPr id="135172" name="图片 135171" descr="basti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4900"/>
            <a:ext cx="2506663" cy="32131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35173" name="组合 135172"/>
          <p:cNvGrpSpPr/>
          <p:nvPr/>
        </p:nvGrpSpPr>
        <p:grpSpPr>
          <a:xfrm>
            <a:off x="6819900" y="3644900"/>
            <a:ext cx="2324100" cy="3213100"/>
            <a:chOff x="4296" y="2296"/>
            <a:chExt cx="1464" cy="2024"/>
          </a:xfrm>
        </p:grpSpPr>
        <p:pic>
          <p:nvPicPr>
            <p:cNvPr id="3078" name="图片 135173" descr="人权宣言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96" y="2296"/>
              <a:ext cx="1464" cy="202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9" name="文本框 135174"/>
            <p:cNvSpPr txBox="1"/>
            <p:nvPr/>
          </p:nvSpPr>
          <p:spPr>
            <a:xfrm>
              <a:off x="4490" y="4070"/>
              <a:ext cx="1270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eaLnBrk="0" hangingPunct="0">
                <a:spcBef>
                  <a:spcPct val="50000"/>
                </a:spcBef>
              </a:pPr>
              <a:endParaRPr 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华文隶书" pitchFamily="2" charset="-122"/>
              </a:endParaRPr>
            </a:p>
          </p:txBody>
        </p:sp>
      </p:grpSp>
      <p:pic>
        <p:nvPicPr>
          <p:cNvPr id="135176" name="图片 135175" descr="凯旋门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3617913"/>
            <a:ext cx="4319588" cy="3240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5171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  <p:bldP spid="135171" grpId="0" advAuto="100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098" name="图片 84993" descr="France_flag_lar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34000" cy="364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图片 84994" descr="Germany_flag_lar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633788"/>
            <a:ext cx="5105400" cy="32242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4996" name="文本框 84995"/>
          <p:cNvSpPr txBox="1"/>
          <p:nvPr/>
        </p:nvSpPr>
        <p:spPr>
          <a:xfrm>
            <a:off x="5219700" y="549275"/>
            <a:ext cx="3455988" cy="1006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6000" b="1" dirty="0">
                <a:solidFill>
                  <a:srgbClr val="660066"/>
                </a:solidFill>
                <a:latin typeface="Times New Roman" panose="02020603050405020304" pitchFamily="18" charset="0"/>
                <a:ea typeface="方正舒体" pitchFamily="2" charset="-122"/>
              </a:rPr>
              <a:t>法国国旗</a:t>
            </a:r>
            <a:endParaRPr lang="zh-CN" altLang="en-US" sz="6000" b="1" dirty="0">
              <a:solidFill>
                <a:srgbClr val="660066"/>
              </a:solidFill>
              <a:latin typeface="Times New Roman" panose="02020603050405020304" pitchFamily="18" charset="0"/>
              <a:ea typeface="方正舒体" pitchFamily="2" charset="-122"/>
            </a:endParaRPr>
          </a:p>
        </p:txBody>
      </p:sp>
      <p:sp>
        <p:nvSpPr>
          <p:cNvPr id="84998" name="文本框 84997"/>
          <p:cNvSpPr txBox="1"/>
          <p:nvPr/>
        </p:nvSpPr>
        <p:spPr>
          <a:xfrm>
            <a:off x="395288" y="4149725"/>
            <a:ext cx="3186112" cy="9144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5400" b="1" dirty="0">
                <a:solidFill>
                  <a:srgbClr val="660066"/>
                </a:solidFill>
                <a:latin typeface="Times New Roman" panose="02020603050405020304" pitchFamily="18" charset="0"/>
                <a:ea typeface="方正舒体" pitchFamily="2" charset="-122"/>
              </a:rPr>
              <a:t>德国国旗</a:t>
            </a:r>
            <a:endParaRPr lang="zh-CN" altLang="en-US" sz="5400" b="1" dirty="0">
              <a:solidFill>
                <a:srgbClr val="660066"/>
              </a:solidFill>
              <a:latin typeface="Times New Roman" panose="02020603050405020304" pitchFamily="18" charset="0"/>
              <a:ea typeface="方正舒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/>
      <p:bldP spid="849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22" name="文本框 171010"/>
          <p:cNvSpPr txBox="1"/>
          <p:nvPr/>
        </p:nvSpPr>
        <p:spPr>
          <a:xfrm>
            <a:off x="1676400" y="5910263"/>
            <a:ext cx="1098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400" b="1" dirty="0">
                <a:latin typeface="Times New Roman" panose="02020603050405020304" pitchFamily="18" charset="0"/>
                <a:ea typeface="华文隶书" pitchFamily="2" charset="-122"/>
              </a:rPr>
              <a:t>萨科齐</a:t>
            </a:r>
            <a:endParaRPr lang="zh-CN" altLang="en-US" sz="2400" b="1">
              <a:latin typeface="Times New Roman" panose="02020603050405020304" pitchFamily="18" charset="0"/>
              <a:ea typeface="华文隶书" pitchFamily="2" charset="-122"/>
            </a:endParaRPr>
          </a:p>
        </p:txBody>
      </p:sp>
      <p:sp>
        <p:nvSpPr>
          <p:cNvPr id="5123" name="文本框 171011"/>
          <p:cNvSpPr txBox="1"/>
          <p:nvPr/>
        </p:nvSpPr>
        <p:spPr>
          <a:xfrm>
            <a:off x="5257800" y="4572000"/>
            <a:ext cx="27622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胡锦涛会见德国总统克勒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图片 171013" descr="20080917zxbb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685800"/>
            <a:ext cx="4165600" cy="3365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图片 171014" descr="2060606_6814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743200"/>
            <a:ext cx="4038600" cy="2955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146" name="直接连接符 100353"/>
          <p:cNvSpPr/>
          <p:nvPr/>
        </p:nvSpPr>
        <p:spPr>
          <a:xfrm>
            <a:off x="1187450" y="6237288"/>
            <a:ext cx="698500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6147" name="直接连接符 100354"/>
          <p:cNvSpPr/>
          <p:nvPr/>
        </p:nvSpPr>
        <p:spPr>
          <a:xfrm flipV="1">
            <a:off x="1219200" y="1143000"/>
            <a:ext cx="0" cy="50942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6148" name="流程图: 联系 100355"/>
          <p:cNvSpPr/>
          <p:nvPr/>
        </p:nvSpPr>
        <p:spPr>
          <a:xfrm>
            <a:off x="1116013" y="5589588"/>
            <a:ext cx="96837" cy="96837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9" name="流程图: 联系 100356"/>
          <p:cNvSpPr/>
          <p:nvPr/>
        </p:nvSpPr>
        <p:spPr>
          <a:xfrm>
            <a:off x="1116013" y="4365625"/>
            <a:ext cx="96837" cy="96838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0" name="流程图: 联系 100357"/>
          <p:cNvSpPr/>
          <p:nvPr/>
        </p:nvSpPr>
        <p:spPr>
          <a:xfrm>
            <a:off x="1116013" y="3068638"/>
            <a:ext cx="96837" cy="96837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1" name="流程图: 联系 100358"/>
          <p:cNvSpPr/>
          <p:nvPr/>
        </p:nvSpPr>
        <p:spPr>
          <a:xfrm>
            <a:off x="1116013" y="1773238"/>
            <a:ext cx="96837" cy="96837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2" name="流程图: 联系 100359"/>
          <p:cNvSpPr/>
          <p:nvPr/>
        </p:nvSpPr>
        <p:spPr>
          <a:xfrm>
            <a:off x="1763713" y="6165850"/>
            <a:ext cx="96837" cy="96838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3" name="流程图: 联系 100360"/>
          <p:cNvSpPr/>
          <p:nvPr/>
        </p:nvSpPr>
        <p:spPr>
          <a:xfrm>
            <a:off x="2411413" y="6165850"/>
            <a:ext cx="96837" cy="96838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4" name="流程图: 联系 100361"/>
          <p:cNvSpPr/>
          <p:nvPr/>
        </p:nvSpPr>
        <p:spPr>
          <a:xfrm>
            <a:off x="3132138" y="6165850"/>
            <a:ext cx="96837" cy="96838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5" name="流程图: 联系 100362"/>
          <p:cNvSpPr/>
          <p:nvPr/>
        </p:nvSpPr>
        <p:spPr>
          <a:xfrm>
            <a:off x="3779838" y="6165850"/>
            <a:ext cx="96837" cy="96838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6" name="流程图: 联系 100363"/>
          <p:cNvSpPr/>
          <p:nvPr/>
        </p:nvSpPr>
        <p:spPr>
          <a:xfrm>
            <a:off x="4500563" y="6165850"/>
            <a:ext cx="96837" cy="96838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7" name="流程图: 联系 100364"/>
          <p:cNvSpPr/>
          <p:nvPr/>
        </p:nvSpPr>
        <p:spPr>
          <a:xfrm>
            <a:off x="5148263" y="6165850"/>
            <a:ext cx="96837" cy="96838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8" name="流程图: 联系 100365"/>
          <p:cNvSpPr/>
          <p:nvPr/>
        </p:nvSpPr>
        <p:spPr>
          <a:xfrm>
            <a:off x="5867400" y="6165850"/>
            <a:ext cx="96838" cy="96838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9" name="流程图: 联系 100366"/>
          <p:cNvSpPr/>
          <p:nvPr/>
        </p:nvSpPr>
        <p:spPr>
          <a:xfrm>
            <a:off x="6516688" y="6165850"/>
            <a:ext cx="96837" cy="96838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60" name="流程图: 联系 100367"/>
          <p:cNvSpPr/>
          <p:nvPr/>
        </p:nvSpPr>
        <p:spPr>
          <a:xfrm>
            <a:off x="7380288" y="6165850"/>
            <a:ext cx="96837" cy="96838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61" name="文本框 100368"/>
          <p:cNvSpPr txBox="1"/>
          <p:nvPr/>
        </p:nvSpPr>
        <p:spPr>
          <a:xfrm>
            <a:off x="0" y="5373688"/>
            <a:ext cx="3744913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封建专制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62" name="文本框 100369"/>
          <p:cNvSpPr txBox="1"/>
          <p:nvPr/>
        </p:nvSpPr>
        <p:spPr>
          <a:xfrm>
            <a:off x="0" y="2895600"/>
            <a:ext cx="1439863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君主立宪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63" name="文本框 100370"/>
          <p:cNvSpPr txBox="1"/>
          <p:nvPr/>
        </p:nvSpPr>
        <p:spPr>
          <a:xfrm>
            <a:off x="179388" y="1628775"/>
            <a:ext cx="255587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共和制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64" name="文本框 100371"/>
          <p:cNvSpPr txBox="1"/>
          <p:nvPr/>
        </p:nvSpPr>
        <p:spPr>
          <a:xfrm>
            <a:off x="304800" y="4191000"/>
            <a:ext cx="1143000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帝制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65" name="文本框 100372"/>
          <p:cNvSpPr txBox="1"/>
          <p:nvPr/>
        </p:nvSpPr>
        <p:spPr>
          <a:xfrm>
            <a:off x="152400" y="1066800"/>
            <a:ext cx="12192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chemeClr val="folHlink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政体</a:t>
            </a:r>
            <a:endParaRPr lang="zh-CN" altLang="en-US" sz="3600" b="1" dirty="0">
              <a:solidFill>
                <a:schemeClr val="folHlink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66" name="文本框 100373"/>
          <p:cNvSpPr txBox="1"/>
          <p:nvPr/>
        </p:nvSpPr>
        <p:spPr>
          <a:xfrm>
            <a:off x="7885113" y="6237288"/>
            <a:ext cx="1258887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chemeClr val="folHlink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时间</a:t>
            </a:r>
            <a:endParaRPr lang="zh-CN" altLang="en-US" sz="3600" b="1" dirty="0">
              <a:solidFill>
                <a:schemeClr val="folHlink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67" name="文本框 100374"/>
          <p:cNvSpPr txBox="1"/>
          <p:nvPr/>
        </p:nvSpPr>
        <p:spPr>
          <a:xfrm>
            <a:off x="1403350" y="6237288"/>
            <a:ext cx="2590800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hlinkClick r:id="rId2" action="ppaction://hlinksldjump"/>
              </a:rPr>
              <a:t>1788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68" name="文本框 100375"/>
          <p:cNvSpPr txBox="1"/>
          <p:nvPr/>
        </p:nvSpPr>
        <p:spPr>
          <a:xfrm>
            <a:off x="2124075" y="6237288"/>
            <a:ext cx="2305050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hlinkClick r:id="rId2" action="ppaction://hlinksldjump"/>
              </a:rPr>
              <a:t>1789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69" name="文本框 100376"/>
          <p:cNvSpPr txBox="1"/>
          <p:nvPr/>
        </p:nvSpPr>
        <p:spPr>
          <a:xfrm>
            <a:off x="2843213" y="6237288"/>
            <a:ext cx="2305050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1792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70" name="文本框 100377"/>
          <p:cNvSpPr txBox="1"/>
          <p:nvPr/>
        </p:nvSpPr>
        <p:spPr>
          <a:xfrm>
            <a:off x="3563938" y="6237288"/>
            <a:ext cx="2663825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hlinkClick r:id="rId2" action="ppaction://hlinksldjump"/>
              </a:rPr>
              <a:t>1804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71" name="文本框 100378"/>
          <p:cNvSpPr txBox="1"/>
          <p:nvPr/>
        </p:nvSpPr>
        <p:spPr>
          <a:xfrm>
            <a:off x="4211638" y="6237288"/>
            <a:ext cx="2592387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1815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72" name="文本框 100379"/>
          <p:cNvSpPr txBox="1"/>
          <p:nvPr/>
        </p:nvSpPr>
        <p:spPr>
          <a:xfrm>
            <a:off x="4932363" y="6237288"/>
            <a:ext cx="2735262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1830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73" name="文本框 100380"/>
          <p:cNvSpPr txBox="1"/>
          <p:nvPr/>
        </p:nvSpPr>
        <p:spPr>
          <a:xfrm>
            <a:off x="5651500" y="6237288"/>
            <a:ext cx="2089150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1848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74" name="文本框 100381"/>
          <p:cNvSpPr txBox="1"/>
          <p:nvPr/>
        </p:nvSpPr>
        <p:spPr>
          <a:xfrm>
            <a:off x="6300788" y="6237288"/>
            <a:ext cx="6413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1852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75" name="文本框 100382"/>
          <p:cNvSpPr txBox="1"/>
          <p:nvPr/>
        </p:nvSpPr>
        <p:spPr>
          <a:xfrm>
            <a:off x="7092950" y="6237288"/>
            <a:ext cx="1835150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1870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76" name="流程图: 联系 100383"/>
          <p:cNvSpPr/>
          <p:nvPr/>
        </p:nvSpPr>
        <p:spPr>
          <a:xfrm>
            <a:off x="1763713" y="5589588"/>
            <a:ext cx="96837" cy="96837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77" name="流程图: 联系 100384"/>
          <p:cNvSpPr/>
          <p:nvPr/>
        </p:nvSpPr>
        <p:spPr>
          <a:xfrm>
            <a:off x="3059113" y="1773238"/>
            <a:ext cx="96837" cy="96837"/>
          </a:xfrm>
          <a:prstGeom prst="flowChartConnector">
            <a:avLst/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78" name="流程图: 联系 100385"/>
          <p:cNvSpPr/>
          <p:nvPr/>
        </p:nvSpPr>
        <p:spPr>
          <a:xfrm>
            <a:off x="3733800" y="4267200"/>
            <a:ext cx="96838" cy="96838"/>
          </a:xfrm>
          <a:prstGeom prst="flowChartConnector">
            <a:avLst/>
          </a:prstGeom>
          <a:solidFill>
            <a:srgbClr val="00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79" name="流程图: 联系 100386"/>
          <p:cNvSpPr/>
          <p:nvPr/>
        </p:nvSpPr>
        <p:spPr>
          <a:xfrm>
            <a:off x="4500563" y="5589588"/>
            <a:ext cx="96837" cy="96837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80" name="流程图: 联系 100387"/>
          <p:cNvSpPr/>
          <p:nvPr/>
        </p:nvSpPr>
        <p:spPr>
          <a:xfrm>
            <a:off x="5105400" y="2971800"/>
            <a:ext cx="96838" cy="96838"/>
          </a:xfrm>
          <a:prstGeom prst="flowChartConnector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81" name="流程图: 联系 100388"/>
          <p:cNvSpPr/>
          <p:nvPr/>
        </p:nvSpPr>
        <p:spPr>
          <a:xfrm>
            <a:off x="5724525" y="1700213"/>
            <a:ext cx="96838" cy="96837"/>
          </a:xfrm>
          <a:prstGeom prst="flowChartConnector">
            <a:avLst/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82" name="流程图: 联系 100389"/>
          <p:cNvSpPr/>
          <p:nvPr/>
        </p:nvSpPr>
        <p:spPr>
          <a:xfrm>
            <a:off x="6553200" y="4343400"/>
            <a:ext cx="96838" cy="96838"/>
          </a:xfrm>
          <a:prstGeom prst="flowChartConnector">
            <a:avLst/>
          </a:prstGeom>
          <a:solidFill>
            <a:srgbClr val="00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83" name="流程图: 联系 100390"/>
          <p:cNvSpPr/>
          <p:nvPr/>
        </p:nvSpPr>
        <p:spPr>
          <a:xfrm>
            <a:off x="7380288" y="1628775"/>
            <a:ext cx="96837" cy="96838"/>
          </a:xfrm>
          <a:prstGeom prst="flowChartConnector">
            <a:avLst/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84" name="直接连接符 100391"/>
          <p:cNvSpPr/>
          <p:nvPr/>
        </p:nvSpPr>
        <p:spPr>
          <a:xfrm flipV="1">
            <a:off x="1835150" y="3048000"/>
            <a:ext cx="527050" cy="25415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85" name="直接连接符 100392"/>
          <p:cNvSpPr/>
          <p:nvPr/>
        </p:nvSpPr>
        <p:spPr>
          <a:xfrm flipV="1">
            <a:off x="2438400" y="1844675"/>
            <a:ext cx="693738" cy="12033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86" name="直接连接符 100393"/>
          <p:cNvSpPr/>
          <p:nvPr/>
        </p:nvSpPr>
        <p:spPr>
          <a:xfrm>
            <a:off x="3132138" y="1844675"/>
            <a:ext cx="601662" cy="24225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87" name="直接连接符 100394"/>
          <p:cNvSpPr/>
          <p:nvPr/>
        </p:nvSpPr>
        <p:spPr>
          <a:xfrm>
            <a:off x="3810000" y="4343400"/>
            <a:ext cx="690563" cy="12461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88" name="直接连接符 100395"/>
          <p:cNvSpPr/>
          <p:nvPr/>
        </p:nvSpPr>
        <p:spPr>
          <a:xfrm flipV="1">
            <a:off x="4572000" y="3048000"/>
            <a:ext cx="533400" cy="25415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89" name="直接连接符 100396"/>
          <p:cNvSpPr/>
          <p:nvPr/>
        </p:nvSpPr>
        <p:spPr>
          <a:xfrm flipV="1">
            <a:off x="5181600" y="1773238"/>
            <a:ext cx="614363" cy="1198562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90" name="直接连接符 100397"/>
          <p:cNvSpPr/>
          <p:nvPr/>
        </p:nvSpPr>
        <p:spPr>
          <a:xfrm>
            <a:off x="5795963" y="1773238"/>
            <a:ext cx="757237" cy="2646362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91" name="直接连接符 100398"/>
          <p:cNvSpPr/>
          <p:nvPr/>
        </p:nvSpPr>
        <p:spPr>
          <a:xfrm flipV="1">
            <a:off x="6629400" y="1700213"/>
            <a:ext cx="750888" cy="27193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92" name="五角星 100399"/>
          <p:cNvSpPr/>
          <p:nvPr/>
        </p:nvSpPr>
        <p:spPr>
          <a:xfrm>
            <a:off x="7451725" y="981075"/>
            <a:ext cx="863600" cy="865188"/>
          </a:xfrm>
          <a:custGeom>
            <a:avLst/>
            <a:gdLst/>
            <a:ahLst/>
            <a:cxnLst>
              <a:cxn ang="16200000">
                <a:pos x="431800" y="0"/>
              </a:cxn>
              <a:cxn ang="10800000">
                <a:pos x="0" y="330471"/>
              </a:cxn>
              <a:cxn ang="5400000">
                <a:pos x="164933" y="865185"/>
              </a:cxn>
              <a:cxn ang="5400000">
                <a:pos x="698666" y="865185"/>
              </a:cxn>
              <a:cxn ang="0">
                <a:pos x="863599" y="330471"/>
              </a:cxn>
            </a:cxnLst>
            <a:pathLst>
              <a:path w="863600" h="865188">
                <a:moveTo>
                  <a:pt x="0" y="330471"/>
                </a:moveTo>
                <a:lnTo>
                  <a:pt x="329867" y="330473"/>
                </a:lnTo>
                <a:lnTo>
                  <a:pt x="431800" y="0"/>
                </a:lnTo>
                <a:lnTo>
                  <a:pt x="533732" y="330473"/>
                </a:lnTo>
                <a:lnTo>
                  <a:pt x="863599" y="330471"/>
                </a:lnTo>
                <a:lnTo>
                  <a:pt x="596729" y="534713"/>
                </a:lnTo>
                <a:lnTo>
                  <a:pt x="698666" y="865185"/>
                </a:lnTo>
                <a:lnTo>
                  <a:pt x="431800" y="660940"/>
                </a:lnTo>
                <a:lnTo>
                  <a:pt x="164933" y="865185"/>
                </a:lnTo>
                <a:lnTo>
                  <a:pt x="266870" y="534713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93" name="十字星 100400"/>
          <p:cNvSpPr/>
          <p:nvPr/>
        </p:nvSpPr>
        <p:spPr>
          <a:xfrm>
            <a:off x="2209800" y="2895600"/>
            <a:ext cx="304800" cy="381000"/>
          </a:xfrm>
          <a:prstGeom prst="star4">
            <a:avLst>
              <a:gd name="adj" fmla="val 12500"/>
            </a:avLst>
          </a:prstGeom>
          <a:solidFill>
            <a:srgbClr val="FF3399"/>
          </a:solidFill>
          <a:ln w="9525" cap="flat" cmpd="sng">
            <a:solidFill>
              <a:srgbClr val="FF3399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endParaRPr lang="zh-CN" dirty="0">
              <a:solidFill>
                <a:srgbClr val="FF66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94" name="文本框 100404"/>
          <p:cNvSpPr txBox="1"/>
          <p:nvPr/>
        </p:nvSpPr>
        <p:spPr>
          <a:xfrm>
            <a:off x="2209800" y="3124200"/>
            <a:ext cx="549275" cy="2209800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攻占巴士底狱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95" name="文本框 100405"/>
          <p:cNvSpPr txBox="1"/>
          <p:nvPr/>
        </p:nvSpPr>
        <p:spPr>
          <a:xfrm>
            <a:off x="1981200" y="1524000"/>
            <a:ext cx="25146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第一共和国</a:t>
            </a:r>
            <a:endParaRPr lang="zh-CN" altLang="en-US" sz="3200" b="1" dirty="0">
              <a:solidFill>
                <a:srgbClr val="3333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96" name="文本框 100406"/>
          <p:cNvSpPr txBox="1"/>
          <p:nvPr/>
        </p:nvSpPr>
        <p:spPr>
          <a:xfrm>
            <a:off x="3200400" y="4373563"/>
            <a:ext cx="1981200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第一帝国</a:t>
            </a:r>
            <a:endParaRPr lang="zh-CN" altLang="en-US" sz="3200" b="1" dirty="0">
              <a:solidFill>
                <a:srgbClr val="FF33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97" name="文本框 100407"/>
          <p:cNvSpPr txBox="1"/>
          <p:nvPr/>
        </p:nvSpPr>
        <p:spPr>
          <a:xfrm>
            <a:off x="5867400" y="42672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33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第二帝国</a:t>
            </a:r>
            <a:endParaRPr lang="zh-CN" altLang="en-US" sz="2800" b="1" dirty="0">
              <a:solidFill>
                <a:srgbClr val="FF33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98" name="文本框 100408"/>
          <p:cNvSpPr txBox="1"/>
          <p:nvPr/>
        </p:nvSpPr>
        <p:spPr>
          <a:xfrm>
            <a:off x="4495800" y="1143000"/>
            <a:ext cx="27432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第二共和国</a:t>
            </a:r>
            <a:endParaRPr lang="zh-CN" altLang="en-US" sz="3200" b="1" dirty="0">
              <a:solidFill>
                <a:srgbClr val="3333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99" name="文本框 100409"/>
          <p:cNvSpPr txBox="1"/>
          <p:nvPr/>
        </p:nvSpPr>
        <p:spPr>
          <a:xfrm>
            <a:off x="6705600" y="609600"/>
            <a:ext cx="24384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第三共和国</a:t>
            </a:r>
            <a:endParaRPr lang="zh-CN" altLang="en-US" sz="3200" b="1" dirty="0">
              <a:solidFill>
                <a:srgbClr val="3333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00" name="文本框 100411"/>
          <p:cNvSpPr txBox="1"/>
          <p:nvPr/>
        </p:nvSpPr>
        <p:spPr>
          <a:xfrm>
            <a:off x="152400" y="228600"/>
            <a:ext cx="6858000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一</a:t>
            </a:r>
            <a:r>
              <a:rPr lang="en-US" altLang="zh-CN" sz="44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.</a:t>
            </a:r>
            <a:r>
              <a:rPr lang="zh-CN" altLang="en-US" sz="44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艰难的法兰西共和之路</a:t>
            </a:r>
            <a:endParaRPr lang="zh-CN" altLang="en-US" sz="4400" b="1" dirty="0">
              <a:solidFill>
                <a:srgbClr val="FF0000"/>
              </a:solidFill>
              <a:latin typeface="华文行楷" pitchFamily="2" charset="-122"/>
              <a:ea typeface="华文行楷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72034" name="右弧形箭头 172033"/>
          <p:cNvSpPr/>
          <p:nvPr/>
        </p:nvSpPr>
        <p:spPr>
          <a:xfrm>
            <a:off x="7924800" y="533400"/>
            <a:ext cx="1219200" cy="1524000"/>
          </a:xfrm>
          <a:prstGeom prst="curvedLeftArrow">
            <a:avLst>
              <a:gd name="adj1" fmla="val 26747"/>
              <a:gd name="adj2" fmla="val 50000"/>
              <a:gd name="adj3" fmla="val 50171"/>
            </a:avLst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endParaRPr lang="zh-CN" sz="2400" dirty="0">
              <a:solidFill>
                <a:srgbClr val="6666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2035" name="文本框 172034"/>
          <p:cNvSpPr txBox="1"/>
          <p:nvPr/>
        </p:nvSpPr>
        <p:spPr>
          <a:xfrm>
            <a:off x="1066800" y="228600"/>
            <a:ext cx="2971800" cy="1200150"/>
          </a:xfrm>
          <a:prstGeom prst="rect">
            <a:avLst/>
          </a:prstGeom>
          <a:noFill/>
          <a:ln w="952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1789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年爆发的法国资产阶级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革命，推翻了波旁王朝的封建统治，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建立了法兰西第一共和国。</a:t>
            </a:r>
            <a:endParaRPr lang="zh-CN" altLang="en-US" b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2036" name="文本框 172035"/>
          <p:cNvSpPr txBox="1"/>
          <p:nvPr/>
        </p:nvSpPr>
        <p:spPr>
          <a:xfrm>
            <a:off x="5334000" y="228600"/>
            <a:ext cx="2136775" cy="1200150"/>
          </a:xfrm>
          <a:prstGeom prst="rect">
            <a:avLst/>
          </a:prstGeom>
          <a:noFill/>
          <a:ln w="952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PMingLiU" pitchFamily="18" charset="-120"/>
              </a:rPr>
              <a:t>1799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年拿破仑发动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“雾月政变”，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1804</a:t>
            </a:r>
            <a:endParaRPr lang="en-US" altLang="zh-CN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年称帝，史称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“法兰</a:t>
            </a:r>
            <a:endParaRPr lang="zh-CN" altLang="en-US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西第一帝国”</a:t>
            </a:r>
            <a:endParaRPr lang="zh-CN" altLang="en-US" b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2037" name="文本框 172036"/>
          <p:cNvSpPr txBox="1"/>
          <p:nvPr/>
        </p:nvSpPr>
        <p:spPr>
          <a:xfrm>
            <a:off x="6705600" y="1752600"/>
            <a:ext cx="1524000" cy="1562100"/>
          </a:xfrm>
          <a:prstGeom prst="rect">
            <a:avLst/>
          </a:prstGeom>
          <a:noFill/>
          <a:ln w="952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PMingLiU" pitchFamily="18" charset="-120"/>
              </a:rPr>
              <a:t>1815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年封建专制波旁王朝复辟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2038" name="文本框 172037"/>
          <p:cNvSpPr txBox="1"/>
          <p:nvPr/>
        </p:nvSpPr>
        <p:spPr>
          <a:xfrm>
            <a:off x="3505200" y="1676400"/>
            <a:ext cx="2632075" cy="1562100"/>
          </a:xfrm>
          <a:prstGeom prst="rect">
            <a:avLst/>
          </a:prstGeom>
          <a:noFill/>
          <a:ln w="952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p>
            <a:r>
              <a:rPr lang="en-US" altLang="zh-CN" sz="2400" b="1" dirty="0">
                <a:latin typeface="Times New Roman" panose="02020603050405020304" pitchFamily="18" charset="0"/>
                <a:ea typeface="PMingLiU" pitchFamily="18" charset="-120"/>
              </a:rPr>
              <a:t>1830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年巴黎人民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“七月革命”推翻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封建的波旁王朝，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建立君主立宪政权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2039" name="右箭头 172038"/>
          <p:cNvSpPr/>
          <p:nvPr/>
        </p:nvSpPr>
        <p:spPr>
          <a:xfrm>
            <a:off x="4343400" y="609600"/>
            <a:ext cx="685800" cy="152400"/>
          </a:xfrm>
          <a:prstGeom prst="rightArrow">
            <a:avLst>
              <a:gd name="adj1" fmla="val 50000"/>
              <a:gd name="adj2" fmla="val 112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2040" name="左箭头 172039"/>
          <p:cNvSpPr/>
          <p:nvPr/>
        </p:nvSpPr>
        <p:spPr>
          <a:xfrm>
            <a:off x="6096000" y="2133600"/>
            <a:ext cx="533400" cy="152400"/>
          </a:xfrm>
          <a:prstGeom prst="lef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2041" name="文本框 172040"/>
          <p:cNvSpPr txBox="1"/>
          <p:nvPr/>
        </p:nvSpPr>
        <p:spPr>
          <a:xfrm>
            <a:off x="838200" y="1676400"/>
            <a:ext cx="2133600" cy="1927225"/>
          </a:xfrm>
          <a:prstGeom prst="rect">
            <a:avLst/>
          </a:prstGeom>
          <a:noFill/>
          <a:ln w="952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r>
              <a:rPr lang="en-US" altLang="zh-CN" sz="2400" b="1" dirty="0">
                <a:latin typeface="Times New Roman" panose="02020603050405020304" pitchFamily="18" charset="0"/>
                <a:ea typeface="PMingLiU" pitchFamily="18" charset="-120"/>
              </a:rPr>
              <a:t>1848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年“二月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革命”取得成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功成立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法兰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西第二共和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国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2042" name="左箭头 172041"/>
          <p:cNvSpPr/>
          <p:nvPr/>
        </p:nvSpPr>
        <p:spPr>
          <a:xfrm>
            <a:off x="3048000" y="2133600"/>
            <a:ext cx="457200" cy="152400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2043" name="左弧形箭头 172042"/>
          <p:cNvSpPr/>
          <p:nvPr/>
        </p:nvSpPr>
        <p:spPr>
          <a:xfrm>
            <a:off x="1066800" y="3505200"/>
            <a:ext cx="990600" cy="1600200"/>
          </a:xfrm>
          <a:prstGeom prst="curvedRightArrow">
            <a:avLst>
              <a:gd name="adj1" fmla="val 32307"/>
              <a:gd name="adj2" fmla="val 64615"/>
              <a:gd name="adj3" fmla="val 33328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2044" name="文本框 172043"/>
          <p:cNvSpPr txBox="1"/>
          <p:nvPr/>
        </p:nvSpPr>
        <p:spPr>
          <a:xfrm>
            <a:off x="2117725" y="4460875"/>
            <a:ext cx="2708275" cy="1196975"/>
          </a:xfrm>
          <a:prstGeom prst="rect">
            <a:avLst/>
          </a:prstGeom>
          <a:noFill/>
          <a:ln w="952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p>
            <a:r>
              <a:rPr lang="en-US" altLang="zh-CN" sz="2400" b="1" dirty="0">
                <a:latin typeface="Times New Roman" panose="02020603050405020304" pitchFamily="18" charset="0"/>
                <a:ea typeface="PMingLiU" pitchFamily="18" charset="-120"/>
              </a:rPr>
              <a:t>1852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年，路易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波拿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巴宣布为帝国，史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称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法兰西第二帝国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2045" name="文本框 172044"/>
          <p:cNvSpPr txBox="1"/>
          <p:nvPr/>
        </p:nvSpPr>
        <p:spPr>
          <a:xfrm>
            <a:off x="5791200" y="4114800"/>
            <a:ext cx="2327275" cy="2292350"/>
          </a:xfrm>
          <a:prstGeom prst="rect">
            <a:avLst/>
          </a:prstGeom>
          <a:noFill/>
          <a:ln w="952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p>
            <a:r>
              <a:rPr lang="en-US" altLang="zh-CN" sz="2400" b="1" dirty="0">
                <a:latin typeface="Times New Roman" panose="02020603050405020304" pitchFamily="18" charset="0"/>
                <a:ea typeface="PMingLiU" pitchFamily="18" charset="-120"/>
              </a:rPr>
              <a:t>1871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巴黎人民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起义推翻第二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帝国，建立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三共和国，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1875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通过第三共和国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宪法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2046" name="右箭头 172045"/>
          <p:cNvSpPr/>
          <p:nvPr/>
        </p:nvSpPr>
        <p:spPr>
          <a:xfrm>
            <a:off x="4953000" y="4876800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72048" name="图片 172047" descr="d0a1d2b9c7fa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6019800"/>
            <a:ext cx="609600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2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2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 bldLvl="0" animBg="1"/>
      <p:bldP spid="172035" grpId="0" bldLvl="0" animBg="1"/>
      <p:bldP spid="172036" grpId="0" bldLvl="0" animBg="1"/>
      <p:bldP spid="172037" grpId="0" bldLvl="0" animBg="1"/>
      <p:bldP spid="172038" grpId="0" bldLvl="0" animBg="1"/>
      <p:bldP spid="172041" grpId="0" bldLvl="0" animBg="1"/>
      <p:bldP spid="172044" grpId="0" bldLvl="0" animBg="1"/>
      <p:bldP spid="17204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图片 174081" descr="W0200410094524721724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8600"/>
            <a:ext cx="4075113" cy="5943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文本框 174082"/>
          <p:cNvSpPr txBox="1"/>
          <p:nvPr/>
        </p:nvSpPr>
        <p:spPr>
          <a:xfrm>
            <a:off x="1676400" y="6299200"/>
            <a:ext cx="120650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路易十四</a:t>
            </a:r>
            <a:endParaRPr lang="zh-CN" altLang="en-US" sz="20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6" name="文本框 174083"/>
          <p:cNvSpPr txBox="1"/>
          <p:nvPr/>
        </p:nvSpPr>
        <p:spPr>
          <a:xfrm>
            <a:off x="7985125" y="6346825"/>
            <a:ext cx="6413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  <a:hlinkClick r:id="rId3" action="ppaction://hlinksldjump"/>
              </a:rPr>
              <a:t>返回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7" name="矩形 174084"/>
          <p:cNvSpPr>
            <a:spLocks noChangeAspect="1"/>
          </p:cNvSpPr>
          <p:nvPr/>
        </p:nvSpPr>
        <p:spPr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8198" name="图片 174085" descr="路易十六画像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28600"/>
            <a:ext cx="4400550" cy="5867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9" name="矩形 174086"/>
          <p:cNvSpPr/>
          <p:nvPr/>
        </p:nvSpPr>
        <p:spPr>
          <a:xfrm>
            <a:off x="5943600" y="6248400"/>
            <a:ext cx="120650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路易十六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9218" name="图片 173057" descr="11457524198657967_small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33400"/>
            <a:ext cx="4278313" cy="548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19" name="文本框 173058"/>
          <p:cNvSpPr txBox="1"/>
          <p:nvPr/>
        </p:nvSpPr>
        <p:spPr>
          <a:xfrm>
            <a:off x="5257800" y="5308600"/>
            <a:ext cx="1939925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000" b="1" dirty="0">
                <a:latin typeface="Arial" panose="020B0604020202020204" pitchFamily="34" charset="0"/>
                <a:ea typeface="宋体" panose="02010600030101010101" pitchFamily="2" charset="-122"/>
              </a:rPr>
              <a:t>1789</a:t>
            </a:r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年</a:t>
            </a:r>
            <a:r>
              <a:rPr lang="en-US" altLang="zh-CN" sz="2000" b="1" dirty="0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月</a:t>
            </a:r>
            <a:r>
              <a:rPr lang="en-US" altLang="zh-CN" sz="2000" b="1" dirty="0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日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攻占巴士底狱</a:t>
            </a:r>
            <a:endParaRPr lang="zh-CN" altLang="en-US" sz="20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20" name="矩形 173059"/>
          <p:cNvSpPr/>
          <p:nvPr/>
        </p:nvSpPr>
        <p:spPr>
          <a:xfrm>
            <a:off x="8001000" y="6324600"/>
            <a:ext cx="6413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  <a:hlinkClick r:id="rId4" action="ppaction://hlinksldjump"/>
              </a:rPr>
              <a:t>返回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42" name="文本框 175105"/>
          <p:cNvSpPr txBox="1"/>
          <p:nvPr/>
        </p:nvSpPr>
        <p:spPr>
          <a:xfrm>
            <a:off x="5334000" y="0"/>
            <a:ext cx="3132138" cy="3386138"/>
          </a:xfrm>
          <a:prstGeom prst="rect">
            <a:avLst/>
          </a:prstGeom>
          <a:solidFill>
            <a:srgbClr val="FFFF66"/>
          </a:solidFill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7200" dirty="0">
                <a:latin typeface="Tahoma" panose="020B0604030504040204" pitchFamily="34" charset="0"/>
                <a:ea typeface="黑体" panose="02010609060101010101" pitchFamily="2" charset="-122"/>
              </a:rPr>
              <a:t>拿破仑</a:t>
            </a:r>
            <a:endParaRPr lang="zh-CN" altLang="en-US" sz="7200" dirty="0">
              <a:latin typeface="Tahoma" panose="020B0604030504040204" pitchFamily="34" charset="0"/>
              <a:ea typeface="黑体" panose="02010609060101010101" pitchFamily="2" charset="-122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4800">
                <a:latin typeface="Tahoma" panose="020B0604030504040204" pitchFamily="34" charset="0"/>
                <a:ea typeface="宋体" panose="02010600030101010101" pitchFamily="2" charset="-122"/>
              </a:rPr>
              <a:t>Napoleon</a:t>
            </a:r>
            <a:endParaRPr lang="en-US" altLang="zh-CN" sz="480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4800">
                <a:latin typeface="Tahoma" panose="020B0604030504040204" pitchFamily="34" charset="0"/>
                <a:ea typeface="宋体" panose="02010600030101010101" pitchFamily="2" charset="-122"/>
              </a:rPr>
              <a:t>1769-1821</a:t>
            </a:r>
            <a:endParaRPr lang="en-US" altLang="zh-CN" sz="480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10243" name="图片 175106" descr="2529084_8051537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4652963" cy="6629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4" name="矩形 175107"/>
          <p:cNvSpPr/>
          <p:nvPr/>
        </p:nvSpPr>
        <p:spPr>
          <a:xfrm>
            <a:off x="7315200" y="6019800"/>
            <a:ext cx="6413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  <a:hlinkClick r:id="rId3" action="ppaction://hlinksldjump"/>
              </a:rPr>
              <a:t>返回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split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1266" name="图片 176129" descr="200631957266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81000"/>
            <a:ext cx="8763000" cy="5492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文本框 176130"/>
          <p:cNvSpPr txBox="1"/>
          <p:nvPr/>
        </p:nvSpPr>
        <p:spPr>
          <a:xfrm>
            <a:off x="1127125" y="5983288"/>
            <a:ext cx="3927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1812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年法兰西第一帝国地图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2290" name="内容占位符 177153" descr="7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t="22783" b="8675"/>
          <a:stretch>
            <a:fillRect/>
          </a:stretch>
        </p:blipFill>
        <p:spPr>
          <a:xfrm>
            <a:off x="0" y="0"/>
            <a:ext cx="9144000" cy="6032500"/>
          </a:xfrm>
          <a:ln/>
        </p:spPr>
      </p:pic>
      <p:sp>
        <p:nvSpPr>
          <p:cNvPr id="177155" name="矩形 177154"/>
          <p:cNvSpPr/>
          <p:nvPr/>
        </p:nvSpPr>
        <p:spPr>
          <a:xfrm>
            <a:off x="3130550" y="6096000"/>
            <a:ext cx="2881313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fontAlgn="base"/>
            <a:r>
              <a:rPr lang="en-US" altLang="zh-CN" sz="4400" strike="noStrike" noProof="1">
                <a:solidFill>
                  <a:schemeClr val="tx2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Napoleon I</a:t>
            </a:r>
            <a:endParaRPr lang="en-US" altLang="zh-CN" sz="4400" strike="noStrike" noProof="1">
              <a:solidFill>
                <a:schemeClr val="tx2"/>
              </a:solidFill>
              <a:effectLst>
                <a:outerShdw blurRad="38100" dist="38100" dir="2700000">
                  <a:srgbClr val="FFFFFF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split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6195" name="文本框 136194"/>
          <p:cNvSpPr txBox="1"/>
          <p:nvPr/>
        </p:nvSpPr>
        <p:spPr>
          <a:xfrm>
            <a:off x="152400" y="990600"/>
            <a:ext cx="8610600" cy="52101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just" eaLnBrk="0" hangingPunct="0">
              <a:spcBef>
                <a:spcPct val="50000"/>
              </a:spcBef>
            </a:pPr>
            <a:r>
              <a:rPr lang="en-US" altLang="zh-CN" sz="32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32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民主制程度可以从全体人民到半数人民；贵族制程度可以从半数人民到极少数人；就是君主制政府在一定程度上也可以分享。斯巴达依宪法总是有两个国王，罗马帝国有时同时有八个皇帝而不会破坏统一。于是，在某一点上一种政府形式转变成下一种政府形式，虽然我们只有三种定义，政府的不同形式可以多如国家拥有公民的数目。</a:t>
            </a:r>
            <a:r>
              <a:rPr lang="en-US" altLang="zh-CN" sz="32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zh-CN" altLang="en-US" sz="32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立法权力是国家的心脏</a:t>
            </a:r>
            <a:r>
              <a:rPr lang="en-US" altLang="zh-CN" sz="32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zh-CN" altLang="en-US" sz="32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行政权力是驱动一切部门的大脑</a:t>
            </a:r>
            <a:r>
              <a:rPr lang="en-US" altLang="zh-CN" sz="32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endParaRPr lang="en-US" altLang="zh-CN" sz="3200" b="1" dirty="0">
              <a:solidFill>
                <a:srgbClr val="0033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 eaLnBrk="0" hangingPunct="0">
              <a:spcBef>
                <a:spcPct val="50000"/>
              </a:spcBef>
            </a:pPr>
            <a:r>
              <a:rPr lang="en-US" altLang="zh-CN" sz="32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en-US" altLang="zh-CN" sz="32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——</a:t>
            </a:r>
            <a:r>
              <a:rPr lang="zh-CN" altLang="en-US" sz="32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卢梭</a:t>
            </a:r>
            <a:r>
              <a:rPr lang="en-US" altLang="zh-CN" sz="32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社会契约论</a:t>
            </a:r>
            <a:r>
              <a:rPr lang="en-US" altLang="zh-CN" sz="32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en-US" altLang="zh-CN" sz="3200" b="1">
              <a:solidFill>
                <a:srgbClr val="0033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315" name="矩形 136195"/>
          <p:cNvSpPr/>
          <p:nvPr/>
        </p:nvSpPr>
        <p:spPr>
          <a:xfrm>
            <a:off x="44450" y="304800"/>
            <a:ext cx="9099550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4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2</a:t>
            </a:r>
            <a:r>
              <a:rPr lang="zh-CN" altLang="en-US" sz="44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、</a:t>
            </a:r>
            <a:r>
              <a:rPr lang="en-US" altLang="zh-CN" sz="44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《</a:t>
            </a:r>
            <a:r>
              <a:rPr lang="zh-CN" altLang="en-US" sz="44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法兰西第三共和国宪法</a:t>
            </a:r>
            <a:r>
              <a:rPr lang="en-US" altLang="zh-CN" sz="44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》</a:t>
            </a:r>
            <a:r>
              <a:rPr lang="en-US" altLang="zh-CN" sz="36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1875</a:t>
            </a:r>
            <a:r>
              <a:rPr lang="zh-CN" altLang="en-US" sz="36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年</a:t>
            </a:r>
            <a:endParaRPr lang="zh-CN" altLang="en-US" sz="3600" b="1" dirty="0">
              <a:solidFill>
                <a:srgbClr val="FF0000"/>
              </a:solidFill>
              <a:latin typeface="华文行楷" pitchFamily="2" charset="-122"/>
              <a:ea typeface="华文行楷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3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404" name="文本框 102403"/>
          <p:cNvSpPr txBox="1"/>
          <p:nvPr/>
        </p:nvSpPr>
        <p:spPr>
          <a:xfrm>
            <a:off x="3914775" y="4084638"/>
            <a:ext cx="5762625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间接选出</a:t>
            </a:r>
            <a:r>
              <a:rPr lang="en-US" altLang="zh-CN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有权否决议案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2437" name="组合 102436"/>
          <p:cNvGrpSpPr/>
          <p:nvPr/>
        </p:nvGrpSpPr>
        <p:grpSpPr>
          <a:xfrm>
            <a:off x="2438400" y="4343400"/>
            <a:ext cx="360363" cy="1524000"/>
            <a:chOff x="1536" y="2736"/>
            <a:chExt cx="227" cy="960"/>
          </a:xfrm>
        </p:grpSpPr>
        <p:sp>
          <p:nvSpPr>
            <p:cNvPr id="14340" name="直接连接符 102404"/>
            <p:cNvSpPr/>
            <p:nvPr/>
          </p:nvSpPr>
          <p:spPr>
            <a:xfrm>
              <a:off x="1536" y="2736"/>
              <a:ext cx="0" cy="953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341" name="直接连接符 102405"/>
            <p:cNvSpPr/>
            <p:nvPr/>
          </p:nvSpPr>
          <p:spPr>
            <a:xfrm>
              <a:off x="1536" y="2736"/>
              <a:ext cx="227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4342" name="直接连接符 102406"/>
            <p:cNvSpPr/>
            <p:nvPr/>
          </p:nvSpPr>
          <p:spPr>
            <a:xfrm>
              <a:off x="1536" y="3696"/>
              <a:ext cx="227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sp>
        <p:nvSpPr>
          <p:cNvPr id="102408" name="文本框 102407"/>
          <p:cNvSpPr txBox="1"/>
          <p:nvPr/>
        </p:nvSpPr>
        <p:spPr>
          <a:xfrm>
            <a:off x="3962400" y="5257800"/>
            <a:ext cx="5181600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普选产生，可提出通过法案</a:t>
            </a:r>
            <a:r>
              <a:rPr lang="en-US" altLang="zh-CN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但受到参议院和总统的控制</a:t>
            </a:r>
            <a:endParaRPr lang="zh-CN" altLang="en-US" sz="3200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09" name="文本框 102408"/>
          <p:cNvSpPr txBox="1"/>
          <p:nvPr/>
        </p:nvSpPr>
        <p:spPr>
          <a:xfrm>
            <a:off x="1295400" y="1219200"/>
            <a:ext cx="1584325" cy="1616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行政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sz="4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10" name="文本框 102409"/>
          <p:cNvSpPr txBox="1"/>
          <p:nvPr/>
        </p:nvSpPr>
        <p:spPr>
          <a:xfrm>
            <a:off x="2590800" y="762000"/>
            <a:ext cx="57150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国家元首  军队最高统帅</a:t>
            </a:r>
            <a:endParaRPr lang="zh-CN" altLang="en-US" sz="3200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12" name="文本框 102411"/>
          <p:cNvSpPr txBox="1"/>
          <p:nvPr/>
        </p:nvSpPr>
        <p:spPr>
          <a:xfrm>
            <a:off x="1371600" y="1828800"/>
            <a:ext cx="21336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总统</a:t>
            </a:r>
            <a:r>
              <a:rPr lang="en-US" altLang="zh-CN" sz="3200" b="1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)</a:t>
            </a:r>
            <a:endParaRPr lang="en-US" altLang="zh-CN" sz="3200" b="1">
              <a:solidFill>
                <a:srgbClr val="FF0000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02413" name="文本框 102412"/>
          <p:cNvSpPr txBox="1"/>
          <p:nvPr/>
        </p:nvSpPr>
        <p:spPr>
          <a:xfrm>
            <a:off x="2686050" y="4008438"/>
            <a:ext cx="18002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noProof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参议院：</a:t>
            </a:r>
            <a:endParaRPr lang="zh-CN" altLang="en-US" sz="3200" b="1" noProof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02414" name="文本框 102413"/>
          <p:cNvSpPr txBox="1"/>
          <p:nvPr/>
        </p:nvSpPr>
        <p:spPr>
          <a:xfrm>
            <a:off x="2695575" y="5546725"/>
            <a:ext cx="13684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noProof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众议院</a:t>
            </a:r>
            <a:r>
              <a:rPr lang="en-US" altLang="zh-CN" sz="28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:</a:t>
            </a:r>
            <a:endParaRPr lang="en-US" altLang="zh-CN" sz="28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02415" name="文本框 102414"/>
          <p:cNvSpPr txBox="1"/>
          <p:nvPr/>
        </p:nvSpPr>
        <p:spPr>
          <a:xfrm>
            <a:off x="1066800" y="4419600"/>
            <a:ext cx="16002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立法</a:t>
            </a:r>
            <a:endParaRPr lang="zh-CN" altLang="en-US" sz="4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2436" name="组合 102435"/>
          <p:cNvGrpSpPr/>
          <p:nvPr/>
        </p:nvGrpSpPr>
        <p:grpSpPr>
          <a:xfrm>
            <a:off x="457200" y="1600200"/>
            <a:ext cx="868363" cy="3505200"/>
            <a:chOff x="288" y="1008"/>
            <a:chExt cx="547" cy="2208"/>
          </a:xfrm>
        </p:grpSpPr>
        <p:sp>
          <p:nvSpPr>
            <p:cNvPr id="14351" name="直接连接符 102401"/>
            <p:cNvSpPr/>
            <p:nvPr/>
          </p:nvSpPr>
          <p:spPr>
            <a:xfrm>
              <a:off x="336" y="1056"/>
              <a:ext cx="499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4352" name="直接连接符 102402"/>
            <p:cNvSpPr/>
            <p:nvPr/>
          </p:nvSpPr>
          <p:spPr>
            <a:xfrm>
              <a:off x="306" y="3216"/>
              <a:ext cx="499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4353" name="直接连接符 102418"/>
            <p:cNvSpPr/>
            <p:nvPr/>
          </p:nvSpPr>
          <p:spPr>
            <a:xfrm>
              <a:off x="288" y="1008"/>
              <a:ext cx="0" cy="2208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02420" name="直接连接符 102419"/>
          <p:cNvSpPr/>
          <p:nvPr/>
        </p:nvSpPr>
        <p:spPr>
          <a:xfrm flipH="1">
            <a:off x="1600200" y="2438400"/>
            <a:ext cx="0" cy="19812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2423" name="矩形 102422"/>
          <p:cNvSpPr/>
          <p:nvPr/>
        </p:nvSpPr>
        <p:spPr>
          <a:xfrm>
            <a:off x="2514600" y="1447800"/>
            <a:ext cx="64008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组织内阁 任命一切文武官员</a:t>
            </a:r>
            <a:endParaRPr lang="zh-CN" altLang="en-US" sz="3200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24" name="文本框 102423"/>
          <p:cNvSpPr txBox="1"/>
          <p:nvPr/>
        </p:nvSpPr>
        <p:spPr>
          <a:xfrm>
            <a:off x="2514600" y="2209800"/>
            <a:ext cx="6629400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有特赦权，在参议院同意下解散众议院</a:t>
            </a:r>
            <a:endParaRPr lang="zh-CN" altLang="en-US" sz="3200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25" name="直接连接符 102424"/>
          <p:cNvSpPr/>
          <p:nvPr/>
        </p:nvSpPr>
        <p:spPr>
          <a:xfrm flipV="1">
            <a:off x="1828800" y="2438400"/>
            <a:ext cx="0" cy="19050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2427" name="文本框 102426"/>
          <p:cNvSpPr txBox="1"/>
          <p:nvPr/>
        </p:nvSpPr>
        <p:spPr>
          <a:xfrm>
            <a:off x="928688" y="2735263"/>
            <a:ext cx="671512" cy="2217737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华文中宋" pitchFamily="2" charset="-122"/>
              </a:rPr>
              <a:t>负责</a:t>
            </a:r>
            <a:endParaRPr lang="zh-CN" altLang="en-US" sz="3200" b="1" dirty="0">
              <a:latin typeface="Arial" panose="020B0604020202020204" pitchFamily="34" charset="0"/>
              <a:ea typeface="华文中宋" pitchFamily="2" charset="-122"/>
            </a:endParaRPr>
          </a:p>
        </p:txBody>
      </p:sp>
      <p:sp>
        <p:nvSpPr>
          <p:cNvPr id="14359" name="文本框 102431"/>
          <p:cNvSpPr txBox="1"/>
          <p:nvPr/>
        </p:nvSpPr>
        <p:spPr>
          <a:xfrm>
            <a:off x="2436813" y="2514600"/>
            <a:ext cx="458787" cy="1905000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spcBef>
                <a:spcPct val="50000"/>
              </a:spcBef>
            </a:pPr>
            <a:endParaRPr 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33" name="文本框 102432"/>
          <p:cNvSpPr txBox="1"/>
          <p:nvPr/>
        </p:nvSpPr>
        <p:spPr>
          <a:xfrm>
            <a:off x="1752600" y="2819400"/>
            <a:ext cx="671513" cy="1447800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华文中宋" pitchFamily="2" charset="-122"/>
              </a:rPr>
              <a:t>选出</a:t>
            </a:r>
            <a:endParaRPr lang="zh-CN" altLang="en-US" sz="3200" b="1" dirty="0">
              <a:latin typeface="Arial" panose="020B0604020202020204" pitchFamily="34" charset="0"/>
              <a:ea typeface="华文中宋" pitchFamily="2" charset="-122"/>
            </a:endParaRPr>
          </a:p>
        </p:txBody>
      </p:sp>
      <p:sp>
        <p:nvSpPr>
          <p:cNvPr id="102434" name="矩形 102433"/>
          <p:cNvSpPr/>
          <p:nvPr/>
        </p:nvSpPr>
        <p:spPr>
          <a:xfrm>
            <a:off x="1143000" y="4932363"/>
            <a:ext cx="1241425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议会</a:t>
            </a:r>
            <a:r>
              <a:rPr lang="en-US" altLang="zh-CN" sz="3200" b="1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)</a:t>
            </a:r>
            <a:endParaRPr lang="en-US" altLang="zh-CN" sz="3200" b="1">
              <a:solidFill>
                <a:srgbClr val="FF0000"/>
              </a:solidFill>
              <a:latin typeface="华文中宋" pitchFamily="2" charset="-122"/>
              <a:ea typeface="华文中宋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0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2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02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102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10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2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2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2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2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0" dur="500"/>
                                        <p:tgtEl>
                                          <p:spTgt spid="10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10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102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102408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4" grpId="0"/>
      <p:bldP spid="102408" grpId="0" build="p"/>
      <p:bldP spid="102409" grpId="0"/>
      <p:bldP spid="102410" grpId="0"/>
      <p:bldP spid="102412" grpId="0"/>
      <p:bldP spid="102413" grpId="0"/>
      <p:bldP spid="102414" grpId="0"/>
      <p:bldP spid="102415" grpId="0"/>
      <p:bldP spid="102423" grpId="0"/>
      <p:bldP spid="102424" grpId="0"/>
      <p:bldP spid="102427" grpId="0"/>
      <p:bldP spid="102433" grpId="0"/>
      <p:bldP spid="1024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58722" name="标题 158721"/>
          <p:cNvSpPr>
            <a:spLocks noGrp="1"/>
          </p:cNvSpPr>
          <p:nvPr>
            <p:ph type="title"/>
          </p:nvPr>
        </p:nvSpPr>
        <p:spPr>
          <a:xfrm>
            <a:off x="1619250" y="0"/>
            <a:ext cx="6443663" cy="765175"/>
          </a:xfrm>
          <a:ln/>
        </p:spPr>
        <p:txBody>
          <a:bodyPr anchor="ctr"/>
          <a:p>
            <a:r>
              <a:rPr lang="zh-CN" altLang="en-US" b="1" dirty="0">
                <a:solidFill>
                  <a:schemeClr val="tx1"/>
                </a:solidFill>
              </a:rPr>
              <a:t>第三共和国宪法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58723" name="内容占位符 158722"/>
          <p:cNvGraphicFramePr/>
          <p:nvPr>
            <p:ph idx="1"/>
          </p:nvPr>
        </p:nvGraphicFramePr>
        <p:xfrm>
          <a:off x="323850" y="836613"/>
          <a:ext cx="8642350" cy="5870575"/>
        </p:xfrm>
        <a:graphic>
          <a:graphicData uri="http://schemas.openxmlformats.org/drawingml/2006/table">
            <a:tbl>
              <a:tblPr/>
              <a:tblGrid>
                <a:gridCol w="1223963"/>
                <a:gridCol w="576262"/>
                <a:gridCol w="1830388"/>
                <a:gridCol w="1814512"/>
                <a:gridCol w="3197225"/>
              </a:tblGrid>
              <a:tr h="549275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权力机构</a:t>
                      </a:r>
                      <a:endParaRPr lang="zh-CN" altLang="en-US" sz="2000" b="1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产生方式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任期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权限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8425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　总统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（行政权）</a:t>
                      </a:r>
                      <a:endParaRPr lang="zh-CN" altLang="en-US" sz="2000" b="1" dirty="0"/>
                    </a:p>
                  </a:txBody>
                  <a:tcPr marL="90000" marR="90000" marT="46800" marB="4680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由参、众联席会议选出。</a:t>
                      </a:r>
                      <a:endParaRPr lang="zh-CN" altLang="en-US" sz="2000" b="1" dirty="0"/>
                    </a:p>
                  </a:txBody>
                  <a:tcPr marL="90000" marR="90000" marT="46800" marB="468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任期七年，可连选连任。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endParaRPr lang="zh-CN" altLang="en-US" sz="2000" b="1" dirty="0"/>
                    </a:p>
                  </a:txBody>
                  <a:tcPr marL="90000" marR="90000" marT="46800" marB="468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000" b="1" dirty="0"/>
                        <a:t>①</a:t>
                      </a:r>
                      <a:r>
                        <a:rPr lang="zh-CN" altLang="en-US" sz="2000" b="1" dirty="0"/>
                        <a:t>国家元首和军队最高统帅。</a:t>
                      </a:r>
                      <a:endParaRPr lang="zh-CN" altLang="en-US" sz="2000" b="1" dirty="0"/>
                    </a:p>
                    <a:p>
                      <a:pPr marL="0" lvl="0" indent="0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000" b="1" dirty="0"/>
                        <a:t>②</a:t>
                      </a:r>
                      <a:r>
                        <a:rPr lang="zh-CN" altLang="en-US" sz="2000" b="1" dirty="0"/>
                        <a:t>有权任命部长和一切军政要员。</a:t>
                      </a:r>
                      <a:endParaRPr lang="zh-CN" altLang="en-US" sz="2000" b="1" dirty="0"/>
                    </a:p>
                    <a:p>
                      <a:pPr marL="0" lvl="0" indent="0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000" b="1" dirty="0"/>
                        <a:t>③</a:t>
                      </a:r>
                      <a:r>
                        <a:rPr lang="zh-CN" altLang="en-US" sz="2000" b="1" dirty="0"/>
                        <a:t>缔结并批准条约。</a:t>
                      </a:r>
                      <a:endParaRPr lang="zh-CN" altLang="en-US" sz="2000" b="1" dirty="0"/>
                    </a:p>
                    <a:p>
                      <a:pPr marL="0" lvl="0" indent="0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000" b="1" dirty="0"/>
                        <a:t>④</a:t>
                      </a:r>
                      <a:r>
                        <a:rPr lang="zh-CN" altLang="en-US" sz="2000" b="1" dirty="0"/>
                        <a:t>特赦权</a:t>
                      </a:r>
                      <a:endParaRPr lang="zh-CN" altLang="en-US" sz="2000" b="1" dirty="0"/>
                    </a:p>
                    <a:p>
                      <a:pPr marL="0" lvl="0" indent="0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000" b="1" dirty="0"/>
                        <a:t>⑤</a:t>
                      </a:r>
                      <a:r>
                        <a:rPr lang="zh-CN" altLang="en-US" sz="2000" b="1" dirty="0"/>
                        <a:t>在参议院赞同下有权解散众议院</a:t>
                      </a:r>
                      <a:r>
                        <a:rPr lang="zh-CN" altLang="en-US" b="1" dirty="0"/>
                        <a:t>。</a:t>
                      </a:r>
                      <a:endParaRPr lang="zh-CN" altLang="en-US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0663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议会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（立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法权）</a:t>
                      </a:r>
                      <a:endParaRPr lang="zh-CN" altLang="en-US" sz="2000" b="1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参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议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院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议员由地方参议会代表组成的选举委员会间接选出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任期９年，每三年改选其中的１／３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参议院有权否决众议院的决议案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9037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众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议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院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b="1" dirty="0"/>
                        <a:t>众议院由普选产生（选民受财产资格和在法国居住时期的限制</a:t>
                      </a:r>
                      <a:endParaRPr lang="zh-CN" altLang="en-US" sz="18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任期４年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¡"/>
                        <a:defRPr sz="23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l"/>
                        <a:defRPr sz="21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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众议院可以提出并通过法案，但受到总统和参议院的限制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16" name="文本框 158751"/>
          <p:cNvSpPr txBox="1"/>
          <p:nvPr/>
        </p:nvSpPr>
        <p:spPr>
          <a:xfrm>
            <a:off x="1489075" y="6811963"/>
            <a:ext cx="458788" cy="920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p>
            <a:endParaRPr 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8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7410" name="文本框 55299"/>
          <p:cNvSpPr txBox="1"/>
          <p:nvPr/>
        </p:nvSpPr>
        <p:spPr>
          <a:xfrm>
            <a:off x="838200" y="304800"/>
            <a:ext cx="2819400" cy="8239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8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3.</a:t>
            </a:r>
            <a:r>
              <a:rPr lang="zh-CN" altLang="en-US" sz="48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评价</a:t>
            </a:r>
            <a:r>
              <a:rPr lang="en-US" altLang="zh-CN" sz="48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:</a:t>
            </a:r>
            <a:endParaRPr lang="en-US" altLang="zh-CN" sz="4800" b="1">
              <a:solidFill>
                <a:srgbClr val="FF00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55301" name="文本框 55300"/>
          <p:cNvSpPr txBox="1"/>
          <p:nvPr/>
        </p:nvSpPr>
        <p:spPr>
          <a:xfrm>
            <a:off x="381000" y="1143000"/>
            <a:ext cx="85344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1)</a:t>
            </a:r>
            <a:r>
              <a:rPr lang="zh-CN" altLang="en-US" sz="36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共和派掌握实权，共和政体最终确立</a:t>
            </a:r>
            <a:r>
              <a:rPr lang="zh-CN" altLang="en-US" sz="3200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</a:t>
            </a:r>
            <a:endParaRPr lang="zh-CN" altLang="en-US" sz="3200">
              <a:solidFill>
                <a:srgbClr val="000000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55303" name="文本框 55302"/>
          <p:cNvSpPr txBox="1"/>
          <p:nvPr/>
        </p:nvSpPr>
        <p:spPr>
          <a:xfrm>
            <a:off x="457200" y="2362200"/>
            <a:ext cx="7620000" cy="11906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2)</a:t>
            </a:r>
            <a:r>
              <a:rPr lang="en-US" altLang="zh-CN" sz="36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使工业资产阶级得以分享政权，促进了法国资本主义的发展。 </a:t>
            </a:r>
            <a:endParaRPr lang="zh-CN" altLang="en-US" sz="3600" b="1" dirty="0">
              <a:solidFill>
                <a:srgbClr val="000000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55306" name="矩形 55305"/>
          <p:cNvSpPr/>
          <p:nvPr/>
        </p:nvSpPr>
        <p:spPr>
          <a:xfrm>
            <a:off x="381000" y="3810000"/>
            <a:ext cx="7696200" cy="17399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华文中宋" pitchFamily="2" charset="-122"/>
              </a:rPr>
              <a:t>局限性：它是保皇派和资产阶级共和派相妥协的产物，法国的共和政体并没有得到巩固。</a:t>
            </a:r>
            <a:endParaRPr lang="zh-CN" altLang="en-US" sz="3600" b="1" dirty="0">
              <a:latin typeface="Arial" panose="020B0604020202020204" pitchFamily="34" charset="0"/>
              <a:ea typeface="华文中宋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/>
      <p:bldP spid="55303" grpId="0"/>
      <p:bldP spid="553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8434" name="内容占位符 115713"/>
          <p:cNvPicPr>
            <a:picLocks noGrp="1" noRot="1" noChangeAspect="1"/>
          </p:cNvPicPr>
          <p:nvPr>
            <p:ph idx="4294967295"/>
          </p:nvPr>
        </p:nvPicPr>
        <p:blipFill>
          <a:blip r:embed="rId2">
            <a:lum bright="12000"/>
          </a:blip>
          <a:srcRect t="13019"/>
          <a:stretch>
            <a:fillRect/>
          </a:stretch>
        </p:blipFill>
        <p:spPr>
          <a:xfrm>
            <a:off x="1066800" y="1219200"/>
            <a:ext cx="7239000" cy="5429250"/>
          </a:xfrm>
          <a:ln/>
        </p:spPr>
      </p:pic>
      <p:sp>
        <p:nvSpPr>
          <p:cNvPr id="18435" name="文本框 115714"/>
          <p:cNvSpPr txBox="1"/>
          <p:nvPr/>
        </p:nvSpPr>
        <p:spPr>
          <a:xfrm>
            <a:off x="685800" y="304800"/>
            <a:ext cx="7924800" cy="8239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800" b="1" dirty="0">
                <a:latin typeface="华文新魏" pitchFamily="2" charset="-122"/>
                <a:ea typeface="华文新魏" pitchFamily="2" charset="-122"/>
              </a:rPr>
              <a:t>二</a:t>
            </a:r>
            <a:r>
              <a:rPr lang="en-US" altLang="zh-CN" sz="4800" b="1" dirty="0">
                <a:latin typeface="华文新魏" pitchFamily="2" charset="-122"/>
                <a:ea typeface="华文新魏" pitchFamily="2" charset="-122"/>
              </a:rPr>
              <a:t>.</a:t>
            </a:r>
            <a:r>
              <a:rPr lang="zh-CN" altLang="en-US" sz="4800" b="1" dirty="0">
                <a:latin typeface="华文新魏" pitchFamily="2" charset="-122"/>
                <a:ea typeface="华文新魏" pitchFamily="2" charset="-122"/>
              </a:rPr>
              <a:t>德意志帝国的君主立宪制</a:t>
            </a:r>
            <a:endParaRPr lang="zh-CN" altLang="en-US" sz="4800" b="1" dirty="0"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ransition>
    <p:blind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9458" name="矩形 148481"/>
          <p:cNvSpPr/>
          <p:nvPr/>
        </p:nvSpPr>
        <p:spPr>
          <a:xfrm>
            <a:off x="-752475" y="-209232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9459" name="图片 148483" descr="地图：神圣罗马帝国（1512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6934200" cy="6324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0" name="矩形 148484"/>
          <p:cNvSpPr/>
          <p:nvPr/>
        </p:nvSpPr>
        <p:spPr>
          <a:xfrm>
            <a:off x="0" y="29718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1" name="矩形 148485"/>
          <p:cNvSpPr/>
          <p:nvPr/>
        </p:nvSpPr>
        <p:spPr>
          <a:xfrm>
            <a:off x="6858000" y="609600"/>
            <a:ext cx="3486150" cy="190658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endParaRPr lang="en-US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神圣罗马帝国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1157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～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1806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b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Holy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  Roman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  Empire </a:t>
            </a:r>
            <a:b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</a:b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482" name="直接连接符 137217"/>
          <p:cNvSpPr/>
          <p:nvPr/>
        </p:nvSpPr>
        <p:spPr>
          <a:xfrm>
            <a:off x="0" y="762000"/>
            <a:ext cx="8991600" cy="0"/>
          </a:xfrm>
          <a:prstGeom prst="line">
            <a:avLst/>
          </a:prstGeom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0483" name="直接连接符 137218"/>
          <p:cNvSpPr/>
          <p:nvPr/>
        </p:nvSpPr>
        <p:spPr>
          <a:xfrm>
            <a:off x="762000" y="0"/>
            <a:ext cx="0" cy="6858000"/>
          </a:xfrm>
          <a:prstGeom prst="line">
            <a:avLst/>
          </a:prstGeom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0484" name="文本框 137219"/>
          <p:cNvSpPr txBox="1"/>
          <p:nvPr/>
        </p:nvSpPr>
        <p:spPr>
          <a:xfrm>
            <a:off x="914400" y="0"/>
            <a:ext cx="2936875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德意志的统一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37221" name="文本框 137220"/>
          <p:cNvSpPr txBox="1"/>
          <p:nvPr/>
        </p:nvSpPr>
        <p:spPr>
          <a:xfrm>
            <a:off x="3492500" y="1981200"/>
            <a:ext cx="508000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资本主义经济基本连成一体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137222" name="组合 137221"/>
          <p:cNvGrpSpPr/>
          <p:nvPr/>
        </p:nvGrpSpPr>
        <p:grpSpPr>
          <a:xfrm>
            <a:off x="1952625" y="5888038"/>
            <a:ext cx="5840413" cy="600075"/>
            <a:chOff x="567" y="3687"/>
            <a:chExt cx="3679" cy="378"/>
          </a:xfrm>
        </p:grpSpPr>
        <p:sp>
          <p:nvSpPr>
            <p:cNvPr id="20487" name="文本框 137222"/>
            <p:cNvSpPr txBox="1"/>
            <p:nvPr/>
          </p:nvSpPr>
          <p:spPr>
            <a:xfrm>
              <a:off x="567" y="3687"/>
              <a:ext cx="11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endParaRPr lang="zh-CN" sz="3200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0488" name="文本框 137223"/>
            <p:cNvSpPr txBox="1"/>
            <p:nvPr/>
          </p:nvSpPr>
          <p:spPr>
            <a:xfrm>
              <a:off x="1429" y="3700"/>
              <a:ext cx="2817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en-US" altLang="zh-CN" sz="3200" b="1" dirty="0">
                  <a:latin typeface="黑体" panose="02010609060101010101" pitchFamily="2" charset="-122"/>
                  <a:ea typeface="黑体" panose="02010609060101010101" pitchFamily="2" charset="-122"/>
                  <a:hlinkClick r:id="rId2" action="ppaction://hlinksldjump"/>
                </a:rPr>
                <a:t>1871</a:t>
              </a:r>
              <a:r>
                <a:rPr lang="zh-CN" altLang="en-US" sz="3200" b="1" dirty="0">
                  <a:latin typeface="黑体" panose="02010609060101010101" pitchFamily="2" charset="-122"/>
                  <a:ea typeface="黑体" panose="02010609060101010101" pitchFamily="2" charset="-122"/>
                  <a:hlinkClick r:id="rId2" action="ppaction://hlinksldjump"/>
                </a:rPr>
                <a:t>年 德意志帝国成立</a:t>
              </a:r>
              <a:endParaRPr lang="zh-CN" altLang="en-US" sz="32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37225" name="文本框 137224"/>
          <p:cNvSpPr txBox="1"/>
          <p:nvPr/>
        </p:nvSpPr>
        <p:spPr>
          <a:xfrm>
            <a:off x="3505200" y="914400"/>
            <a:ext cx="34480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处于封建割据状态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137226" name="组合 137225"/>
          <p:cNvGrpSpPr/>
          <p:nvPr/>
        </p:nvGrpSpPr>
        <p:grpSpPr>
          <a:xfrm>
            <a:off x="914400" y="1219200"/>
            <a:ext cx="2514600" cy="1066800"/>
            <a:chOff x="576" y="768"/>
            <a:chExt cx="1584" cy="672"/>
          </a:xfrm>
        </p:grpSpPr>
        <p:sp>
          <p:nvSpPr>
            <p:cNvPr id="20491" name="文本框 137226"/>
            <p:cNvSpPr txBox="1"/>
            <p:nvPr/>
          </p:nvSpPr>
          <p:spPr>
            <a:xfrm>
              <a:off x="576" y="883"/>
              <a:ext cx="158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zh-CN" sz="3200" b="1" dirty="0">
                  <a:latin typeface="黑体" panose="02010609060101010101" pitchFamily="2" charset="-122"/>
                  <a:ea typeface="黑体" panose="02010609060101010101" pitchFamily="2" charset="-122"/>
                </a:rPr>
                <a:t>19</a:t>
              </a:r>
              <a:r>
                <a:rPr lang="zh-CN" altLang="en-US" sz="3200" b="1" dirty="0">
                  <a:latin typeface="黑体" panose="02010609060101010101" pitchFamily="2" charset="-122"/>
                  <a:ea typeface="黑体" panose="02010609060101010101" pitchFamily="2" charset="-122"/>
                </a:rPr>
                <a:t>世纪中期</a:t>
              </a:r>
              <a:endPara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0492" name="右大括号 137227"/>
            <p:cNvSpPr/>
            <p:nvPr/>
          </p:nvSpPr>
          <p:spPr>
            <a:xfrm rot="10800000">
              <a:off x="1968" y="768"/>
              <a:ext cx="192" cy="672"/>
            </a:xfrm>
            <a:prstGeom prst="rightBrace">
              <a:avLst>
                <a:gd name="adj1" fmla="val 29150"/>
                <a:gd name="adj2" fmla="val 50000"/>
              </a:avLst>
            </a:prstGeom>
            <a:noFill/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ot="10800000" wrap="none" anchor="ctr"/>
            <a:p>
              <a:pPr algn="ctr"/>
              <a:endParaRPr lang="zh-CN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37229" name="爆炸形 2 137228"/>
          <p:cNvSpPr/>
          <p:nvPr/>
        </p:nvSpPr>
        <p:spPr>
          <a:xfrm>
            <a:off x="7086600" y="914400"/>
            <a:ext cx="2057400" cy="1219200"/>
          </a:xfrm>
          <a:prstGeom prst="irregularSeal2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矛盾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37230" name="文本框 137229"/>
          <p:cNvSpPr txBox="1"/>
          <p:nvPr/>
        </p:nvSpPr>
        <p:spPr>
          <a:xfrm>
            <a:off x="3446463" y="4659313"/>
            <a:ext cx="4672012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  <a:hlinkClick r:id="rId3" action="ppaction://hlinksldjump"/>
              </a:rPr>
              <a:t>三次王朝战争，完成统一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37231" name="下箭头 137230"/>
          <p:cNvSpPr/>
          <p:nvPr/>
        </p:nvSpPr>
        <p:spPr>
          <a:xfrm>
            <a:off x="5140325" y="4037013"/>
            <a:ext cx="312738" cy="614362"/>
          </a:xfrm>
          <a:prstGeom prst="downArrow">
            <a:avLst>
              <a:gd name="adj1" fmla="val 50000"/>
              <a:gd name="adj2" fmla="val 49102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7232" name="文本框 137231"/>
          <p:cNvSpPr txBox="1"/>
          <p:nvPr/>
        </p:nvSpPr>
        <p:spPr>
          <a:xfrm>
            <a:off x="3978275" y="3209925"/>
            <a:ext cx="2632075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  <a:hlinkClick r:id="rId3" action="ppaction://hlinksldjump"/>
              </a:rPr>
              <a:t>要求实现统一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7233" name="下箭头 137232"/>
          <p:cNvSpPr/>
          <p:nvPr/>
        </p:nvSpPr>
        <p:spPr>
          <a:xfrm>
            <a:off x="5121275" y="2705100"/>
            <a:ext cx="312738" cy="614363"/>
          </a:xfrm>
          <a:prstGeom prst="downArrow">
            <a:avLst>
              <a:gd name="adj1" fmla="val 50000"/>
              <a:gd name="adj2" fmla="val 49102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7234" name="下箭头 137233"/>
          <p:cNvSpPr/>
          <p:nvPr/>
        </p:nvSpPr>
        <p:spPr>
          <a:xfrm>
            <a:off x="5170488" y="5221288"/>
            <a:ext cx="312737" cy="614362"/>
          </a:xfrm>
          <a:prstGeom prst="downArrow">
            <a:avLst>
              <a:gd name="adj1" fmla="val 50000"/>
              <a:gd name="adj2" fmla="val 49102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7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7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1" grpId="0"/>
      <p:bldP spid="137225" grpId="0"/>
      <p:bldP spid="137229" grpId="0" bldLvl="0" animBg="1"/>
      <p:bldP spid="137230" grpId="0"/>
      <p:bldP spid="1372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1506" name="图片 179201" descr="bismak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914400"/>
            <a:ext cx="3581400" cy="4876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9203" name="文本框 179202"/>
          <p:cNvSpPr txBox="1"/>
          <p:nvPr/>
        </p:nvSpPr>
        <p:spPr>
          <a:xfrm>
            <a:off x="533400" y="2362200"/>
            <a:ext cx="4679950" cy="3444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0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      </a:t>
            </a:r>
            <a:r>
              <a:rPr lang="zh-CN" altLang="en-US" sz="40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当代重大问题不是用空话和多数人的决议所能解决的 </a:t>
            </a:r>
            <a:r>
              <a:rPr lang="en-US" altLang="zh-CN" sz="40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……. </a:t>
            </a:r>
            <a:r>
              <a:rPr lang="zh-CN" altLang="en-US" sz="40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而是要用</a:t>
            </a:r>
            <a:r>
              <a:rPr lang="zh-CN" altLang="en-US" sz="6000" b="1" dirty="0">
                <a:solidFill>
                  <a:srgbClr val="FF0000"/>
                </a:solidFill>
                <a:latin typeface="Arial" panose="020B0604020202020204" pitchFamily="34" charset="0"/>
                <a:ea typeface="隶书" pitchFamily="49" charset="-122"/>
              </a:rPr>
              <a:t>铁和血</a:t>
            </a:r>
            <a:endParaRPr lang="zh-CN" altLang="en-US" sz="6000" b="1" dirty="0">
              <a:solidFill>
                <a:srgbClr val="FF0000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179204" name="文本框 179203"/>
          <p:cNvSpPr txBox="1"/>
          <p:nvPr/>
        </p:nvSpPr>
        <p:spPr>
          <a:xfrm>
            <a:off x="381000" y="1143000"/>
            <a:ext cx="3200400" cy="9144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Arial" panose="020B0604020202020204" pitchFamily="34" charset="0"/>
                <a:ea typeface="隶书" pitchFamily="49" charset="-122"/>
              </a:rPr>
              <a:t>铁血政策</a:t>
            </a:r>
            <a:endParaRPr lang="zh-CN" altLang="en-US" sz="5400" b="1" dirty="0">
              <a:solidFill>
                <a:srgbClr val="FF0000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21509" name="文本框 179204"/>
          <p:cNvSpPr txBox="1"/>
          <p:nvPr/>
        </p:nvSpPr>
        <p:spPr>
          <a:xfrm>
            <a:off x="5105400" y="6019800"/>
            <a:ext cx="40386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铁血宰相俾斯麦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510" name="文本框 179205"/>
          <p:cNvSpPr txBox="1"/>
          <p:nvPr/>
        </p:nvSpPr>
        <p:spPr>
          <a:xfrm>
            <a:off x="3565525" y="6423025"/>
            <a:ext cx="6413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  <a:hlinkClick r:id="rId3" action="ppaction://hlinksldjump"/>
              </a:rPr>
              <a:t>返回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9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/>
      <p:bldP spid="17920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2530" name="图片 116737" descr="1"/>
          <p:cNvPicPr>
            <a:picLocks noChangeAspect="1"/>
          </p:cNvPicPr>
          <p:nvPr/>
        </p:nvPicPr>
        <p:blipFill>
          <a:blip r:embed="rId2"/>
          <a:srcRect b="6169"/>
          <a:stretch>
            <a:fillRect/>
          </a:stretch>
        </p:blipFill>
        <p:spPr>
          <a:xfrm>
            <a:off x="5670550" y="0"/>
            <a:ext cx="34734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1" name="图片 116738" descr="2"/>
          <p:cNvPicPr>
            <a:picLocks noChangeAspect="1"/>
          </p:cNvPicPr>
          <p:nvPr/>
        </p:nvPicPr>
        <p:blipFill>
          <a:blip r:embed="rId3"/>
          <a:srcRect t="18495"/>
          <a:stretch>
            <a:fillRect/>
          </a:stretch>
        </p:blipFill>
        <p:spPr>
          <a:xfrm>
            <a:off x="0" y="0"/>
            <a:ext cx="56388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160770" name="对象 160769"/>
          <p:cNvGraphicFramePr/>
          <p:nvPr/>
        </p:nvGraphicFramePr>
        <p:xfrm>
          <a:off x="1905000" y="0"/>
          <a:ext cx="5410200" cy="670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" imgW="3375660" imgH="4389120" progId="Paint.Picture">
                  <p:embed/>
                </p:oleObj>
              </mc:Choice>
              <mc:Fallback>
                <p:oleObj name="" r:id="rId2" imgW="3375660" imgH="4389120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05000" y="0"/>
                        <a:ext cx="5410200" cy="6705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771" name="文本框 160770"/>
          <p:cNvSpPr txBox="1"/>
          <p:nvPr/>
        </p:nvSpPr>
        <p:spPr>
          <a:xfrm>
            <a:off x="7696200" y="1708150"/>
            <a:ext cx="838200" cy="25590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5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俾斯麦</a:t>
            </a:r>
            <a:endParaRPr lang="zh-CN" altLang="en-US" sz="5400" b="1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0772" name="文本框 160771"/>
          <p:cNvSpPr txBox="1"/>
          <p:nvPr/>
        </p:nvSpPr>
        <p:spPr>
          <a:xfrm>
            <a:off x="609600" y="1371600"/>
            <a:ext cx="838200" cy="33813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5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铁血宰相</a:t>
            </a:r>
            <a:endParaRPr lang="zh-CN" altLang="en-US" sz="5400" b="1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557" name="动作按钮: 后退或前一项 160772">
            <a:hlinkClick r:id="rId4" action="ppaction://hlinksldjump"/>
          </p:cNvPr>
          <p:cNvSpPr/>
          <p:nvPr/>
        </p:nvSpPr>
        <p:spPr>
          <a:xfrm>
            <a:off x="8077200" y="6248400"/>
            <a:ext cx="685800" cy="457200"/>
          </a:xfrm>
          <a:prstGeom prst="actionButtonBackPrevious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b="1" dirty="0">
                <a:solidFill>
                  <a:srgbClr val="FF3300"/>
                </a:solidFill>
                <a:latin typeface="Arial" panose="020B0604020202020204" pitchFamily="34" charset="0"/>
                <a:ea typeface="华文琥珀" pitchFamily="2" charset="-122"/>
              </a:rPr>
              <a:t>返回</a:t>
            </a:r>
            <a:endParaRPr lang="zh-CN" altLang="en-US" b="1">
              <a:solidFill>
                <a:srgbClr val="FF3300"/>
              </a:solidFill>
              <a:latin typeface="Arial" panose="020B0604020202020204" pitchFamily="34" charset="0"/>
              <a:ea typeface="华文琥珀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ldLvl="0" animBg="1"/>
      <p:bldP spid="16077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78178" name="图片 178177" descr="ls7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303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矩形 178178"/>
          <p:cNvSpPr/>
          <p:nvPr/>
        </p:nvSpPr>
        <p:spPr>
          <a:xfrm>
            <a:off x="8305800" y="6324600"/>
            <a:ext cx="6413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  <a:hlinkClick r:id="rId3" action="ppaction://hlinksldjump"/>
              </a:rPr>
              <a:t>返回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41314" name="文本框 141313"/>
          <p:cNvSpPr txBox="1"/>
          <p:nvPr/>
        </p:nvSpPr>
        <p:spPr>
          <a:xfrm>
            <a:off x="533400" y="3886200"/>
            <a:ext cx="8763000" cy="17399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行政权：皇帝和宰相权力极大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立法权：议会由联邦议会和帝国议会构成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联邦议会是最高立法机构。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5603" name="文本框 141314"/>
          <p:cNvSpPr txBox="1"/>
          <p:nvPr/>
        </p:nvSpPr>
        <p:spPr>
          <a:xfrm>
            <a:off x="1717675" y="138113"/>
            <a:ext cx="6811963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《</a:t>
            </a:r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德意志帝国宪法</a:t>
            </a:r>
            <a:r>
              <a:rPr lang="en-US" altLang="zh-CN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》</a:t>
            </a:r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1871</a:t>
            </a:r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4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1319" name="文本框 141318"/>
          <p:cNvSpPr txBox="1"/>
          <p:nvPr/>
        </p:nvSpPr>
        <p:spPr>
          <a:xfrm>
            <a:off x="0" y="838200"/>
            <a:ext cx="2987675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）内容：</a:t>
            </a:r>
            <a:endParaRPr lang="zh-CN" altLang="en-US" sz="40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1322" name="矩形 141321"/>
          <p:cNvSpPr/>
          <p:nvPr/>
        </p:nvSpPr>
        <p:spPr>
          <a:xfrm>
            <a:off x="228600" y="1676400"/>
            <a:ext cx="9144000" cy="1920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、国家结构：联邦制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、政治体制：君主立宪制</a:t>
            </a:r>
            <a:endParaRPr lang="zh-CN" altLang="en-US" sz="4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132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132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2">
                                            <p:txEl>
                                              <p:charRg st="12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1322">
                                            <p:txEl>
                                              <p:charRg st="12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1322">
                                            <p:txEl>
                                              <p:charRg st="12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/>
      <p:bldP spid="141319" grpId="0"/>
      <p:bldP spid="14132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161794" name="表格 161793"/>
          <p:cNvGraphicFramePr/>
          <p:nvPr/>
        </p:nvGraphicFramePr>
        <p:xfrm>
          <a:off x="179388" y="268288"/>
          <a:ext cx="8713788" cy="6103938"/>
        </p:xfrm>
        <a:graphic>
          <a:graphicData uri="http://schemas.openxmlformats.org/drawingml/2006/table">
            <a:tbl>
              <a:tblPr/>
              <a:tblGrid>
                <a:gridCol w="720725"/>
                <a:gridCol w="1008063"/>
                <a:gridCol w="1800225"/>
                <a:gridCol w="1439862"/>
                <a:gridCol w="3744913"/>
              </a:tblGrid>
              <a:tr h="434975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权力机构</a:t>
                      </a:r>
                      <a:endParaRPr lang="zh-CN" altLang="en-US" sz="2000" b="1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产生方式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任期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权限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0338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皇帝</a:t>
                      </a:r>
                      <a:endParaRPr lang="zh-CN" altLang="en-US" sz="2000" b="1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世袭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无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宣战、媾和、缔约、召集和解散联邦议会和帝国议会的权力。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统帅全国的武装力量。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任命宰相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5537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宰相</a:t>
                      </a:r>
                      <a:endParaRPr lang="zh-CN" altLang="en-US" sz="2000" b="1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由皇帝任命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任期长短取决于皇帝的意愿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主持帝国政府工作。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只对皇帝负责。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内阁首脑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0013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议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会</a:t>
                      </a:r>
                      <a:endParaRPr lang="zh-CN" altLang="en-US" sz="2000" b="1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联邦议会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（上议院）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代表不经选举，来自保守贵族和大资产阶级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权力巨大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任何法律须经联邦议会同意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35137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帝国议会（下议院）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普选产生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权力较小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它通过的任何决议都必须经联邦议会通过，并得到皇帝批准才能实行。</a:t>
                      </a:r>
                      <a:endParaRPr lang="zh-CN" altLang="en-US" sz="2000" b="1" dirty="0"/>
                    </a:p>
                    <a:p>
                      <a:pPr marL="0" lvl="0" indent="0">
                        <a:buNone/>
                      </a:pPr>
                      <a:r>
                        <a:rPr lang="zh-CN" altLang="en-US" sz="2000" b="1" dirty="0"/>
                        <a:t>没有任何行政监督权</a:t>
                      </a:r>
                      <a:endParaRPr lang="zh-CN" altLang="en-US" sz="20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7650" name="文本框 109569"/>
          <p:cNvSpPr txBox="1"/>
          <p:nvPr/>
        </p:nvSpPr>
        <p:spPr>
          <a:xfrm>
            <a:off x="762000" y="685800"/>
            <a:ext cx="3505200" cy="8239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800" b="1" dirty="0">
                <a:latin typeface="华文行楷" pitchFamily="2" charset="-122"/>
                <a:ea typeface="华文行楷" pitchFamily="2" charset="-122"/>
              </a:rPr>
              <a:t>3.</a:t>
            </a:r>
            <a:r>
              <a:rPr lang="zh-CN" altLang="en-US" sz="4800" b="1" dirty="0">
                <a:latin typeface="华文行楷" pitchFamily="2" charset="-122"/>
                <a:ea typeface="华文行楷" pitchFamily="2" charset="-122"/>
              </a:rPr>
              <a:t>意义</a:t>
            </a:r>
            <a:endParaRPr lang="zh-CN" altLang="en-US" sz="4800" b="1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09571" name="文本框 109570"/>
          <p:cNvSpPr txBox="1"/>
          <p:nvPr/>
        </p:nvSpPr>
        <p:spPr>
          <a:xfrm>
            <a:off x="762000" y="1524000"/>
            <a:ext cx="7315200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1)</a:t>
            </a:r>
            <a:r>
              <a:rPr lang="zh-CN" altLang="en-US" sz="32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标志着德国资产阶级性质的君主立宪制度的确立 </a:t>
            </a:r>
            <a:endParaRPr lang="zh-CN" altLang="en-US" sz="3200" b="1">
              <a:solidFill>
                <a:srgbClr val="000000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09572" name="文本框 109571"/>
          <p:cNvSpPr txBox="1"/>
          <p:nvPr/>
        </p:nvSpPr>
        <p:spPr>
          <a:xfrm>
            <a:off x="762000" y="3048000"/>
            <a:ext cx="7772400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2)</a:t>
            </a:r>
            <a:r>
              <a:rPr lang="zh-CN" altLang="en-US" sz="32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有利于德国资本主义的发展，并使德国跻身世界强国之列</a:t>
            </a:r>
            <a:r>
              <a:rPr lang="zh-CN" altLang="en-US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</a:t>
            </a:r>
            <a:endParaRPr lang="zh-CN" altLang="en-US" dirty="0">
              <a:solidFill>
                <a:srgbClr val="000000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09573" name="文本框 109572"/>
          <p:cNvSpPr txBox="1"/>
          <p:nvPr/>
        </p:nvSpPr>
        <p:spPr>
          <a:xfrm>
            <a:off x="762000" y="4648200"/>
            <a:ext cx="74676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3)</a:t>
            </a:r>
            <a:r>
              <a:rPr lang="zh-CN" altLang="en-US" sz="32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带有浓厚的封建性</a:t>
            </a:r>
            <a:r>
              <a:rPr lang="en-US" altLang="zh-CN" sz="32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,</a:t>
            </a:r>
            <a:r>
              <a:rPr lang="zh-CN" altLang="en-US" sz="32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军事性色彩</a:t>
            </a:r>
            <a:endParaRPr lang="zh-CN" altLang="en-US" sz="3200" b="1" dirty="0">
              <a:solidFill>
                <a:srgbClr val="000000"/>
              </a:solidFill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109576" name="组合 109575"/>
          <p:cNvGrpSpPr/>
          <p:nvPr/>
        </p:nvGrpSpPr>
        <p:grpSpPr>
          <a:xfrm>
            <a:off x="381000" y="914400"/>
            <a:ext cx="8424863" cy="4876800"/>
            <a:chOff x="240" y="672"/>
            <a:chExt cx="5307" cy="2404"/>
          </a:xfrm>
        </p:grpSpPr>
        <p:sp>
          <p:nvSpPr>
            <p:cNvPr id="27655" name="横卷形 109573"/>
            <p:cNvSpPr/>
            <p:nvPr/>
          </p:nvSpPr>
          <p:spPr>
            <a:xfrm>
              <a:off x="240" y="672"/>
              <a:ext cx="5307" cy="2404"/>
            </a:xfrm>
            <a:prstGeom prst="horizontalScroll">
              <a:avLst>
                <a:gd name="adj" fmla="val 12500"/>
              </a:avLst>
            </a:prstGeom>
            <a:solidFill>
              <a:srgbClr val="FFFF99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endParaRPr lang="zh-CN" sz="36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9575" name="文本框 109574"/>
            <p:cNvSpPr txBox="1"/>
            <p:nvPr/>
          </p:nvSpPr>
          <p:spPr>
            <a:xfrm>
              <a:off x="528" y="1008"/>
              <a:ext cx="4992" cy="139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3600" b="1" noProof="1" dirty="0">
                  <a:solidFill>
                    <a:srgbClr val="FF0000"/>
                  </a:solidFill>
                  <a:effectLst>
                    <a:outerShdw blurRad="38100" dist="38100" dir="2700000">
                      <a:srgbClr val="000000"/>
                    </a:outerShdw>
                  </a:effectLst>
                  <a:latin typeface="华文中宋" pitchFamily="2" charset="-122"/>
                  <a:ea typeface="华文中宋" pitchFamily="2" charset="-122"/>
                  <a:cs typeface="+mn-cs"/>
                </a:rPr>
                <a:t>       </a:t>
              </a:r>
              <a:r>
                <a:rPr lang="zh-CN" altLang="en-US" sz="3600" b="1" noProof="1" dirty="0">
                  <a:solidFill>
                    <a:srgbClr val="FF0000"/>
                  </a:solidFill>
                  <a:effectLst>
                    <a:outerShdw blurRad="38100" dist="38100" dir="2700000">
                      <a:srgbClr val="000000"/>
                    </a:outerShdw>
                  </a:effectLst>
                  <a:latin typeface="华文中宋" pitchFamily="2" charset="-122"/>
                  <a:ea typeface="华文中宋" pitchFamily="2" charset="-122"/>
                  <a:cs typeface="+mn-cs"/>
                </a:rPr>
                <a:t>德国，特别是普鲁士，是一个倒立着的金字塔。牢牢埋在地里的塔尖是普鲁士士兵头盔上的尖铁，一切都是由它托着。</a:t>
              </a:r>
              <a:endParaRPr lang="zh-CN" altLang="en-US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中宋" pitchFamily="2" charset="-122"/>
                <a:ea typeface="华文中宋" pitchFamily="2" charset="-122"/>
              </a:endParaRPr>
            </a:p>
            <a:p>
              <a:r>
                <a:rPr lang="zh-CN" altLang="en-US" sz="3600" b="1" noProof="1">
                  <a:solidFill>
                    <a:srgbClr val="FF0000"/>
                  </a:solidFill>
                  <a:effectLst>
                    <a:outerShdw blurRad="38100" dist="38100" dir="2700000">
                      <a:srgbClr val="000000"/>
                    </a:outerShdw>
                  </a:effectLst>
                  <a:latin typeface="华文中宋" pitchFamily="2" charset="-122"/>
                  <a:ea typeface="华文中宋" pitchFamily="2" charset="-122"/>
                  <a:cs typeface="+mn-cs"/>
                </a:rPr>
                <a:t>                      </a:t>
              </a:r>
              <a:r>
                <a:rPr lang="en-US" altLang="zh-CN" sz="3600" b="1" noProof="1">
                  <a:solidFill>
                    <a:srgbClr val="FF0000"/>
                  </a:solidFill>
                  <a:effectLst>
                    <a:outerShdw blurRad="38100" dist="38100" dir="2700000">
                      <a:srgbClr val="000000"/>
                    </a:outerShdw>
                  </a:effectLst>
                  <a:latin typeface="Arial" panose="020B0604020202020204" pitchFamily="34" charset="0"/>
                  <a:ea typeface="华文中宋" pitchFamily="2" charset="-122"/>
                  <a:cs typeface="+mn-cs"/>
                </a:rPr>
                <a:t>——</a:t>
              </a:r>
              <a:r>
                <a:rPr lang="zh-CN" altLang="en-US" sz="3600" b="1" noProof="1" dirty="0">
                  <a:solidFill>
                    <a:srgbClr val="FF0000"/>
                  </a:solidFill>
                  <a:effectLst>
                    <a:outerShdw blurRad="38100" dist="38100" dir="2700000">
                      <a:srgbClr val="000000"/>
                    </a:outerShdw>
                  </a:effectLst>
                  <a:latin typeface="华文中宋" pitchFamily="2" charset="-122"/>
                  <a:ea typeface="华文中宋" pitchFamily="2" charset="-122"/>
                  <a:cs typeface="+mn-cs"/>
                </a:rPr>
                <a:t>威廉</a:t>
              </a:r>
              <a:r>
                <a:rPr lang="en-US" altLang="zh-CN" sz="3600" b="1" noProof="1">
                  <a:solidFill>
                    <a:srgbClr val="FF0000"/>
                  </a:solidFill>
                  <a:effectLst>
                    <a:outerShdw blurRad="38100" dist="38100" dir="2700000">
                      <a:srgbClr val="000000"/>
                    </a:outerShdw>
                  </a:effectLst>
                  <a:latin typeface="Arial" panose="020B0604020202020204" pitchFamily="34" charset="0"/>
                  <a:ea typeface="华文中宋" pitchFamily="2" charset="-122"/>
                  <a:cs typeface="+mn-cs"/>
                </a:rPr>
                <a:t>·</a:t>
              </a:r>
              <a:r>
                <a:rPr lang="zh-CN" altLang="en-US" sz="3600" b="1" noProof="1" dirty="0">
                  <a:solidFill>
                    <a:srgbClr val="FF0000"/>
                  </a:solidFill>
                  <a:effectLst>
                    <a:outerShdw blurRad="38100" dist="38100" dir="2700000">
                      <a:srgbClr val="000000"/>
                    </a:outerShdw>
                  </a:effectLst>
                  <a:latin typeface="华文中宋" pitchFamily="2" charset="-122"/>
                  <a:ea typeface="华文中宋" pitchFamily="2" charset="-122"/>
                  <a:cs typeface="+mn-cs"/>
                </a:rPr>
                <a:t>李卜克内西</a:t>
              </a:r>
              <a:endParaRPr lang="zh-CN" altLang="en-US" sz="3600" b="1" noProof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中宋" pitchFamily="2" charset="-122"/>
                <a:ea typeface="华文中宋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/>
      <p:bldP spid="109572" grpId="0"/>
      <p:bldP spid="10957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62818" name="标题 162817"/>
          <p:cNvSpPr>
            <a:spLocks noGrp="1" noRot="1"/>
          </p:cNvSpPr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b="1" dirty="0"/>
              <a:t>作用</a:t>
            </a:r>
            <a:endParaRPr lang="zh-CN" altLang="en-US" b="1" dirty="0"/>
          </a:p>
        </p:txBody>
      </p:sp>
      <p:sp>
        <p:nvSpPr>
          <p:cNvPr id="162819" name="内容占位符 162818"/>
          <p:cNvSpPr>
            <a:spLocks noGrp="1" noRot="1"/>
          </p:cNvSpPr>
          <p:nvPr>
            <p:ph idx="1"/>
          </p:nvPr>
        </p:nvSpPr>
        <p:spPr>
          <a:ln/>
        </p:spPr>
        <p:txBody>
          <a:bodyPr anchor="t"/>
          <a:p>
            <a:r>
              <a:rPr lang="zh-CN" altLang="en-US" b="1" dirty="0"/>
              <a:t>德国资产阶级性质的君主专制制度的确立。</a:t>
            </a:r>
            <a:endParaRPr lang="zh-CN" altLang="en-US" b="1" dirty="0"/>
          </a:p>
          <a:p>
            <a:r>
              <a:rPr lang="zh-CN" altLang="en-US" b="1" dirty="0"/>
              <a:t>是德国社会的一大进步。</a:t>
            </a:r>
            <a:endParaRPr lang="zh-CN" altLang="en-US" b="1" dirty="0"/>
          </a:p>
          <a:p>
            <a:r>
              <a:rPr lang="zh-CN" altLang="en-US" b="1" dirty="0"/>
              <a:t>有利于德国资本主义的发展。并使德国跻身世界前列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2819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charRg st="2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2819">
                                            <p:txEl>
                                              <p:charRg st="20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charRg st="32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2819">
                                            <p:txEl>
                                              <p:charRg st="32" end="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8" grpId="0"/>
      <p:bldP spid="16281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63842" name="标题 163841"/>
          <p:cNvSpPr>
            <a:spLocks noGrp="1" noRot="1"/>
          </p:cNvSpPr>
          <p:nvPr>
            <p:ph type="title"/>
          </p:nvPr>
        </p:nvSpPr>
        <p:spPr>
          <a:xfrm>
            <a:off x="395288" y="549275"/>
            <a:ext cx="8229600" cy="1143000"/>
          </a:xfrm>
          <a:ln/>
        </p:spPr>
        <p:txBody>
          <a:bodyPr anchor="ctr"/>
          <a:p>
            <a:r>
              <a:rPr lang="zh-CN" altLang="en-US" b="1" dirty="0"/>
              <a:t>马克思对德意志帝国的评价</a:t>
            </a:r>
            <a:endParaRPr lang="zh-CN" altLang="en-US" b="1" dirty="0"/>
          </a:p>
        </p:txBody>
      </p:sp>
      <p:sp>
        <p:nvSpPr>
          <p:cNvPr id="163843" name="内容占位符 163842"/>
          <p:cNvSpPr>
            <a:spLocks noGrp="1" noRot="1"/>
          </p:cNvSpPr>
          <p:nvPr>
            <p:ph idx="1"/>
          </p:nvPr>
        </p:nvSpPr>
        <p:spPr>
          <a:xfrm>
            <a:off x="539750" y="2060575"/>
            <a:ext cx="8229600" cy="3417888"/>
          </a:xfrm>
          <a:ln/>
        </p:spPr>
        <p:txBody>
          <a:bodyPr anchor="t"/>
          <a:p>
            <a:r>
              <a:rPr lang="zh-CN" altLang="en-US" sz="3600" b="1" dirty="0"/>
              <a:t>德意志帝国是“</a:t>
            </a:r>
            <a:r>
              <a:rPr lang="zh-CN" altLang="en-US" sz="3600" b="1" dirty="0">
                <a:hlinkClick r:id="rId2" action="ppaction://hlinksldjump"/>
              </a:rPr>
              <a:t>一个以议会形式粉饰门面、混杂着封建主义残余</a:t>
            </a:r>
            <a:r>
              <a:rPr lang="zh-CN" altLang="en-US" sz="3600" b="1" dirty="0"/>
              <a:t>、已经受到资产阶级影响、按官僚制度组织起来、并以警察来保卫的、</a:t>
            </a:r>
            <a:r>
              <a:rPr lang="zh-CN" altLang="en-US" sz="3600" b="1" dirty="0">
                <a:hlinkClick r:id="rId2" action="ppaction://hlinksldjump"/>
              </a:rPr>
              <a:t>军事专制制度</a:t>
            </a:r>
            <a:r>
              <a:rPr lang="zh-CN" altLang="en-US" sz="3600" b="1" dirty="0"/>
              <a:t>的国家。</a:t>
            </a:r>
            <a:r>
              <a:rPr lang="zh-CN" altLang="en-US" sz="3600" b="1"/>
              <a:t>”</a:t>
            </a:r>
            <a:endParaRPr lang="zh-CN" alt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charRg st="0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43">
                                            <p:txEl>
                                              <p:charRg st="0" end="7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  <p:bldP spid="16384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64866" name="内容占位符 164865"/>
          <p:cNvSpPr>
            <a:spLocks noGrp="1" noRot="1"/>
          </p:cNvSpPr>
          <p:nvPr>
            <p:ph idx="1"/>
          </p:nvPr>
        </p:nvSpPr>
        <p:spPr>
          <a:xfrm>
            <a:off x="1320800" y="533400"/>
            <a:ext cx="7518400" cy="1597025"/>
          </a:xfrm>
          <a:ln/>
        </p:spPr>
        <p:txBody>
          <a:bodyPr anchor="t"/>
          <a:p>
            <a:pPr>
              <a:buNone/>
            </a:pPr>
            <a:r>
              <a:rPr lang="zh-CN" altLang="en-US" sz="2800" b="1" dirty="0"/>
              <a:t>　德国的君主立宪制其实只不过是将欧洲流行的自由主义、民主主义拿来装点门面，普鲁士的专制主义传统才是它的实质。</a:t>
            </a:r>
            <a:endParaRPr lang="zh-CN" altLang="en-US" sz="2800" b="1" dirty="0"/>
          </a:p>
        </p:txBody>
      </p:sp>
      <p:sp>
        <p:nvSpPr>
          <p:cNvPr id="164867" name="文本框 164866"/>
          <p:cNvSpPr txBox="1"/>
          <p:nvPr/>
        </p:nvSpPr>
        <p:spPr>
          <a:xfrm>
            <a:off x="1731963" y="4937125"/>
            <a:ext cx="7183437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由改革过渡到资本主义，自上而下完成统一，使浓厚的专制主义得以保留。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868" name="文本框 164867"/>
          <p:cNvSpPr txBox="1"/>
          <p:nvPr/>
        </p:nvSpPr>
        <p:spPr>
          <a:xfrm>
            <a:off x="152400" y="914400"/>
            <a:ext cx="1143000" cy="636588"/>
          </a:xfrm>
          <a:prstGeom prst="rect">
            <a:avLst/>
          </a:prstGeom>
          <a:noFill/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  <a:hlinkClick r:id="rId2" action="ppaction://hlinksldjump"/>
              </a:rPr>
              <a:t>实质</a:t>
            </a:r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869" name="矩形 164868"/>
          <p:cNvSpPr/>
          <p:nvPr/>
        </p:nvSpPr>
        <p:spPr>
          <a:xfrm>
            <a:off x="1981200" y="2590800"/>
            <a:ext cx="3581400" cy="16764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spcBef>
                <a:spcPct val="20000"/>
              </a:spcBef>
              <a:buChar char="•"/>
            </a:pP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专制主义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342900" indent="-342900">
              <a:spcBef>
                <a:spcPct val="20000"/>
              </a:spcBef>
              <a:buChar char="•"/>
            </a:pP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军国主义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342900" indent="-342900">
              <a:spcBef>
                <a:spcPct val="20000"/>
              </a:spcBef>
              <a:buChar char="•"/>
            </a:pPr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870" name="文本框 164869"/>
          <p:cNvSpPr txBox="1"/>
          <p:nvPr/>
        </p:nvSpPr>
        <p:spPr>
          <a:xfrm>
            <a:off x="152400" y="2895600"/>
            <a:ext cx="1143000" cy="636588"/>
          </a:xfrm>
          <a:prstGeom prst="rect">
            <a:avLst/>
          </a:prstGeom>
          <a:noFill/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特点</a:t>
            </a:r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871" name="文本框 164870"/>
          <p:cNvSpPr txBox="1"/>
          <p:nvPr/>
        </p:nvSpPr>
        <p:spPr>
          <a:xfrm>
            <a:off x="152400" y="5078413"/>
            <a:ext cx="1143000" cy="636587"/>
          </a:xfrm>
          <a:prstGeom prst="rect">
            <a:avLst/>
          </a:prstGeom>
          <a:noFill/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原因</a:t>
            </a:r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>
                                            <p:txEl>
                                              <p:charRg st="0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866">
                                            <p:txEl>
                                              <p:charRg st="0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4866">
                                            <p:txEl>
                                              <p:charRg st="0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>
                                            <p:txEl>
                                              <p:charRg st="0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4866">
                                            <p:txEl>
                                              <p:charRg st="0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 build="p"/>
      <p:bldP spid="164866" grpId="1" build="p"/>
      <p:bldP spid="164867" grpId="0"/>
      <p:bldP spid="164868" grpId="0" bldLvl="0" animBg="1"/>
      <p:bldP spid="164869" grpId="0"/>
      <p:bldP spid="164870" grpId="0" bldLvl="0" animBg="1"/>
      <p:bldP spid="164871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65890" name="标题 165889"/>
          <p:cNvSpPr>
            <a:spLocks noGrp="1" noRot="1"/>
          </p:cNvSpPr>
          <p:nvPr>
            <p:ph type="title"/>
          </p:nvPr>
        </p:nvSpPr>
        <p:spPr>
          <a:xfrm>
            <a:off x="323850" y="274638"/>
            <a:ext cx="8229600" cy="1143000"/>
          </a:xfrm>
          <a:ln/>
        </p:spPr>
        <p:txBody>
          <a:bodyPr anchor="ctr"/>
          <a:p>
            <a:r>
              <a:rPr lang="zh-CN" altLang="en-US" b="1" dirty="0"/>
              <a:t>德意志帝国的军国主义</a:t>
            </a:r>
            <a:endParaRPr lang="zh-CN" altLang="en-US" b="1" dirty="0"/>
          </a:p>
        </p:txBody>
      </p:sp>
      <p:sp>
        <p:nvSpPr>
          <p:cNvPr id="165891" name="内容占位符 165890"/>
          <p:cNvSpPr>
            <a:spLocks noGrp="1" noRot="1"/>
          </p:cNvSpPr>
          <p:nvPr>
            <p:ph idx="1"/>
          </p:nvPr>
        </p:nvSpPr>
        <p:spPr>
          <a:ln/>
        </p:spPr>
        <p:txBody>
          <a:bodyPr anchor="t"/>
          <a:p>
            <a:r>
              <a:rPr lang="en-US" altLang="zh-CN" b="1" dirty="0"/>
              <a:t>“</a:t>
            </a:r>
            <a:r>
              <a:rPr lang="zh-CN" altLang="en-US" b="1" dirty="0"/>
              <a:t>日尔曼”：令人生畏的、好战的战士。</a:t>
            </a:r>
            <a:endParaRPr lang="zh-CN" altLang="en-US" b="1" dirty="0"/>
          </a:p>
          <a:p>
            <a:r>
              <a:rPr lang="zh-CN" altLang="en-US" b="1" dirty="0"/>
              <a:t>战争和掠夺是日尔曼部落生活不可缺少的一部分。</a:t>
            </a:r>
            <a:endParaRPr lang="zh-CN" altLang="en-US" b="1" dirty="0"/>
          </a:p>
          <a:p>
            <a:r>
              <a:rPr lang="zh-CN" altLang="en-US" b="1" dirty="0"/>
              <a:t>强大的普鲁士，好战的容克阶级（容克</a:t>
            </a:r>
            <a:r>
              <a:rPr lang="en-US" altLang="zh-CN" b="1" dirty="0"/>
              <a:t>:</a:t>
            </a:r>
            <a:r>
              <a:rPr lang="zh-CN" altLang="en-US" b="1" dirty="0"/>
              <a:t>德语</a:t>
            </a:r>
            <a:r>
              <a:rPr lang="en-US" altLang="zh-CN" b="1" err="1"/>
              <a:t>junker</a:t>
            </a:r>
            <a:r>
              <a:rPr lang="en-US" altLang="zh-CN" b="1" dirty="0"/>
              <a:t>,</a:t>
            </a:r>
            <a:r>
              <a:rPr lang="zh-CN" altLang="en-US" b="1" dirty="0"/>
              <a:t>俾斯麦容克贵族家庭出身）。</a:t>
            </a:r>
            <a:endParaRPr lang="zh-CN" altLang="en-US" b="1" dirty="0"/>
          </a:p>
          <a:p>
            <a:r>
              <a:rPr lang="zh-CN" altLang="en-US" b="1" dirty="0">
                <a:hlinkClick r:id="rId2" action="ppaction://hlinksldjump"/>
              </a:rPr>
              <a:t>武力统一，崇尚武力</a:t>
            </a:r>
            <a:r>
              <a:rPr lang="zh-CN" altLang="en-US" b="1" dirty="0"/>
              <a:t>。</a:t>
            </a:r>
            <a:endParaRPr lang="zh-CN" altLang="en-US" b="1" dirty="0"/>
          </a:p>
          <a:p>
            <a:r>
              <a:rPr lang="zh-CN" altLang="en-US" b="1" dirty="0">
                <a:hlinkClick r:id="rId3" action="ppaction://hlinkfile"/>
              </a:rPr>
              <a:t>军国主义对德国有极深的影响。</a:t>
            </a:r>
            <a:endParaRPr lang="zh-CN" altLang="en-US" b="1" dirty="0"/>
          </a:p>
          <a:p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5891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charRg st="19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5891">
                                            <p:txEl>
                                              <p:charRg st="19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charRg st="42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5891">
                                            <p:txEl>
                                              <p:charRg st="42" end="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charRg st="83" end="9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5891">
                                            <p:txEl>
                                              <p:charRg st="83" end="9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charRg st="94" end="1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5891">
                                            <p:txEl>
                                              <p:charRg st="94" end="10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0" grpId="0"/>
      <p:bldP spid="16589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66914" name="标题 166913"/>
          <p:cNvSpPr>
            <a:spLocks noGrp="1" noRot="1"/>
          </p:cNvSpPr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4000" b="1" dirty="0">
                <a:solidFill>
                  <a:schemeClr val="tx1"/>
                </a:solidFill>
              </a:rPr>
              <a:t>专制主义和军国主义影响下的德国</a:t>
            </a:r>
            <a:endParaRPr lang="zh-CN" altLang="en-US" sz="4000" b="1" dirty="0">
              <a:solidFill>
                <a:schemeClr val="tx1"/>
              </a:solidFill>
            </a:endParaRPr>
          </a:p>
        </p:txBody>
      </p:sp>
      <p:sp>
        <p:nvSpPr>
          <p:cNvPr id="166915" name="内容占位符 166914"/>
          <p:cNvSpPr>
            <a:spLocks noGrp="1" noRot="1"/>
          </p:cNvSpPr>
          <p:nvPr>
            <p:ph idx="1"/>
          </p:nvPr>
        </p:nvSpPr>
        <p:spPr>
          <a:ln/>
        </p:spPr>
        <p:txBody>
          <a:bodyPr anchor="t"/>
          <a:p>
            <a:r>
              <a:rPr lang="zh-CN" altLang="en-US" b="1" dirty="0"/>
              <a:t>第一次世界大战（</a:t>
            </a:r>
            <a:r>
              <a:rPr lang="en-US" altLang="zh-CN" b="1" dirty="0"/>
              <a:t>1914</a:t>
            </a:r>
            <a:r>
              <a:rPr lang="zh-CN" altLang="en-US" b="1" dirty="0"/>
              <a:t>－</a:t>
            </a:r>
            <a:r>
              <a:rPr lang="en-US" altLang="zh-CN" b="1" dirty="0"/>
              <a:t>1918</a:t>
            </a:r>
            <a:r>
              <a:rPr lang="zh-CN" altLang="en-US" b="1" dirty="0"/>
              <a:t>）</a:t>
            </a:r>
            <a:endParaRPr lang="zh-CN" altLang="en-US" b="1" dirty="0"/>
          </a:p>
          <a:p>
            <a:r>
              <a:rPr lang="zh-CN" altLang="en-US" b="1" dirty="0"/>
              <a:t>魏玛共和国：没有共和主义者的共和国</a:t>
            </a:r>
            <a:endParaRPr lang="zh-CN" altLang="en-US" b="1" dirty="0"/>
          </a:p>
          <a:p>
            <a:r>
              <a:rPr lang="zh-CN" altLang="en-US" b="1" dirty="0"/>
              <a:t>法西斯专政（</a:t>
            </a:r>
            <a:r>
              <a:rPr lang="en-US" altLang="zh-CN" b="1" dirty="0"/>
              <a:t>20</a:t>
            </a:r>
            <a:r>
              <a:rPr lang="zh-CN" altLang="en-US" b="1" dirty="0"/>
              <a:t>世纪</a:t>
            </a:r>
            <a:r>
              <a:rPr lang="en-US" altLang="zh-CN" b="1" dirty="0"/>
              <a:t>30</a:t>
            </a:r>
            <a:r>
              <a:rPr lang="zh-CN" altLang="en-US" b="1" dirty="0"/>
              <a:t>年代）</a:t>
            </a:r>
            <a:endParaRPr lang="zh-CN" altLang="en-US" b="1" dirty="0"/>
          </a:p>
          <a:p>
            <a:r>
              <a:rPr lang="zh-CN" altLang="en-US" b="1" dirty="0"/>
              <a:t>第二次世界大战（</a:t>
            </a:r>
            <a:r>
              <a:rPr lang="en-US" altLang="zh-CN" b="1" dirty="0"/>
              <a:t>1939</a:t>
            </a:r>
            <a:r>
              <a:rPr lang="zh-CN" altLang="en-US" b="1" dirty="0"/>
              <a:t>－</a:t>
            </a:r>
            <a:r>
              <a:rPr lang="en-US" altLang="zh-CN" b="1" dirty="0"/>
              <a:t>1945</a:t>
            </a:r>
            <a:r>
              <a:rPr lang="zh-CN" altLang="en-US" b="1" dirty="0"/>
              <a:t>）</a:t>
            </a:r>
            <a:endParaRPr lang="zh-CN" altLang="en-US" b="1" dirty="0"/>
          </a:p>
          <a:p>
            <a:r>
              <a:rPr lang="zh-CN" altLang="en-US" b="1" dirty="0"/>
              <a:t>要在德国这样的专制主义影响深远的国家建立民主共和政体，必须进行彻底的社会变革。</a:t>
            </a:r>
            <a:endParaRPr lang="zh-CN" altLang="en-US" b="1"/>
          </a:p>
          <a:p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6915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charRg st="19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6915">
                                            <p:txEl>
                                              <p:charRg st="19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charRg st="37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6915">
                                            <p:txEl>
                                              <p:charRg st="37" end="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charRg st="53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6915">
                                            <p:txEl>
                                              <p:charRg st="53" end="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charRg st="72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6915">
                                            <p:txEl>
                                              <p:charRg st="72" end="1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4" grpId="0"/>
      <p:bldP spid="16691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69986" name="矩形 169985"/>
          <p:cNvSpPr/>
          <p:nvPr/>
        </p:nvSpPr>
        <p:spPr>
          <a:xfrm>
            <a:off x="1116013" y="549275"/>
            <a:ext cx="70008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 b="1">
                <a:ln w="19050" cap="flat" cmpd="sng">
                  <a:solidFill>
                    <a:srgbClr val="99CCFF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英国与德意志帝国政治制度的对比</a:t>
            </a:r>
            <a:endParaRPr lang="zh-CN" altLang="en-US" sz="3600" b="1">
              <a:ln w="19050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69987" name="表格 169986"/>
          <p:cNvGraphicFramePr/>
          <p:nvPr/>
        </p:nvGraphicFramePr>
        <p:xfrm>
          <a:off x="395288" y="1630363"/>
          <a:ext cx="8496300" cy="4178300"/>
        </p:xfrm>
        <a:graphic>
          <a:graphicData uri="http://schemas.openxmlformats.org/drawingml/2006/table">
            <a:tbl>
              <a:tblPr/>
              <a:tblGrid>
                <a:gridCol w="1971675"/>
                <a:gridCol w="3394075"/>
                <a:gridCol w="3130550"/>
              </a:tblGrid>
              <a:tr h="86201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b="1" dirty="0">
                          <a:solidFill>
                            <a:srgbClr val="000000"/>
                          </a:solidFill>
                          <a:latin typeface="隶书" pitchFamily="49" charset="-122"/>
                          <a:ea typeface="隶书" pitchFamily="49" charset="-122"/>
                        </a:rPr>
                        <a:t>          </a:t>
                      </a:r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隶书" pitchFamily="49" charset="-122"/>
                          <a:ea typeface="隶书" pitchFamily="49" charset="-122"/>
                        </a:rPr>
                        <a:t>（德国）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b="1" dirty="0">
                          <a:solidFill>
                            <a:srgbClr val="000000"/>
                          </a:solidFill>
                          <a:latin typeface="隶书" pitchFamily="49" charset="-122"/>
                          <a:ea typeface="隶书" pitchFamily="49" charset="-122"/>
                        </a:rPr>
                        <a:t>        </a:t>
                      </a:r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隶书" pitchFamily="49" charset="-122"/>
                          <a:ea typeface="隶书" pitchFamily="49" charset="-122"/>
                        </a:rPr>
                        <a:t>（英国）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49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b="1" dirty="0">
                          <a:solidFill>
                            <a:srgbClr val="000000"/>
                          </a:solidFill>
                          <a:latin typeface="隶书" pitchFamily="49" charset="-122"/>
                          <a:ea typeface="隶书" pitchFamily="49" charset="-122"/>
                        </a:rPr>
                        <a:t> </a:t>
                      </a:r>
                      <a:r>
                        <a:rPr lang="zh-CN" altLang="en-US" b="1" dirty="0">
                          <a:solidFill>
                            <a:srgbClr val="000000"/>
                          </a:solidFill>
                          <a:latin typeface="隶书" pitchFamily="49" charset="-122"/>
                          <a:ea typeface="隶书" pitchFamily="49" charset="-122"/>
                        </a:rPr>
                        <a:t>国家元首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648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80000"/>
                        </a:lnSpc>
                        <a:buNone/>
                      </a:pPr>
                      <a:r>
                        <a:rPr lang="en-US" altLang="zh-CN" b="1" dirty="0">
                          <a:solidFill>
                            <a:srgbClr val="000000"/>
                          </a:solidFill>
                          <a:latin typeface="隶书" pitchFamily="49" charset="-122"/>
                          <a:ea typeface="隶书" pitchFamily="49" charset="-122"/>
                        </a:rPr>
                        <a:t> </a:t>
                      </a:r>
                      <a:r>
                        <a:rPr lang="zh-CN" altLang="en-US" b="1" dirty="0">
                          <a:solidFill>
                            <a:srgbClr val="000000"/>
                          </a:solidFill>
                          <a:latin typeface="隶书" pitchFamily="49" charset="-122"/>
                          <a:ea typeface="隶书" pitchFamily="49" charset="-122"/>
                        </a:rPr>
                        <a:t>首相和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lvl="0" indent="0">
                        <a:lnSpc>
                          <a:spcPct val="80000"/>
                        </a:lnSpc>
                        <a:buNone/>
                      </a:pPr>
                      <a:r>
                        <a:rPr lang="zh-CN" altLang="en-US" b="1" dirty="0">
                          <a:solidFill>
                            <a:srgbClr val="000000"/>
                          </a:solidFill>
                          <a:latin typeface="隶书" pitchFamily="49" charset="-122"/>
                          <a:ea typeface="隶书" pitchFamily="49" charset="-122"/>
                        </a:rPr>
                        <a:t> 政  府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49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b="1" dirty="0">
                          <a:solidFill>
                            <a:srgbClr val="000000"/>
                          </a:solidFill>
                          <a:latin typeface="隶书" pitchFamily="49" charset="-122"/>
                          <a:ea typeface="隶书" pitchFamily="49" charset="-122"/>
                        </a:rPr>
                        <a:t> </a:t>
                      </a:r>
                      <a:r>
                        <a:rPr lang="zh-CN" altLang="en-US" b="1" dirty="0">
                          <a:solidFill>
                            <a:srgbClr val="000000"/>
                          </a:solidFill>
                          <a:latin typeface="隶书" pitchFamily="49" charset="-122"/>
                          <a:ea typeface="隶书" pitchFamily="49" charset="-122"/>
                        </a:rPr>
                        <a:t>议会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17" name="文本框 170008"/>
          <p:cNvSpPr txBox="1"/>
          <p:nvPr/>
        </p:nvSpPr>
        <p:spPr>
          <a:xfrm>
            <a:off x="3851275" y="2420938"/>
            <a:ext cx="1296988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0010" name="文本框 170009"/>
          <p:cNvSpPr txBox="1"/>
          <p:nvPr/>
        </p:nvSpPr>
        <p:spPr>
          <a:xfrm>
            <a:off x="2339975" y="2565400"/>
            <a:ext cx="3311525" cy="968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隶书" pitchFamily="49" charset="-122"/>
              </a:rPr>
              <a:t>德意志皇帝，由普鲁士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隶书" pitchFamily="49" charset="-122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隶书" pitchFamily="49" charset="-122"/>
              </a:rPr>
              <a:t>国王世袭，</a:t>
            </a:r>
            <a:r>
              <a:rPr lang="zh-CN" altLang="en-US" sz="2400" b="1" dirty="0">
                <a:solidFill>
                  <a:schemeClr val="hlink"/>
                </a:solidFill>
                <a:latin typeface="Arial" panose="020B0604020202020204" pitchFamily="34" charset="0"/>
                <a:ea typeface="隶书" pitchFamily="49" charset="-122"/>
              </a:rPr>
              <a:t>拥有广泛的权力</a:t>
            </a:r>
            <a:endParaRPr lang="zh-CN" altLang="en-US" sz="2400" b="1" dirty="0">
              <a:solidFill>
                <a:schemeClr val="hlink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170011" name="文本框 170010"/>
          <p:cNvSpPr txBox="1"/>
          <p:nvPr/>
        </p:nvSpPr>
        <p:spPr>
          <a:xfrm>
            <a:off x="5867400" y="2565400"/>
            <a:ext cx="2879725" cy="822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隶书" pitchFamily="49" charset="-122"/>
              </a:rPr>
              <a:t>国王，统而不治国家的象征，</a:t>
            </a:r>
            <a:r>
              <a:rPr lang="zh-CN" altLang="en-US" sz="2400" b="1" dirty="0">
                <a:solidFill>
                  <a:schemeClr val="hlink"/>
                </a:solidFill>
                <a:latin typeface="Arial" panose="020B0604020202020204" pitchFamily="34" charset="0"/>
                <a:ea typeface="隶书" pitchFamily="49" charset="-122"/>
              </a:rPr>
              <a:t>无实权</a:t>
            </a:r>
            <a:endParaRPr lang="zh-CN" altLang="en-US" sz="2400" b="1" dirty="0">
              <a:solidFill>
                <a:schemeClr val="hlink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170012" name="文本框 170011"/>
          <p:cNvSpPr txBox="1"/>
          <p:nvPr/>
        </p:nvSpPr>
        <p:spPr>
          <a:xfrm>
            <a:off x="2411413" y="3573463"/>
            <a:ext cx="3311525" cy="17351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隶书" pitchFamily="49" charset="-122"/>
              </a:rPr>
              <a:t>首相主持帝国政府，</a:t>
            </a:r>
            <a:r>
              <a:rPr lang="zh-CN" altLang="en-US" sz="2400" b="1" dirty="0">
                <a:solidFill>
                  <a:schemeClr val="hlink"/>
                </a:solidFill>
                <a:latin typeface="Arial" panose="020B0604020202020204" pitchFamily="34" charset="0"/>
                <a:ea typeface="隶书" pitchFamily="49" charset="-122"/>
              </a:rPr>
              <a:t>只对皇帝负责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隶书" pitchFamily="49" charset="-122"/>
              </a:rPr>
              <a:t>，而不对议会负责。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隶书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33821" name="文本框 170012"/>
          <p:cNvSpPr txBox="1"/>
          <p:nvPr/>
        </p:nvSpPr>
        <p:spPr>
          <a:xfrm>
            <a:off x="5651500" y="4870450"/>
            <a:ext cx="1871663" cy="3667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0014" name="文本框 170013"/>
          <p:cNvSpPr txBox="1"/>
          <p:nvPr/>
        </p:nvSpPr>
        <p:spPr>
          <a:xfrm>
            <a:off x="5795963" y="3573463"/>
            <a:ext cx="3024187" cy="11874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隶书" pitchFamily="49" charset="-122"/>
              </a:rPr>
              <a:t>首相和政府（内阁）掌握行政权，</a:t>
            </a:r>
            <a:r>
              <a:rPr lang="zh-CN" altLang="en-US" sz="2400" b="1" dirty="0">
                <a:solidFill>
                  <a:schemeClr val="hlink"/>
                </a:solidFill>
                <a:latin typeface="Arial" panose="020B0604020202020204" pitchFamily="34" charset="0"/>
                <a:ea typeface="隶书" pitchFamily="49" charset="-122"/>
              </a:rPr>
              <a:t>对议会负责</a:t>
            </a:r>
            <a:endParaRPr lang="zh-CN" altLang="en-US" sz="2400" b="1" dirty="0">
              <a:solidFill>
                <a:schemeClr val="hlink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33823" name="文本框 170014"/>
          <p:cNvSpPr txBox="1"/>
          <p:nvPr/>
        </p:nvSpPr>
        <p:spPr>
          <a:xfrm>
            <a:off x="2627313" y="4221163"/>
            <a:ext cx="1944687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0016" name="文本框 170015"/>
          <p:cNvSpPr txBox="1"/>
          <p:nvPr/>
        </p:nvSpPr>
        <p:spPr>
          <a:xfrm>
            <a:off x="2339975" y="4619625"/>
            <a:ext cx="3816350" cy="11874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隶书" pitchFamily="49" charset="-122"/>
              </a:rPr>
              <a:t>联邦议会（各邦代表组成）和</a:t>
            </a:r>
            <a:r>
              <a:rPr lang="zh-CN" altLang="en-US" sz="2400" b="1" dirty="0">
                <a:solidFill>
                  <a:schemeClr val="hlink"/>
                </a:solidFill>
                <a:latin typeface="Arial" panose="020B0604020202020204" pitchFamily="34" charset="0"/>
                <a:ea typeface="隶书" pitchFamily="49" charset="-122"/>
              </a:rPr>
              <a:t>帝国议会（民选，无实权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隶书" pitchFamily="49" charset="-122"/>
              </a:rPr>
              <a:t>）是立法机构</a:t>
            </a:r>
            <a:endParaRPr lang="zh-CN" altLang="en-US" sz="2400" dirty="0">
              <a:solidFill>
                <a:srgbClr val="000000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170017" name="文本框 170016"/>
          <p:cNvSpPr txBox="1"/>
          <p:nvPr/>
        </p:nvSpPr>
        <p:spPr>
          <a:xfrm>
            <a:off x="5795963" y="4725988"/>
            <a:ext cx="3024187" cy="822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隶书" pitchFamily="49" charset="-122"/>
              </a:rPr>
              <a:t>议会是最高的立法机关，</a:t>
            </a:r>
            <a:r>
              <a:rPr lang="zh-CN" altLang="en-US" sz="2400" b="1" dirty="0">
                <a:solidFill>
                  <a:schemeClr val="hlink"/>
                </a:solidFill>
                <a:latin typeface="Arial" panose="020B0604020202020204" pitchFamily="34" charset="0"/>
                <a:ea typeface="隶书" pitchFamily="49" charset="-122"/>
              </a:rPr>
              <a:t>是权力的中心</a:t>
            </a:r>
            <a:endParaRPr lang="zh-CN" altLang="en-US" sz="2400" b="1" dirty="0">
              <a:solidFill>
                <a:schemeClr val="hlink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170018" name="文本框 170017"/>
          <p:cNvSpPr txBox="1"/>
          <p:nvPr/>
        </p:nvSpPr>
        <p:spPr>
          <a:xfrm>
            <a:off x="2482850" y="1630363"/>
            <a:ext cx="1728788" cy="822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hlink"/>
                </a:solidFill>
                <a:latin typeface="Arial" panose="020B0604020202020204" pitchFamily="34" charset="0"/>
                <a:ea typeface="隶书" pitchFamily="49" charset="-122"/>
              </a:rPr>
              <a:t>二元制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隶书" pitchFamily="49" charset="-122"/>
              </a:rPr>
              <a:t>君主立   宪    制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170019" name="文本框 170018"/>
          <p:cNvSpPr txBox="1"/>
          <p:nvPr/>
        </p:nvSpPr>
        <p:spPr>
          <a:xfrm>
            <a:off x="5867400" y="1630363"/>
            <a:ext cx="1441450" cy="822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hlink"/>
                </a:solidFill>
                <a:latin typeface="Arial" panose="020B0604020202020204" pitchFamily="34" charset="0"/>
                <a:ea typeface="隶书" pitchFamily="49" charset="-122"/>
              </a:rPr>
              <a:t>议会制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隶书" pitchFamily="49" charset="-122"/>
              </a:rPr>
              <a:t>君主立宪制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0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0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0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0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0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0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0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0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0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0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0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0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0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10" grpId="0"/>
      <p:bldP spid="170011" grpId="0"/>
      <p:bldP spid="170012" grpId="0"/>
      <p:bldP spid="170014" grpId="0"/>
      <p:bldP spid="170016" grpId="0"/>
      <p:bldP spid="170017" grpId="0"/>
      <p:bldP spid="170018" grpId="0"/>
      <p:bldP spid="1700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110737" name="内容占位符 110736"/>
          <p:cNvGraphicFramePr/>
          <p:nvPr>
            <p:ph idx="4294967295"/>
          </p:nvPr>
        </p:nvGraphicFramePr>
        <p:xfrm>
          <a:off x="457200" y="381000"/>
          <a:ext cx="8229600" cy="6373813"/>
        </p:xfrm>
        <a:graphic>
          <a:graphicData uri="http://schemas.openxmlformats.org/drawingml/2006/table">
            <a:tbl>
              <a:tblPr/>
              <a:tblGrid>
                <a:gridCol w="1676400"/>
                <a:gridCol w="1616075"/>
                <a:gridCol w="1644650"/>
                <a:gridCol w="1646238"/>
                <a:gridCol w="1646237"/>
              </a:tblGrid>
              <a:tr h="86995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 dirty="0">
                          <a:latin typeface="华文中宋" pitchFamily="2" charset="-122"/>
                          <a:ea typeface="华文中宋" pitchFamily="2" charset="-122"/>
                        </a:rPr>
                        <a:t>英国</a:t>
                      </a:r>
                      <a:endParaRPr lang="zh-CN" altLang="en-US" b="1" dirty="0"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 dirty="0">
                          <a:latin typeface="华文中宋" pitchFamily="2" charset="-122"/>
                          <a:ea typeface="华文中宋" pitchFamily="2" charset="-122"/>
                        </a:rPr>
                        <a:t>德国</a:t>
                      </a:r>
                      <a:endParaRPr lang="zh-CN" altLang="en-US" b="1" dirty="0"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 dirty="0">
                          <a:latin typeface="华文中宋" pitchFamily="2" charset="-122"/>
                          <a:ea typeface="华文中宋" pitchFamily="2" charset="-122"/>
                        </a:rPr>
                        <a:t>美国</a:t>
                      </a:r>
                      <a:endParaRPr lang="zh-CN" altLang="en-US" b="1" dirty="0"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 dirty="0">
                          <a:latin typeface="华文中宋" pitchFamily="2" charset="-122"/>
                          <a:ea typeface="华文中宋" pitchFamily="2" charset="-122"/>
                        </a:rPr>
                        <a:t>法国</a:t>
                      </a:r>
                      <a:endParaRPr lang="zh-CN" altLang="en-US" b="1" dirty="0"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 dirty="0">
                          <a:latin typeface="华文中宋" pitchFamily="2" charset="-122"/>
                          <a:ea typeface="华文中宋" pitchFamily="2" charset="-122"/>
                        </a:rPr>
                        <a:t>政体</a:t>
                      </a:r>
                      <a:endParaRPr lang="zh-CN" altLang="en-US" b="1" dirty="0"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3843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 dirty="0">
                          <a:latin typeface="华文中宋" pitchFamily="2" charset="-122"/>
                          <a:ea typeface="华文中宋" pitchFamily="2" charset="-122"/>
                        </a:rPr>
                        <a:t>行政权</a:t>
                      </a:r>
                      <a:endParaRPr lang="zh-CN" altLang="en-US" b="1" dirty="0"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 dirty="0">
                          <a:latin typeface="华文中宋" pitchFamily="2" charset="-122"/>
                          <a:ea typeface="华文中宋" pitchFamily="2" charset="-122"/>
                        </a:rPr>
                        <a:t>立法权</a:t>
                      </a:r>
                      <a:endParaRPr lang="zh-CN" altLang="en-US" b="1" dirty="0"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125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 dirty="0">
                          <a:latin typeface="华文中宋" pitchFamily="2" charset="-122"/>
                          <a:ea typeface="华文中宋" pitchFamily="2" charset="-122"/>
                        </a:rPr>
                        <a:t>特点</a:t>
                      </a:r>
                      <a:endParaRPr lang="zh-CN" altLang="en-US" b="1" dirty="0"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156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 dirty="0">
                          <a:latin typeface="华文中宋" pitchFamily="2" charset="-122"/>
                          <a:ea typeface="华文中宋" pitchFamily="2" charset="-122"/>
                        </a:rPr>
                        <a:t>相同点</a:t>
                      </a:r>
                      <a:endParaRPr lang="zh-CN" altLang="en-US" b="1" dirty="0"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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chemeClr val="tx2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0642" name="矩形 110641"/>
          <p:cNvSpPr/>
          <p:nvPr/>
        </p:nvSpPr>
        <p:spPr>
          <a:xfrm>
            <a:off x="2667000" y="1295400"/>
            <a:ext cx="2224088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君主立宪制</a:t>
            </a:r>
            <a:endParaRPr lang="zh-CN" altLang="en-US" sz="32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43" name="矩形 110642"/>
          <p:cNvSpPr/>
          <p:nvPr/>
        </p:nvSpPr>
        <p:spPr>
          <a:xfrm>
            <a:off x="2362200" y="2209800"/>
            <a:ext cx="1117600" cy="9461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内阁首相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44" name="矩形 110643"/>
          <p:cNvSpPr/>
          <p:nvPr/>
        </p:nvSpPr>
        <p:spPr>
          <a:xfrm>
            <a:off x="3581400" y="2209800"/>
            <a:ext cx="1905000" cy="13112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皇帝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（权力中心）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宰相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45" name="矩形 110644"/>
          <p:cNvSpPr/>
          <p:nvPr/>
        </p:nvSpPr>
        <p:spPr>
          <a:xfrm>
            <a:off x="6172200" y="1295400"/>
            <a:ext cx="24384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民主共和制</a:t>
            </a:r>
            <a:endParaRPr lang="zh-CN" altLang="en-US" sz="32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46" name="矩形 110645"/>
          <p:cNvSpPr/>
          <p:nvPr/>
        </p:nvSpPr>
        <p:spPr>
          <a:xfrm>
            <a:off x="5257800" y="2209800"/>
            <a:ext cx="5105400" cy="9572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总统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（权力中心）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47" name="矩形 110646"/>
          <p:cNvSpPr/>
          <p:nvPr/>
        </p:nvSpPr>
        <p:spPr>
          <a:xfrm>
            <a:off x="7239000" y="2209800"/>
            <a:ext cx="1330325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总统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48" name="矩形 110647"/>
          <p:cNvSpPr/>
          <p:nvPr/>
        </p:nvSpPr>
        <p:spPr>
          <a:xfrm>
            <a:off x="6858000" y="3581400"/>
            <a:ext cx="2022475" cy="9572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国民议会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（权力中心）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49" name="矩形 110648"/>
          <p:cNvSpPr/>
          <p:nvPr/>
        </p:nvSpPr>
        <p:spPr>
          <a:xfrm>
            <a:off x="5562600" y="3657600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国会</a:t>
            </a:r>
            <a:endParaRPr lang="zh-CN" altLang="en-US" sz="2800" b="1" dirty="0">
              <a:solidFill>
                <a:srgbClr val="3333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0650" name="矩形 110649"/>
          <p:cNvSpPr/>
          <p:nvPr/>
        </p:nvSpPr>
        <p:spPr>
          <a:xfrm>
            <a:off x="1981200" y="3657600"/>
            <a:ext cx="2514600" cy="8842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议会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（权力中心）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51" name="矩形 110650"/>
          <p:cNvSpPr/>
          <p:nvPr/>
        </p:nvSpPr>
        <p:spPr>
          <a:xfrm>
            <a:off x="4038600" y="36576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议会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54" name="矩形 110653"/>
          <p:cNvSpPr/>
          <p:nvPr/>
        </p:nvSpPr>
        <p:spPr>
          <a:xfrm>
            <a:off x="5638800" y="37338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endParaRPr lang="zh-CN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56" name="矩形 110655"/>
          <p:cNvSpPr/>
          <p:nvPr/>
        </p:nvSpPr>
        <p:spPr>
          <a:xfrm>
            <a:off x="2057400" y="4648200"/>
            <a:ext cx="1676400" cy="1031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君主虚位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议会至上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57" name="矩形 110656"/>
          <p:cNvSpPr/>
          <p:nvPr/>
        </p:nvSpPr>
        <p:spPr>
          <a:xfrm>
            <a:off x="3733800" y="4648200"/>
            <a:ext cx="1954213" cy="9461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军事封建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皇帝权重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58" name="矩形 110657"/>
          <p:cNvSpPr/>
          <p:nvPr/>
        </p:nvSpPr>
        <p:spPr>
          <a:xfrm>
            <a:off x="5562600" y="4648200"/>
            <a:ext cx="1371600" cy="9461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总统共和制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59" name="矩形 110658"/>
          <p:cNvSpPr/>
          <p:nvPr/>
        </p:nvSpPr>
        <p:spPr>
          <a:xfrm>
            <a:off x="7162800" y="4648200"/>
            <a:ext cx="1428750" cy="9461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议会共和制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660" name="矩形 110659"/>
          <p:cNvSpPr/>
          <p:nvPr/>
        </p:nvSpPr>
        <p:spPr>
          <a:xfrm>
            <a:off x="2209800" y="5715000"/>
            <a:ext cx="6215063" cy="9461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都有形式上代表民意的议会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都实行三权分立和权利制衡的原则</a:t>
            </a:r>
            <a:endParaRPr lang="zh-CN" altLang="en-US" sz="2800" b="1" dirty="0">
              <a:solidFill>
                <a:srgbClr val="3333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0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0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0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0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0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0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0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0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0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0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10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1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1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1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42" grpId="0"/>
      <p:bldP spid="110643" grpId="0"/>
      <p:bldP spid="110644" grpId="0"/>
      <p:bldP spid="110645" grpId="0"/>
      <p:bldP spid="110646" grpId="0"/>
      <p:bldP spid="110647" grpId="0"/>
      <p:bldP spid="110648" grpId="0"/>
      <p:bldP spid="110649" grpId="0"/>
      <p:bldP spid="110650" grpId="0"/>
      <p:bldP spid="110651" grpId="0"/>
      <p:bldP spid="110654" grpId="0"/>
      <p:bldP spid="110656" grpId="0"/>
      <p:bldP spid="110657" grpId="0"/>
      <p:bldP spid="110658" grpId="0"/>
      <p:bldP spid="110659" grpId="0"/>
      <p:bldP spid="11066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5842" name="文本框 99331"/>
          <p:cNvSpPr txBox="1"/>
          <p:nvPr/>
        </p:nvSpPr>
        <p:spPr>
          <a:xfrm>
            <a:off x="822325" y="654050"/>
            <a:ext cx="7042150" cy="9144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5400" dirty="0">
                <a:solidFill>
                  <a:srgbClr val="FF0000"/>
                </a:solidFill>
                <a:latin typeface="Arial" panose="020B0604020202020204" pitchFamily="34" charset="0"/>
                <a:ea typeface="华文行楷" pitchFamily="2" charset="-122"/>
              </a:rPr>
              <a:t>资产阶级代议制的特点</a:t>
            </a:r>
            <a:endParaRPr lang="zh-CN" altLang="en-US" sz="5400" dirty="0">
              <a:solidFill>
                <a:srgbClr val="FF0000"/>
              </a:solidFill>
              <a:latin typeface="Arial" panose="020B0604020202020204" pitchFamily="34" charset="0"/>
              <a:ea typeface="华文行楷" pitchFamily="2" charset="-122"/>
            </a:endParaRPr>
          </a:p>
        </p:txBody>
      </p:sp>
      <p:sp>
        <p:nvSpPr>
          <p:cNvPr id="99334" name="文本框 99333"/>
          <p:cNvSpPr txBox="1"/>
          <p:nvPr/>
        </p:nvSpPr>
        <p:spPr>
          <a:xfrm>
            <a:off x="381000" y="2362200"/>
            <a:ext cx="8305800" cy="3140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000" b="1" dirty="0">
                <a:latin typeface="华文中宋" pitchFamily="2" charset="-122"/>
                <a:ea typeface="华文中宋" pitchFamily="2" charset="-122"/>
              </a:rPr>
              <a:t>1</a:t>
            </a:r>
            <a:r>
              <a:rPr lang="zh-CN" altLang="en-US" sz="4000" b="1" dirty="0">
                <a:latin typeface="华文中宋" pitchFamily="2" charset="-122"/>
                <a:ea typeface="华文中宋" pitchFamily="2" charset="-122"/>
              </a:rPr>
              <a:t>、具有形式上代表民意行使国家权力的议会</a:t>
            </a:r>
            <a:endParaRPr lang="zh-CN" altLang="en-US" sz="4000" b="1" dirty="0">
              <a:latin typeface="华文中宋" pitchFamily="2" charset="-122"/>
              <a:ea typeface="华文中宋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4000" b="1" dirty="0">
                <a:latin typeface="华文中宋" pitchFamily="2" charset="-122"/>
                <a:ea typeface="华文中宋" pitchFamily="2" charset="-122"/>
              </a:rPr>
              <a:t>2</a:t>
            </a:r>
            <a:r>
              <a:rPr lang="zh-CN" altLang="en-US" sz="4000" b="1" dirty="0">
                <a:latin typeface="华文中宋" pitchFamily="2" charset="-122"/>
                <a:ea typeface="华文中宋" pitchFamily="2" charset="-122"/>
              </a:rPr>
              <a:t>、实行三权分立和权力制衡的原则</a:t>
            </a:r>
            <a:endParaRPr lang="zh-CN" altLang="en-US" sz="4000" b="1" dirty="0">
              <a:latin typeface="华文中宋" pitchFamily="2" charset="-122"/>
              <a:ea typeface="华文中宋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4000" b="1" dirty="0">
                <a:latin typeface="华文中宋" pitchFamily="2" charset="-122"/>
                <a:ea typeface="华文中宋" pitchFamily="2" charset="-122"/>
              </a:rPr>
              <a:t>3</a:t>
            </a:r>
            <a:r>
              <a:rPr lang="zh-CN" altLang="en-US" sz="4000" b="1" dirty="0">
                <a:latin typeface="华文中宋" pitchFamily="2" charset="-122"/>
                <a:ea typeface="华文中宋" pitchFamily="2" charset="-122"/>
              </a:rPr>
              <a:t>、实行资产阶级的政党政治</a:t>
            </a:r>
            <a:endParaRPr lang="zh-CN" altLang="en-US" sz="4000" b="1" dirty="0">
              <a:latin typeface="华文中宋" pitchFamily="2" charset="-122"/>
              <a:ea typeface="华文中宋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334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334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>
                                            <p:txEl>
                                              <p:charRg st="21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334">
                                            <p:txEl>
                                              <p:charRg st="21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9334">
                                            <p:txEl>
                                              <p:charRg st="21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>
                                            <p:txEl>
                                              <p:charRg st="38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9334">
                                            <p:txEl>
                                              <p:charRg st="38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9334">
                                            <p:txEl>
                                              <p:charRg st="38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6866" name="文本框 167937"/>
          <p:cNvSpPr txBox="1"/>
          <p:nvPr/>
        </p:nvSpPr>
        <p:spPr>
          <a:xfrm>
            <a:off x="468313" y="1268413"/>
            <a:ext cx="8280400" cy="4656137"/>
          </a:xfrm>
          <a:prstGeom prst="rect">
            <a:avLst/>
          </a:prstGeom>
          <a:solidFill>
            <a:schemeClr val="accent1">
              <a:alpha val="50000"/>
            </a:schemeClr>
          </a:solidFill>
          <a:ln w="19050">
            <a:noFill/>
          </a:ln>
          <a:effectLst>
            <a:outerShdw dist="35921" dir="2699999" algn="ctr" rotWithShape="0">
              <a:srgbClr val="990000"/>
            </a:outerShdw>
          </a:effectLst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．法国大革命后，帝制与共和制多次反复。共和制最终在法国确立的时间是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．</a:t>
            </a: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1789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年   	</a:t>
            </a: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．</a:t>
            </a: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1804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年    </a:t>
            </a: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．</a:t>
            </a: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1870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年     </a:t>
            </a: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．</a:t>
            </a: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1875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年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．关于德意志帝国的宰相的叙述不正确的是                                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．与帝国皇帝平起平坐              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．普鲁士邦的宰相即帝国宰相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．由皇帝任命，主持帝国政府工作    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．宰相是内阁首相，拥有绝对权力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7" name="矩形 167938"/>
          <p:cNvSpPr/>
          <p:nvPr/>
        </p:nvSpPr>
        <p:spPr>
          <a:xfrm>
            <a:off x="1476375" y="0"/>
            <a:ext cx="2159000" cy="908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 b="1">
                <a:ln w="12700" cap="flat" cmpd="sng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课堂练习</a:t>
            </a:r>
            <a:endParaRPr lang="zh-CN" altLang="en-US" sz="3600" b="1">
              <a:ln w="12700" cap="flat" cmpd="sng">
                <a:solidFill>
                  <a:srgbClr val="EAEAEA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0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7940" name="文本框 167939"/>
          <p:cNvSpPr txBox="1"/>
          <p:nvPr/>
        </p:nvSpPr>
        <p:spPr>
          <a:xfrm>
            <a:off x="6011863" y="2060575"/>
            <a:ext cx="720725" cy="762000"/>
          </a:xfrm>
          <a:prstGeom prst="rect">
            <a:avLst/>
          </a:prstGeom>
          <a:noFill/>
          <a:ln w="19050">
            <a:noFill/>
          </a:ln>
          <a:effectLst>
            <a:outerShdw dist="35921" dir="2699999" algn="ctr" rotWithShape="0">
              <a:srgbClr val="990000"/>
            </a:outerShdw>
          </a:effectLst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Wingdings 2" pitchFamily="18" charset="2"/>
              </a:rPr>
              <a:t></a:t>
            </a:r>
            <a:endParaRPr lang="en-US" altLang="zh-CN" sz="44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Wingdings 2" pitchFamily="18" charset="2"/>
            </a:endParaRPr>
          </a:p>
        </p:txBody>
      </p:sp>
      <p:sp>
        <p:nvSpPr>
          <p:cNvPr id="167941" name="文本框 167940"/>
          <p:cNvSpPr txBox="1"/>
          <p:nvPr/>
        </p:nvSpPr>
        <p:spPr>
          <a:xfrm>
            <a:off x="323850" y="3141663"/>
            <a:ext cx="720725" cy="762000"/>
          </a:xfrm>
          <a:prstGeom prst="rect">
            <a:avLst/>
          </a:prstGeom>
          <a:noFill/>
          <a:ln w="19050">
            <a:noFill/>
          </a:ln>
          <a:effectLst>
            <a:outerShdw dist="35921" dir="2699999" algn="ctr" rotWithShape="0">
              <a:srgbClr val="990000"/>
            </a:outerShdw>
          </a:effectLst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Wingdings 2" pitchFamily="18" charset="2"/>
              </a:rPr>
              <a:t></a:t>
            </a:r>
            <a:endParaRPr lang="en-US" altLang="zh-CN" sz="44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Wingdings 2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0" grpId="0" bldLvl="0" animBg="1"/>
      <p:bldP spid="167941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7890" name="文本框 168961"/>
          <p:cNvSpPr txBox="1"/>
          <p:nvPr/>
        </p:nvSpPr>
        <p:spPr>
          <a:xfrm>
            <a:off x="468313" y="836613"/>
            <a:ext cx="8064500" cy="4838700"/>
          </a:xfrm>
          <a:prstGeom prst="rect">
            <a:avLst/>
          </a:prstGeom>
          <a:solidFill>
            <a:schemeClr val="accent1">
              <a:alpha val="29999"/>
            </a:schemeClr>
          </a:solidFill>
          <a:ln w="19050">
            <a:noFill/>
          </a:ln>
          <a:effectLst>
            <a:outerShdw dist="35921" dir="2699999" algn="ctr" rotWithShape="0">
              <a:srgbClr val="990000"/>
            </a:outerShdw>
          </a:effectLst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．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《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德意志帝国宪法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》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规定，联邦议会的议长由                        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．皇帝担任              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．帝国宰相担任  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．议会多数党领袖担任	 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．议会选举产生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．德意志帝国的政治制度是一种不彻底和不完善的代议制。这突出表现在 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①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宪法授予皇帝巨大权力   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②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内阁只对皇帝负责，不对议会负责   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③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宪法未赋予议会立法权  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④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皇帝和宰相控制了议会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．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①②③④    B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．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②③④     C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．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①②④    D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．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①③④</a:t>
            </a:r>
            <a:endParaRPr lang="en-US" altLang="zh-CN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8963" name="文本框 168962"/>
          <p:cNvSpPr txBox="1"/>
          <p:nvPr/>
        </p:nvSpPr>
        <p:spPr>
          <a:xfrm>
            <a:off x="4211638" y="1268413"/>
            <a:ext cx="720725" cy="762000"/>
          </a:xfrm>
          <a:prstGeom prst="rect">
            <a:avLst/>
          </a:prstGeom>
          <a:noFill/>
          <a:ln w="19050">
            <a:noFill/>
          </a:ln>
          <a:effectLst>
            <a:outerShdw dist="35921" dir="2699999" algn="ctr" rotWithShape="0">
              <a:srgbClr val="990000"/>
            </a:outerShdw>
          </a:effectLst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Wingdings 2" pitchFamily="18" charset="2"/>
              </a:rPr>
              <a:t></a:t>
            </a:r>
            <a:endParaRPr lang="en-US" altLang="zh-CN" sz="44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Wingdings 2" pitchFamily="18" charset="2"/>
            </a:endParaRPr>
          </a:p>
        </p:txBody>
      </p:sp>
      <p:sp>
        <p:nvSpPr>
          <p:cNvPr id="168964" name="文本框 168963"/>
          <p:cNvSpPr txBox="1"/>
          <p:nvPr/>
        </p:nvSpPr>
        <p:spPr>
          <a:xfrm>
            <a:off x="4716463" y="4581525"/>
            <a:ext cx="720725" cy="762000"/>
          </a:xfrm>
          <a:prstGeom prst="rect">
            <a:avLst/>
          </a:prstGeom>
          <a:noFill/>
          <a:ln w="19050">
            <a:noFill/>
          </a:ln>
          <a:effectLst>
            <a:outerShdw dist="35921" dir="2699999" algn="ctr" rotWithShape="0">
              <a:srgbClr val="990000"/>
            </a:outerShdw>
          </a:effectLst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Wingdings 2" pitchFamily="18" charset="2"/>
              </a:rPr>
              <a:t></a:t>
            </a:r>
            <a:endParaRPr lang="en-US" altLang="zh-CN" sz="44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Wingdings 2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ldLvl="0" animBg="1"/>
      <p:bldP spid="168964" grpId="0" bldLvl="0" animBg="1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3048</Words>
  <Application>WPS 演示</Application>
  <PresentationFormat/>
  <Paragraphs>487</Paragraphs>
  <Slides>34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9" baseType="lpstr">
      <vt:lpstr>Arial</vt:lpstr>
      <vt:lpstr>宋体</vt:lpstr>
      <vt:lpstr>Wingdings</vt:lpstr>
      <vt:lpstr>微软雅黑</vt:lpstr>
      <vt:lpstr>Arial Unicode MS</vt:lpstr>
      <vt:lpstr>Calibri</vt:lpstr>
      <vt:lpstr>Times New Roman</vt:lpstr>
      <vt:lpstr>华文彩云</vt:lpstr>
      <vt:lpstr>楷体_GB2312</vt:lpstr>
      <vt:lpstr>新宋体</vt:lpstr>
      <vt:lpstr>方正舒体</vt:lpstr>
      <vt:lpstr>华文隶书</vt:lpstr>
      <vt:lpstr>华文行楷</vt:lpstr>
      <vt:lpstr>PMingLiU</vt:lpstr>
      <vt:lpstr>MingLiU-ExtB</vt:lpstr>
      <vt:lpstr>Tahoma</vt:lpstr>
      <vt:lpstr>黑体</vt:lpstr>
      <vt:lpstr>华文中宋</vt:lpstr>
      <vt:lpstr>华文新魏</vt:lpstr>
      <vt:lpstr>隶书</vt:lpstr>
      <vt:lpstr>华文琥珀</vt:lpstr>
      <vt:lpstr>Wingdings 2</vt:lpstr>
      <vt:lpstr>Wingdings</vt:lpstr>
      <vt:lpstr>默认设计模板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第3课</dc:title>
  <dc:creator>Administrator</dc:creator>
  <cp:lastModifiedBy>yangx</cp:lastModifiedBy>
  <cp:revision>2</cp:revision>
  <dcterms:created xsi:type="dcterms:W3CDTF">2019-08-24T06:15:48Z</dcterms:created>
  <dcterms:modified xsi:type="dcterms:W3CDTF">2019-09-05T05:21:14Z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