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96" r:id="rId3"/>
    <p:sldId id="257" r:id="rId4"/>
    <p:sldId id="261" r:id="rId5"/>
    <p:sldId id="258" r:id="rId6"/>
    <p:sldId id="264" r:id="rId7"/>
    <p:sldId id="263" r:id="rId8"/>
    <p:sldId id="262" r:id="rId9"/>
    <p:sldId id="259" r:id="rId10"/>
    <p:sldId id="265" r:id="rId11"/>
    <p:sldId id="274" r:id="rId12"/>
    <p:sldId id="260" r:id="rId13"/>
    <p:sldId id="275" r:id="rId14"/>
    <p:sldId id="268" r:id="rId15"/>
    <p:sldId id="286" r:id="rId16"/>
    <p:sldId id="269" r:id="rId17"/>
    <p:sldId id="287" r:id="rId18"/>
    <p:sldId id="288" r:id="rId19"/>
    <p:sldId id="267" r:id="rId21"/>
    <p:sldId id="277" r:id="rId22"/>
    <p:sldId id="289" r:id="rId23"/>
    <p:sldId id="272" r:id="rId24"/>
    <p:sldId id="271" r:id="rId25"/>
    <p:sldId id="273" r:id="rId26"/>
    <p:sldId id="290" r:id="rId27"/>
    <p:sldId id="270" r:id="rId28"/>
    <p:sldId id="278" r:id="rId29"/>
    <p:sldId id="279" r:id="rId30"/>
    <p:sldId id="280" r:id="rId31"/>
    <p:sldId id="291" r:id="rId32"/>
    <p:sldId id="292" r:id="rId33"/>
    <p:sldId id="293" r:id="rId34"/>
    <p:sldId id="294" r:id="rId35"/>
    <p:sldId id="281" r:id="rId36"/>
    <p:sldId id="282" r:id="rId37"/>
    <p:sldId id="284" r:id="rId38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CC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84" d="100"/>
          <a:sy n="84" d="100"/>
        </p:scale>
        <p:origin x="-15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Rectangle 4"/>
          <p:cNvSpPr>
            <a:spLocks noGrp="1" noRo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mpd="sng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/>
            <a:fld id="{9A0DB2DC-4C9A-4742-B13C-FB6460FD3503}" type="slidenum">
              <a:rPr lang="zh-CN" altLang="zh-CN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zh-CN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p>
            <a:pPr lvl="0" algn="r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  <p:sp>
        <p:nvSpPr>
          <p:cNvPr id="20482" name="Rectangle 7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  <p:sp>
        <p:nvSpPr>
          <p:cNvPr id="20483" name="Rectangle 2"/>
          <p:cNvSpPr>
            <a:spLocks noGrp="1" noRot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ctr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zh-CN" sz="1400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zh-CN" sz="1400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zh-CN" sz="1400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zh-CN" sz="1400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zh-CN" sz="1400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zh-CN" sz="1400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zh-CN" sz="1400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zh-CN" sz="1400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zh-CN" sz="1400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zh-CN" sz="1400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zh-CN" sz="1400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lvl="0" algn="r" eaLnBrk="1" fontAlgn="base" hangingPunct="1"/>
            <a:fld id="{9A0DB2DC-4C9A-4742-B13C-FB6460FD3503}" type="slidenum">
              <a:rPr lang="zh-CN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zh-CN" sz="14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hyperlink" Target="&#27743;&#21335;&#22823;&#23398;&#35762;&#24231;/2012&#24464;&#24030;&#24072;&#22823;&#22269;&#22521;&#35762;&#24231;&#31295;/2012&#24464;&#24030;&#24072;&#22823;&#22269;&#22521;&#35762;&#24231;&#31295;/2011&#27743;&#33487;&#30465;&#20248;&#36136;&#35838;&#35780;&#27604;/19&#26085;&#31532;&#19968;&#35838;.ppt" TargetMode="External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hyperlink" Target="&#27743;&#21335;&#22823;&#23398;&#35762;&#24231;\&#29983;&#29289;&#33180;&#30340;&#27969;&#21160;&#38262;&#23884;&#27169;&#22411;.pp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oleObject" Target="../embeddings/oleObject1.bin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hyperlink" Target="&#21464;&#24418;&#34411;&#21462;&#39135;_&#20860;&#23481;&#26684;&#24335;%20AVI_320x240.AVI" TargetMode="Externa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6.jpeg"/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jpeg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073" name="Group 2"/>
          <p:cNvGrpSpPr/>
          <p:nvPr/>
        </p:nvGrpSpPr>
        <p:grpSpPr>
          <a:xfrm>
            <a:off x="0" y="1341438"/>
            <a:ext cx="9144000" cy="4787900"/>
            <a:chOff x="0" y="622"/>
            <a:chExt cx="5760" cy="3016"/>
          </a:xfrm>
        </p:grpSpPr>
        <p:sp>
          <p:nvSpPr>
            <p:cNvPr id="126978" name="Rectangle 2">
              <a:hlinkClick r:id="rId1" action="ppaction://hlinkpres?slideindex=1&amp;slidetitle="/>
            </p:cNvPr>
            <p:cNvSpPr>
              <a:spLocks noChangeArrowheads="1"/>
            </p:cNvSpPr>
            <p:nvPr/>
          </p:nvSpPr>
          <p:spPr bwMode="auto">
            <a:xfrm>
              <a:off x="0" y="1752"/>
              <a:ext cx="5760" cy="75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marL="342900" marR="0" lvl="0" indent="-342900" algn="l" defTabSz="914400" rtl="0" eaLnBrk="0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Franklin Gothic Heavy" pitchFamily="34" charset="0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zh-CN" alt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Franklin Gothic Heavy" pitchFamily="34" charset="0"/>
                  <a:ea typeface="黑体" panose="02010609060101010101" pitchFamily="49" charset="-122"/>
                  <a:cs typeface="+mn-cs"/>
                </a:rPr>
                <a:t>生物膜的</a:t>
              </a:r>
              <a:r>
                <a:rPr kumimoji="0" lang="zh-CN" alt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Franklin Gothic Heavy" pitchFamily="34" charset="0"/>
                  <a:ea typeface="黑体" panose="02010609060101010101" pitchFamily="49" charset="-122"/>
                  <a:cs typeface="+mn-cs"/>
                </a:rPr>
                <a:t>流动镶嵌模型</a:t>
              </a:r>
              <a:endPara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Franklin Gothic Heavy" pitchFamily="34" charset="0"/>
                <a:ea typeface="黑体" panose="02010609060101010101" pitchFamily="49" charset="-122"/>
                <a:cs typeface="+mn-cs"/>
              </a:endParaRPr>
            </a:p>
          </p:txBody>
        </p:sp>
        <p:pic>
          <p:nvPicPr>
            <p:cNvPr id="23" name="Picture 3" descr="3_19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4828127">
              <a:off x="1379" y="2646"/>
              <a:ext cx="419" cy="9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6980" name="Picture 4" descr="图片1000_副本"/>
            <p:cNvPicPr>
              <a:picLocks noChangeAspect="1" noChangeArrowheads="1"/>
            </p:cNvPicPr>
            <p:nvPr/>
          </p:nvPicPr>
          <p:blipFill>
            <a:blip r:embed="rId3"/>
            <a:srcRect l="6520" r="70772" b="75520"/>
            <a:stretch>
              <a:fillRect/>
            </a:stretch>
          </p:blipFill>
          <p:spPr bwMode="auto">
            <a:xfrm>
              <a:off x="2525" y="622"/>
              <a:ext cx="632" cy="90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6981" name="Picture 5" descr="图片1000_副本"/>
            <p:cNvPicPr>
              <a:picLocks noChangeAspect="1" noChangeArrowheads="1"/>
            </p:cNvPicPr>
            <p:nvPr/>
          </p:nvPicPr>
          <p:blipFill>
            <a:blip r:embed="rId3"/>
            <a:srcRect l="81259" t="9431" b="74101"/>
            <a:stretch>
              <a:fillRect/>
            </a:stretch>
          </p:blipFill>
          <p:spPr bwMode="auto">
            <a:xfrm>
              <a:off x="3600" y="2657"/>
              <a:ext cx="292" cy="34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6982" name="Picture 6" descr="图片100000_副本"/>
            <p:cNvPicPr>
              <a:picLocks noChangeAspect="1" noChangeArrowheads="1"/>
            </p:cNvPicPr>
            <p:nvPr/>
          </p:nvPicPr>
          <p:blipFill>
            <a:blip r:embed="rId4"/>
            <a:srcRect r="69922" b="59920"/>
            <a:stretch>
              <a:fillRect/>
            </a:stretch>
          </p:blipFill>
          <p:spPr bwMode="auto">
            <a:xfrm rot="-657583">
              <a:off x="2364" y="2733"/>
              <a:ext cx="510" cy="9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6983" name="Picture 7" descr="图片100000_副本">
              <a:hlinkClick r:id="rId5" action="ppaction://hlinkpres?slideindex=1&amp;slidetitle="/>
            </p:cNvPr>
            <p:cNvPicPr>
              <a:picLocks noChangeAspect="1" noChangeArrowheads="1"/>
            </p:cNvPicPr>
            <p:nvPr/>
          </p:nvPicPr>
          <p:blipFill>
            <a:blip r:embed="rId4"/>
            <a:srcRect l="64252" b="59920"/>
            <a:stretch>
              <a:fillRect/>
            </a:stretch>
          </p:blipFill>
          <p:spPr bwMode="auto">
            <a:xfrm rot="3522131">
              <a:off x="1010" y="795"/>
              <a:ext cx="608" cy="9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" name="Picture 8" descr="3_19">
              <a:hlinkClick r:id="rId5" action="ppaction://hlinkpres?slideindex=1&amp;slidetitle="/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7500653">
              <a:off x="4231" y="1080"/>
              <a:ext cx="419" cy="9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26985" name="Rectangle 9"/>
          <p:cNvSpPr>
            <a:spLocks noGrp="1" noChangeArrowheads="1"/>
          </p:cNvSpPr>
          <p:nvPr>
            <p:ph type="title" idx="4294967295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第四章 细胞的物质输入和输出</a:t>
            </a:r>
            <a:endParaRPr kumimoji="0" lang="zh-CN" altLang="en-US" sz="44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endParaRPr lang="zh-CN" altLang="zh-CN" dirty="0"/>
          </a:p>
        </p:txBody>
      </p:sp>
      <p:sp>
        <p:nvSpPr>
          <p:cNvPr id="4098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endParaRPr lang="zh-CN" altLang="zh-CN" dirty="0"/>
          </a:p>
        </p:txBody>
      </p:sp>
      <p:pic>
        <p:nvPicPr>
          <p:cNvPr id="4099" name="Picture 4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1" name="Text Box 5"/>
          <p:cNvSpPr txBox="1"/>
          <p:nvPr/>
        </p:nvSpPr>
        <p:spPr>
          <a:xfrm>
            <a:off x="214313" y="2143125"/>
            <a:ext cx="8496300" cy="23082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zh-CN" altLang="en-US" sz="7200" b="1" dirty="0">
                <a:latin typeface="Arial" panose="020B0604020202020204" pitchFamily="34" charset="0"/>
                <a:ea typeface="方正行楷简体" pitchFamily="2" charset="-122"/>
              </a:rPr>
              <a:t>一、对生物膜结构</a:t>
            </a:r>
            <a:endParaRPr lang="en-US" altLang="zh-CN" sz="7200" b="1" dirty="0">
              <a:latin typeface="Arial" panose="020B0604020202020204" pitchFamily="34" charset="0"/>
              <a:ea typeface="方正行楷简体" pitchFamily="2" charset="-122"/>
            </a:endParaRPr>
          </a:p>
          <a:p>
            <a:pPr algn="ctr"/>
            <a:r>
              <a:rPr lang="zh-CN" altLang="en-US" sz="7200" b="1" dirty="0">
                <a:latin typeface="Arial" panose="020B0604020202020204" pitchFamily="34" charset="0"/>
                <a:ea typeface="方正行楷简体" pitchFamily="2" charset="-122"/>
              </a:rPr>
              <a:t>的探索历程</a:t>
            </a:r>
            <a:endParaRPr lang="zh-CN" altLang="en-US" sz="7200" b="1" dirty="0">
              <a:latin typeface="Arial" panose="020B0604020202020204" pitchFamily="34" charset="0"/>
              <a:ea typeface="方正行楷简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1" name="Picture 2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691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928813" y="1143000"/>
            <a:ext cx="7777163" cy="2370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r>
              <a:rPr lang="zh-CN" altLang="zh-CN" sz="4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</a:t>
            </a:r>
            <a:r>
              <a:rPr lang="zh-CN" altLang="en-US" sz="4000" b="1" noProof="1" dirty="0">
                <a:solidFill>
                  <a:srgbClr val="FC1604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时间：</a:t>
            </a:r>
            <a:r>
              <a:rPr lang="zh-CN" altLang="zh-CN" sz="4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19</a:t>
            </a:r>
            <a:r>
              <a:rPr lang="zh-CN" altLang="en-US" sz="4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世纪末</a:t>
            </a:r>
            <a:endParaRPr lang="zh-CN" altLang="en-US" sz="4000" b="1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zh-CN" sz="4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</a:t>
            </a:r>
            <a:r>
              <a:rPr lang="zh-CN" altLang="en-US" sz="4000" b="1" noProof="1" dirty="0">
                <a:solidFill>
                  <a:srgbClr val="FC1604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人物：</a:t>
            </a:r>
            <a:r>
              <a:rPr lang="zh-CN" altLang="en-US" sz="4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欧文顿</a:t>
            </a:r>
            <a:endParaRPr lang="zh-CN" altLang="en-US" sz="4000" b="1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en-US" sz="4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</a:t>
            </a:r>
            <a:r>
              <a:rPr lang="zh-CN" altLang="en-US" sz="4000" b="1" noProof="1" dirty="0">
                <a:solidFill>
                  <a:srgbClr val="FC1604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实验：</a:t>
            </a:r>
            <a:endParaRPr lang="zh-CN" altLang="en-US" sz="4000" b="1" noProof="1" dirty="0">
              <a:solidFill>
                <a:srgbClr val="FC1604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en-US" sz="28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</a:t>
            </a:r>
            <a:endParaRPr lang="zh-CN" altLang="en-US" sz="2800" b="1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57188" y="857250"/>
            <a:ext cx="1860550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r>
              <a:rPr lang="zh-CN" altLang="en-US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华文行楷" pitchFamily="2" charset="-122"/>
                <a:cs typeface="+mn-cs"/>
              </a:rPr>
              <a:t>资料一</a:t>
            </a:r>
            <a:endParaRPr lang="zh-CN" altLang="en-US" sz="4400" b="1" noProof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华文行楷" pitchFamily="2" charset="-122"/>
            </a:endParaRPr>
          </a:p>
        </p:txBody>
      </p:sp>
      <p:sp>
        <p:nvSpPr>
          <p:cNvPr id="2" name="Text Box 5"/>
          <p:cNvSpPr txBox="1"/>
          <p:nvPr/>
        </p:nvSpPr>
        <p:spPr>
          <a:xfrm>
            <a:off x="990600" y="3040063"/>
            <a:ext cx="6019800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5" name="Picture 9" descr="20040909210633492"/>
          <p:cNvPicPr>
            <a:picLocks noChangeAspect="1"/>
          </p:cNvPicPr>
          <p:nvPr/>
        </p:nvPicPr>
        <p:blipFill>
          <a:blip r:embed="rId2"/>
          <a:srcRect t="9669"/>
          <a:stretch>
            <a:fillRect/>
          </a:stretch>
        </p:blipFill>
        <p:spPr>
          <a:xfrm>
            <a:off x="214313" y="3000375"/>
            <a:ext cx="8786812" cy="3571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0" y="3643313"/>
            <a:ext cx="4643438" cy="584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defRPr/>
            </a:pPr>
            <a:r>
              <a:rPr kumimoji="0" lang="zh-CN" altLang="en-US" sz="3200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不溶于脂质的物质</a:t>
            </a:r>
            <a:endParaRPr kumimoji="0" lang="zh-CN" altLang="en-US" sz="3200" b="1" kern="1200" cap="none" spc="0" normalizeH="0" baseline="0" noProof="0" dirty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786313" y="3643313"/>
            <a:ext cx="4357688" cy="584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defRPr/>
            </a:pPr>
            <a:r>
              <a:rPr kumimoji="0" lang="zh-CN" altLang="en-US" sz="3200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溶于脂质的物质</a:t>
            </a:r>
            <a:endParaRPr kumimoji="0" lang="zh-CN" altLang="en-US" sz="3200" b="1" kern="1200" cap="none" spc="0" normalizeH="0" baseline="0" noProof="0" dirty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1" name="标题 1"/>
          <p:cNvSpPr/>
          <p:nvPr/>
        </p:nvSpPr>
        <p:spPr bwMode="auto">
          <a:xfrm>
            <a:off x="76200" y="76200"/>
            <a:ext cx="9067800" cy="6858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Impact" panose="020B0806030902050204" pitchFamily="34" charset="0"/>
                <a:ea typeface="黑体" panose="02010609060101010101" pitchFamily="49" charset="-122"/>
                <a:cs typeface="+mn-cs"/>
              </a:rPr>
              <a:t>探索历程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Impact" panose="020B0806030902050204" pitchFamily="34" charset="0"/>
                <a:ea typeface="黑体" panose="02010609060101010101" pitchFamily="49" charset="-122"/>
                <a:cs typeface="+mn-cs"/>
              </a:rPr>
              <a:t>（成分）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Impact" panose="020B080603090205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endParaRPr lang="zh-CN" altLang="zh-CN" dirty="0"/>
          </a:p>
        </p:txBody>
      </p:sp>
      <p:pic>
        <p:nvPicPr>
          <p:cNvPr id="6146" name="Picture 3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24936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8" name="Rectangle 4"/>
          <p:cNvSpPr>
            <a:spLocks noGrp="1" noChangeArrowheads="1"/>
          </p:cNvSpPr>
          <p:nvPr>
            <p:ph idx="1"/>
          </p:nvPr>
        </p:nvSpPr>
        <p:spPr>
          <a:xfrm>
            <a:off x="357188" y="500063"/>
            <a:ext cx="8229600" cy="681038"/>
          </a:xfrm>
        </p:spPr>
        <p:txBody>
          <a:bodyPr vert="horz" wrap="square" lIns="91440" tIns="45720" rIns="91440" bIns="45720" numCol="1" anchor="t" anchorCtr="0" compatLnSpc="1"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400" b="1" i="0" u="none" strike="noStrike" kern="0" cap="none" spc="0" normalizeH="0" baseline="0" noProof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提出假说：</a:t>
            </a:r>
            <a:endParaRPr kumimoji="0" lang="zh-CN" altLang="en-US" sz="4400" b="1" i="0" u="none" strike="noStrike" kern="0" cap="none" spc="0" normalizeH="0" baseline="0" noProof="1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  <a:cs typeface="+mn-cs"/>
            </a:endParaRP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4400" b="1" i="0" u="none" strike="noStrike" kern="0" cap="none" spc="0" normalizeH="0" baseline="0" noProof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      </a:t>
            </a:r>
            <a:r>
              <a:rPr kumimoji="0" lang="zh-CN" altLang="en-US" sz="4400" b="1" i="0" u="none" strike="noStrike" kern="0" cap="none" spc="0" normalizeH="0" baseline="0" noProof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膜是由</a:t>
            </a:r>
            <a:r>
              <a:rPr kumimoji="0" lang="zh-CN" altLang="en-US" sz="4400" b="1" i="0" u="none" strike="noStrike" kern="0" cap="none" spc="0" normalizeH="0" baseline="0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脂质</a:t>
            </a:r>
            <a:r>
              <a:rPr kumimoji="0" lang="zh-CN" altLang="en-US" sz="4400" b="1" i="0" u="none" strike="noStrike" kern="0" cap="none" spc="0" normalizeH="0" baseline="0" noProof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组成的。</a:t>
            </a:r>
            <a:endParaRPr kumimoji="0" lang="zh-CN" altLang="en-US" sz="4400" b="1" i="0" u="none" strike="noStrike" kern="0" cap="none" spc="0" normalizeH="0" baseline="0" noProof="1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  <a:cs typeface="+mn-cs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28625" y="3000375"/>
            <a:ext cx="8458200" cy="14319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noProof="1" dirty="0">
                <a:solidFill>
                  <a:schemeClr val="tx2"/>
                </a:solidFill>
                <a:latin typeface="华文行楷" pitchFamily="2" charset="-122"/>
                <a:ea typeface="华文行楷" pitchFamily="2" charset="-122"/>
                <a:cs typeface="+mn-cs"/>
              </a:rPr>
              <a:t>问题</a:t>
            </a:r>
            <a:r>
              <a:rPr lang="zh-CN" altLang="en-US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：</a:t>
            </a:r>
            <a:r>
              <a:rPr lang="zh-CN" altLang="en-US" sz="4400" b="1" noProof="1" dirty="0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cs typeface="+mn-cs"/>
              </a:rPr>
              <a:t>如何对细胞膜的成分进行提取、分离和鉴定呢？</a:t>
            </a:r>
            <a:endParaRPr lang="zh-CN" altLang="en-US" sz="4400" b="1" noProof="1" dirty="0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69" name="Picture 2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785813" y="1428750"/>
            <a:ext cx="8137525" cy="3505200"/>
          </a:xfrm>
        </p:spPr>
        <p:txBody>
          <a:bodyPr vert="horz" wrap="squar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4000" b="1" i="0" u="none" strike="noStrike" kern="0" cap="none" spc="0" normalizeH="0" baseline="0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j-cs"/>
              </a:rPr>
              <a:t>    </a:t>
            </a:r>
            <a:r>
              <a:rPr kumimoji="0" lang="en-US" altLang="zh-CN" sz="4000" b="1" i="0" u="none" strike="noStrike" kern="0" cap="none" spc="0" normalizeH="0" baseline="0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j-cs"/>
              </a:rPr>
              <a:t> </a:t>
            </a:r>
            <a:r>
              <a:rPr kumimoji="0" lang="zh-CN" altLang="en-US" sz="3600" b="1" i="0" u="none" strike="noStrike" kern="0" cap="none" spc="0" normalizeH="0" baseline="0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j-cs"/>
              </a:rPr>
              <a:t>时间：</a:t>
            </a:r>
            <a:r>
              <a:rPr kumimoji="0" lang="zh-CN" altLang="zh-CN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20</a:t>
            </a:r>
            <a:r>
              <a:rPr kumimoji="0" lang="zh-CN" altLang="en-US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世纪初</a:t>
            </a:r>
            <a:br>
              <a:rPr lang="zh-CN" altLang="en-US" sz="3600" b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</a:rPr>
            </a:br>
            <a:r>
              <a:rPr kumimoji="0" lang="zh-CN" altLang="en-US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    </a:t>
            </a:r>
            <a:r>
              <a:rPr kumimoji="0" lang="en-US" altLang="zh-CN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 </a:t>
            </a:r>
            <a:r>
              <a:rPr kumimoji="0" lang="zh-CN" altLang="en-US" sz="3600" b="1" i="0" u="none" strike="noStrike" kern="0" cap="none" spc="0" normalizeH="0" baseline="0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j-cs"/>
              </a:rPr>
              <a:t>实验</a:t>
            </a:r>
            <a:r>
              <a:rPr kumimoji="0" lang="zh-CN" altLang="zh-CN" sz="3600" b="1" i="0" u="none" strike="noStrike" kern="0" cap="none" spc="0" normalizeH="0" baseline="0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j-cs"/>
              </a:rPr>
              <a:t>:</a:t>
            </a:r>
            <a:r>
              <a:rPr kumimoji="0" lang="zh-CN" altLang="en-US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科学家采用</a:t>
            </a:r>
            <a:r>
              <a:rPr kumimoji="0" lang="zh-CN" altLang="en-US" sz="3600" b="1" i="0" u="none" strike="noStrike" kern="0" cap="none" spc="0" normalizeH="0" baseline="0" noProof="1" dirty="0">
                <a:solidFill>
                  <a:srgbClr val="0000CC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哺乳动物成熟的红细胞</a:t>
            </a:r>
            <a:r>
              <a:rPr kumimoji="0" lang="zh-CN" altLang="zh-CN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,</a:t>
            </a:r>
            <a:r>
              <a:rPr kumimoji="0" lang="zh-CN" altLang="en-US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经过</a:t>
            </a:r>
            <a:r>
              <a:rPr kumimoji="0" lang="zh-CN" altLang="en-US" sz="3600" b="1" i="0" u="none" strike="noStrike" kern="0" cap="none" spc="0" normalizeH="0" baseline="0" noProof="1" dirty="0">
                <a:solidFill>
                  <a:srgbClr val="0000CC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特殊处理</a:t>
            </a:r>
            <a:r>
              <a:rPr kumimoji="0" lang="zh-CN" altLang="en-US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使细胞发生溶血现象</a:t>
            </a:r>
            <a:r>
              <a:rPr kumimoji="0" lang="zh-CN" altLang="zh-CN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,</a:t>
            </a:r>
            <a:r>
              <a:rPr kumimoji="0" lang="zh-CN" altLang="en-US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一些物质溶出</a:t>
            </a:r>
            <a:r>
              <a:rPr kumimoji="0" lang="zh-CN" altLang="zh-CN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,</a:t>
            </a:r>
            <a:r>
              <a:rPr kumimoji="0" lang="zh-CN" altLang="en-US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再将溶出细胞外的物质洗掉</a:t>
            </a:r>
            <a:r>
              <a:rPr kumimoji="0" lang="zh-CN" altLang="zh-CN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,</a:t>
            </a:r>
            <a:r>
              <a:rPr kumimoji="0" lang="zh-CN" altLang="en-US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即可得到</a:t>
            </a:r>
            <a:r>
              <a:rPr kumimoji="0" lang="zh-CN" altLang="en-US" sz="3600" b="1" i="0" u="none" strike="noStrike" kern="0" cap="none" spc="0" normalizeH="0" baseline="0" noProof="1" dirty="0">
                <a:solidFill>
                  <a:srgbClr val="0000CC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纯净的细胞膜</a:t>
            </a:r>
            <a:r>
              <a:rPr kumimoji="0" lang="zh-CN" altLang="en-US" sz="3600" b="1" i="0" u="none" strike="noStrike" kern="0" cap="none" spc="0" normalizeH="0" baseline="0" noProof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  <a:cs typeface="+mj-cs"/>
              </a:rPr>
              <a:t>。</a:t>
            </a:r>
            <a:br>
              <a:rPr lang="zh-CN" altLang="en-US" sz="4000" b="1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</a:rPr>
            </a:br>
            <a:endParaRPr kumimoji="0" lang="zh-CN" altLang="en-US" sz="4000" b="1" i="0" u="none" strike="noStrike" kern="0" cap="none" spc="0" normalizeH="0" baseline="0" noProof="1" dirty="0">
              <a:solidFill>
                <a:srgbClr val="0000FF"/>
              </a:solidFill>
              <a:latin typeface="+mj-lt"/>
              <a:ea typeface="楷体_GB2312" pitchFamily="1" charset="-122"/>
              <a:cs typeface="+mj-cs"/>
            </a:endParaRPr>
          </a:p>
        </p:txBody>
      </p:sp>
      <p:sp>
        <p:nvSpPr>
          <p:cNvPr id="7172" name="Text Box 4"/>
          <p:cNvSpPr txBox="1"/>
          <p:nvPr/>
        </p:nvSpPr>
        <p:spPr>
          <a:xfrm>
            <a:off x="357188" y="785813"/>
            <a:ext cx="2879725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chemeClr val="tx2"/>
                </a:solidFill>
                <a:latin typeface="Arial" panose="020B0604020202020204" pitchFamily="34" charset="0"/>
                <a:ea typeface="华文行楷" pitchFamily="2" charset="-122"/>
              </a:rPr>
              <a:t>资料二</a:t>
            </a:r>
            <a:endParaRPr lang="zh-CN" altLang="en-US" sz="4400" b="1" dirty="0">
              <a:solidFill>
                <a:schemeClr val="tx2"/>
              </a:solidFill>
              <a:latin typeface="Arial" panose="020B0604020202020204" pitchFamily="34" charset="0"/>
              <a:ea typeface="华文行楷" pitchFamily="2" charset="-122"/>
            </a:endParaRPr>
          </a:p>
        </p:txBody>
      </p:sp>
      <p:sp>
        <p:nvSpPr>
          <p:cNvPr id="7173" name="Rectangle 5"/>
          <p:cNvSpPr/>
          <p:nvPr/>
        </p:nvSpPr>
        <p:spPr>
          <a:xfrm>
            <a:off x="539750" y="4327525"/>
            <a:ext cx="8064500" cy="18161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zh-CN" sz="4000" b="1" dirty="0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    </a:t>
            </a:r>
            <a:r>
              <a:rPr lang="en-US" altLang="zh-CN" sz="4000" b="1" dirty="0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 </a:t>
            </a:r>
            <a:r>
              <a:rPr lang="zh-CN" altLang="en-US" sz="3600" b="1" dirty="0">
                <a:latin typeface="楷体_GB2312" pitchFamily="1" charset="-122"/>
                <a:ea typeface="楷体_GB2312" pitchFamily="1" charset="-122"/>
              </a:rPr>
              <a:t>通过</a:t>
            </a:r>
            <a:r>
              <a:rPr lang="zh-CN" altLang="en-US" sz="3600" b="1" dirty="0">
                <a:latin typeface="Arial" panose="020B0604020202020204" pitchFamily="34" charset="0"/>
                <a:ea typeface="楷体_GB2312" pitchFamily="1" charset="-122"/>
              </a:rPr>
              <a:t>实验发现用</a:t>
            </a:r>
            <a:r>
              <a:rPr lang="zh-CN" altLang="en-US" sz="3600" b="1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1" charset="-122"/>
              </a:rPr>
              <a:t>脂质溶剂</a:t>
            </a:r>
            <a:r>
              <a:rPr lang="zh-CN" altLang="en-US" sz="3600" b="1" dirty="0">
                <a:latin typeface="Arial" panose="020B0604020202020204" pitchFamily="34" charset="0"/>
                <a:ea typeface="楷体_GB2312" pitchFamily="1" charset="-122"/>
              </a:rPr>
              <a:t>能够溶解细胞膜，且进一步实验发现</a:t>
            </a:r>
            <a:r>
              <a:rPr lang="zh-CN" altLang="en-US" sz="3600" b="1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1" charset="-122"/>
              </a:rPr>
              <a:t>磷脂酶</a:t>
            </a:r>
            <a:r>
              <a:rPr lang="zh-CN" altLang="en-US" sz="3600" b="1" dirty="0">
                <a:latin typeface="Arial" panose="020B0604020202020204" pitchFamily="34" charset="0"/>
                <a:ea typeface="楷体_GB2312" pitchFamily="1" charset="-122"/>
              </a:rPr>
              <a:t>能水解细胞膜，</a:t>
            </a:r>
            <a:r>
              <a:rPr lang="zh-CN" altLang="en-US" sz="3600" b="1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1" charset="-122"/>
              </a:rPr>
              <a:t>蛋白酶</a:t>
            </a:r>
            <a:r>
              <a:rPr lang="zh-CN" altLang="en-US" sz="3600" b="1" dirty="0">
                <a:latin typeface="Arial" panose="020B0604020202020204" pitchFamily="34" charset="0"/>
                <a:ea typeface="楷体_GB2312" pitchFamily="1" charset="-122"/>
              </a:rPr>
              <a:t>也能水解细胞膜。</a:t>
            </a:r>
            <a:endParaRPr lang="zh-CN" altLang="en-US" sz="3600" b="1" dirty="0">
              <a:latin typeface="Arial" panose="020B0604020202020204" pitchFamily="34" charset="0"/>
              <a:ea typeface="楷体_GB2312" pitchFamily="1" charset="-122"/>
            </a:endParaRPr>
          </a:p>
        </p:txBody>
      </p:sp>
      <p:sp>
        <p:nvSpPr>
          <p:cNvPr id="8" name="标题 1"/>
          <p:cNvSpPr/>
          <p:nvPr/>
        </p:nvSpPr>
        <p:spPr bwMode="auto">
          <a:xfrm>
            <a:off x="0" y="0"/>
            <a:ext cx="9067800" cy="6858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Impact" panose="020B0806030902050204" pitchFamily="34" charset="0"/>
                <a:ea typeface="黑体" panose="02010609060101010101" pitchFamily="49" charset="-122"/>
                <a:cs typeface="+mn-cs"/>
              </a:rPr>
              <a:t>探索历程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Impact" panose="020B0806030902050204" pitchFamily="34" charset="0"/>
                <a:ea typeface="黑体" panose="02010609060101010101" pitchFamily="49" charset="-122"/>
                <a:cs typeface="+mn-cs"/>
              </a:rPr>
              <a:t>（成分）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Impact" panose="020B080603090205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2" grpId="0"/>
      <p:bldP spid="71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endParaRPr lang="zh-CN" altLang="zh-CN" dirty="0"/>
          </a:p>
        </p:txBody>
      </p:sp>
      <p:sp>
        <p:nvSpPr>
          <p:cNvPr id="8194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endParaRPr lang="zh-CN" altLang="zh-CN" dirty="0"/>
          </a:p>
        </p:txBody>
      </p:sp>
      <p:pic>
        <p:nvPicPr>
          <p:cNvPr id="8195" name="Picture 4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70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04800" y="981075"/>
            <a:ext cx="8839200" cy="176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noProof="1" dirty="0">
                <a:solidFill>
                  <a:schemeClr val="tx2"/>
                </a:solidFill>
                <a:latin typeface="Arial" panose="020B0604020202020204" pitchFamily="34" charset="0"/>
                <a:ea typeface="楷体_GB2312" pitchFamily="1" charset="-122"/>
                <a:cs typeface="+mn-cs"/>
              </a:rPr>
              <a:t>化学分析表明：</a:t>
            </a:r>
            <a:endParaRPr lang="zh-CN" altLang="en-US" sz="4400" b="1" noProof="1" dirty="0">
              <a:solidFill>
                <a:schemeClr val="tx2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pPr>
              <a:spcBef>
                <a:spcPct val="50000"/>
              </a:spcBef>
            </a:pPr>
            <a:r>
              <a:rPr lang="zh-CN" altLang="zh-CN" sz="4400" b="1" noProof="1" dirty="0">
                <a:solidFill>
                  <a:schemeClr val="tx2"/>
                </a:solidFill>
                <a:latin typeface="Arial" panose="020B0604020202020204" pitchFamily="34" charset="0"/>
                <a:ea typeface="楷体_GB2312" pitchFamily="1" charset="-122"/>
                <a:cs typeface="+mn-cs"/>
              </a:rPr>
              <a:t>      </a:t>
            </a:r>
            <a:r>
              <a:rPr lang="zh-CN" altLang="en-US" sz="4400" b="1" noProof="1" dirty="0">
                <a:latin typeface="Arial" panose="020B0604020202020204" pitchFamily="34" charset="0"/>
                <a:ea typeface="楷体_GB2312" pitchFamily="1" charset="-122"/>
                <a:cs typeface="+mn-cs"/>
              </a:rPr>
              <a:t>膜的主要成分是</a:t>
            </a:r>
            <a:r>
              <a:rPr lang="zh-CN" altLang="en-US" sz="4400" b="1" noProof="1" dirty="0">
                <a:solidFill>
                  <a:srgbClr val="3333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磷脂</a:t>
            </a:r>
            <a:r>
              <a:rPr lang="zh-CN" altLang="en-US" sz="4400" b="1" noProof="1" dirty="0">
                <a:latin typeface="Arial" panose="020B0604020202020204" pitchFamily="34" charset="0"/>
                <a:ea typeface="楷体_GB2312" pitchFamily="1" charset="-122"/>
                <a:cs typeface="+mn-cs"/>
              </a:rPr>
              <a:t>和</a:t>
            </a:r>
            <a:r>
              <a:rPr lang="zh-CN" altLang="en-US" sz="4400" b="1" noProof="1" dirty="0">
                <a:solidFill>
                  <a:srgbClr val="3333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蛋白质</a:t>
            </a:r>
            <a:r>
              <a:rPr lang="zh-CN" altLang="en-US" sz="4400" b="1" noProof="1" dirty="0">
                <a:latin typeface="Arial" panose="020B0604020202020204" pitchFamily="34" charset="0"/>
                <a:ea typeface="楷体_GB2312" pitchFamily="1" charset="-122"/>
                <a:cs typeface="+mn-cs"/>
              </a:rPr>
              <a:t>。</a:t>
            </a:r>
            <a:endParaRPr lang="zh-CN" altLang="en-US" sz="4400" b="1" noProof="1" dirty="0">
              <a:latin typeface="Arial" panose="020B0604020202020204" pitchFamily="34" charset="0"/>
              <a:ea typeface="楷体_GB2312" pitchFamily="1" charset="-122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50825" y="3573463"/>
            <a:ext cx="8610600" cy="24368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noProof="1" dirty="0">
                <a:solidFill>
                  <a:schemeClr val="tx2"/>
                </a:solidFill>
                <a:latin typeface="Arial" panose="020B0604020202020204" pitchFamily="34" charset="0"/>
                <a:ea typeface="华文行楷" pitchFamily="2" charset="-122"/>
                <a:cs typeface="+mn-cs"/>
              </a:rPr>
              <a:t>问题</a:t>
            </a:r>
            <a:r>
              <a:rPr lang="zh-CN" altLang="en-US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华文行楷" pitchFamily="2" charset="-122"/>
                <a:cs typeface="+mn-cs"/>
              </a:rPr>
              <a:t>：</a:t>
            </a:r>
            <a:r>
              <a:rPr lang="zh-CN" altLang="en-US" sz="4400" b="1" noProof="1" dirty="0">
                <a:solidFill>
                  <a:srgbClr val="0000FF"/>
                </a:solidFill>
                <a:latin typeface="Arial" panose="020B0604020202020204" pitchFamily="34" charset="0"/>
                <a:ea typeface="楷体_GB2312" pitchFamily="1" charset="-122"/>
                <a:cs typeface="+mn-cs"/>
              </a:rPr>
              <a:t>磷脂和蛋白质是通过什么样的排列方式参与膜的构建的呢？</a:t>
            </a:r>
            <a:endParaRPr lang="zh-CN" altLang="en-US" sz="4400" b="1" noProof="1" dirty="0">
              <a:solidFill>
                <a:srgbClr val="0000FF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pPr>
              <a:spcBef>
                <a:spcPct val="50000"/>
              </a:spcBef>
            </a:pPr>
            <a:endParaRPr lang="zh-CN" altLang="zh-CN" sz="4400" b="1" noProof="1" dirty="0">
              <a:solidFill>
                <a:srgbClr val="0000FF"/>
              </a:solidFill>
              <a:latin typeface="Arial" panose="020B0604020202020204" pitchFamily="34" charset="0"/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charRg st="8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7">
                                            <p:txEl>
                                              <p:charRg st="8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7">
                                            <p:txEl>
                                              <p:charRg st="8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endParaRPr lang="zh-CN" altLang="zh-CN" dirty="0"/>
          </a:p>
        </p:txBody>
      </p:sp>
      <p:sp>
        <p:nvSpPr>
          <p:cNvPr id="9218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endParaRPr lang="zh-CN" altLang="zh-CN" dirty="0"/>
          </a:p>
        </p:txBody>
      </p:sp>
      <p:pic>
        <p:nvPicPr>
          <p:cNvPr id="9219" name="Picture 4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70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1" name="Picture 2" descr="F:\pic\磷脂分子.jpg"/>
          <p:cNvPicPr>
            <a:picLocks noChangeAspect="1"/>
          </p:cNvPicPr>
          <p:nvPr/>
        </p:nvPicPr>
        <p:blipFill>
          <a:blip r:embed="rId2"/>
          <a:srcRect l="6598" t="9853" r="72287" b="7388"/>
          <a:stretch>
            <a:fillRect/>
          </a:stretch>
        </p:blipFill>
        <p:spPr>
          <a:xfrm>
            <a:off x="1835150" y="908050"/>
            <a:ext cx="2049463" cy="39925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6"/>
          <p:cNvGrpSpPr/>
          <p:nvPr/>
        </p:nvGrpSpPr>
        <p:grpSpPr>
          <a:xfrm>
            <a:off x="4067175" y="1268413"/>
            <a:ext cx="3240088" cy="1081087"/>
            <a:chOff x="0" y="0"/>
            <a:chExt cx="2041" cy="681"/>
          </a:xfrm>
        </p:grpSpPr>
        <p:sp>
          <p:nvSpPr>
            <p:cNvPr id="9222" name="右大括号 25"/>
            <p:cNvSpPr/>
            <p:nvPr/>
          </p:nvSpPr>
          <p:spPr>
            <a:xfrm>
              <a:off x="0" y="0"/>
              <a:ext cx="182" cy="681"/>
            </a:xfrm>
            <a:prstGeom prst="rightBrace">
              <a:avLst>
                <a:gd name="adj1" fmla="val 8470"/>
                <a:gd name="adj2" fmla="val 50000"/>
              </a:avLst>
            </a:prstGeom>
            <a:noFill/>
            <a:ln w="127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endParaRPr lang="zh-CN" altLang="zh-CN" dirty="0"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223" name="TextBox 14"/>
            <p:cNvSpPr txBox="1"/>
            <p:nvPr/>
          </p:nvSpPr>
          <p:spPr>
            <a:xfrm>
              <a:off x="227" y="227"/>
              <a:ext cx="1814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zh-CN" altLang="en-US" sz="3600" b="1" dirty="0">
                  <a:latin typeface="楷体_GB2312" pitchFamily="1" charset="-122"/>
                  <a:ea typeface="楷体_GB2312" pitchFamily="1" charset="-122"/>
                </a:rPr>
                <a:t>亲水</a:t>
              </a:r>
              <a:r>
                <a:rPr lang="zh-CN" altLang="en-US" sz="3600" b="1" dirty="0">
                  <a:latin typeface="Arial" panose="020B0604020202020204" pitchFamily="34" charset="0"/>
                  <a:ea typeface="楷体_GB2312" pitchFamily="1" charset="-122"/>
                </a:rPr>
                <a:t>“</a:t>
              </a:r>
              <a:r>
                <a:rPr lang="zh-CN" altLang="en-US" sz="3600" b="1" dirty="0">
                  <a:latin typeface="楷体_GB2312" pitchFamily="1" charset="-122"/>
                  <a:ea typeface="楷体_GB2312" pitchFamily="1" charset="-122"/>
                </a:rPr>
                <a:t>头部</a:t>
              </a:r>
              <a:r>
                <a:rPr lang="zh-CN" altLang="en-US" sz="3600" b="1" dirty="0">
                  <a:latin typeface="Arial" panose="020B0604020202020204" pitchFamily="34" charset="0"/>
                  <a:ea typeface="楷体_GB2312" pitchFamily="1" charset="-122"/>
                </a:rPr>
                <a:t>”</a:t>
              </a:r>
              <a:endParaRPr lang="zh-CN" altLang="en-US" sz="3600" b="1" dirty="0">
                <a:latin typeface="Arial" panose="020B0604020202020204" pitchFamily="34" charset="0"/>
                <a:ea typeface="楷体_GB2312" pitchFamily="1" charset="-122"/>
              </a:endParaRPr>
            </a:p>
          </p:txBody>
        </p:sp>
      </p:grpSp>
      <p:grpSp>
        <p:nvGrpSpPr>
          <p:cNvPr id="3" name="Group 9"/>
          <p:cNvGrpSpPr/>
          <p:nvPr/>
        </p:nvGrpSpPr>
        <p:grpSpPr>
          <a:xfrm>
            <a:off x="4140200" y="2420938"/>
            <a:ext cx="3600450" cy="2087562"/>
            <a:chOff x="0" y="0"/>
            <a:chExt cx="2268" cy="1315"/>
          </a:xfrm>
        </p:grpSpPr>
        <p:sp>
          <p:nvSpPr>
            <p:cNvPr id="9225" name="右大括号 26"/>
            <p:cNvSpPr/>
            <p:nvPr/>
          </p:nvSpPr>
          <p:spPr>
            <a:xfrm>
              <a:off x="0" y="0"/>
              <a:ext cx="91" cy="1315"/>
            </a:xfrm>
            <a:prstGeom prst="rightBrace">
              <a:avLst>
                <a:gd name="adj1" fmla="val 15587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endParaRPr lang="zh-CN" altLang="zh-CN" dirty="0"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226" name="Text Box 11"/>
            <p:cNvSpPr txBox="1"/>
            <p:nvPr/>
          </p:nvSpPr>
          <p:spPr>
            <a:xfrm>
              <a:off x="272" y="272"/>
              <a:ext cx="1996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600" b="1" dirty="0">
                  <a:latin typeface="Arial" panose="020B0604020202020204" pitchFamily="34" charset="0"/>
                  <a:ea typeface="楷体_GB2312" pitchFamily="1" charset="-122"/>
                </a:rPr>
                <a:t>疏水“尾部”</a:t>
              </a:r>
              <a:endParaRPr lang="zh-CN" altLang="en-US" sz="3600" b="1" dirty="0">
                <a:latin typeface="Arial" panose="020B0604020202020204" pitchFamily="34" charset="0"/>
                <a:ea typeface="楷体_GB2312" pitchFamily="1" charset="-122"/>
              </a:endParaRPr>
            </a:p>
          </p:txBody>
        </p:sp>
      </p:grpSp>
      <p:sp>
        <p:nvSpPr>
          <p:cNvPr id="9228" name="TextBox 18"/>
          <p:cNvSpPr txBox="1"/>
          <p:nvPr/>
        </p:nvSpPr>
        <p:spPr>
          <a:xfrm>
            <a:off x="539750" y="4868863"/>
            <a:ext cx="8604250" cy="17399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600" b="1" dirty="0">
                <a:latin typeface="楷体_GB2312" pitchFamily="1" charset="-122"/>
                <a:ea typeface="楷体_GB2312" pitchFamily="1" charset="-122"/>
              </a:rPr>
              <a:t>想一想：</a:t>
            </a:r>
            <a:endParaRPr lang="zh-CN" altLang="en-US" sz="3600" b="1" dirty="0"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zh-CN" sz="3600" b="1" dirty="0">
                <a:latin typeface="楷体_GB2312" pitchFamily="1" charset="-122"/>
                <a:ea typeface="楷体_GB2312" pitchFamily="1" charset="-122"/>
              </a:rPr>
              <a:t>    </a:t>
            </a:r>
            <a:r>
              <a:rPr lang="zh-CN" altLang="en-US" sz="3600" b="1" dirty="0">
                <a:latin typeface="楷体_GB2312" pitchFamily="1" charset="-122"/>
                <a:ea typeface="楷体_GB2312" pitchFamily="1" charset="-122"/>
              </a:rPr>
              <a:t>磷脂分子在空气</a:t>
            </a:r>
            <a:r>
              <a:rPr lang="zh-CN" altLang="zh-CN" sz="3600" b="1" dirty="0">
                <a:latin typeface="楷体_GB2312" pitchFamily="1" charset="-122"/>
                <a:ea typeface="楷体_GB2312" pitchFamily="1" charset="-122"/>
              </a:rPr>
              <a:t>-</a:t>
            </a:r>
            <a:r>
              <a:rPr lang="zh-CN" altLang="en-US" sz="3600" b="1" dirty="0">
                <a:latin typeface="楷体_GB2312" pitchFamily="1" charset="-122"/>
                <a:ea typeface="楷体_GB2312" pitchFamily="1" charset="-122"/>
              </a:rPr>
              <a:t>水界面上会怎么样铺展？</a:t>
            </a:r>
            <a:endParaRPr lang="zh-CN" altLang="en-US" sz="3600" b="1" dirty="0"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29" name="TextBox 4"/>
          <p:cNvSpPr txBox="1"/>
          <p:nvPr/>
        </p:nvSpPr>
        <p:spPr>
          <a:xfrm rot="-996594">
            <a:off x="971550" y="692150"/>
            <a:ext cx="1477963" cy="57943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dirty="0">
                <a:solidFill>
                  <a:srgbClr val="3366CC"/>
                </a:solidFill>
                <a:latin typeface="华文琥珀" pitchFamily="2" charset="-122"/>
                <a:ea typeface="华文琥珀" pitchFamily="2" charset="-122"/>
              </a:rPr>
              <a:t>小资料</a:t>
            </a:r>
            <a:endParaRPr lang="zh-CN" altLang="en-US" sz="3200" dirty="0">
              <a:solidFill>
                <a:srgbClr val="3366CC"/>
              </a:solidFill>
              <a:latin typeface="华文琥珀" pitchFamily="2" charset="-122"/>
              <a:ea typeface="华文琥珀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22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endParaRPr lang="zh-CN" altLang="zh-CN" dirty="0"/>
          </a:p>
        </p:txBody>
      </p:sp>
      <p:sp>
        <p:nvSpPr>
          <p:cNvPr id="10242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endParaRPr lang="zh-CN" altLang="zh-CN" dirty="0"/>
          </a:p>
        </p:txBody>
      </p:sp>
      <p:pic>
        <p:nvPicPr>
          <p:cNvPr id="10243" name="Picture 4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0244" name="直接连接符 115"/>
          <p:cNvCxnSpPr/>
          <p:nvPr/>
        </p:nvCxnSpPr>
        <p:spPr>
          <a:xfrm>
            <a:off x="1577975" y="5945188"/>
            <a:ext cx="6265863" cy="3175"/>
          </a:xfrm>
          <a:prstGeom prst="line">
            <a:avLst/>
          </a:prstGeom>
          <a:ln w="28575" cap="flat" cmpd="sng">
            <a:solidFill>
              <a:srgbClr val="1C1C1C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246" name="Group 13"/>
          <p:cNvPicPr/>
          <p:nvPr/>
        </p:nvPicPr>
        <p:blipFill>
          <a:blip r:embed="rId2"/>
          <a:stretch>
            <a:fillRect/>
          </a:stretch>
        </p:blipFill>
        <p:spPr>
          <a:xfrm>
            <a:off x="1547813" y="2636838"/>
            <a:ext cx="6030912" cy="13065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7"/>
          <p:cNvGrpSpPr/>
          <p:nvPr/>
        </p:nvGrpSpPr>
        <p:grpSpPr>
          <a:xfrm>
            <a:off x="1577975" y="1123950"/>
            <a:ext cx="6265863" cy="4824413"/>
            <a:chOff x="0" y="0"/>
            <a:chExt cx="3947" cy="3039"/>
          </a:xfrm>
        </p:grpSpPr>
        <p:grpSp>
          <p:nvGrpSpPr>
            <p:cNvPr id="10247" name="Group 8"/>
            <p:cNvGrpSpPr/>
            <p:nvPr/>
          </p:nvGrpSpPr>
          <p:grpSpPr>
            <a:xfrm>
              <a:off x="0" y="0"/>
              <a:ext cx="3947" cy="3039"/>
              <a:chOff x="0" y="0"/>
              <a:chExt cx="3947" cy="3039"/>
            </a:xfrm>
          </p:grpSpPr>
          <p:grpSp>
            <p:nvGrpSpPr>
              <p:cNvPr id="10248" name="Group 9"/>
              <p:cNvGrpSpPr/>
              <p:nvPr/>
            </p:nvGrpSpPr>
            <p:grpSpPr>
              <a:xfrm>
                <a:off x="0" y="1004"/>
                <a:ext cx="3947" cy="2035"/>
                <a:chOff x="0" y="0"/>
                <a:chExt cx="3279019" cy="1295400"/>
              </a:xfrm>
            </p:grpSpPr>
            <p:sp>
              <p:nvSpPr>
                <p:cNvPr id="10249" name="Rectangle 3"/>
                <p:cNvSpPr/>
                <p:nvPr/>
              </p:nvSpPr>
              <p:spPr>
                <a:xfrm>
                  <a:off x="1626" y="473252"/>
                  <a:ext cx="3276600" cy="822148"/>
                </a:xfrm>
                <a:prstGeom prst="rect">
                  <a:avLst/>
                </a:prstGeom>
                <a:gradFill rotWithShape="1">
                  <a:gsLst>
                    <a:gs pos="0">
                      <a:srgbClr val="90A4F1">
                        <a:alpha val="100000"/>
                      </a:srgbClr>
                    </a:gs>
                    <a:gs pos="50000">
                      <a:srgbClr val="BCC7F5">
                        <a:alpha val="100000"/>
                      </a:srgbClr>
                    </a:gs>
                    <a:gs pos="100000">
                      <a:srgbClr val="DFE3F9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 cap="flat" cmpd="sng">
                  <a:solidFill>
                    <a:srgbClr val="3366CC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p>
                  <a:endParaRPr lang="zh-CN" altLang="zh-CN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0250" name="直接连接符 108"/>
                <p:cNvCxnSpPr/>
                <p:nvPr/>
              </p:nvCxnSpPr>
              <p:spPr>
                <a:xfrm rot="5400000" flipH="1" flipV="1">
                  <a:off x="-646866" y="646865"/>
                  <a:ext cx="1295400" cy="1667"/>
                </a:xfrm>
                <a:prstGeom prst="line">
                  <a:avLst/>
                </a:prstGeom>
                <a:ln w="28575" cap="flat" cmpd="sng">
                  <a:solidFill>
                    <a:srgbClr val="1C1C1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51" name="直接连接符 111"/>
                <p:cNvCxnSpPr/>
                <p:nvPr/>
              </p:nvCxnSpPr>
              <p:spPr>
                <a:xfrm rot="5400000" flipH="1" flipV="1">
                  <a:off x="2669420" y="685800"/>
                  <a:ext cx="1219200" cy="0"/>
                </a:xfrm>
                <a:prstGeom prst="line">
                  <a:avLst/>
                </a:prstGeom>
                <a:ln w="28575" cap="flat" cmpd="sng">
                  <a:solidFill>
                    <a:srgbClr val="1C1C1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10252" name="TextBox 122"/>
              <p:cNvSpPr txBox="1"/>
              <p:nvPr/>
            </p:nvSpPr>
            <p:spPr>
              <a:xfrm>
                <a:off x="2696" y="0"/>
                <a:ext cx="1155" cy="47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 algn="ctr">
                  <a:spcBef>
                    <a:spcPct val="50000"/>
                  </a:spcBef>
                </a:pPr>
                <a:r>
                  <a:rPr lang="zh-CN" altLang="en-US" sz="4400" b="1" dirty="0">
                    <a:solidFill>
                      <a:srgbClr val="B33C00"/>
                    </a:solidFill>
                    <a:latin typeface="楷体_GB2312" pitchFamily="1" charset="-122"/>
                    <a:ea typeface="楷体_GB2312" pitchFamily="1" charset="-122"/>
                  </a:rPr>
                  <a:t>空气</a:t>
                </a:r>
                <a:endParaRPr lang="zh-CN" altLang="en-US" sz="4400" b="1" dirty="0">
                  <a:solidFill>
                    <a:srgbClr val="B33C00"/>
                  </a:solidFill>
                  <a:latin typeface="楷体_GB2312" pitchFamily="1" charset="-122"/>
                  <a:ea typeface="楷体_GB2312" pitchFamily="1" charset="-122"/>
                </a:endParaRPr>
              </a:p>
            </p:txBody>
          </p:sp>
        </p:grpSp>
        <p:sp>
          <p:nvSpPr>
            <p:cNvPr id="10253" name="Text Box 7"/>
            <p:cNvSpPr txBox="1"/>
            <p:nvPr/>
          </p:nvSpPr>
          <p:spPr>
            <a:xfrm>
              <a:off x="2677" y="2013"/>
              <a:ext cx="1058" cy="48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4400" b="1" dirty="0">
                  <a:solidFill>
                    <a:srgbClr val="002060"/>
                  </a:solidFill>
                  <a:latin typeface="楷体_GB2312" pitchFamily="1" charset="-122"/>
                  <a:ea typeface="楷体_GB2312" pitchFamily="1" charset="-122"/>
                </a:rPr>
                <a:t>水</a:t>
              </a:r>
              <a:endParaRPr lang="zh-CN" altLang="en-US" sz="4400" b="1" dirty="0">
                <a:solidFill>
                  <a:srgbClr val="002060"/>
                </a:solidFill>
                <a:latin typeface="楷体_GB2312" pitchFamily="1" charset="-122"/>
                <a:ea typeface="楷体_GB2312" pitchFamily="1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5" name="Picture 2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28625" y="1571625"/>
            <a:ext cx="8137525" cy="61214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r>
              <a:rPr lang="zh-CN" altLang="zh-CN" sz="28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  </a:t>
            </a:r>
            <a:r>
              <a:rPr lang="zh-CN" altLang="en-US" sz="4400" b="1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时间：</a:t>
            </a:r>
            <a:r>
              <a:rPr lang="zh-CN" altLang="zh-CN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1925</a:t>
            </a:r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年</a:t>
            </a:r>
            <a:endParaRPr lang="zh-CN" altLang="en-US" sz="4400" b="1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zh-CN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</a:t>
            </a:r>
            <a:r>
              <a:rPr lang="zh-CN" altLang="en-US" sz="4400" b="1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人物：</a:t>
            </a:r>
            <a:r>
              <a:rPr lang="zh-CN" altLang="zh-CN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Gorter</a:t>
            </a:r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和</a:t>
            </a:r>
            <a:r>
              <a:rPr lang="zh-CN" altLang="zh-CN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Grendel</a:t>
            </a:r>
            <a:endParaRPr lang="zh-CN" altLang="zh-CN" sz="4400" b="1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zh-CN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</a:t>
            </a:r>
            <a:r>
              <a:rPr lang="zh-CN" altLang="en-US" sz="4400" b="1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实验：</a:t>
            </a:r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用丙酮从人的红细胞中提取脂质，在空气</a:t>
            </a:r>
            <a:r>
              <a:rPr lang="zh-CN" altLang="zh-CN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—</a:t>
            </a:r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水界面上铺成</a:t>
            </a:r>
            <a:r>
              <a:rPr lang="zh-CN" altLang="en-US" sz="4400" b="1" noProof="1" dirty="0">
                <a:solidFill>
                  <a:srgbClr val="0000CC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单分子层</a:t>
            </a:r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。测得单分子层的面积恰好为红细胞的表面积的</a:t>
            </a:r>
            <a:r>
              <a:rPr lang="zh-CN" altLang="zh-CN" sz="4400" b="1" noProof="1" dirty="0">
                <a:solidFill>
                  <a:srgbClr val="0000CC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2</a:t>
            </a:r>
            <a:r>
              <a:rPr lang="zh-CN" altLang="en-US" sz="4400" b="1" noProof="1" dirty="0">
                <a:solidFill>
                  <a:srgbClr val="0000CC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倍</a:t>
            </a:r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。</a:t>
            </a:r>
            <a:endParaRPr lang="zh-CN" altLang="en-US" sz="4400" b="1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endParaRPr lang="zh-CN" altLang="en-US" sz="4400" b="1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endParaRPr lang="zh-CN" altLang="en-US" sz="4400" b="1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85813" y="785813"/>
            <a:ext cx="1860550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r>
              <a:rPr lang="zh-CN" altLang="en-US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华文行楷" pitchFamily="2" charset="-122"/>
                <a:cs typeface="+mn-cs"/>
              </a:rPr>
              <a:t>资料三</a:t>
            </a:r>
            <a:endParaRPr lang="zh-CN" altLang="en-US" sz="4400" b="1" noProof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华文行楷" pitchFamily="2" charset="-122"/>
            </a:endParaRPr>
          </a:p>
        </p:txBody>
      </p:sp>
      <p:sp>
        <p:nvSpPr>
          <p:cNvPr id="2" name="Text Box 5"/>
          <p:cNvSpPr txBox="1"/>
          <p:nvPr/>
        </p:nvSpPr>
        <p:spPr>
          <a:xfrm>
            <a:off x="5867400" y="5157788"/>
            <a:ext cx="2017713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endParaRPr lang="zh-CN" altLang="zh-CN" sz="3200" b="1" dirty="0">
              <a:latin typeface="Arial" panose="020B0604020202020204" pitchFamily="34" charset="0"/>
              <a:ea typeface="楷体_GB2312" pitchFamily="1" charset="-122"/>
            </a:endParaRPr>
          </a:p>
        </p:txBody>
      </p:sp>
      <p:sp>
        <p:nvSpPr>
          <p:cNvPr id="8" name="标题 1"/>
          <p:cNvSpPr/>
          <p:nvPr/>
        </p:nvSpPr>
        <p:spPr bwMode="auto">
          <a:xfrm>
            <a:off x="76200" y="76200"/>
            <a:ext cx="9067800" cy="6858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Impact" panose="020B0806030902050204" pitchFamily="34" charset="0"/>
                <a:ea typeface="黑体" panose="02010609060101010101" pitchFamily="49" charset="-122"/>
                <a:cs typeface="+mn-cs"/>
              </a:rPr>
              <a:t>探索历程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Impact" panose="020B0806030902050204" pitchFamily="34" charset="0"/>
                <a:ea typeface="黑体" panose="02010609060101010101" pitchFamily="49" charset="-122"/>
                <a:cs typeface="+mn-cs"/>
              </a:rPr>
              <a:t>（结构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：磷脂分子的排布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Impact" panose="020B0806030902050204" pitchFamily="34" charset="0"/>
                <a:ea typeface="黑体" panose="02010609060101010101" pitchFamily="49" charset="-122"/>
                <a:cs typeface="+mn-cs"/>
              </a:rPr>
              <a:t>）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Impact" panose="020B080603090205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89" name="Picture 2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827088" y="1700213"/>
            <a:ext cx="9144000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提出假说：</a:t>
            </a:r>
            <a:endParaRPr lang="zh-CN" altLang="en-US" sz="4400" b="1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763713" y="2636838"/>
            <a:ext cx="6348413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细胞膜中的磷脂是</a:t>
            </a:r>
            <a:r>
              <a:rPr lang="zh-CN" altLang="en-US" sz="4400" b="1" noProof="1" dirty="0">
                <a:solidFill>
                  <a:srgbClr val="0000CC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双层</a:t>
            </a:r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的</a:t>
            </a:r>
            <a:endParaRPr lang="zh-CN" altLang="en-US" sz="4400" b="1" noProof="1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endParaRPr lang="zh-CN" altLang="zh-CN" dirty="0"/>
          </a:p>
        </p:txBody>
      </p:sp>
      <p:sp>
        <p:nvSpPr>
          <p:cNvPr id="13314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endParaRPr lang="zh-CN" altLang="zh-CN" dirty="0"/>
          </a:p>
        </p:txBody>
      </p:sp>
      <p:pic>
        <p:nvPicPr>
          <p:cNvPr id="13315" name="Picture 4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6" name="WordArt 5" descr="纸袋"/>
          <p:cNvSpPr/>
          <p:nvPr/>
        </p:nvSpPr>
        <p:spPr>
          <a:xfrm>
            <a:off x="971550" y="620713"/>
            <a:ext cx="1728788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>
                <a:ln w="9525" cap="flat" cmpd="sng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blipFill rotWithShape="0">
                  <a:blip r:embed="rId2"/>
                </a:blipFill>
                <a:effectLst>
                  <a:outerShdw dist="563970" dir="14049733" sx="125000" sy="125000" algn="tl" rotWithShape="0">
                    <a:srgbClr val="C7DFD3">
                      <a:alpha val="79999"/>
                    </a:srgbClr>
                  </a:outerShdw>
                </a:effectLst>
                <a:latin typeface="华文行楷" charset="0"/>
                <a:ea typeface="华文行楷" charset="0"/>
              </a:rPr>
              <a:t>推测</a:t>
            </a:r>
            <a:endParaRPr lang="zh-CN" altLang="en-US" sz="3600">
              <a:ln w="9525" cap="flat" cmpd="sng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blipFill rotWithShape="0">
                <a:blip r:embed="rId2"/>
              </a:blipFill>
              <a:effectLst>
                <a:outerShdw dist="563970" dir="14049733" sx="125000" sy="125000" algn="tl" rotWithShape="0">
                  <a:srgbClr val="C7DFD3">
                    <a:alpha val="79999"/>
                  </a:srgbClr>
                </a:outerShdw>
              </a:effectLst>
              <a:latin typeface="华文行楷" charset="0"/>
              <a:ea typeface="华文行楷" charset="0"/>
            </a:endParaRPr>
          </a:p>
        </p:txBody>
      </p:sp>
      <p:sp>
        <p:nvSpPr>
          <p:cNvPr id="13318" name="TextBox 8"/>
          <p:cNvSpPr txBox="1"/>
          <p:nvPr/>
        </p:nvSpPr>
        <p:spPr>
          <a:xfrm>
            <a:off x="755650" y="1989138"/>
            <a:ext cx="7632700" cy="41116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zh-CN" sz="4400" b="1" dirty="0">
                <a:latin typeface="华文行楷" pitchFamily="2" charset="-122"/>
                <a:ea typeface="楷体_GB2312" pitchFamily="1" charset="-122"/>
              </a:rPr>
              <a:t>         </a:t>
            </a:r>
            <a:r>
              <a:rPr lang="zh-CN" altLang="en-US" sz="4400" b="1" dirty="0">
                <a:latin typeface="华文行楷" pitchFamily="2" charset="-122"/>
                <a:ea typeface="楷体_GB2312" pitchFamily="1" charset="-122"/>
              </a:rPr>
              <a:t>细胞膜的两侧都有</a:t>
            </a:r>
            <a:r>
              <a:rPr lang="zh-CN" altLang="en-US" sz="4400" b="1" dirty="0">
                <a:solidFill>
                  <a:srgbClr val="0000CC"/>
                </a:solidFill>
                <a:latin typeface="华文行楷" pitchFamily="2" charset="-122"/>
                <a:ea typeface="楷体_GB2312" pitchFamily="1" charset="-122"/>
              </a:rPr>
              <a:t>水环境</a:t>
            </a:r>
            <a:r>
              <a:rPr lang="zh-CN" altLang="en-US" sz="4400" b="1" dirty="0">
                <a:latin typeface="华文行楷" pitchFamily="2" charset="-122"/>
                <a:ea typeface="楷体_GB2312" pitchFamily="1" charset="-122"/>
              </a:rPr>
              <a:t>存在，同学们尝试着大胆的推测和想象一下在这样的环境中，双层磷脂分子在细胞膜中怎样排列稳定性最高？</a:t>
            </a:r>
            <a:br>
              <a:rPr lang="zh-CN" altLang="en-US" sz="4400" b="1" dirty="0">
                <a:latin typeface="Arial" panose="020B0604020202020204" pitchFamily="34" charset="0"/>
                <a:ea typeface="楷体_GB2312" pitchFamily="1" charset="-122"/>
              </a:rPr>
            </a:br>
            <a:endParaRPr lang="zh-CN" altLang="en-US" sz="4400" b="1" dirty="0">
              <a:latin typeface="Arial" panose="020B0604020202020204" pitchFamily="34" charset="0"/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charRg st="0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3318">
                                            <p:txEl>
                                              <p:charRg st="0" end="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7" name="Picture 2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39" name="Group 3"/>
          <p:cNvPicPr/>
          <p:nvPr/>
        </p:nvPicPr>
        <p:blipFill>
          <a:blip r:embed="rId2"/>
          <a:stretch>
            <a:fillRect/>
          </a:stretch>
        </p:blipFill>
        <p:spPr>
          <a:xfrm>
            <a:off x="3492500" y="3933825"/>
            <a:ext cx="2808288" cy="2303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0" name="Group 49"/>
          <p:cNvPicPr/>
          <p:nvPr/>
        </p:nvPicPr>
        <p:blipFill>
          <a:blip r:embed="rId3"/>
          <a:stretch>
            <a:fillRect/>
          </a:stretch>
        </p:blipFill>
        <p:spPr>
          <a:xfrm>
            <a:off x="6588125" y="3573463"/>
            <a:ext cx="2232025" cy="2735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Group 95"/>
          <p:cNvPicPr/>
          <p:nvPr/>
        </p:nvPicPr>
        <p:blipFill>
          <a:blip r:embed="rId4"/>
          <a:stretch>
            <a:fillRect/>
          </a:stretch>
        </p:blipFill>
        <p:spPr>
          <a:xfrm>
            <a:off x="468313" y="3789363"/>
            <a:ext cx="2663825" cy="2663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2" name="Group 147"/>
          <p:cNvPicPr/>
          <p:nvPr/>
        </p:nvPicPr>
        <p:blipFill>
          <a:blip r:embed="rId5"/>
          <a:stretch>
            <a:fillRect/>
          </a:stretch>
        </p:blipFill>
        <p:spPr>
          <a:xfrm>
            <a:off x="900113" y="620713"/>
            <a:ext cx="3384550" cy="2520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3" name="Group 192"/>
          <p:cNvPicPr/>
          <p:nvPr/>
        </p:nvPicPr>
        <p:blipFill>
          <a:blip r:embed="rId6"/>
          <a:stretch>
            <a:fillRect/>
          </a:stretch>
        </p:blipFill>
        <p:spPr>
          <a:xfrm>
            <a:off x="4643438" y="476250"/>
            <a:ext cx="3600450" cy="25923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9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endParaRPr lang="zh-CN" altLang="zh-CN" dirty="0"/>
          </a:p>
        </p:txBody>
      </p:sp>
      <p:sp>
        <p:nvSpPr>
          <p:cNvPr id="15362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endParaRPr lang="zh-CN" altLang="zh-CN" dirty="0"/>
          </a:p>
        </p:txBody>
      </p:sp>
      <p:pic>
        <p:nvPicPr>
          <p:cNvPr id="15363" name="Picture 4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70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5" name="Picture 5" descr="磷脂双分子层结构的推测2"/>
          <p:cNvPicPr>
            <a:picLocks noChangeAspect="1"/>
          </p:cNvPicPr>
          <p:nvPr/>
        </p:nvPicPr>
        <p:blipFill>
          <a:blip r:embed="rId2"/>
          <a:srcRect l="28426" t="47955" r="31151" b="4430"/>
          <a:stretch>
            <a:fillRect/>
          </a:stretch>
        </p:blipFill>
        <p:spPr>
          <a:xfrm>
            <a:off x="323850" y="0"/>
            <a:ext cx="4105275" cy="3522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6" name="图片 11" descr="96837-004-AAC9A5BB.jpg"/>
          <p:cNvPicPr>
            <a:picLocks noChangeAspect="1"/>
          </p:cNvPicPr>
          <p:nvPr/>
        </p:nvPicPr>
        <p:blipFill>
          <a:blip r:embed="rId3"/>
          <a:srcRect l="16544" t="6250" r="3493" b="6250"/>
          <a:stretch>
            <a:fillRect/>
          </a:stretch>
        </p:blipFill>
        <p:spPr>
          <a:xfrm>
            <a:off x="4356100" y="0"/>
            <a:ext cx="4392613" cy="4495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7" name="AutoShape 7"/>
          <p:cNvSpPr/>
          <p:nvPr/>
        </p:nvSpPr>
        <p:spPr>
          <a:xfrm>
            <a:off x="900113" y="3789363"/>
            <a:ext cx="3240087" cy="676275"/>
          </a:xfrm>
          <a:prstGeom prst="wedgeRoundRectCallout">
            <a:avLst>
              <a:gd name="adj1" fmla="val 70282"/>
              <a:gd name="adj2" fmla="val -135917"/>
              <a:gd name="adj3" fmla="val 16667"/>
            </a:avLst>
          </a:prstGeom>
          <a:solidFill>
            <a:srgbClr val="E0101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/>
            <a:r>
              <a:rPr lang="zh-CN" altLang="en-US" sz="3600" b="1" dirty="0">
                <a:solidFill>
                  <a:srgbClr val="F5F50B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连续两层排列</a:t>
            </a:r>
            <a:endParaRPr lang="zh-CN" altLang="en-US" sz="3600" b="1" dirty="0">
              <a:solidFill>
                <a:srgbClr val="F5F50B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5368" name="Text Box 8"/>
          <p:cNvSpPr txBox="1"/>
          <p:nvPr/>
        </p:nvSpPr>
        <p:spPr>
          <a:xfrm>
            <a:off x="0" y="4797425"/>
            <a:ext cx="9467850" cy="14319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chemeClr val="tx2"/>
                </a:solidFill>
                <a:latin typeface="Arial" panose="020B0604020202020204" pitchFamily="34" charset="0"/>
                <a:ea typeface="华文行楷" pitchFamily="2" charset="-122"/>
              </a:rPr>
              <a:t>问题：</a:t>
            </a:r>
            <a:r>
              <a:rPr lang="zh-CN" altLang="en-US" sz="4400" b="1" dirty="0">
                <a:solidFill>
                  <a:srgbClr val="0000FF"/>
                </a:solidFill>
                <a:latin typeface="Arial" panose="020B0604020202020204" pitchFamily="34" charset="0"/>
                <a:ea typeface="楷体_GB2312" pitchFamily="1" charset="-122"/>
              </a:rPr>
              <a:t>蛋白质在细胞膜中如何分布呢？和磷脂分子的位置关系如何呢？</a:t>
            </a:r>
            <a:endParaRPr lang="zh-CN" altLang="en-US" sz="4400" b="1" dirty="0">
              <a:solidFill>
                <a:srgbClr val="0000FF"/>
              </a:solidFill>
              <a:latin typeface="Arial" panose="020B0604020202020204" pitchFamily="34" charset="0"/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 animBg="1"/>
      <p:bldP spid="1536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5" name="Picture 2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57188" y="0"/>
            <a:ext cx="8229600" cy="928688"/>
          </a:xfrm>
          <a:solidFill>
            <a:schemeClr val="hlink"/>
          </a:solidFill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黑体" panose="02010609060101010101" pitchFamily="49" charset="-122"/>
                <a:cs typeface="+mj-cs"/>
              </a:rPr>
              <a:t>探索历程</a:t>
            </a:r>
            <a:r>
              <a:rPr kumimoji="0" lang="zh-CN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黑体" panose="02010609060101010101" pitchFamily="49" charset="-122"/>
                <a:cs typeface="+mj-cs"/>
              </a:rPr>
              <a:t>（结构：蛋白质的排布）</a:t>
            </a:r>
            <a:endParaRPr kumimoji="0" lang="zh-CN" alt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55750"/>
          </a:xfrm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kern="0" cap="none" spc="0" normalizeH="0" baseline="0" noProof="1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</a:t>
            </a:r>
            <a:r>
              <a:rPr kumimoji="0" lang="zh-CN" altLang="en-US" sz="4400" b="1" i="0" u="none" strike="noStrike" kern="0" cap="none" spc="0" normalizeH="0" baseline="0" noProof="1" dirty="0">
                <a:solidFill>
                  <a:srgbClr val="FC1604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时间：</a:t>
            </a:r>
            <a:r>
              <a:rPr kumimoji="0" lang="zh-CN" altLang="zh-CN" sz="4400" b="1" i="0" u="none" strike="noStrike" kern="0" cap="none" spc="0" normalizeH="0" baseline="0" noProof="1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1959</a:t>
            </a:r>
            <a:r>
              <a:rPr kumimoji="0" lang="zh-CN" altLang="en-US" sz="4400" b="1" i="0" u="none" strike="noStrike" kern="0" cap="none" spc="0" normalizeH="0" baseline="0" noProof="1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年</a:t>
            </a:r>
            <a:endParaRPr kumimoji="0" lang="zh-CN" altLang="en-US" sz="4400" b="1" i="0" u="none" strike="noStrike" kern="0" cap="none" spc="0" normalizeH="0" baseline="0" noProof="1" dirty="0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400" b="1" i="0" u="none" strike="noStrike" kern="0" cap="none" spc="0" normalizeH="0" baseline="0" noProof="1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</a:t>
            </a:r>
            <a:r>
              <a:rPr kumimoji="0" lang="zh-CN" altLang="en-US" sz="4400" b="1" i="0" u="none" strike="noStrike" kern="0" cap="none" spc="0" normalizeH="0" baseline="0" noProof="1" dirty="0">
                <a:solidFill>
                  <a:srgbClr val="FC1604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人物：</a:t>
            </a:r>
            <a:r>
              <a:rPr kumimoji="0" lang="zh-CN" altLang="en-US" sz="4400" b="1" i="0" u="none" strike="noStrike" kern="0" cap="none" spc="0" normalizeH="0" baseline="0" noProof="1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罗伯特森</a:t>
            </a:r>
            <a:endParaRPr kumimoji="0" lang="zh-CN" altLang="en-US" sz="4400" b="1" i="0" u="none" strike="noStrike" kern="0" cap="none" spc="0" normalizeH="0" baseline="0" noProof="1" dirty="0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  <a:cs typeface="+mn-cs"/>
            </a:endParaRPr>
          </a:p>
        </p:txBody>
      </p:sp>
      <p:pic>
        <p:nvPicPr>
          <p:cNvPr id="139268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3100"/>
            <a:ext cx="4500563" cy="1411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9269" name="Picture 5" descr="01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6238" y="1557338"/>
            <a:ext cx="3343275" cy="3743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9270" name="Picture 6" descr="01001"/>
          <p:cNvPicPr>
            <a:picLocks noChangeAspect="1" noChangeArrowheads="1"/>
          </p:cNvPicPr>
          <p:nvPr/>
        </p:nvPicPr>
        <p:blipFill>
          <a:blip r:embed="rId4"/>
          <a:srcRect t="84665" r="33603"/>
          <a:stretch>
            <a:fillRect/>
          </a:stretch>
        </p:blipFill>
        <p:spPr bwMode="auto">
          <a:xfrm>
            <a:off x="4716463" y="2924175"/>
            <a:ext cx="4086225" cy="16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9271" name="AutoShape 7"/>
          <p:cNvSpPr/>
          <p:nvPr/>
        </p:nvSpPr>
        <p:spPr>
          <a:xfrm>
            <a:off x="1835150" y="3429000"/>
            <a:ext cx="2592388" cy="215900"/>
          </a:xfrm>
          <a:prstGeom prst="rightArrowCallout">
            <a:avLst>
              <a:gd name="adj1" fmla="val 25000"/>
              <a:gd name="adj2" fmla="val 33467"/>
              <a:gd name="adj3" fmla="val 200011"/>
              <a:gd name="adj4" fmla="val 22963"/>
            </a:avLst>
          </a:prstGeom>
          <a:noFill/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39272" name="Picture 8" descr="01001"/>
          <p:cNvPicPr>
            <a:picLocks noChangeAspect="1"/>
          </p:cNvPicPr>
          <p:nvPr/>
        </p:nvPicPr>
        <p:blipFill>
          <a:blip r:embed="rId4">
            <a:lum bright="-6000" contrast="48000"/>
          </a:blip>
          <a:srcRect t="84665" r="67538"/>
          <a:stretch>
            <a:fillRect/>
          </a:stretch>
        </p:blipFill>
        <p:spPr>
          <a:xfrm>
            <a:off x="4302125" y="2924175"/>
            <a:ext cx="1998663" cy="1638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内容占位符 2"/>
          <p:cNvSpPr/>
          <p:nvPr/>
        </p:nvSpPr>
        <p:spPr bwMode="auto">
          <a:xfrm>
            <a:off x="4595813" y="2940050"/>
            <a:ext cx="1489075" cy="18859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暗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亮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暗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-1136650" y="3048000"/>
            <a:ext cx="414338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尝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571500" y="928688"/>
            <a:ext cx="1860550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r>
              <a:rPr lang="zh-CN" altLang="en-US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华文行楷" pitchFamily="2" charset="-122"/>
                <a:cs typeface="+mn-cs"/>
              </a:rPr>
              <a:t>资料四</a:t>
            </a:r>
            <a:endParaRPr lang="zh-CN" altLang="en-US" sz="4400" b="1" noProof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华文行楷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charRg st="1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-0.17361 -2.22222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361 -2.22222E-6 L -0.17361 0.09097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3926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28585E-6 L 0.16649 1.28585E-6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49 1.28585E-6 L 0.16649 0.0777 " pathEditMode="relative" rAng="0" ptsTypes="AA">
                                      <p:cBhvr>
                                        <p:cTn id="53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500" fill="hold"/>
                                        <p:tgtEl>
                                          <p:spTgt spid="1392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7" dur="500"/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0" dur="5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1" grpId="0" animBg="1"/>
      <p:bldP spid="139271" grpId="1" animBg="1"/>
      <p:bldP spid="4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endParaRPr lang="zh-CN" altLang="zh-CN" dirty="0"/>
          </a:p>
        </p:txBody>
      </p:sp>
      <p:pic>
        <p:nvPicPr>
          <p:cNvPr id="17410" name="Picture 3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68313" y="476250"/>
            <a:ext cx="8675688" cy="2771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fontAlgn="base"/>
            <a:r>
              <a:rPr lang="zh-CN" altLang="zh-CN" sz="4400" b="1" strike="noStrike" noProof="1" dirty="0">
                <a:solidFill>
                  <a:srgbClr val="FC1604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 </a:t>
            </a:r>
            <a:r>
              <a:rPr lang="zh-CN" altLang="en-US" sz="4400" b="1" strike="noStrike" noProof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提出假说：</a:t>
            </a:r>
            <a:endParaRPr lang="zh-CN" altLang="en-US" sz="4400" b="1" strike="noStrike" noProof="1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楷体_GB2312" pitchFamily="1" charset="-122"/>
            </a:endParaRPr>
          </a:p>
          <a:p>
            <a:pPr fontAlgn="base"/>
            <a:r>
              <a:rPr lang="zh-CN" altLang="zh-CN" sz="4400" b="1" strike="noStrike" noProof="1" dirty="0">
                <a:latin typeface="Arial" panose="020B0604020202020204" pitchFamily="34" charset="0"/>
                <a:ea typeface="楷体_GB2312" pitchFamily="1" charset="-122"/>
                <a:cs typeface="+mn-cs"/>
              </a:rPr>
              <a:t>         </a:t>
            </a:r>
            <a:r>
              <a:rPr lang="zh-CN" altLang="en-US" sz="4400" b="1" strike="noStrike" noProof="1" dirty="0">
                <a:latin typeface="Arial" panose="020B0604020202020204" pitchFamily="34" charset="0"/>
                <a:ea typeface="楷体_GB2312" pitchFamily="1" charset="-122"/>
                <a:cs typeface="+mn-cs"/>
              </a:rPr>
              <a:t>所有的生物膜都由</a:t>
            </a:r>
            <a:r>
              <a:rPr lang="zh-CN" altLang="en-US" sz="4400" b="1" strike="noStrike" noProof="1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1" charset="-122"/>
                <a:cs typeface="+mn-cs"/>
              </a:rPr>
              <a:t>蛋白质</a:t>
            </a:r>
            <a:r>
              <a:rPr lang="zh-CN" altLang="zh-CN" sz="4400" b="1" strike="noStrike" noProof="1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1" charset="-122"/>
                <a:cs typeface="+mn-cs"/>
              </a:rPr>
              <a:t>—</a:t>
            </a:r>
            <a:r>
              <a:rPr lang="zh-CN" altLang="en-US" sz="4400" b="1" strike="noStrike" noProof="1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1" charset="-122"/>
                <a:cs typeface="+mn-cs"/>
              </a:rPr>
              <a:t>脂质</a:t>
            </a:r>
            <a:r>
              <a:rPr lang="zh-CN" altLang="zh-CN" sz="4400" b="1" strike="noStrike" noProof="1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1" charset="-122"/>
                <a:cs typeface="+mn-cs"/>
              </a:rPr>
              <a:t>—</a:t>
            </a:r>
            <a:r>
              <a:rPr lang="zh-CN" altLang="en-US" sz="4400" b="1" strike="noStrike" noProof="1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1" charset="-122"/>
                <a:cs typeface="+mn-cs"/>
              </a:rPr>
              <a:t>蛋白质</a:t>
            </a:r>
            <a:r>
              <a:rPr lang="zh-CN" altLang="en-US" sz="4400" b="1" strike="noStrike" noProof="1" dirty="0">
                <a:latin typeface="Arial" panose="020B0604020202020204" pitchFamily="34" charset="0"/>
                <a:ea typeface="楷体_GB2312" pitchFamily="1" charset="-122"/>
                <a:cs typeface="+mn-cs"/>
              </a:rPr>
              <a:t>三层结构构成，是</a:t>
            </a:r>
            <a:endParaRPr lang="zh-CN" altLang="en-US" sz="4400" b="1" strike="noStrike" noProof="1" dirty="0">
              <a:latin typeface="Arial" panose="020B0604020202020204" pitchFamily="34" charset="0"/>
              <a:ea typeface="楷体_GB2312" pitchFamily="1" charset="-122"/>
            </a:endParaRPr>
          </a:p>
          <a:p>
            <a:pPr fontAlgn="base"/>
            <a:r>
              <a:rPr lang="zh-CN" altLang="en-US" sz="4400" b="1" strike="noStrike" noProof="1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1" charset="-122"/>
                <a:cs typeface="+mn-cs"/>
              </a:rPr>
              <a:t>静态</a:t>
            </a:r>
            <a:r>
              <a:rPr lang="zh-CN" altLang="en-US" sz="4400" b="1" strike="noStrike" noProof="1" dirty="0">
                <a:latin typeface="Arial" panose="020B0604020202020204" pitchFamily="34" charset="0"/>
                <a:ea typeface="楷体_GB2312" pitchFamily="1" charset="-122"/>
                <a:cs typeface="+mn-cs"/>
              </a:rPr>
              <a:t>的</a:t>
            </a:r>
            <a:r>
              <a:rPr lang="zh-CN" altLang="en-US" sz="4400" b="1" strike="noStrike" noProof="1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1" charset="-122"/>
                <a:cs typeface="+mn-cs"/>
              </a:rPr>
              <a:t>统一</a:t>
            </a:r>
            <a:r>
              <a:rPr lang="zh-CN" altLang="en-US" sz="4400" b="1" strike="noStrike" noProof="1" dirty="0">
                <a:latin typeface="Arial" panose="020B0604020202020204" pitchFamily="34" charset="0"/>
                <a:ea typeface="楷体_GB2312" pitchFamily="1" charset="-122"/>
                <a:cs typeface="+mn-cs"/>
              </a:rPr>
              <a:t>结构。（</a:t>
            </a:r>
            <a:r>
              <a:rPr lang="zh-CN" altLang="en-US" sz="4400" b="1" strike="noStrike" noProof="1" dirty="0">
                <a:solidFill>
                  <a:srgbClr val="0000FF"/>
                </a:solidFill>
                <a:latin typeface="Arial" panose="020B0604020202020204" pitchFamily="34" charset="0"/>
                <a:ea typeface="楷体_GB2312" pitchFamily="1" charset="-122"/>
                <a:cs typeface="+mn-cs"/>
              </a:rPr>
              <a:t>单位膜模型</a:t>
            </a:r>
            <a:r>
              <a:rPr lang="zh-CN" altLang="en-US" sz="4400" b="1" strike="noStrike" noProof="1" dirty="0">
                <a:latin typeface="Arial" panose="020B0604020202020204" pitchFamily="34" charset="0"/>
                <a:ea typeface="楷体_GB2312" pitchFamily="1" charset="-122"/>
                <a:cs typeface="+mn-cs"/>
              </a:rPr>
              <a:t>）</a:t>
            </a:r>
            <a:endParaRPr lang="zh-CN" altLang="en-US" sz="4400" b="1" strike="noStrike" noProof="1" dirty="0">
              <a:latin typeface="Arial" panose="020B0604020202020204" pitchFamily="34" charset="0"/>
              <a:ea typeface="楷体_GB2312" pitchFamily="1" charset="-122"/>
            </a:endParaRPr>
          </a:p>
        </p:txBody>
      </p:sp>
      <p:graphicFrame>
        <p:nvGraphicFramePr>
          <p:cNvPr id="17413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684213" y="3357563"/>
          <a:ext cx="7632700" cy="335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2" imgW="2647950" imgH="2952750" progId="Paint.Picture">
                  <p:embed/>
                </p:oleObj>
              </mc:Choice>
              <mc:Fallback>
                <p:oleObj name="" r:id="rId2" imgW="2647950" imgH="2952750" progId="Paint.Picture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84213" y="3357563"/>
                        <a:ext cx="7632700" cy="3357562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7412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charRg st="7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7412">
                                            <p:txEl>
                                              <p:charRg st="7" end="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charRg st="43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7412">
                                            <p:txEl>
                                              <p:charRg st="43" end="5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3" name="Picture 2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/>
          <p:nvPr/>
        </p:nvSpPr>
        <p:spPr>
          <a:xfrm>
            <a:off x="0" y="0"/>
            <a:ext cx="9067800" cy="685800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 anchor="ctr"/>
          <a:p>
            <a:pPr eaLnBrk="0" hangingPunct="0"/>
            <a:r>
              <a:rPr lang="zh-CN" altLang="en-US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质疑</a:t>
            </a:r>
            <a:endParaRPr lang="zh-CN" altLang="en-US" sz="4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内容占位符 2"/>
          <p:cNvSpPr/>
          <p:nvPr/>
        </p:nvSpPr>
        <p:spPr bwMode="auto">
          <a:xfrm>
            <a:off x="571500" y="3643313"/>
            <a:ext cx="8064500" cy="9144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模型与实际相符合吗？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18436" name="Picture 8" descr="未标题-2"/>
          <p:cNvPicPr>
            <a:picLocks noChangeAspect="1"/>
          </p:cNvPicPr>
          <p:nvPr/>
        </p:nvPicPr>
        <p:blipFill>
          <a:blip r:embed="rId2">
            <a:clrChange>
              <a:clrFrom>
                <a:srgbClr val="D3EEFF"/>
              </a:clrFrom>
              <a:clrTo>
                <a:srgbClr val="D3E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908050"/>
            <a:ext cx="4537075" cy="2663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8"/>
          <p:cNvSpPr>
            <a:spLocks noChangeArrowheads="1"/>
          </p:cNvSpPr>
          <p:nvPr/>
        </p:nvSpPr>
        <p:spPr bwMode="auto">
          <a:xfrm>
            <a:off x="4857750" y="1357313"/>
            <a:ext cx="3168650" cy="979488"/>
          </a:xfrm>
          <a:prstGeom prst="rect">
            <a:avLst/>
          </a:prstGeom>
          <a:noFill/>
          <a:ln w="63500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实际膜厚度</a:t>
            </a:r>
            <a:endParaRPr kumimoji="1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7.5nm</a:t>
            </a: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；</a:t>
            </a:r>
            <a:endParaRPr kumimoji="1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矩形 8"/>
          <p:cNvSpPr>
            <a:spLocks noChangeArrowheads="1"/>
          </p:cNvSpPr>
          <p:nvPr/>
        </p:nvSpPr>
        <p:spPr bwMode="auto">
          <a:xfrm>
            <a:off x="5000625" y="2428875"/>
            <a:ext cx="3168650" cy="979488"/>
          </a:xfrm>
          <a:prstGeom prst="rect">
            <a:avLst/>
          </a:prstGeom>
          <a:noFill/>
          <a:ln w="63500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模型膜厚度</a:t>
            </a:r>
            <a:endParaRPr kumimoji="1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&gt;10nm</a:t>
            </a: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；</a:t>
            </a:r>
            <a:endParaRPr kumimoji="1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0" y="4724400"/>
            <a:ext cx="8893175" cy="1401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marR="0" indent="-342900" defTabSz="914400">
              <a:spcBef>
                <a:spcPct val="50000"/>
              </a:spcBef>
              <a:buClrTx/>
              <a:buSzTx/>
              <a:defRPr/>
            </a:pPr>
            <a:r>
              <a:rPr kumimoji="1" lang="zh-CN" altLang="en-US" sz="4800" b="1" kern="1200" cap="none" spc="0" normalizeH="0" baseline="0" noProof="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</a:t>
            </a:r>
            <a:r>
              <a:rPr kumimoji="1" lang="en-US" altLang="zh-CN" sz="4800" b="1" kern="1200" cap="none" spc="0" normalizeH="0" baseline="0" noProof="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2.</a:t>
            </a:r>
            <a:r>
              <a:rPr kumimoji="1" lang="zh-CN" altLang="en-US" sz="4800" b="1" kern="1200" cap="none" spc="0" normalizeH="0" baseline="0" noProof="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zh-CN" altLang="en-US" sz="4000" b="1" kern="1200" cap="none" spc="0" normalizeH="0" baseline="0" noProof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单位膜模型</a:t>
            </a:r>
            <a:r>
              <a:rPr kumimoji="0" lang="zh-CN" altLang="en-US" sz="4000" b="1" kern="1200" cap="none" spc="0" normalizeH="0" baseline="0" noProof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认为所有的生物膜的结构是相同的</a:t>
            </a:r>
            <a:r>
              <a:rPr kumimoji="0" lang="zh-CN" altLang="en-US" sz="4000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</a:t>
            </a:r>
            <a:r>
              <a:rPr kumimoji="0" lang="zh-CN" altLang="en-US" sz="4000" b="1" kern="1200" cap="none" spc="0" normalizeH="0" baseline="0" noProof="0" dirty="0"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但我们已知不同的生物膜功能是不同的。</a:t>
            </a:r>
            <a:endParaRPr kumimoji="0" lang="zh-CN" altLang="en-US" sz="4000" b="1" kern="1200" cap="none" spc="0" normalizeH="0" baseline="0" noProof="0" dirty="0"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3438" y="571500"/>
            <a:ext cx="2928938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defRPr/>
            </a:pPr>
            <a:r>
              <a:rPr kumimoji="0" lang="en-US" altLang="zh-CN" sz="44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1.</a:t>
            </a:r>
            <a:r>
              <a:rPr kumimoji="1" lang="zh-CN" altLang="en-US" sz="4400" b="1" kern="1200" cap="none" spc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膜厚度：</a:t>
            </a:r>
            <a:endParaRPr kumimoji="0" lang="zh-CN" altLang="en-US" sz="4400" b="1" kern="1200" cap="none" spc="0" normalizeH="0" baseline="0" noProof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charRg st="0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7419">
                                            <p:txEl>
                                              <p:charRg st="0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3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7" name="Picture 4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4" name="Picture 2" descr="未标题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500313"/>
            <a:ext cx="2916238" cy="2393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2000250" y="928688"/>
            <a:ext cx="7704138" cy="14462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p>
            <a:pPr fontAlgn="base"/>
            <a:r>
              <a:rPr lang="en-US" altLang="zh-CN" sz="3200" b="1" strike="noStrike" noProof="1" dirty="0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</a:t>
            </a:r>
            <a:r>
              <a:rPr lang="zh-CN" altLang="zh-CN" sz="2800" b="1" strike="noStrike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</a:t>
            </a:r>
            <a:r>
              <a:rPr lang="zh-CN" altLang="en-US" sz="4400" b="1" strike="noStrike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实验：</a:t>
            </a:r>
            <a:r>
              <a:rPr lang="zh-CN" altLang="en-US" sz="4400" b="1" strike="noStrike" noProof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冰冻蚀刻技术</a:t>
            </a:r>
            <a:endParaRPr lang="zh-CN" altLang="en-US" sz="4400" b="1" strike="noStrike" noProof="1" dirty="0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pPr fontAlgn="base"/>
            <a:r>
              <a:rPr lang="en-US" altLang="zh-CN" sz="4400" b="1" strike="noStrike" noProof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         </a:t>
            </a:r>
            <a:r>
              <a:rPr lang="zh-CN" altLang="en-US" sz="4400" b="1" strike="noStrike" noProof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扫描电镜技术</a:t>
            </a:r>
            <a:endParaRPr lang="zh-CN" altLang="en-US" sz="4400" b="1" strike="noStrike" noProof="1" dirty="0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9460" name="Rectangle 3"/>
          <p:cNvSpPr/>
          <p:nvPr/>
        </p:nvSpPr>
        <p:spPr>
          <a:xfrm>
            <a:off x="0" y="19827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/>
          <p:nvPr/>
        </p:nvSpPr>
        <p:spPr bwMode="auto">
          <a:xfrm>
            <a:off x="76200" y="76200"/>
            <a:ext cx="9067800" cy="6858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Impact" panose="020B0806030902050204" pitchFamily="34" charset="0"/>
                <a:ea typeface="黑体" panose="02010609060101010101" pitchFamily="49" charset="-122"/>
                <a:cs typeface="+mn-cs"/>
              </a:rPr>
              <a:t>技术发展带来的突破</a:t>
            </a:r>
            <a:r>
              <a:rPr kumimoji="0" lang="en-US" altLang="zh-CN" sz="4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……</a:t>
            </a:r>
            <a:endParaRPr kumimoji="0" lang="en-US" altLang="zh-CN" sz="4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18439" name="Picture 7" descr="未标题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699" t="41591" r="34442" b="40353"/>
          <a:stretch>
            <a:fillRect/>
          </a:stretch>
        </p:blipFill>
        <p:spPr>
          <a:xfrm>
            <a:off x="1474788" y="3211513"/>
            <a:ext cx="433387" cy="431800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18440" name="Picture 8" descr="冰冻蚀刻技术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0800" y="2214563"/>
            <a:ext cx="6553200" cy="4362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28625" y="857250"/>
            <a:ext cx="1860550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r>
              <a:rPr lang="zh-CN" altLang="en-US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华文行楷" pitchFamily="2" charset="-122"/>
                <a:cs typeface="+mn-cs"/>
              </a:rPr>
              <a:t>资料五</a:t>
            </a:r>
            <a:endParaRPr lang="zh-CN" altLang="en-US" sz="4400" b="1" noProof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华文行楷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L 0.51198 0.32569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00" y="1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500" fill="hold"/>
                                        <p:tgtEl>
                                          <p:spTgt spid="1843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endParaRPr lang="zh-CN" altLang="zh-CN" dirty="0"/>
          </a:p>
        </p:txBody>
      </p:sp>
      <p:sp>
        <p:nvSpPr>
          <p:cNvPr id="21506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endParaRPr lang="zh-CN" altLang="zh-CN" dirty="0"/>
          </a:p>
        </p:txBody>
      </p:sp>
      <p:pic>
        <p:nvPicPr>
          <p:cNvPr id="21507" name="Picture 4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6" name="Picture 6" descr="ww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3" y="620713"/>
            <a:ext cx="8064500" cy="3384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29" name="Picture 2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691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428625" y="571500"/>
            <a:ext cx="8208963" cy="42783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r>
              <a:rPr lang="en-US" altLang="zh-CN" sz="4000" b="1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 </a:t>
            </a:r>
            <a:r>
              <a:rPr lang="zh-CN" altLang="en-US" sz="4000" b="1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结论：</a:t>
            </a:r>
            <a:r>
              <a:rPr lang="zh-CN" altLang="en-US" sz="4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蛋白质并不是全部平铺在脂质表面，而是有的镶在磷脂双分子层表面，有的部分或全部嵌入膜中，有的贯穿整个膜，</a:t>
            </a:r>
            <a:r>
              <a:rPr lang="zh-CN" altLang="en-US" sz="4000" b="1" noProof="1" dirty="0">
                <a:latin typeface="Arial" panose="020B0604020202020204" pitchFamily="34" charset="0"/>
                <a:ea typeface="楷体_GB2312" pitchFamily="1" charset="-122"/>
                <a:cs typeface="+mn-cs"/>
              </a:rPr>
              <a:t>表现出分布的</a:t>
            </a:r>
            <a:r>
              <a:rPr lang="zh-CN" altLang="en-US" sz="4000" b="1" noProof="1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1" charset="-122"/>
                <a:cs typeface="+mn-cs"/>
              </a:rPr>
              <a:t>不对称性</a:t>
            </a:r>
            <a:r>
              <a:rPr lang="zh-CN" altLang="en-US" sz="4000" b="1" noProof="1" dirty="0">
                <a:latin typeface="Arial" panose="020B0604020202020204" pitchFamily="34" charset="0"/>
                <a:ea typeface="楷体_GB2312" pitchFamily="1" charset="-122"/>
                <a:cs typeface="+mn-cs"/>
              </a:rPr>
              <a:t>。</a:t>
            </a:r>
            <a:endParaRPr lang="zh-CN" altLang="en-US" sz="4000" b="1" noProof="1" dirty="0">
              <a:latin typeface="Arial" panose="020B0604020202020204" pitchFamily="34" charset="0"/>
              <a:ea typeface="楷体_GB2312" pitchFamily="1" charset="-122"/>
            </a:endParaRPr>
          </a:p>
          <a:p>
            <a:endParaRPr lang="zh-CN" altLang="en-US" sz="4400" b="1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en-US" sz="28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    </a:t>
            </a:r>
            <a:endParaRPr lang="zh-CN" altLang="en-US" sz="2800" b="1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7" name="Text Box 5"/>
          <p:cNvSpPr txBox="1"/>
          <p:nvPr/>
        </p:nvSpPr>
        <p:spPr>
          <a:xfrm>
            <a:off x="357188" y="4214813"/>
            <a:ext cx="8137525" cy="19383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zh-CN" sz="4000" b="1" dirty="0">
                <a:latin typeface="Arial" panose="020B0604020202020204" pitchFamily="34" charset="0"/>
                <a:ea typeface="华文行楷" pitchFamily="2" charset="-122"/>
              </a:rPr>
              <a:t>       </a:t>
            </a:r>
            <a:r>
              <a:rPr lang="zh-CN" altLang="en-US" sz="4000" b="1" dirty="0">
                <a:latin typeface="Arial" panose="020B0604020202020204" pitchFamily="34" charset="0"/>
                <a:ea typeface="楷体_GB2312" pitchFamily="1" charset="-122"/>
              </a:rPr>
              <a:t>修正后的模型仍然是静止的刚性结构。你认同吗？你见过</a:t>
            </a:r>
            <a:r>
              <a:rPr lang="zh-CN" altLang="en-US" sz="4000" b="1" dirty="0">
                <a:latin typeface="Arial" panose="020B0604020202020204" pitchFamily="34" charset="0"/>
                <a:ea typeface="楷体_GB2312" pitchFamily="1" charset="-122"/>
                <a:hlinkClick r:id="rId2" action="ppaction://hlinkfile"/>
              </a:rPr>
              <a:t>变形虫的运动和摄食</a:t>
            </a:r>
            <a:r>
              <a:rPr lang="zh-CN" altLang="en-US" sz="4000" b="1" dirty="0">
                <a:latin typeface="Arial" panose="020B0604020202020204" pitchFamily="34" charset="0"/>
                <a:ea typeface="楷体_GB2312" pitchFamily="1" charset="-122"/>
              </a:rPr>
              <a:t>吗？</a:t>
            </a:r>
            <a:endParaRPr lang="zh-CN" altLang="en-US" sz="4000" b="1" dirty="0">
              <a:latin typeface="Arial" panose="020B0604020202020204" pitchFamily="34" charset="0"/>
              <a:ea typeface="楷体_GB2312" pitchFamily="1" charset="-122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3" name="Picture 4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20" name="Picture 8" descr="14584278"/>
          <p:cNvPicPr>
            <a:picLocks noChangeAspect="1"/>
          </p:cNvPicPr>
          <p:nvPr/>
        </p:nvPicPr>
        <p:blipFill>
          <a:blip r:embed="rId2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 l="9694" t="26447" r="10945" b="14688"/>
          <a:stretch>
            <a:fillRect/>
          </a:stretch>
        </p:blipFill>
        <p:spPr>
          <a:xfrm>
            <a:off x="4572000" y="3414713"/>
            <a:ext cx="3816350" cy="21193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2357438" y="6143625"/>
            <a:ext cx="5184775" cy="5794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小鼠细胞和人细胞融合实验</a:t>
            </a: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111621" name="Picture 9" descr="小鼠细胞和人细胞的融合实验"/>
          <p:cNvPicPr>
            <a:picLocks noChangeAspect="1"/>
          </p:cNvPicPr>
          <p:nvPr/>
        </p:nvPicPr>
        <p:blipFill>
          <a:blip r:embed="rId3"/>
          <a:srcRect l="3035" t="13147" r="53047" b="9892"/>
          <a:stretch>
            <a:fillRect/>
          </a:stretch>
        </p:blipFill>
        <p:spPr>
          <a:xfrm>
            <a:off x="0" y="2852738"/>
            <a:ext cx="4313238" cy="33734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8"/>
          <p:cNvSpPr/>
          <p:nvPr/>
        </p:nvSpPr>
        <p:spPr bwMode="auto">
          <a:xfrm>
            <a:off x="74613" y="76200"/>
            <a:ext cx="9067800" cy="6858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探索历程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结构特点）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6" name="Picture 13" descr="小鼠细胞和人细胞的融合实验"/>
          <p:cNvPicPr>
            <a:picLocks noChangeAspect="1"/>
          </p:cNvPicPr>
          <p:nvPr/>
        </p:nvPicPr>
        <p:blipFill>
          <a:blip r:embed="rId4"/>
          <a:srcRect l="47389" t="13147" r="28413" b="9892"/>
          <a:stretch>
            <a:fillRect/>
          </a:stretch>
        </p:blipFill>
        <p:spPr>
          <a:xfrm>
            <a:off x="4313238" y="2879725"/>
            <a:ext cx="2376487" cy="3373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14" descr="小鼠细胞和人细胞的融合实验"/>
          <p:cNvPicPr>
            <a:picLocks noChangeAspect="1"/>
          </p:cNvPicPr>
          <p:nvPr/>
        </p:nvPicPr>
        <p:blipFill>
          <a:blip r:embed="rId4"/>
          <a:srcRect l="71587" t="13147" r="3860" b="9892"/>
          <a:stretch>
            <a:fillRect/>
          </a:stretch>
        </p:blipFill>
        <p:spPr>
          <a:xfrm>
            <a:off x="6732588" y="2852738"/>
            <a:ext cx="2411412" cy="33734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28625" y="714375"/>
            <a:ext cx="1860550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r>
              <a:rPr lang="zh-CN" altLang="en-US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华文行楷" pitchFamily="2" charset="-122"/>
                <a:cs typeface="+mn-cs"/>
              </a:rPr>
              <a:t>资料六</a:t>
            </a:r>
            <a:endParaRPr lang="zh-CN" altLang="en-US" sz="4400" b="1" noProof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华文行楷" pitchFamily="2" charset="-122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214563" y="857250"/>
            <a:ext cx="8280400" cy="25542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r>
              <a:rPr lang="zh-CN" altLang="zh-CN" sz="28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 </a:t>
            </a:r>
            <a:r>
              <a:rPr lang="zh-CN" altLang="en-US" sz="4400" b="1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时间：</a:t>
            </a:r>
            <a:r>
              <a:rPr lang="zh-CN" altLang="zh-CN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1970</a:t>
            </a:r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年</a:t>
            </a:r>
            <a:endParaRPr lang="zh-CN" altLang="en-US" sz="4400" b="1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zh-CN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</a:t>
            </a:r>
            <a:r>
              <a:rPr lang="zh-CN" altLang="en-US" sz="4400" b="1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人物：</a:t>
            </a:r>
            <a:r>
              <a:rPr lang="zh-CN" altLang="zh-CN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Larry Frye</a:t>
            </a:r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等</a:t>
            </a:r>
            <a:endParaRPr lang="zh-CN" altLang="en-US" sz="4400" b="1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zh-CN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</a:t>
            </a:r>
            <a:r>
              <a:rPr lang="zh-CN" altLang="en-US" sz="4400" b="1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实验：</a:t>
            </a:r>
            <a:r>
              <a:rPr lang="zh-CN" altLang="en-US" sz="4400" b="1" noProof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免疫荧光标记技术</a:t>
            </a:r>
            <a:endParaRPr lang="zh-CN" altLang="en-US" sz="4400" b="1" noProof="1" dirty="0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en-US" sz="28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</a:t>
            </a:r>
            <a:endParaRPr lang="zh-CN" altLang="en-US" sz="2800" b="1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charRg st="14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charRg st="14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charRg st="32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charRg st="32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1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endParaRPr lang="zh-CN" altLang="zh-CN" dirty="0"/>
          </a:p>
        </p:txBody>
      </p:sp>
      <p:sp>
        <p:nvSpPr>
          <p:cNvPr id="24578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endParaRPr lang="zh-CN" altLang="zh-CN" dirty="0"/>
          </a:p>
        </p:txBody>
      </p:sp>
      <p:pic>
        <p:nvPicPr>
          <p:cNvPr id="24579" name="Picture 4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285750" y="1857375"/>
            <a:ext cx="8991600" cy="24368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提出假说：</a:t>
            </a:r>
            <a:endParaRPr lang="zh-CN" altLang="en-US" sz="4400" b="1" noProof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楷体_GB2312" pitchFamily="1" charset="-122"/>
            </a:endParaRPr>
          </a:p>
          <a:p>
            <a:pPr>
              <a:spcBef>
                <a:spcPct val="50000"/>
              </a:spcBef>
            </a:pPr>
            <a:r>
              <a:rPr lang="zh-CN" altLang="zh-CN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       </a:t>
            </a:r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细胞膜中的</a:t>
            </a:r>
            <a:r>
              <a:rPr lang="zh-CN" altLang="en-US" sz="4400" b="1" noProof="1" dirty="0">
                <a:solidFill>
                  <a:srgbClr val="0000CC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蛋白质</a:t>
            </a:r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可以运动，具有</a:t>
            </a:r>
            <a:r>
              <a:rPr lang="zh-CN" altLang="en-US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流动性。</a:t>
            </a:r>
            <a:endParaRPr lang="zh-CN" altLang="en-US" sz="4400" b="1" noProof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53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charRg st="6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2534">
                                            <p:txEl>
                                              <p:charRg st="6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endParaRPr lang="zh-CN" altLang="zh-CN" dirty="0"/>
          </a:p>
        </p:txBody>
      </p:sp>
      <p:sp>
        <p:nvSpPr>
          <p:cNvPr id="25602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endParaRPr lang="zh-CN" altLang="zh-CN" dirty="0"/>
          </a:p>
        </p:txBody>
      </p:sp>
      <p:pic>
        <p:nvPicPr>
          <p:cNvPr id="25603" name="Picture 4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85750" y="642938"/>
            <a:ext cx="1860550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r>
              <a:rPr lang="zh-CN" altLang="en-US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华文行楷" pitchFamily="2" charset="-122"/>
                <a:cs typeface="+mn-cs"/>
              </a:rPr>
              <a:t>资料七</a:t>
            </a:r>
            <a:endParaRPr lang="zh-CN" altLang="en-US" sz="4400" b="1" noProof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华文行楷" pitchFamily="2" charset="-122"/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23850" y="1204913"/>
            <a:ext cx="8424863" cy="4181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fontAlgn="base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zh-CN" altLang="zh-CN" sz="3600" b="1" strike="noStrike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</a:t>
            </a:r>
            <a:r>
              <a:rPr lang="zh-CN" altLang="en-US" sz="3600" b="1" strike="noStrike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实验：</a:t>
            </a:r>
            <a:r>
              <a:rPr lang="zh-CN" altLang="en-US" sz="3600" b="1" strike="noStrike" noProof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光脱色荧光恢复技术</a:t>
            </a:r>
            <a:endParaRPr lang="zh-CN" altLang="en-US" sz="3600" b="1" strike="noStrike" noProof="1" dirty="0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pPr fontAlgn="base">
              <a:lnSpc>
                <a:spcPts val="54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en-US" altLang="zh-CN" sz="3600" b="1" strike="noStrike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</a:t>
            </a:r>
            <a:r>
              <a:rPr lang="zh-CN" altLang="en-US" sz="3600" b="1" strike="noStrike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</a:t>
            </a:r>
            <a:r>
              <a:rPr lang="zh-CN" altLang="en-US" sz="3200" b="1" strike="noStrike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用荧光素标记</a:t>
            </a:r>
            <a:r>
              <a:rPr lang="zh-CN" altLang="en-US" sz="3200" b="1" strike="noStrike" noProof="1" dirty="0">
                <a:solidFill>
                  <a:srgbClr val="E4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膜蛋白或磷脂</a:t>
            </a:r>
            <a:r>
              <a:rPr lang="zh-CN" altLang="en-US" sz="3200" b="1" strike="noStrike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，然后用激光束照射细胞表面某一区域，使被照射区的荧光淬灭变暗。一段时间后，淬灭区域的亮度逐渐增加，最后恢复到与周围的荧光强度相等。</a:t>
            </a:r>
            <a:br>
              <a:rPr lang="zh-CN" altLang="en-US" sz="4400" b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</a:rPr>
            </a:br>
            <a:endParaRPr lang="zh-CN" altLang="en-US" sz="4400" b="1" strike="noStrike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7" name="Rectangle 8"/>
          <p:cNvSpPr/>
          <p:nvPr/>
        </p:nvSpPr>
        <p:spPr bwMode="auto">
          <a:xfrm>
            <a:off x="74613" y="76200"/>
            <a:ext cx="9067800" cy="6858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探索历程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结构特点）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8" name="Picture 5" descr="09195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43438"/>
            <a:ext cx="9001125" cy="2214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  <p:bldP spid="2355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endParaRPr lang="zh-CN" altLang="zh-CN" dirty="0"/>
          </a:p>
        </p:txBody>
      </p:sp>
      <p:sp>
        <p:nvSpPr>
          <p:cNvPr id="26626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endParaRPr lang="zh-CN" altLang="zh-CN" dirty="0"/>
          </a:p>
        </p:txBody>
      </p:sp>
      <p:pic>
        <p:nvPicPr>
          <p:cNvPr id="26627" name="Picture 4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533400" y="2357438"/>
            <a:ext cx="8610600" cy="24368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提出假说：</a:t>
            </a:r>
            <a:endParaRPr lang="zh-CN" altLang="en-US" sz="4400" b="1" noProof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楷体_GB2312" pitchFamily="1" charset="-122"/>
            </a:endParaRPr>
          </a:p>
          <a:p>
            <a:pPr>
              <a:spcBef>
                <a:spcPct val="50000"/>
              </a:spcBef>
            </a:pPr>
            <a:r>
              <a:rPr lang="zh-CN" altLang="zh-CN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        </a:t>
            </a:r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细胞膜中的</a:t>
            </a:r>
            <a:r>
              <a:rPr lang="zh-CN" altLang="en-US" sz="4400" b="1" noProof="1" dirty="0">
                <a:solidFill>
                  <a:srgbClr val="0000CC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磷脂和蛋白质</a:t>
            </a:r>
            <a:r>
              <a:rPr lang="zh-CN" altLang="en-US" sz="44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都具有</a:t>
            </a:r>
            <a:r>
              <a:rPr lang="zh-CN" altLang="en-US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 pitchFamily="1" charset="-122"/>
                <a:cs typeface="+mn-cs"/>
              </a:rPr>
              <a:t>流动性。</a:t>
            </a:r>
            <a:endParaRPr lang="zh-CN" altLang="en-US" sz="4400" b="1" noProof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58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charRg st="6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2">
                                            <p:txEl>
                                              <p:charRg st="6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82">
                                            <p:txEl>
                                              <p:charRg st="6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582">
                                            <p:txEl>
                                              <p:charRg st="6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endParaRPr lang="zh-CN" altLang="zh-CN" dirty="0"/>
          </a:p>
        </p:txBody>
      </p:sp>
      <p:pic>
        <p:nvPicPr>
          <p:cNvPr id="27650" name="ShockwaveFlash1"/>
          <p:cNvPicPr/>
          <p:nvPr/>
        </p:nvPicPr>
        <p:blipFill>
          <a:blip r:embed="rId1"/>
          <a:stretch>
            <a:fillRect/>
          </a:stretch>
        </p:blipFill>
        <p:spPr>
          <a:xfrm>
            <a:off x="-1981200" y="-387350"/>
            <a:ext cx="13033375" cy="7245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endParaRPr lang="zh-CN" altLang="zh-CN" dirty="0"/>
          </a:p>
        </p:txBody>
      </p:sp>
      <p:sp>
        <p:nvSpPr>
          <p:cNvPr id="28674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endParaRPr lang="zh-CN" altLang="zh-CN" dirty="0"/>
          </a:p>
        </p:txBody>
      </p:sp>
      <p:pic>
        <p:nvPicPr>
          <p:cNvPr id="28675" name="Picture 4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5" name="Rectangle 5"/>
          <p:cNvSpPr>
            <a:spLocks noRot="1"/>
          </p:cNvSpPr>
          <p:nvPr/>
        </p:nvSpPr>
        <p:spPr>
          <a:xfrm>
            <a:off x="609600" y="2214563"/>
            <a:ext cx="8534400" cy="112871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>
              <a:spcBef>
                <a:spcPct val="20000"/>
              </a:spcBef>
            </a:pPr>
            <a:r>
              <a:rPr lang="zh-CN" altLang="zh-CN" sz="4400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  </a:t>
            </a:r>
            <a:r>
              <a:rPr lang="zh-CN" altLang="en-US" sz="4400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时间：</a:t>
            </a:r>
            <a:r>
              <a:rPr lang="zh-CN" altLang="zh-CN" sz="4400" b="1" dirty="0">
                <a:latin typeface="楷体_GB2312" pitchFamily="1" charset="-122"/>
                <a:ea typeface="楷体_GB2312" pitchFamily="1" charset="-122"/>
              </a:rPr>
              <a:t>1972</a:t>
            </a:r>
            <a:r>
              <a:rPr lang="zh-CN" altLang="en-US" sz="4400" b="1" dirty="0">
                <a:latin typeface="楷体_GB2312" pitchFamily="1" charset="-122"/>
                <a:ea typeface="楷体_GB2312" pitchFamily="1" charset="-122"/>
              </a:rPr>
              <a:t>年</a:t>
            </a:r>
            <a:endParaRPr lang="zh-CN" altLang="en-US" sz="4400" b="1" dirty="0">
              <a:latin typeface="楷体_GB2312" pitchFamily="1" charset="-122"/>
              <a:ea typeface="楷体_GB2312" pitchFamily="1" charset="-122"/>
            </a:endParaRPr>
          </a:p>
          <a:p>
            <a:pPr marL="342900" indent="-342900">
              <a:spcBef>
                <a:spcPct val="20000"/>
              </a:spcBef>
            </a:pPr>
            <a:r>
              <a:rPr lang="zh-CN" altLang="zh-CN" sz="4400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  </a:t>
            </a:r>
            <a:r>
              <a:rPr lang="zh-CN" altLang="en-US" sz="4400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科学家：</a:t>
            </a:r>
            <a:r>
              <a:rPr lang="zh-CN" altLang="en-US" sz="4400" b="1" dirty="0">
                <a:latin typeface="楷体_GB2312" pitchFamily="1" charset="-122"/>
                <a:ea typeface="楷体_GB2312" pitchFamily="1" charset="-122"/>
              </a:rPr>
              <a:t>桑格和尼克森</a:t>
            </a:r>
            <a:endParaRPr lang="zh-CN" altLang="en-US" sz="4400" b="1" dirty="0">
              <a:latin typeface="楷体_GB2312" pitchFamily="1" charset="-122"/>
              <a:ea typeface="楷体_GB2312" pitchFamily="1" charset="-122"/>
            </a:endParaRPr>
          </a:p>
          <a:p>
            <a:pPr marL="342900" indent="-342900">
              <a:spcBef>
                <a:spcPct val="20000"/>
              </a:spcBef>
            </a:pPr>
            <a:r>
              <a:rPr lang="zh-CN" altLang="en-US" sz="4400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  模型：</a:t>
            </a:r>
            <a:r>
              <a:rPr lang="zh-CN" altLang="en-US" sz="4400" b="1" dirty="0">
                <a:solidFill>
                  <a:srgbClr val="3333FF"/>
                </a:solidFill>
                <a:latin typeface="楷体_GB2312" pitchFamily="1" charset="-122"/>
                <a:ea typeface="楷体_GB2312" pitchFamily="1" charset="-122"/>
              </a:rPr>
              <a:t>生物膜的流动镶嵌模型</a:t>
            </a:r>
            <a:endParaRPr lang="zh-CN" altLang="en-US" sz="4400" b="1" dirty="0">
              <a:solidFill>
                <a:srgbClr val="3333FF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785813" y="1357313"/>
            <a:ext cx="1860550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r>
              <a:rPr lang="zh-CN" altLang="en-US" sz="4400" b="1" noProof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华文行楷" pitchFamily="2" charset="-122"/>
                <a:cs typeface="+mn-cs"/>
              </a:rPr>
              <a:t>资料八</a:t>
            </a:r>
            <a:endParaRPr lang="zh-CN" altLang="en-US" sz="4400" b="1" noProof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华文行楷" pitchFamily="2" charset="-122"/>
            </a:endParaRPr>
          </a:p>
        </p:txBody>
      </p:sp>
      <p:sp>
        <p:nvSpPr>
          <p:cNvPr id="9" name="标题 1"/>
          <p:cNvSpPr/>
          <p:nvPr/>
        </p:nvSpPr>
        <p:spPr bwMode="auto">
          <a:xfrm>
            <a:off x="76200" y="76200"/>
            <a:ext cx="9067800" cy="6858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探索历程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（结构）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  <p:bldP spid="2560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697" name="Picture 2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7" name="Picture 3" descr="pic_8572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" y="1052513"/>
            <a:ext cx="8351838" cy="5329237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21" name="Picture 2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1" name="Text Box 3"/>
          <p:cNvSpPr txBox="1"/>
          <p:nvPr/>
        </p:nvSpPr>
        <p:spPr>
          <a:xfrm>
            <a:off x="304800" y="2362200"/>
            <a:ext cx="8496300" cy="2124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zh-CN" altLang="en-US" sz="6600" b="1" dirty="0">
                <a:latin typeface="黑体" panose="02010609060101010101" pitchFamily="49" charset="-122"/>
                <a:ea typeface="黑体" panose="02010609060101010101" pitchFamily="49" charset="-122"/>
              </a:rPr>
              <a:t>二、流动镶嵌模型的基本内容</a:t>
            </a:r>
            <a:endParaRPr lang="zh-CN" altLang="en-US" sz="6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1745" name="Picture 2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250825" y="776288"/>
            <a:ext cx="3787775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r>
              <a:rPr lang="zh-CN" altLang="zh-CN" sz="2800" b="1" noProof="1" dirty="0">
                <a:solidFill>
                  <a:srgbClr val="FC1604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1</a:t>
            </a:r>
            <a:r>
              <a:rPr lang="zh-CN" altLang="en-US" sz="2800" b="1" noProof="1" dirty="0">
                <a:solidFill>
                  <a:srgbClr val="FC1604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、生物膜的组成：</a:t>
            </a:r>
            <a:endParaRPr lang="zh-CN" altLang="en-US" sz="2800" b="1" noProof="1" dirty="0">
              <a:solidFill>
                <a:srgbClr val="FC1604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04800" y="1690688"/>
            <a:ext cx="480060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fontAlgn="base"/>
            <a:r>
              <a:rPr lang="zh-CN" altLang="zh-CN" sz="2800" b="1" strike="noStrike" noProof="1" dirty="0">
                <a:solidFill>
                  <a:srgbClr val="FC1604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2</a:t>
            </a:r>
            <a:r>
              <a:rPr lang="zh-CN" altLang="en-US" sz="2800" b="1" strike="noStrike" noProof="1" dirty="0">
                <a:solidFill>
                  <a:srgbClr val="FC1604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、生物膜的基本骨架：</a:t>
            </a:r>
            <a:endParaRPr lang="zh-CN" altLang="en-US" sz="2800" b="1" strike="noStrike" noProof="1" dirty="0">
              <a:solidFill>
                <a:srgbClr val="FC1604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31748" name="Rectangle 5"/>
          <p:cNvSpPr/>
          <p:nvPr/>
        </p:nvSpPr>
        <p:spPr>
          <a:xfrm>
            <a:off x="381000" y="3124200"/>
            <a:ext cx="541020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zh-CN" sz="2800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、蛋白质分子存在形态</a:t>
            </a:r>
            <a:r>
              <a:rPr lang="zh-CN" altLang="en-US" sz="2800" b="1" dirty="0">
                <a:solidFill>
                  <a:srgbClr val="FC1604"/>
                </a:solidFill>
                <a:latin typeface="楷体_GB2312" pitchFamily="1" charset="-122"/>
                <a:ea typeface="楷体_GB2312" pitchFamily="1" charset="-122"/>
              </a:rPr>
              <a:t>：</a:t>
            </a:r>
            <a:endParaRPr lang="zh-CN" altLang="en-US" sz="2800" b="1" dirty="0">
              <a:solidFill>
                <a:srgbClr val="FC1604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457200" y="5334000"/>
            <a:ext cx="556260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fontAlgn="base"/>
            <a:r>
              <a:rPr lang="zh-CN" altLang="zh-CN" sz="2800" b="1" strike="noStrike" noProof="1" dirty="0">
                <a:solidFill>
                  <a:srgbClr val="FC1604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4</a:t>
            </a:r>
            <a:r>
              <a:rPr lang="zh-CN" altLang="en-US" sz="2800" b="1" strike="noStrike" noProof="1" dirty="0">
                <a:solidFill>
                  <a:srgbClr val="FC1604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、生物膜的结构特点：</a:t>
            </a:r>
            <a:endParaRPr lang="zh-CN" altLang="en-US" sz="2800" b="1" strike="noStrike" noProof="1" dirty="0">
              <a:solidFill>
                <a:srgbClr val="FC1604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838200" y="1219200"/>
            <a:ext cx="449580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fontAlgn="base">
              <a:spcBef>
                <a:spcPct val="50000"/>
              </a:spcBef>
            </a:pPr>
            <a:r>
              <a:rPr lang="zh-CN" altLang="en-US" sz="2800" b="1" strike="noStrike" noProof="1" dirty="0">
                <a:solidFill>
                  <a:srgbClr val="0099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主要由</a:t>
            </a:r>
            <a:r>
              <a:rPr lang="zh-CN" altLang="en-US" sz="2800" b="1" strike="noStrike" noProof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蛋白质</a:t>
            </a:r>
            <a:r>
              <a:rPr lang="zh-CN" altLang="en-US" sz="2800" b="1" strike="noStrike" noProof="1" dirty="0">
                <a:solidFill>
                  <a:srgbClr val="0099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和</a:t>
            </a:r>
            <a:r>
              <a:rPr lang="zh-CN" altLang="en-US" sz="2800" b="1" strike="noStrike" noProof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脂质</a:t>
            </a:r>
            <a:r>
              <a:rPr lang="zh-CN" altLang="en-US" sz="2800" b="1" strike="noStrike" noProof="1" dirty="0">
                <a:solidFill>
                  <a:srgbClr val="0099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组成</a:t>
            </a:r>
            <a:endParaRPr lang="zh-CN" altLang="en-US" sz="2800" b="1" strike="noStrike" noProof="1" dirty="0">
              <a:solidFill>
                <a:srgbClr val="009900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762000" y="2209800"/>
            <a:ext cx="8382000" cy="9461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fontAlgn="base"/>
            <a:r>
              <a:rPr lang="zh-CN" altLang="en-US" sz="2800" b="1" strike="noStrike" noProof="1" dirty="0">
                <a:solidFill>
                  <a:srgbClr val="0099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磷脂双分子层</a:t>
            </a:r>
            <a:endParaRPr lang="zh-CN" altLang="en-US" sz="2800" b="1" strike="noStrike" noProof="1" dirty="0">
              <a:solidFill>
                <a:srgbClr val="009900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pPr fontAlgn="base"/>
            <a:r>
              <a:rPr lang="zh-CN" altLang="en-US" sz="2800" b="1" strike="noStrike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（亲水性头部朝向两侧，疏水性尾部朝向内侧）。</a:t>
            </a:r>
            <a:endParaRPr lang="zh-CN" altLang="en-US" sz="2800" b="1" strike="noStrike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28681" name="Rectangle 9"/>
          <p:cNvSpPr/>
          <p:nvPr/>
        </p:nvSpPr>
        <p:spPr>
          <a:xfrm>
            <a:off x="762000" y="3581400"/>
            <a:ext cx="8153400" cy="18002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9900"/>
                </a:solidFill>
                <a:latin typeface="楷体_GB2312" pitchFamily="1" charset="-122"/>
                <a:ea typeface="楷体_GB2312" pitchFamily="1" charset="-122"/>
              </a:rPr>
              <a:t>有镶在表面、嵌入、贯穿三种。</a:t>
            </a:r>
            <a:r>
              <a:rPr lang="zh-CN" altLang="en-US" sz="2800" b="1" dirty="0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细胞膜外侧</a:t>
            </a:r>
            <a:r>
              <a:rPr lang="zh-CN" altLang="en-US" sz="2800" b="1" dirty="0">
                <a:solidFill>
                  <a:srgbClr val="009900"/>
                </a:solidFill>
                <a:latin typeface="楷体_GB2312" pitchFamily="1" charset="-122"/>
                <a:ea typeface="楷体_GB2312" pitchFamily="1" charset="-122"/>
              </a:rPr>
              <a:t>的蛋白质分子与糖类结合形成糖被。</a:t>
            </a:r>
            <a:r>
              <a:rPr lang="zh-CN" altLang="en-US" sz="2800" b="1" dirty="0">
                <a:latin typeface="楷体_GB2312" pitchFamily="1" charset="-122"/>
                <a:ea typeface="楷体_GB2312" pitchFamily="1" charset="-122"/>
              </a:rPr>
              <a:t>体现了生物膜的</a:t>
            </a:r>
            <a:r>
              <a:rPr lang="zh-CN" altLang="en-US" sz="2800" b="1" dirty="0">
                <a:solidFill>
                  <a:schemeClr val="tx2"/>
                </a:solidFill>
                <a:latin typeface="楷体_GB2312" pitchFamily="1" charset="-122"/>
                <a:ea typeface="楷体_GB2312" pitchFamily="1" charset="-122"/>
              </a:rPr>
              <a:t>不对称性</a:t>
            </a:r>
            <a:r>
              <a:rPr lang="zh-CN" altLang="en-US" sz="2800" b="1" dirty="0">
                <a:latin typeface="楷体_GB2312" pitchFamily="1" charset="-122"/>
                <a:ea typeface="楷体_GB2312" pitchFamily="1" charset="-122"/>
              </a:rPr>
              <a:t>。（糖被与细胞识别、胞间信息交流等有密切联系）</a:t>
            </a:r>
            <a:endParaRPr lang="zh-CN" altLang="en-US" sz="2800" b="1" dirty="0"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900113" y="5300663"/>
            <a:ext cx="8610600" cy="11604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fontAlgn="base">
              <a:spcBef>
                <a:spcPct val="50000"/>
              </a:spcBef>
            </a:pPr>
            <a:r>
              <a:rPr lang="zh-CN" altLang="zh-CN" sz="2800" b="1" strike="noStrike" noProof="1" dirty="0">
                <a:solidFill>
                  <a:srgbClr val="0099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              </a:t>
            </a:r>
            <a:r>
              <a:rPr lang="en-US" altLang="zh-CN" sz="2800" b="1" strike="noStrike" noProof="1" dirty="0">
                <a:solidFill>
                  <a:srgbClr val="0099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                </a:t>
            </a:r>
            <a:r>
              <a:rPr lang="zh-CN" altLang="en-US" sz="2800" b="1" strike="noStrike" noProof="1" dirty="0">
                <a:solidFill>
                  <a:srgbClr val="0099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一定的流动性</a:t>
            </a:r>
            <a:endParaRPr lang="zh-CN" altLang="en-US" sz="2800" b="1" strike="noStrike" noProof="1" dirty="0">
              <a:solidFill>
                <a:srgbClr val="009900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  <a:p>
            <a:pPr fontAlgn="base">
              <a:spcBef>
                <a:spcPct val="50000"/>
              </a:spcBef>
            </a:pPr>
            <a:r>
              <a:rPr lang="zh-CN" altLang="en-US" sz="2800" b="1" strike="noStrike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+mn-cs"/>
              </a:rPr>
              <a:t>（磷脂分子和大多数蛋白质分子都是运动的）</a:t>
            </a:r>
            <a:endParaRPr lang="zh-CN" altLang="en-US" sz="2800" b="1" strike="noStrike" noProof="1" dirty="0"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8680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charRg st="7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8680">
                                            <p:txEl>
                                              <p:charRg st="7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/>
      <p:bldP spid="28681" grpId="0"/>
      <p:bldP spid="2868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4146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生物膜模型的建立和完善</a:t>
            </a:r>
            <a:endParaRPr kumimoji="0" lang="zh-CN" altLang="en-US" sz="4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34147" name="AutoShape 3"/>
          <p:cNvSpPr/>
          <p:nvPr/>
        </p:nvSpPr>
        <p:spPr>
          <a:xfrm>
            <a:off x="2338388" y="1566863"/>
            <a:ext cx="6045200" cy="1652587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5" name="AutoShape 5"/>
          <p:cNvSpPr/>
          <p:nvPr/>
        </p:nvSpPr>
        <p:spPr>
          <a:xfrm>
            <a:off x="1476375" y="620713"/>
            <a:ext cx="2538413" cy="2846387"/>
          </a:xfrm>
          <a:prstGeom prst="upArrow">
            <a:avLst>
              <a:gd name="adj1" fmla="val 51037"/>
              <a:gd name="adj2" fmla="val 31822"/>
            </a:avLst>
          </a:prstGeom>
          <a:gradFill rotWithShape="1">
            <a:gsLst>
              <a:gs pos="0">
                <a:srgbClr val="365D8C"/>
              </a:gs>
              <a:gs pos="100000">
                <a:schemeClr val="accent2"/>
              </a:gs>
            </a:gsLst>
            <a:lin ang="18900000" scaled="1"/>
            <a:tileRect/>
          </a:gradFill>
          <a:ln w="9525"/>
          <a:scene3d>
            <a:camera prst="legacyPerspectiveBottomRight">
              <a:rot lat="0" lon="0" rev="0"/>
            </a:camera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p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4148" name="AutoShape 4"/>
          <p:cNvSpPr/>
          <p:nvPr/>
        </p:nvSpPr>
        <p:spPr>
          <a:xfrm>
            <a:off x="2347913" y="3219450"/>
            <a:ext cx="6035675" cy="1779588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 cap="flat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6" name="AutoShape 6"/>
          <p:cNvSpPr/>
          <p:nvPr/>
        </p:nvSpPr>
        <p:spPr>
          <a:xfrm>
            <a:off x="755650" y="2370138"/>
            <a:ext cx="2659063" cy="2701925"/>
          </a:xfrm>
          <a:prstGeom prst="upArrow">
            <a:avLst>
              <a:gd name="adj1" fmla="val 47009"/>
              <a:gd name="adj2" fmla="val 27134"/>
            </a:avLst>
          </a:prstGeom>
          <a:gradFill rotWithShape="1">
            <a:gsLst>
              <a:gs pos="0">
                <a:srgbClr val="7E3446"/>
              </a:gs>
              <a:gs pos="100000">
                <a:schemeClr val="hlink"/>
              </a:gs>
            </a:gsLst>
            <a:lin ang="18900000" scaled="1"/>
            <a:tileRect/>
          </a:gradFill>
          <a:ln w="9525"/>
          <a:scene3d>
            <a:camera prst="legacyPerspectiveBottomRight">
              <a:rot lat="0" lon="0" rev="0"/>
            </a:camera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p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4151" name="AutoShape 7"/>
          <p:cNvSpPr/>
          <p:nvPr/>
        </p:nvSpPr>
        <p:spPr>
          <a:xfrm>
            <a:off x="1666875" y="5002213"/>
            <a:ext cx="6716713" cy="1857375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8" name="AutoShape 8"/>
          <p:cNvSpPr/>
          <p:nvPr/>
        </p:nvSpPr>
        <p:spPr>
          <a:xfrm>
            <a:off x="76200" y="4137025"/>
            <a:ext cx="2757488" cy="2676525"/>
          </a:xfrm>
          <a:prstGeom prst="upArrow">
            <a:avLst>
              <a:gd name="adj1" fmla="val 51037"/>
              <a:gd name="adj2" fmla="val 26259"/>
            </a:avLst>
          </a:prstGeom>
          <a:gradFill rotWithShape="1">
            <a:gsLst>
              <a:gs pos="0">
                <a:srgbClr val="49741E"/>
              </a:gs>
              <a:gs pos="100000">
                <a:schemeClr val="accent1"/>
              </a:gs>
            </a:gsLst>
            <a:lin ang="18900000" scaled="1"/>
            <a:tileRect/>
          </a:gradFill>
          <a:ln w="9525"/>
          <a:scene3d>
            <a:camera prst="legacyPerspectiveBottomRight">
              <a:rot lat="0" lon="0" rev="0"/>
            </a:camera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p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53" name="WordArt 9"/>
          <p:cNvSpPr>
            <a:spLocks noTextEdit="1"/>
          </p:cNvSpPr>
          <p:nvPr/>
        </p:nvSpPr>
        <p:spPr>
          <a:xfrm rot="5400000">
            <a:off x="1049338" y="3451225"/>
            <a:ext cx="1457325" cy="231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>
                <a:solidFill>
                  <a:srgbClr val="FFFFFF"/>
                </a:solidFill>
                <a:effectLst>
                  <a:prstShdw prst="shdw17" dist="17961" dir="13499999">
                    <a:srgbClr val="080808"/>
                  </a:prstShdw>
                </a:effectLst>
                <a:latin typeface="Arial Black" panose="020B0A04020102020204" charset="0"/>
                <a:ea typeface="Arial Black" panose="020B0A04020102020204" charset="0"/>
              </a:rPr>
              <a:t>Growth</a:t>
            </a:r>
            <a:endParaRPr lang="zh-CN" altLang="en-US" sz="3600">
              <a:solidFill>
                <a:srgbClr val="FFFFFF"/>
              </a:solidFill>
              <a:effectLst>
                <a:prstShdw prst="shdw17" dist="17961" dir="13499999">
                  <a:srgbClr val="080808"/>
                </a:prstShdw>
              </a:effectLst>
              <a:latin typeface="Arial Black" panose="020B0A04020102020204" charset="0"/>
              <a:ea typeface="Arial Black" panose="020B0A04020102020204" charset="0"/>
            </a:endParaRPr>
          </a:p>
        </p:txBody>
      </p:sp>
      <p:sp>
        <p:nvSpPr>
          <p:cNvPr id="31754" name="WordArt 10"/>
          <p:cNvSpPr>
            <a:spLocks noTextEdit="1"/>
          </p:cNvSpPr>
          <p:nvPr/>
        </p:nvSpPr>
        <p:spPr>
          <a:xfrm rot="5400000">
            <a:off x="525463" y="5719763"/>
            <a:ext cx="1089025" cy="231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>
                <a:solidFill>
                  <a:srgbClr val="FFFFFF"/>
                </a:solidFill>
                <a:effectLst>
                  <a:prstShdw prst="shdw17" dist="17961" dir="13499999">
                    <a:srgbClr val="080808"/>
                  </a:prstShdw>
                </a:effectLst>
                <a:latin typeface="Arial Black" panose="020B0A04020102020204" charset="0"/>
                <a:ea typeface="Arial Black" panose="020B0A04020102020204" charset="0"/>
              </a:rPr>
              <a:t>Start</a:t>
            </a:r>
            <a:endParaRPr lang="zh-CN" altLang="en-US" sz="3600">
              <a:solidFill>
                <a:srgbClr val="FFFFFF"/>
              </a:solidFill>
              <a:effectLst>
                <a:prstShdw prst="shdw17" dist="17961" dir="13499999">
                  <a:srgbClr val="080808"/>
                </a:prstShdw>
              </a:effectLst>
              <a:latin typeface="Arial Black" panose="020B0A04020102020204" charset="0"/>
              <a:ea typeface="Arial Black" panose="020B0A04020102020204" charset="0"/>
            </a:endParaRPr>
          </a:p>
        </p:txBody>
      </p:sp>
      <p:sp>
        <p:nvSpPr>
          <p:cNvPr id="31755" name="WordArt 11"/>
          <p:cNvSpPr>
            <a:spLocks noTextEdit="1"/>
          </p:cNvSpPr>
          <p:nvPr/>
        </p:nvSpPr>
        <p:spPr>
          <a:xfrm rot="5400000">
            <a:off x="1719263" y="1468438"/>
            <a:ext cx="1258887" cy="284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2000">
                <a:solidFill>
                  <a:srgbClr val="FFFFFF"/>
                </a:solidFill>
                <a:effectLst>
                  <a:prstShdw prst="shdw17" dist="17961" dir="13499999">
                    <a:srgbClr val="080808"/>
                  </a:prstShdw>
                </a:effectLst>
                <a:latin typeface="Arial Black" panose="020B0A04020102020204" charset="0"/>
                <a:ea typeface="Arial Black" panose="020B0A04020102020204" charset="0"/>
              </a:rPr>
              <a:t>Jump</a:t>
            </a:r>
            <a:endParaRPr lang="zh-CN" altLang="en-US" sz="2000">
              <a:solidFill>
                <a:srgbClr val="FFFFFF"/>
              </a:solidFill>
              <a:effectLst>
                <a:prstShdw prst="shdw17" dist="17961" dir="13499999">
                  <a:srgbClr val="080808"/>
                </a:prstShdw>
              </a:effectLst>
              <a:latin typeface="Arial Black" panose="020B0A04020102020204" charset="0"/>
              <a:ea typeface="Arial Black" panose="020B0A04020102020204" charset="0"/>
            </a:endParaRPr>
          </a:p>
        </p:txBody>
      </p:sp>
      <p:sp>
        <p:nvSpPr>
          <p:cNvPr id="134156" name="Text Box 12"/>
          <p:cNvSpPr txBox="1">
            <a:spLocks noChangeArrowheads="1"/>
          </p:cNvSpPr>
          <p:nvPr/>
        </p:nvSpPr>
        <p:spPr bwMode="gray">
          <a:xfrm>
            <a:off x="2643188" y="1479550"/>
            <a:ext cx="762000" cy="13731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algn="r" defTabSz="914400">
              <a:lnSpc>
                <a:spcPct val="140000"/>
              </a:lnSpc>
              <a:buClrTx/>
              <a:buSzTx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未来</a:t>
            </a:r>
            <a:endParaRPr kumimoji="0" lang="zh-CN" altLang="en-US" sz="2000" b="1" kern="1200" cap="none" spc="0" normalizeH="0" baseline="0" noProof="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R="0" algn="r" defTabSz="914400">
              <a:lnSpc>
                <a:spcPct val="140000"/>
              </a:lnSpc>
              <a:buClrTx/>
              <a:buSzTx/>
              <a:defRPr/>
            </a:pPr>
            <a:r>
              <a:rPr kumimoji="0" lang="en-US" altLang="zh-CN" sz="2000" b="1" kern="1200" cap="none" spc="0" normalizeH="0" baseline="0" noProof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2016</a:t>
            </a:r>
            <a:endParaRPr kumimoji="0" lang="en-US" altLang="zh-CN" sz="2000" b="1" kern="1200" cap="none" spc="0" normalizeH="0" baseline="0" noProof="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R="0" algn="r" defTabSz="914400">
              <a:lnSpc>
                <a:spcPct val="140000"/>
              </a:lnSpc>
              <a:buClrTx/>
              <a:buSzTx/>
              <a:defRPr/>
            </a:pPr>
            <a:r>
              <a:rPr kumimoji="0" lang="en-US" altLang="zh-CN" sz="2000" b="1" kern="1200" cap="none" spc="0" normalizeH="0" baseline="0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2003</a:t>
            </a:r>
            <a:endParaRPr kumimoji="0" lang="en-US" altLang="zh-CN" sz="2000" b="1" kern="1200" cap="none" spc="0" normalizeH="0" baseline="0" noProof="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157" name="Text Box 13"/>
          <p:cNvSpPr txBox="1">
            <a:spLocks noChangeArrowheads="1"/>
          </p:cNvSpPr>
          <p:nvPr/>
        </p:nvSpPr>
        <p:spPr bwMode="gray">
          <a:xfrm>
            <a:off x="2043113" y="3260725"/>
            <a:ext cx="762000" cy="14636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1972</a:t>
            </a:r>
            <a:endParaRPr kumimoji="0" lang="en-US" altLang="zh-CN" sz="2000" b="1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1970</a:t>
            </a:r>
            <a:endParaRPr kumimoji="0" lang="en-US" altLang="zh-CN" sz="2000" b="1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1959       </a:t>
            </a:r>
            <a:endParaRPr kumimoji="0" lang="en-US" altLang="zh-CN" sz="2000" b="1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158" name="Text Box 14"/>
          <p:cNvSpPr txBox="1">
            <a:spLocks noChangeArrowheads="1"/>
          </p:cNvSpPr>
          <p:nvPr/>
        </p:nvSpPr>
        <p:spPr bwMode="gray">
          <a:xfrm>
            <a:off x="1071563" y="4767263"/>
            <a:ext cx="1143000" cy="20462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2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1925</a:t>
            </a:r>
            <a:endParaRPr kumimoji="0" lang="en-US" altLang="zh-CN" sz="2800" b="1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20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世纪初</a:t>
            </a:r>
            <a:endParaRPr kumimoji="0" lang="zh-CN" altLang="en-US" sz="1600" b="1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2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19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世纪       </a:t>
            </a:r>
            <a:endParaRPr kumimoji="0" lang="zh-CN" altLang="en-US" sz="1600" b="1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159" name="Text Box 15"/>
          <p:cNvSpPr txBox="1">
            <a:spLocks noChangeArrowheads="1"/>
          </p:cNvSpPr>
          <p:nvPr/>
        </p:nvSpPr>
        <p:spPr bwMode="gray">
          <a:xfrm>
            <a:off x="2203450" y="5002213"/>
            <a:ext cx="6334125" cy="1739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lnSpc>
                <a:spcPct val="90000"/>
              </a:lnSpc>
              <a:buClrTx/>
              <a:buSzTx/>
              <a:buChar char="•"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细胞膜中脂质分子排列为连续</a:t>
            </a:r>
            <a:r>
              <a:rPr kumimoji="0" lang="zh-CN" altLang="en-US" sz="40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两层</a:t>
            </a:r>
            <a:endParaRPr kumimoji="0" lang="zh-CN" altLang="en-US" sz="40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R="0" defTabSz="914400">
              <a:lnSpc>
                <a:spcPct val="90000"/>
              </a:lnSpc>
              <a:buClrTx/>
              <a:buSzTx/>
              <a:buChar char="•"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膜的主要成分是</a:t>
            </a:r>
            <a:r>
              <a:rPr kumimoji="0" lang="zh-CN" altLang="en-US" sz="4000" b="1" kern="1200" cap="none" spc="0" normalizeH="0" baseline="0" noProof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脂质和蛋白质</a:t>
            </a:r>
            <a:endParaRPr kumimoji="0" lang="zh-CN" altLang="en-US" sz="4000" b="1" kern="1200" cap="none" spc="0" normalizeH="0" baseline="0" noProof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R="0" defTabSz="914400">
              <a:lnSpc>
                <a:spcPct val="90000"/>
              </a:lnSpc>
              <a:buClrTx/>
              <a:buSzTx/>
              <a:buChar char="•"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膜是由</a:t>
            </a:r>
            <a:r>
              <a:rPr kumimoji="0" lang="zh-CN" altLang="en-US" sz="4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脂质</a:t>
            </a:r>
            <a:r>
              <a:rPr kumimoji="0" lang="zh-CN" altLang="en-US" sz="32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组成的</a:t>
            </a:r>
            <a:endParaRPr kumimoji="0" lang="zh-CN" altLang="en-US" sz="32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160" name="Text Box 16"/>
          <p:cNvSpPr txBox="1">
            <a:spLocks noChangeArrowheads="1"/>
          </p:cNvSpPr>
          <p:nvPr/>
        </p:nvSpPr>
        <p:spPr bwMode="gray">
          <a:xfrm>
            <a:off x="3419475" y="1666875"/>
            <a:ext cx="5118100" cy="1408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虚席以待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……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加油！</a:t>
            </a:r>
            <a:endParaRPr kumimoji="0" lang="zh-CN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将有关信息传递给同学们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……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细胞膜通道蛋白结构测定</a:t>
            </a: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161" name="Text Box 17"/>
          <p:cNvSpPr txBox="1">
            <a:spLocks noChangeArrowheads="1"/>
          </p:cNvSpPr>
          <p:nvPr/>
        </p:nvSpPr>
        <p:spPr bwMode="gray">
          <a:xfrm>
            <a:off x="2843213" y="3219450"/>
            <a:ext cx="5549900" cy="15748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流动镶嵌模型</a:t>
            </a:r>
            <a:endParaRPr kumimoji="0" lang="en-US" altLang="zh-CN" sz="4000" b="1" i="0" u="none" strike="noStrike" kern="1200" cap="none" spc="0" normalizeH="0" baseline="0" noProof="0" smtClean="0">
              <a:ln>
                <a:noFill/>
              </a:ln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细胞膜具有</a:t>
            </a:r>
            <a:r>
              <a:rPr kumimoji="0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流动性</a:t>
            </a:r>
            <a:endParaRPr kumimoji="0" lang="zh-CN" altLang="en-US" sz="4000" b="1" i="0" u="none" strike="noStrike" kern="1200" cap="none" spc="0" normalizeH="0" baseline="0" noProof="0" smtClean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静态蛋白质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脂质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蛋白质三层结构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9">
                                            <p:txEl>
                                              <p:charRg st="30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4159">
                                            <p:txEl>
                                              <p:charRg st="30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8">
                                            <p:txEl>
                                              <p:charRg st="11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4158">
                                            <p:txEl>
                                              <p:charRg st="11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9">
                                            <p:txEl>
                                              <p:charRg st="16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4159">
                                            <p:txEl>
                                              <p:charRg st="16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8">
                                            <p:txEl>
                                              <p:charRg st="5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4158">
                                            <p:txEl>
                                              <p:charRg st="5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9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4159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415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1">
                                            <p:txEl>
                                              <p:charRg st="16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4161">
                                            <p:txEl>
                                              <p:charRg st="16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7">
                                            <p:txEl>
                                              <p:charRg st="10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34157">
                                            <p:txEl>
                                              <p:charRg st="10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1">
                                            <p:txEl>
                                              <p:charRg st="7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34161">
                                            <p:txEl>
                                              <p:charRg st="7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7">
                                            <p:txEl>
                                              <p:charRg st="5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157">
                                            <p:txEl>
                                              <p:charRg st="5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1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34161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7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4157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3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0">
                                            <p:txEl>
                                              <p:charRg st="25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34160">
                                            <p:txEl>
                                              <p:charRg st="25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6">
                                            <p:txEl>
                                              <p:charRg st="8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34156">
                                            <p:txEl>
                                              <p:charRg st="8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6">
                                            <p:txEl>
                                              <p:charRg st="3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34156">
                                            <p:txEl>
                                              <p:charRg st="3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0">
                                            <p:txEl>
                                              <p:charRg st="11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34160">
                                            <p:txEl>
                                              <p:charRg st="11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3415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0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34160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animBg="1"/>
      <p:bldP spid="30725" grpId="0" animBg="1"/>
      <p:bldP spid="134148" grpId="0" animBg="1"/>
      <p:bldP spid="30726" grpId="0" animBg="1"/>
      <p:bldP spid="134151" grpId="0" animBg="1"/>
      <p:bldP spid="3072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3793" name="Picture 4" descr="未命名"/>
          <p:cNvPicPr>
            <a:picLocks noChangeAspect="1"/>
          </p:cNvPicPr>
          <p:nvPr/>
        </p:nvPicPr>
        <p:blipFill>
          <a:blip r:embed="rId1"/>
          <a:srcRect t="323" r="18291" b="9021"/>
          <a:stretch>
            <a:fillRect/>
          </a:stretch>
        </p:blipFill>
        <p:spPr>
          <a:xfrm>
            <a:off x="827088" y="0"/>
            <a:ext cx="7524750" cy="62372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4817" name="Picture 4" descr="未命名"/>
          <p:cNvPicPr>
            <a:picLocks noChangeAspect="1"/>
          </p:cNvPicPr>
          <p:nvPr/>
        </p:nvPicPr>
        <p:blipFill>
          <a:blip r:embed="rId1"/>
          <a:srcRect l="9067" t="8678" r="23587" b="21980"/>
          <a:stretch>
            <a:fillRect/>
          </a:stretch>
        </p:blipFill>
        <p:spPr>
          <a:xfrm>
            <a:off x="971550" y="476250"/>
            <a:ext cx="7488238" cy="5759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841" name="Picture 4" descr="未命名"/>
          <p:cNvPicPr>
            <a:picLocks noChangeAspect="1"/>
          </p:cNvPicPr>
          <p:nvPr/>
        </p:nvPicPr>
        <p:blipFill>
          <a:blip r:embed="rId1"/>
          <a:srcRect l="7405" r="23438" b="17201"/>
          <a:stretch>
            <a:fillRect/>
          </a:stretch>
        </p:blipFill>
        <p:spPr>
          <a:xfrm>
            <a:off x="539750" y="-98425"/>
            <a:ext cx="7848600" cy="6956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6865" name="Picture 2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866" name="标题 1"/>
          <p:cNvSpPr>
            <a:spLocks noGrp="1"/>
          </p:cNvSpPr>
          <p:nvPr>
            <p:ph type="title" idx="4294967295"/>
          </p:nvPr>
        </p:nvSpPr>
        <p:spPr>
          <a:xfrm>
            <a:off x="323850" y="0"/>
            <a:ext cx="8540750" cy="1143000"/>
          </a:xfrm>
          <a:ln/>
        </p:spPr>
        <p:txBody>
          <a:bodyPr wrap="square" lIns="91440" tIns="45720" rIns="91440" bIns="45720" anchor="ctr"/>
          <a:p>
            <a:pPr eaLnBrk="1" hangingPunct="1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小结：概念图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67" name="AutoShape 6"/>
          <p:cNvSpPr>
            <a:spLocks noChangeAspect="1" noTextEdit="1"/>
          </p:cNvSpPr>
          <p:nvPr/>
        </p:nvSpPr>
        <p:spPr>
          <a:xfrm>
            <a:off x="-684212" y="990600"/>
            <a:ext cx="10285412" cy="48196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8" name="Oval 7"/>
          <p:cNvSpPr/>
          <p:nvPr/>
        </p:nvSpPr>
        <p:spPr>
          <a:xfrm>
            <a:off x="2111375" y="990600"/>
            <a:ext cx="1674813" cy="60325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69" name="Line 8"/>
          <p:cNvSpPr/>
          <p:nvPr/>
        </p:nvSpPr>
        <p:spPr>
          <a:xfrm flipH="1">
            <a:off x="2117725" y="1593850"/>
            <a:ext cx="327025" cy="45085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36870" name="Line 9"/>
          <p:cNvSpPr/>
          <p:nvPr/>
        </p:nvSpPr>
        <p:spPr>
          <a:xfrm>
            <a:off x="3675063" y="1593850"/>
            <a:ext cx="447675" cy="45085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36871" name="Oval 10"/>
          <p:cNvSpPr/>
          <p:nvPr/>
        </p:nvSpPr>
        <p:spPr>
          <a:xfrm>
            <a:off x="685800" y="2044700"/>
            <a:ext cx="1871663" cy="4699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72" name="Oval 11"/>
          <p:cNvSpPr/>
          <p:nvPr/>
        </p:nvSpPr>
        <p:spPr>
          <a:xfrm>
            <a:off x="3898900" y="1970088"/>
            <a:ext cx="1676400" cy="52705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73" name="Line 12"/>
          <p:cNvSpPr/>
          <p:nvPr/>
        </p:nvSpPr>
        <p:spPr>
          <a:xfrm flipH="1">
            <a:off x="1444625" y="2497138"/>
            <a:ext cx="330200" cy="45085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36874" name="Line 13"/>
          <p:cNvSpPr/>
          <p:nvPr/>
        </p:nvSpPr>
        <p:spPr>
          <a:xfrm flipH="1">
            <a:off x="3898900" y="2497138"/>
            <a:ext cx="441325" cy="752475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36875" name="Oval 14"/>
          <p:cNvSpPr/>
          <p:nvPr/>
        </p:nvSpPr>
        <p:spPr>
          <a:xfrm>
            <a:off x="96838" y="2947988"/>
            <a:ext cx="1565275" cy="60325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76" name="Oval 15"/>
          <p:cNvSpPr/>
          <p:nvPr/>
        </p:nvSpPr>
        <p:spPr>
          <a:xfrm>
            <a:off x="6172200" y="3200400"/>
            <a:ext cx="2273300" cy="8382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77" name="Oval 16"/>
          <p:cNvSpPr/>
          <p:nvPr/>
        </p:nvSpPr>
        <p:spPr>
          <a:xfrm>
            <a:off x="1774825" y="3249613"/>
            <a:ext cx="2297113" cy="754062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78" name="Oval 17"/>
          <p:cNvSpPr/>
          <p:nvPr/>
        </p:nvSpPr>
        <p:spPr>
          <a:xfrm>
            <a:off x="3962400" y="3581400"/>
            <a:ext cx="2286000" cy="904875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79" name="Line 18"/>
          <p:cNvSpPr/>
          <p:nvPr/>
        </p:nvSpPr>
        <p:spPr>
          <a:xfrm>
            <a:off x="5016500" y="2497138"/>
            <a:ext cx="46038" cy="1160462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36880" name="Line 19"/>
          <p:cNvSpPr/>
          <p:nvPr/>
        </p:nvSpPr>
        <p:spPr>
          <a:xfrm>
            <a:off x="5575300" y="2346325"/>
            <a:ext cx="1230313" cy="752475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36881" name="Text Box 20"/>
          <p:cNvSpPr txBox="1"/>
          <p:nvPr/>
        </p:nvSpPr>
        <p:spPr>
          <a:xfrm>
            <a:off x="209550" y="3001963"/>
            <a:ext cx="1576388" cy="368300"/>
          </a:xfrm>
          <a:prstGeom prst="rect">
            <a:avLst/>
          </a:prstGeom>
          <a:noFill/>
          <a:ln w="9525">
            <a:noFill/>
          </a:ln>
        </p:spPr>
        <p:txBody>
          <a:bodyPr lIns="63094" tIns="31547" rIns="63094" bIns="31547" anchor="t">
            <a:spAutoFit/>
          </a:bodyPr>
          <a:p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基本支架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82" name="Line 21"/>
          <p:cNvSpPr/>
          <p:nvPr/>
        </p:nvSpPr>
        <p:spPr>
          <a:xfrm>
            <a:off x="879475" y="3551238"/>
            <a:ext cx="1588" cy="676275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36883" name="Oval 22"/>
          <p:cNvSpPr/>
          <p:nvPr/>
        </p:nvSpPr>
        <p:spPr>
          <a:xfrm>
            <a:off x="-12700" y="4303713"/>
            <a:ext cx="1822450" cy="60325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84" name="Text Box 23"/>
          <p:cNvSpPr txBox="1"/>
          <p:nvPr/>
        </p:nvSpPr>
        <p:spPr>
          <a:xfrm>
            <a:off x="117475" y="4357688"/>
            <a:ext cx="1990725" cy="368300"/>
          </a:xfrm>
          <a:prstGeom prst="rect">
            <a:avLst/>
          </a:prstGeom>
          <a:noFill/>
          <a:ln w="9525">
            <a:noFill/>
          </a:ln>
        </p:spPr>
        <p:txBody>
          <a:bodyPr lIns="63094" tIns="31547" rIns="63094" bIns="31547" anchor="t">
            <a:spAutoFit/>
          </a:bodyPr>
          <a:p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具有流动性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85" name="Text Box 24"/>
          <p:cNvSpPr txBox="1"/>
          <p:nvPr/>
        </p:nvSpPr>
        <p:spPr>
          <a:xfrm>
            <a:off x="6400800" y="3359150"/>
            <a:ext cx="1920875" cy="693738"/>
          </a:xfrm>
          <a:prstGeom prst="rect">
            <a:avLst/>
          </a:prstGeom>
          <a:noFill/>
          <a:ln w="9525">
            <a:noFill/>
          </a:ln>
        </p:spPr>
        <p:txBody>
          <a:bodyPr lIns="63094" tIns="31547" rIns="63094" bIns="31547" anchor="t">
            <a:spAutoFit/>
          </a:bodyPr>
          <a:p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有的贯穿整个磷脂双分子层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86" name="Text Box 25"/>
          <p:cNvSpPr txBox="1"/>
          <p:nvPr/>
        </p:nvSpPr>
        <p:spPr>
          <a:xfrm>
            <a:off x="2438400" y="1066800"/>
            <a:ext cx="1409700" cy="752475"/>
          </a:xfrm>
          <a:prstGeom prst="rect">
            <a:avLst/>
          </a:prstGeom>
          <a:noFill/>
          <a:ln w="9525">
            <a:noFill/>
          </a:ln>
        </p:spPr>
        <p:txBody>
          <a:bodyPr lIns="63094" tIns="31547" rIns="63094" bIns="31547" anchor="t"/>
          <a:p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生物膜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87" name="AutoShape 26"/>
          <p:cNvSpPr/>
          <p:nvPr/>
        </p:nvSpPr>
        <p:spPr>
          <a:xfrm rot="-5400000">
            <a:off x="5197475" y="1470025"/>
            <a:ext cx="301625" cy="6262688"/>
          </a:xfrm>
          <a:prstGeom prst="leftBrace">
            <a:avLst>
              <a:gd name="adj1" fmla="val 172834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eaVert" wrap="none" anchor="ctr"/>
          <a:p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88" name="Text Box 27"/>
          <p:cNvSpPr txBox="1"/>
          <p:nvPr/>
        </p:nvSpPr>
        <p:spPr>
          <a:xfrm>
            <a:off x="4344988" y="4905375"/>
            <a:ext cx="2125662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大多数可以运动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89" name="Oval 28"/>
          <p:cNvSpPr/>
          <p:nvPr/>
        </p:nvSpPr>
        <p:spPr>
          <a:xfrm>
            <a:off x="4233863" y="4749800"/>
            <a:ext cx="2236787" cy="752475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90" name="Line 29"/>
          <p:cNvSpPr/>
          <p:nvPr/>
        </p:nvSpPr>
        <p:spPr>
          <a:xfrm>
            <a:off x="992188" y="4899025"/>
            <a:ext cx="782637" cy="609600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36891" name="Line 30"/>
          <p:cNvSpPr/>
          <p:nvPr/>
        </p:nvSpPr>
        <p:spPr>
          <a:xfrm flipH="1">
            <a:off x="4681538" y="5508625"/>
            <a:ext cx="625475" cy="150813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36892" name="Oval 31"/>
          <p:cNvSpPr/>
          <p:nvPr/>
        </p:nvSpPr>
        <p:spPr>
          <a:xfrm>
            <a:off x="1066800" y="5476875"/>
            <a:ext cx="3571875" cy="862013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93" name="Text Box 33"/>
          <p:cNvSpPr txBox="1"/>
          <p:nvPr/>
        </p:nvSpPr>
        <p:spPr>
          <a:xfrm>
            <a:off x="1244600" y="5697538"/>
            <a:ext cx="3098800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生物膜的结构特性</a:t>
            </a:r>
            <a:r>
              <a:rPr lang="zh-CN" altLang="zh-CN" sz="2000" b="1" dirty="0"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zh-CN" altLang="zh-CN" sz="2000" b="1" u="sng" dirty="0"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endParaRPr lang="zh-CN" altLang="zh-CN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727" name="Text Box 35"/>
          <p:cNvSpPr txBox="1"/>
          <p:nvPr/>
        </p:nvSpPr>
        <p:spPr>
          <a:xfrm>
            <a:off x="762000" y="2057400"/>
            <a:ext cx="1822450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1" charset="-122"/>
              </a:rPr>
              <a:t>磷脂双分子层</a:t>
            </a:r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  <a:ea typeface="楷体_GB2312" pitchFamily="1" charset="-122"/>
            </a:endParaRPr>
          </a:p>
        </p:txBody>
      </p:sp>
      <p:sp>
        <p:nvSpPr>
          <p:cNvPr id="29728" name="Text Box 36"/>
          <p:cNvSpPr txBox="1"/>
          <p:nvPr/>
        </p:nvSpPr>
        <p:spPr>
          <a:xfrm>
            <a:off x="4017963" y="2041525"/>
            <a:ext cx="1773237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1" charset="-122"/>
              </a:rPr>
              <a:t>蛋白质分子</a:t>
            </a:r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  <a:ea typeface="楷体_GB2312" pitchFamily="1" charset="-122"/>
            </a:endParaRPr>
          </a:p>
        </p:txBody>
      </p:sp>
      <p:sp>
        <p:nvSpPr>
          <p:cNvPr id="29729" name="Text Box 38"/>
          <p:cNvSpPr txBox="1"/>
          <p:nvPr/>
        </p:nvSpPr>
        <p:spPr>
          <a:xfrm>
            <a:off x="2057400" y="3276600"/>
            <a:ext cx="18288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1" charset="-122"/>
              </a:rPr>
              <a:t>有的镶在磷脂双分子层表面</a:t>
            </a:r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  <a:ea typeface="楷体_GB2312" pitchFamily="1" charset="-122"/>
            </a:endParaRPr>
          </a:p>
        </p:txBody>
      </p:sp>
      <p:sp>
        <p:nvSpPr>
          <p:cNvPr id="29730" name="Text Box 39"/>
          <p:cNvSpPr txBox="1"/>
          <p:nvPr/>
        </p:nvSpPr>
        <p:spPr>
          <a:xfrm>
            <a:off x="4114800" y="3657600"/>
            <a:ext cx="20574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1" charset="-122"/>
              </a:rPr>
              <a:t>部分或全部嵌入磷脂双分子层中</a:t>
            </a:r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  <a:ea typeface="楷体_GB2312" pitchFamily="1" charset="-122"/>
            </a:endParaRPr>
          </a:p>
        </p:txBody>
      </p:sp>
      <p:sp>
        <p:nvSpPr>
          <p:cNvPr id="29731" name="Text Box 40"/>
          <p:cNvSpPr txBox="1"/>
          <p:nvPr/>
        </p:nvSpPr>
        <p:spPr>
          <a:xfrm>
            <a:off x="3429000" y="5715000"/>
            <a:ext cx="1143000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1" charset="-122"/>
              </a:rPr>
              <a:t>流动性</a:t>
            </a:r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  <a:ea typeface="楷体_GB2312" pitchFamily="1" charset="-122"/>
            </a:endParaRPr>
          </a:p>
        </p:txBody>
      </p:sp>
      <p:sp>
        <p:nvSpPr>
          <p:cNvPr id="36899" name="TextBox 38"/>
          <p:cNvSpPr txBox="1"/>
          <p:nvPr/>
        </p:nvSpPr>
        <p:spPr>
          <a:xfrm>
            <a:off x="2268538" y="1628775"/>
            <a:ext cx="1462087" cy="3667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主要成分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900" name="Line 37"/>
          <p:cNvSpPr/>
          <p:nvPr/>
        </p:nvSpPr>
        <p:spPr>
          <a:xfrm>
            <a:off x="4648200" y="5943600"/>
            <a:ext cx="914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36901" name="Oval 38"/>
          <p:cNvSpPr/>
          <p:nvPr/>
        </p:nvSpPr>
        <p:spPr>
          <a:xfrm>
            <a:off x="5562600" y="5486400"/>
            <a:ext cx="3581400" cy="838200"/>
          </a:xfrm>
          <a:prstGeom prst="ellipse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zh-CN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35" name="Text Box 40"/>
          <p:cNvSpPr txBox="1"/>
          <p:nvPr/>
        </p:nvSpPr>
        <p:spPr>
          <a:xfrm>
            <a:off x="7543800" y="5699125"/>
            <a:ext cx="1676400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1" charset="-122"/>
              </a:rPr>
              <a:t>选择透过性</a:t>
            </a:r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  <a:ea typeface="楷体_GB2312" pitchFamily="1" charset="-122"/>
            </a:endParaRPr>
          </a:p>
        </p:txBody>
      </p:sp>
      <p:sp>
        <p:nvSpPr>
          <p:cNvPr id="36903" name="Rectangle 40"/>
          <p:cNvSpPr/>
          <p:nvPr/>
        </p:nvSpPr>
        <p:spPr>
          <a:xfrm>
            <a:off x="5562600" y="5715000"/>
            <a:ext cx="21018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生物膜的功能特性</a:t>
            </a:r>
            <a:r>
              <a:rPr lang="zh-CN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endParaRPr lang="zh-CN" altLang="zh-CN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904" name="Rectangle 41"/>
          <p:cNvSpPr/>
          <p:nvPr/>
        </p:nvSpPr>
        <p:spPr>
          <a:xfrm>
            <a:off x="4724400" y="5867400"/>
            <a:ext cx="644525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决定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7" grpId="0"/>
      <p:bldP spid="29728" grpId="0"/>
      <p:bldP spid="29729" grpId="0"/>
      <p:bldP spid="29730" grpId="0"/>
      <p:bldP spid="29731" grpId="0"/>
      <p:bldP spid="2973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89" name="Picture 2" descr="c40a4e013b21ae20728da5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0" name="Text Box 3"/>
          <p:cNvSpPr txBox="1"/>
          <p:nvPr/>
        </p:nvSpPr>
        <p:spPr>
          <a:xfrm>
            <a:off x="107950" y="908050"/>
            <a:ext cx="8785225" cy="54562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just">
              <a:spcBef>
                <a:spcPct val="50000"/>
              </a:spcBef>
            </a:pPr>
            <a:r>
              <a:rPr lang="zh-CN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r>
              <a:rPr lang="zh-CN" altLang="en-US" sz="3200" b="1" dirty="0">
                <a:latin typeface="楷体_GB2312" pitchFamily="1" charset="-122"/>
                <a:ea typeface="楷体_GB2312" pitchFamily="1" charset="-122"/>
              </a:rPr>
              <a:t>磷脂是组成细胞膜的重要成分，这与磷脂分子的头部亲水、尾部疏水的性质有关。某研究小组发现植物种子细胞以小油滴的方式存油，每个小油滴都由磷脂膜包被着，该膜最可能的结构是 （   </a:t>
            </a:r>
            <a:r>
              <a:rPr lang="zh-CN" altLang="en-US" sz="3200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   </a:t>
            </a:r>
            <a:r>
              <a:rPr lang="zh-CN" altLang="en-US" sz="3200" b="1" dirty="0">
                <a:latin typeface="楷体_GB2312" pitchFamily="1" charset="-122"/>
                <a:ea typeface="楷体_GB2312" pitchFamily="1" charset="-122"/>
              </a:rPr>
              <a:t>  ）</a:t>
            </a:r>
            <a:endParaRPr lang="zh-CN" altLang="en-US" sz="3200" b="1" dirty="0">
              <a:latin typeface="楷体_GB2312" pitchFamily="1" charset="-122"/>
              <a:ea typeface="楷体_GB2312" pitchFamily="1" charset="-122"/>
            </a:endParaRPr>
          </a:p>
          <a:p>
            <a:pPr algn="just">
              <a:spcBef>
                <a:spcPct val="50000"/>
              </a:spcBef>
            </a:pPr>
            <a:r>
              <a:rPr lang="zh-CN" altLang="zh-CN" sz="3200" b="1" dirty="0">
                <a:latin typeface="楷体_GB2312" pitchFamily="1" charset="-122"/>
                <a:ea typeface="楷体_GB2312" pitchFamily="1" charset="-122"/>
              </a:rPr>
              <a:t>A.</a:t>
            </a:r>
            <a:r>
              <a:rPr lang="zh-CN" altLang="en-US" sz="3200" b="1" dirty="0">
                <a:latin typeface="楷体_GB2312" pitchFamily="1" charset="-122"/>
                <a:ea typeface="楷体_GB2312" pitchFamily="1" charset="-122"/>
              </a:rPr>
              <a:t>由单层磷脂分子构成，磷脂的尾部向着油滴内 </a:t>
            </a:r>
            <a:endParaRPr lang="zh-CN" altLang="en-US" sz="3200" b="1" dirty="0">
              <a:latin typeface="楷体_GB2312" pitchFamily="1" charset="-122"/>
              <a:ea typeface="楷体_GB2312" pitchFamily="1" charset="-122"/>
            </a:endParaRPr>
          </a:p>
          <a:p>
            <a:pPr algn="just">
              <a:spcBef>
                <a:spcPct val="50000"/>
              </a:spcBef>
            </a:pPr>
            <a:r>
              <a:rPr lang="zh-CN" altLang="zh-CN" sz="3200" b="1" dirty="0">
                <a:latin typeface="楷体_GB2312" pitchFamily="1" charset="-122"/>
                <a:ea typeface="楷体_GB2312" pitchFamily="1" charset="-122"/>
              </a:rPr>
              <a:t>B.</a:t>
            </a:r>
            <a:r>
              <a:rPr lang="zh-CN" altLang="en-US" sz="3200" b="1" dirty="0">
                <a:latin typeface="楷体_GB2312" pitchFamily="1" charset="-122"/>
                <a:ea typeface="楷体_GB2312" pitchFamily="1" charset="-122"/>
              </a:rPr>
              <a:t>由单层磷脂分子构成，磷脂的头部向着油滴内 </a:t>
            </a:r>
            <a:endParaRPr lang="zh-CN" altLang="en-US" sz="3200" b="1" dirty="0">
              <a:latin typeface="楷体_GB2312" pitchFamily="1" charset="-122"/>
              <a:ea typeface="楷体_GB2312" pitchFamily="1" charset="-122"/>
            </a:endParaRPr>
          </a:p>
          <a:p>
            <a:pPr algn="just">
              <a:spcBef>
                <a:spcPct val="50000"/>
              </a:spcBef>
            </a:pPr>
            <a:r>
              <a:rPr lang="zh-CN" altLang="zh-CN" sz="3200" b="1" dirty="0">
                <a:latin typeface="楷体_GB2312" pitchFamily="1" charset="-122"/>
                <a:ea typeface="楷体_GB2312" pitchFamily="1" charset="-122"/>
              </a:rPr>
              <a:t>C.</a:t>
            </a:r>
            <a:r>
              <a:rPr lang="zh-CN" altLang="en-US" sz="3200" b="1" dirty="0">
                <a:latin typeface="楷体_GB2312" pitchFamily="1" charset="-122"/>
                <a:ea typeface="楷体_GB2312" pitchFamily="1" charset="-122"/>
              </a:rPr>
              <a:t>由两层磷脂分子构成，结构与细胞膜完全相同 </a:t>
            </a:r>
            <a:endParaRPr lang="zh-CN" altLang="en-US" sz="3200" b="1" dirty="0">
              <a:latin typeface="楷体_GB2312" pitchFamily="1" charset="-122"/>
              <a:ea typeface="楷体_GB2312" pitchFamily="1" charset="-122"/>
            </a:endParaRPr>
          </a:p>
          <a:p>
            <a:pPr algn="just">
              <a:spcBef>
                <a:spcPct val="50000"/>
              </a:spcBef>
            </a:pPr>
            <a:r>
              <a:rPr lang="zh-CN" altLang="zh-CN" sz="3200" b="1" dirty="0">
                <a:latin typeface="楷体_GB2312" pitchFamily="1" charset="-122"/>
                <a:ea typeface="楷体_GB2312" pitchFamily="1" charset="-122"/>
              </a:rPr>
              <a:t>D.</a:t>
            </a:r>
            <a:r>
              <a:rPr lang="zh-CN" altLang="en-US" sz="3200" b="1" dirty="0">
                <a:latin typeface="楷体_GB2312" pitchFamily="1" charset="-122"/>
                <a:ea typeface="楷体_GB2312" pitchFamily="1" charset="-122"/>
              </a:rPr>
              <a:t>由两层磷脂分子构成，两层磷脂的头部相对 </a:t>
            </a:r>
            <a:endParaRPr lang="zh-CN" altLang="en-US" sz="3200" b="1" dirty="0"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30724" name="Text Box 4"/>
          <p:cNvSpPr txBox="1"/>
          <p:nvPr/>
        </p:nvSpPr>
        <p:spPr>
          <a:xfrm>
            <a:off x="1116013" y="2924175"/>
            <a:ext cx="4572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892" name="Text Box 5"/>
          <p:cNvSpPr txBox="1"/>
          <p:nvPr/>
        </p:nvSpPr>
        <p:spPr>
          <a:xfrm>
            <a:off x="304800" y="153988"/>
            <a:ext cx="2020888" cy="579437"/>
          </a:xfrm>
          <a:prstGeom prst="rect">
            <a:avLst/>
          </a:prstGeom>
          <a:solidFill>
            <a:srgbClr val="E01010"/>
          </a:solidFill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b="1" dirty="0">
                <a:solidFill>
                  <a:srgbClr val="F5F50B"/>
                </a:solidFill>
                <a:latin typeface="楷体_GB2312" pitchFamily="1" charset="-122"/>
                <a:ea typeface="楷体_GB2312" pitchFamily="1" charset="-122"/>
              </a:rPr>
              <a:t>课堂练习</a:t>
            </a:r>
            <a:r>
              <a:rPr lang="zh-CN" altLang="zh-CN" sz="3200" b="1" dirty="0">
                <a:solidFill>
                  <a:srgbClr val="F5F50B"/>
                </a:solidFill>
                <a:latin typeface="楷体_GB2312" pitchFamily="1" charset="-122"/>
                <a:ea typeface="楷体_GB2312" pitchFamily="1" charset="-122"/>
              </a:rPr>
              <a:t>:</a:t>
            </a:r>
            <a:endParaRPr lang="zh-CN" altLang="zh-CN" sz="3200" b="1" dirty="0">
              <a:solidFill>
                <a:srgbClr val="F5F50B"/>
              </a:solidFill>
              <a:latin typeface="楷体_GB2312" pitchFamily="1" charset="-122"/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8913" name="Picture 2" descr="174901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7675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7" name="Rectangle 3"/>
          <p:cNvSpPr>
            <a:spLocks noGrp="1"/>
          </p:cNvSpPr>
          <p:nvPr>
            <p:ph type="ctrTitle"/>
          </p:nvPr>
        </p:nvSpPr>
        <p:spPr>
          <a:xfrm>
            <a:off x="714375" y="1357313"/>
            <a:ext cx="7772400" cy="1470025"/>
          </a:xfrm>
          <a:ln/>
        </p:spPr>
        <p:txBody>
          <a:bodyPr wrap="square" lIns="91440" tIns="45720" rIns="91440" bIns="45720" anchor="ctr"/>
          <a:p>
            <a:pPr eaLnBrk="1" hangingPunct="1">
              <a:buClrTx/>
              <a:buSzTx/>
              <a:buFontTx/>
            </a:pPr>
            <a:br>
              <a:rPr lang="zh-CN" altLang="zh-CN" sz="6600" b="1" dirty="0">
                <a:latin typeface="华文行楷" pitchFamily="2" charset="-122"/>
                <a:ea typeface="华文行楷" pitchFamily="2" charset="-122"/>
              </a:rPr>
            </a:br>
            <a:r>
              <a:rPr lang="zh-CN" altLang="zh-CN" sz="6600" b="1" dirty="0">
                <a:latin typeface="华文行楷" pitchFamily="2" charset="-122"/>
                <a:ea typeface="华文行楷" pitchFamily="2" charset="-122"/>
              </a:rPr>
              <a:t>  </a:t>
            </a:r>
            <a:r>
              <a:rPr lang="zh-CN" altLang="en-US" sz="8800" b="1" dirty="0">
                <a:latin typeface="华文行楷" pitchFamily="2" charset="-122"/>
                <a:ea typeface="华文行楷" pitchFamily="2" charset="-122"/>
              </a:rPr>
              <a:t>谢 谢！</a:t>
            </a:r>
            <a:endParaRPr lang="zh-CN" altLang="en-US" sz="8800" b="1" dirty="0">
              <a:latin typeface="华文行楷" pitchFamily="2" charset="-122"/>
              <a:ea typeface="华文行楷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1995</Words>
  <Application>WPS 演示</Application>
  <PresentationFormat>全屏显示(4:3)</PresentationFormat>
  <Paragraphs>246</Paragraphs>
  <Slides>35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56" baseType="lpstr">
      <vt:lpstr>Arial</vt:lpstr>
      <vt:lpstr>宋体</vt:lpstr>
      <vt:lpstr>Wingdings</vt:lpstr>
      <vt:lpstr>黑体</vt:lpstr>
      <vt:lpstr>Franklin Gothic Heavy</vt:lpstr>
      <vt:lpstr>方正行楷简体</vt:lpstr>
      <vt:lpstr>微软雅黑</vt:lpstr>
      <vt:lpstr>楷体_GB2312</vt:lpstr>
      <vt:lpstr>新宋体</vt:lpstr>
      <vt:lpstr>华文行楷</vt:lpstr>
      <vt:lpstr>Impact</vt:lpstr>
      <vt:lpstr>Tahoma</vt:lpstr>
      <vt:lpstr>华文琥珀</vt:lpstr>
      <vt:lpstr>Comic Sans MS</vt:lpstr>
      <vt:lpstr>Times New Roman</vt:lpstr>
      <vt:lpstr>华文行楷</vt:lpstr>
      <vt:lpstr>Arial Black</vt:lpstr>
      <vt:lpstr>Segoe Print</vt:lpstr>
      <vt:lpstr>Arial Unicode MS</vt:lpstr>
      <vt:lpstr>默认设计模板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惠普(中国)股份有限公司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HP</dc:creator>
  <cp:lastModifiedBy>yangx</cp:lastModifiedBy>
  <cp:revision>53</cp:revision>
  <dcterms:created xsi:type="dcterms:W3CDTF">2010-12-13T13:29:03Z</dcterms:created>
  <dcterms:modified xsi:type="dcterms:W3CDTF">2019-09-05T02:31:12Z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