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7" r:id="rId3"/>
    <p:sldId id="276" r:id="rId4"/>
    <p:sldId id="278" r:id="rId5"/>
    <p:sldId id="256" r:id="rId6"/>
    <p:sldId id="274" r:id="rId7"/>
    <p:sldId id="281" r:id="rId8"/>
    <p:sldId id="279" r:id="rId9"/>
    <p:sldId id="280" r:id="rId10"/>
    <p:sldId id="260" r:id="rId11"/>
    <p:sldId id="282" r:id="rId12"/>
    <p:sldId id="272" r:id="rId13"/>
    <p:sldId id="283" r:id="rId14"/>
    <p:sldId id="284" r:id="rId15"/>
    <p:sldId id="286" r:id="rId16"/>
    <p:sldId id="287" r:id="rId17"/>
    <p:sldId id="288" r:id="rId18"/>
    <p:sldId id="289" r:id="rId19"/>
    <p:sldId id="291" r:id="rId20"/>
    <p:sldId id="292" r:id="rId21"/>
    <p:sldId id="267" r:id="rId22"/>
    <p:sldId id="257" r:id="rId23"/>
    <p:sldId id="308" r:id="rId24"/>
    <p:sldId id="307" r:id="rId25"/>
    <p:sldId id="311" r:id="rId26"/>
    <p:sldId id="295" r:id="rId27"/>
    <p:sldId id="309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273" r:id="rId37"/>
    <p:sldId id="322" r:id="rId38"/>
    <p:sldId id="304" r:id="rId39"/>
    <p:sldId id="305" r:id="rId40"/>
    <p:sldId id="258" r:id="rId41"/>
    <p:sldId id="261" r:id="rId42"/>
    <p:sldId id="265" r:id="rId43"/>
    <p:sldId id="325" r:id="rId44"/>
    <p:sldId id="323" r:id="rId45"/>
    <p:sldId id="324" r:id="rId46"/>
    <p:sldId id="326" r:id="rId47"/>
    <p:sldId id="328" r:id="rId48"/>
    <p:sldId id="329" r:id="rId49"/>
    <p:sldId id="327" r:id="rId50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FF0000"/>
    <a:srgbClr val="336600"/>
    <a:srgbClr val="003300"/>
    <a:srgbClr val="0000CC"/>
    <a:srgbClr val="FF3300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3" Type="http://schemas.openxmlformats.org/officeDocument/2006/relationships/tableStyles" Target="tableStyles.xml"/><Relationship Id="rId52" Type="http://schemas.openxmlformats.org/officeDocument/2006/relationships/viewProps" Target="viewProps.xml"/><Relationship Id="rId51" Type="http://schemas.openxmlformats.org/officeDocument/2006/relationships/presProps" Target="presProps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2049"/>
          <p:cNvSpPr>
            <a:spLocks noGrp="1"/>
          </p:cNvSpPr>
          <p:nvPr>
            <p:ph type="ctrTitle"/>
          </p:nvPr>
        </p:nvSpPr>
        <p:spPr>
          <a:xfrm>
            <a:off x="685800" y="2825750"/>
            <a:ext cx="7772400" cy="103663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 algn="ctr">
              <a:buClrTx/>
              <a:buSzTx/>
              <a:buFontTx/>
              <a:defRPr>
                <a:solidFill>
                  <a:srgbClr val="157D53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副标题 2050"/>
          <p:cNvSpPr>
            <a:spLocks noGrp="1"/>
          </p:cNvSpPr>
          <p:nvPr>
            <p:ph type="subTitle" idx="1"/>
          </p:nvPr>
        </p:nvSpPr>
        <p:spPr>
          <a:xfrm>
            <a:off x="1371600" y="4057650"/>
            <a:ext cx="6400800" cy="7540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ClrTx/>
              <a:buSzTx/>
              <a:buFont typeface="Arial" panose="020B0604020202020204" pitchFamily="34" charset="0"/>
              <a:buNone/>
              <a:defRPr sz="2000">
                <a:solidFill>
                  <a:srgbClr val="0F6146"/>
                </a:solidFill>
                <a:ea typeface="微软雅黑" panose="020B0503020204020204" charset="-122"/>
              </a:defRPr>
            </a:lvl1pPr>
            <a:lvl2pPr marL="457200" lvl="1" indent="0" algn="ctr">
              <a:buClrTx/>
              <a:buSzTx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ea typeface="宋体" panose="02010600030101010101" pitchFamily="2" charset="-122"/>
              </a:defRPr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ea typeface="宋体" panose="02010600030101010101" pitchFamily="2" charset="-122"/>
              </a:defRPr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ea typeface="宋体" panose="02010600030101010101" pitchFamily="2" charset="-122"/>
              </a:defRPr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>
    <p:fade/>
  </p:transition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514350"/>
            <a:ext cx="2057400" cy="56118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514350"/>
            <a:ext cx="6052930" cy="56118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514350"/>
            <a:ext cx="8229600" cy="56118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514350"/>
            <a:ext cx="8229600" cy="10128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hf sldNum="0" hdr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2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2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1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4.wav"/><Relationship Id="rId1" Type="http://schemas.openxmlformats.org/officeDocument/2006/relationships/audio" Target="../media/audio3.wav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GI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GI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矩形 4097"/>
          <p:cNvSpPr/>
          <p:nvPr/>
        </p:nvSpPr>
        <p:spPr>
          <a:xfrm>
            <a:off x="1187450" y="1700213"/>
            <a:ext cx="6408738" cy="22320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  <a:normAutofit/>
          </a:bodyPr>
          <a:p>
            <a:pPr algn="ctr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V-ing形式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文本占位符 5121"/>
          <p:cNvSpPr>
            <a:spLocks noGrp="1"/>
          </p:cNvSpPr>
          <p:nvPr>
            <p:ph type="body" idx="1"/>
          </p:nvPr>
        </p:nvSpPr>
        <p:spPr>
          <a:xfrm>
            <a:off x="0" y="908050"/>
            <a:ext cx="9144000" cy="5949950"/>
          </a:xfrm>
          <a:ln/>
        </p:spPr>
        <p:txBody>
          <a:bodyPr/>
          <a:p>
            <a:pPr>
              <a:buNone/>
            </a:pPr>
            <a:r>
              <a:rPr lang="zh-CN" altLang="en-US" sz="3600" b="1">
                <a:solidFill>
                  <a:srgbClr val="FF0000"/>
                </a:solidFill>
              </a:rPr>
              <a:t>一</a:t>
            </a:r>
            <a:r>
              <a:rPr lang="en-US" altLang="zh-CN" sz="3600" b="1">
                <a:solidFill>
                  <a:srgbClr val="FF0000"/>
                </a:solidFill>
              </a:rPr>
              <a:t>. </a:t>
            </a:r>
            <a:r>
              <a:rPr lang="zh-CN" altLang="en-US" sz="3600" b="1">
                <a:solidFill>
                  <a:srgbClr val="FF0000"/>
                </a:solidFill>
              </a:rPr>
              <a:t>含义</a:t>
            </a:r>
            <a:endParaRPr lang="zh-CN" altLang="en-US" sz="360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sz="2800"/>
              <a:t>动词的</a:t>
            </a:r>
            <a:r>
              <a:rPr lang="en-US" altLang="zh-CN" sz="2800"/>
              <a:t>-ing</a:t>
            </a:r>
            <a:r>
              <a:rPr lang="zh-CN" altLang="en-US" sz="2800"/>
              <a:t>形式是非谓语动词的一种形式，不能单独充当谓语。</a:t>
            </a:r>
            <a:endParaRPr lang="zh-CN" altLang="en-US" sz="2800" b="1"/>
          </a:p>
          <a:p>
            <a:pPr>
              <a:buNone/>
            </a:pPr>
            <a:r>
              <a:rPr lang="zh-CN" altLang="en-US" sz="3600" b="1">
                <a:solidFill>
                  <a:srgbClr val="FF0000"/>
                </a:solidFill>
              </a:rPr>
              <a:t>二</a:t>
            </a:r>
            <a:r>
              <a:rPr lang="en-US" altLang="zh-CN" sz="3600" b="1">
                <a:solidFill>
                  <a:srgbClr val="FF0000"/>
                </a:solidFill>
              </a:rPr>
              <a:t>. </a:t>
            </a:r>
            <a:r>
              <a:rPr lang="zh-CN" altLang="en-US" sz="3600" b="1">
                <a:solidFill>
                  <a:srgbClr val="FF0000"/>
                </a:solidFill>
              </a:rPr>
              <a:t>构成</a:t>
            </a:r>
            <a:endParaRPr lang="zh-CN" altLang="en-US" sz="360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zh-CN" sz="2800"/>
              <a:t>1.</a:t>
            </a:r>
            <a:r>
              <a:rPr lang="zh-CN" altLang="en-US" sz="2800"/>
              <a:t>构成</a:t>
            </a:r>
            <a:r>
              <a:rPr lang="en-US" altLang="zh-CN" sz="2800"/>
              <a:t>: </a:t>
            </a:r>
            <a:r>
              <a:rPr lang="zh-CN" altLang="en-US" sz="2800"/>
              <a:t>动词原形</a:t>
            </a:r>
            <a:r>
              <a:rPr lang="en-US" altLang="zh-CN" sz="2800"/>
              <a:t>+-ing</a:t>
            </a:r>
            <a:endParaRPr lang="en-US" altLang="zh-CN" sz="2800"/>
          </a:p>
          <a:p>
            <a:pPr>
              <a:buNone/>
            </a:pPr>
            <a:r>
              <a:rPr lang="en-US" altLang="zh-CN" sz="2800"/>
              <a:t>2.</a:t>
            </a:r>
            <a:r>
              <a:rPr lang="zh-CN" altLang="en-US" sz="2800"/>
              <a:t>规则</a:t>
            </a:r>
            <a:r>
              <a:rPr lang="en-US" altLang="zh-CN" sz="2800"/>
              <a:t>:</a:t>
            </a:r>
            <a:endParaRPr lang="en-US" altLang="zh-CN" sz="2800"/>
          </a:p>
          <a:p>
            <a:pPr>
              <a:buNone/>
            </a:pPr>
            <a:r>
              <a:rPr lang="en-US" altLang="zh-CN" sz="2800"/>
              <a:t>①</a:t>
            </a:r>
            <a:r>
              <a:rPr lang="zh-CN" altLang="en-US" sz="2800"/>
              <a:t>一般情况，直接</a:t>
            </a:r>
            <a:r>
              <a:rPr lang="en-US" altLang="zh-CN" sz="2800"/>
              <a:t>+ing;</a:t>
            </a:r>
            <a:endParaRPr lang="en-US" altLang="zh-CN" sz="2800"/>
          </a:p>
          <a:p>
            <a:pPr>
              <a:buNone/>
            </a:pPr>
            <a:r>
              <a:rPr lang="en-US" altLang="zh-CN" sz="2800"/>
              <a:t>②</a:t>
            </a:r>
            <a:r>
              <a:rPr lang="zh-CN" altLang="en-US" sz="2800"/>
              <a:t>以不发音的</a:t>
            </a:r>
            <a:r>
              <a:rPr lang="en-US" altLang="zh-CN" sz="2800"/>
              <a:t>e</a:t>
            </a:r>
            <a:r>
              <a:rPr lang="zh-CN" altLang="en-US" sz="2800"/>
              <a:t>结尾，去</a:t>
            </a:r>
            <a:r>
              <a:rPr lang="en-US" altLang="zh-CN" sz="2800"/>
              <a:t>e+ing; </a:t>
            </a:r>
            <a:endParaRPr lang="en-US" altLang="zh-CN" sz="2800"/>
          </a:p>
          <a:p>
            <a:pPr>
              <a:buNone/>
            </a:pPr>
            <a:r>
              <a:rPr lang="en-US" altLang="zh-CN" sz="2800"/>
              <a:t>③</a:t>
            </a:r>
            <a:r>
              <a:rPr lang="zh-CN" altLang="en-US" sz="2800"/>
              <a:t>以重读闭音节结尾，末尾只有一个辅音字母的动词，双写这个辅音字母再加</a:t>
            </a:r>
            <a:r>
              <a:rPr lang="en-US" altLang="zh-CN" sz="2800"/>
              <a:t>ing;</a:t>
            </a:r>
            <a:endParaRPr lang="en-US" altLang="zh-CN" sz="2800"/>
          </a:p>
          <a:p>
            <a:pPr>
              <a:buNone/>
            </a:pPr>
            <a:r>
              <a:rPr lang="en-US" altLang="zh-CN" sz="2800"/>
              <a:t>④</a:t>
            </a:r>
            <a:r>
              <a:rPr lang="zh-CN" altLang="en-US" sz="2800"/>
              <a:t>以</a:t>
            </a:r>
            <a:r>
              <a:rPr lang="en-US" altLang="zh-CN" sz="2800"/>
              <a:t>ie</a:t>
            </a:r>
            <a:r>
              <a:rPr lang="zh-CN" altLang="en-US" sz="2800"/>
              <a:t>结尾，变</a:t>
            </a:r>
            <a:r>
              <a:rPr lang="en-US" altLang="zh-CN" sz="2800"/>
              <a:t>ie</a:t>
            </a:r>
            <a:r>
              <a:rPr lang="zh-CN" altLang="en-US" sz="2800"/>
              <a:t>为</a:t>
            </a:r>
            <a:r>
              <a:rPr lang="en-US" altLang="zh-CN" sz="2800"/>
              <a:t>y</a:t>
            </a:r>
            <a:r>
              <a:rPr lang="zh-CN" altLang="en-US" sz="2800"/>
              <a:t>，</a:t>
            </a:r>
            <a:r>
              <a:rPr lang="en-US" altLang="zh-CN" sz="2800"/>
              <a:t>+ing</a:t>
            </a:r>
            <a:r>
              <a:rPr lang="zh-CN" altLang="en-US" sz="2800"/>
              <a:t>，例：</a:t>
            </a:r>
            <a:r>
              <a:rPr lang="en-US" altLang="zh-CN" sz="2800"/>
              <a:t>die</a:t>
            </a:r>
            <a:r>
              <a:rPr lang="zh-CN" altLang="en-US" sz="2800"/>
              <a:t>，</a:t>
            </a:r>
            <a:r>
              <a:rPr lang="en-US" altLang="zh-CN" sz="2800"/>
              <a:t>dying</a:t>
            </a:r>
            <a:r>
              <a:rPr lang="zh-CN" altLang="en-US" sz="2800"/>
              <a:t>；</a:t>
            </a:r>
            <a:r>
              <a:rPr lang="en-US" altLang="zh-CN" sz="2800"/>
              <a:t>lie</a:t>
            </a:r>
            <a:r>
              <a:rPr lang="zh-CN" altLang="en-US" sz="2800"/>
              <a:t>，</a:t>
            </a:r>
            <a:r>
              <a:rPr lang="en-US" altLang="zh-CN" sz="2800"/>
              <a:t>lying.</a:t>
            </a:r>
            <a:endParaRPr lang="en-US" altLang="zh-CN" sz="2800"/>
          </a:p>
        </p:txBody>
      </p:sp>
      <p:sp>
        <p:nvSpPr>
          <p:cNvPr id="5123" name="文本框 5122"/>
          <p:cNvSpPr txBox="1"/>
          <p:nvPr/>
        </p:nvSpPr>
        <p:spPr>
          <a:xfrm>
            <a:off x="0" y="0"/>
            <a:ext cx="914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</a:rPr>
              <a:t>关键词</a:t>
            </a:r>
            <a:r>
              <a:rPr lang="zh-CN" altLang="en-US" sz="2800" b="1">
                <a:latin typeface="Arial" panose="020B0604020202020204" pitchFamily="34" charset="0"/>
              </a:rPr>
              <a:t>：含义  构成  特征  分类  成分  用法  形式  运用</a:t>
            </a:r>
            <a:endParaRPr lang="zh-CN" altLang="en-US" sz="28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charRg st="6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2">
                                            <p:txEl>
                                              <p:charRg st="6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charRg st="37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122">
                                            <p:txEl>
                                              <p:charRg st="37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charRg st="43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122">
                                            <p:txEl>
                                              <p:charRg st="43" end="5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charRg st="59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122">
                                            <p:txEl>
                                              <p:charRg st="59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charRg st="65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122">
                                            <p:txEl>
                                              <p:charRg st="65" end="7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charRg st="79" end="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122">
                                            <p:txEl>
                                              <p:charRg st="79" end="9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charRg st="98" end="1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5122">
                                            <p:txEl>
                                              <p:charRg st="98" end="1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charRg st="137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5122">
                                            <p:txEl>
                                              <p:charRg st="137" end="1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文本占位符 6145"/>
          <p:cNvSpPr>
            <a:spLocks noGrp="1"/>
          </p:cNvSpPr>
          <p:nvPr>
            <p:ph type="body" idx="1"/>
          </p:nvPr>
        </p:nvSpPr>
        <p:spPr>
          <a:xfrm>
            <a:off x="0" y="0"/>
            <a:ext cx="8964613" cy="6858000"/>
          </a:xfrm>
          <a:ln/>
        </p:spPr>
        <p:txBody>
          <a:bodyPr/>
          <a:p>
            <a:pPr>
              <a:lnSpc>
                <a:spcPct val="90000"/>
              </a:lnSpc>
              <a:buNone/>
            </a:pPr>
            <a:r>
              <a:rPr lang="zh-CN" altLang="en-US" sz="4000" b="1">
                <a:solidFill>
                  <a:srgbClr val="FF0000"/>
                </a:solidFill>
              </a:rPr>
              <a:t>三</a:t>
            </a:r>
            <a:r>
              <a:rPr lang="en-US" altLang="zh-CN" sz="4000" b="1">
                <a:solidFill>
                  <a:srgbClr val="FF0000"/>
                </a:solidFill>
              </a:rPr>
              <a:t>.</a:t>
            </a:r>
            <a:r>
              <a:rPr lang="zh-CN" altLang="en-US" sz="4000" b="1">
                <a:solidFill>
                  <a:srgbClr val="FF0000"/>
                </a:solidFill>
              </a:rPr>
              <a:t>特征</a:t>
            </a:r>
            <a:endParaRPr lang="zh-CN" altLang="en-US" sz="400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/>
              <a:t>1.</a:t>
            </a:r>
            <a:r>
              <a:rPr lang="zh-CN" altLang="en-US"/>
              <a:t>动词的</a:t>
            </a:r>
            <a:r>
              <a:rPr lang="en-US" altLang="zh-CN"/>
              <a:t>-ing</a:t>
            </a:r>
            <a:r>
              <a:rPr lang="zh-CN" altLang="en-US"/>
              <a:t>形式具有名词、形容词和副词等词的特点</a:t>
            </a:r>
            <a:r>
              <a:rPr lang="en-US" altLang="zh-CN"/>
              <a:t>.</a:t>
            </a:r>
            <a:endParaRPr lang="en-US" altLang="zh-CN"/>
          </a:p>
          <a:p>
            <a:pPr>
              <a:lnSpc>
                <a:spcPct val="90000"/>
              </a:lnSpc>
              <a:buNone/>
            </a:pPr>
            <a:r>
              <a:rPr lang="en-US" altLang="zh-CN"/>
              <a:t>2. </a:t>
            </a:r>
            <a:r>
              <a:rPr lang="zh-CN" altLang="en-US"/>
              <a:t>动词的</a:t>
            </a:r>
            <a:r>
              <a:rPr lang="en-US" altLang="zh-CN"/>
              <a:t>-ing</a:t>
            </a:r>
            <a:r>
              <a:rPr lang="zh-CN" altLang="en-US"/>
              <a:t>形式由动词变来</a:t>
            </a:r>
            <a:r>
              <a:rPr lang="en-US" altLang="zh-CN"/>
              <a:t>,</a:t>
            </a:r>
            <a:r>
              <a:rPr lang="zh-CN" altLang="en-US"/>
              <a:t>所以保留了动词的某些特征</a:t>
            </a:r>
            <a:r>
              <a:rPr lang="en-US" altLang="zh-CN"/>
              <a:t>,</a:t>
            </a:r>
            <a:r>
              <a:rPr lang="zh-CN" altLang="en-US"/>
              <a:t>如它可以有自己的宾语</a:t>
            </a:r>
            <a:r>
              <a:rPr lang="en-US" altLang="zh-CN"/>
              <a:t>,</a:t>
            </a:r>
            <a:r>
              <a:rPr lang="zh-CN" altLang="en-US"/>
              <a:t>状语等</a:t>
            </a:r>
            <a:r>
              <a:rPr lang="en-US" altLang="zh-CN"/>
              <a:t>.</a:t>
            </a:r>
            <a:endParaRPr lang="en-US" altLang="zh-CN"/>
          </a:p>
          <a:p>
            <a:pPr>
              <a:lnSpc>
                <a:spcPct val="140000"/>
              </a:lnSpc>
              <a:buNone/>
            </a:pPr>
            <a:r>
              <a:rPr lang="en-US" altLang="zh-CN"/>
              <a:t>He enjoys listening to violin music, playing mah-jong, swimming and reading.</a:t>
            </a:r>
            <a:endParaRPr lang="en-US" altLang="zh-CN"/>
          </a:p>
          <a:p>
            <a:pPr>
              <a:lnSpc>
                <a:spcPct val="90000"/>
              </a:lnSpc>
              <a:buNone/>
            </a:pPr>
            <a:r>
              <a:rPr lang="zh-CN" altLang="en-US" sz="4000" b="1">
                <a:solidFill>
                  <a:srgbClr val="FF0000"/>
                </a:solidFill>
              </a:rPr>
              <a:t>四</a:t>
            </a:r>
            <a:r>
              <a:rPr lang="en-US" altLang="zh-CN" sz="4000" b="1">
                <a:solidFill>
                  <a:srgbClr val="FF0000"/>
                </a:solidFill>
              </a:rPr>
              <a:t>.</a:t>
            </a:r>
            <a:r>
              <a:rPr lang="zh-CN" altLang="en-US" sz="4000" b="1">
                <a:solidFill>
                  <a:srgbClr val="FF0000"/>
                </a:solidFill>
              </a:rPr>
              <a:t>分类</a:t>
            </a:r>
            <a:endParaRPr lang="zh-CN" altLang="en-US" sz="400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/>
              <a:t>1.</a:t>
            </a:r>
            <a:r>
              <a:rPr lang="zh-CN" altLang="en-US"/>
              <a:t>动名词</a:t>
            </a:r>
            <a:r>
              <a:rPr lang="en-US" altLang="zh-CN"/>
              <a:t>:</a:t>
            </a:r>
            <a:r>
              <a:rPr lang="zh-CN" altLang="en-US"/>
              <a:t>动词的</a:t>
            </a:r>
            <a:r>
              <a:rPr lang="en-US" altLang="zh-CN"/>
              <a:t>-ing </a:t>
            </a:r>
            <a:r>
              <a:rPr lang="zh-CN" altLang="en-US"/>
              <a:t>形式相当于名词在句中的用法</a:t>
            </a:r>
            <a:r>
              <a:rPr lang="en-US" altLang="zh-CN"/>
              <a:t>.</a:t>
            </a:r>
            <a:endParaRPr lang="en-US" altLang="zh-CN"/>
          </a:p>
          <a:p>
            <a:pPr>
              <a:lnSpc>
                <a:spcPct val="90000"/>
              </a:lnSpc>
              <a:buNone/>
            </a:pPr>
            <a:r>
              <a:rPr lang="en-US" altLang="zh-CN"/>
              <a:t>2.</a:t>
            </a:r>
            <a:r>
              <a:rPr lang="zh-CN" altLang="en-US"/>
              <a:t>现在分词</a:t>
            </a:r>
            <a:r>
              <a:rPr lang="en-US" altLang="zh-CN"/>
              <a:t>:</a:t>
            </a:r>
            <a:r>
              <a:rPr lang="zh-CN" altLang="en-US"/>
              <a:t>具有动词的特征，可以表示一个正在进行的、主动的动作</a:t>
            </a:r>
            <a:r>
              <a:rPr lang="en-US" altLang="zh-CN"/>
              <a:t>.</a:t>
            </a:r>
            <a:endParaRPr lang="en-US" altLang="zh-CN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charRg st="5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charRg st="5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charRg st="81" end="1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charRg st="81" end="1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charRg st="34" end="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charRg st="34" end="8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charRg st="158" end="1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6">
                                            <p:txEl>
                                              <p:charRg st="158" end="16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6">
                                            <p:txEl>
                                              <p:charRg st="158" end="16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charRg st="163" end="1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6146">
                                            <p:txEl>
                                              <p:charRg st="163" end="19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charRg st="192" end="2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500"/>
                                        <p:tgtEl>
                                          <p:spTgt spid="6146">
                                            <p:txEl>
                                              <p:charRg st="192" end="2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副标题 7169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1916113"/>
          </a:xfrm>
          <a:ln/>
        </p:spPr>
        <p:txBody>
          <a:bodyPr anchor="t"/>
          <a:p>
            <a:pPr algn="l" defTabSz="914400">
              <a:buSzTx/>
            </a:pPr>
            <a:r>
              <a:rPr lang="zh-CN" altLang="en-US" sz="4400" b="1" kern="1200" baseline="0">
                <a:solidFill>
                  <a:srgbClr val="FF0000"/>
                </a:solidFill>
                <a:latin typeface="Calibri" panose="020F0502020204030204" pitchFamily="2" charset="0"/>
                <a:ea typeface="微软雅黑" panose="020B0503020204020204" charset="-122"/>
              </a:rPr>
              <a:t>小结：</a:t>
            </a:r>
            <a:r>
              <a:rPr lang="en-US" altLang="zh-CN" sz="4400" b="1" kern="1200" baseline="0">
                <a:solidFill>
                  <a:srgbClr val="FF0000"/>
                </a:solidFill>
                <a:latin typeface="Calibri" panose="020F0502020204030204" pitchFamily="2" charset="0"/>
                <a:ea typeface="微软雅黑" panose="020B0503020204020204" charset="-122"/>
              </a:rPr>
              <a:t>doing </a:t>
            </a:r>
            <a:r>
              <a:rPr lang="zh-CN" altLang="en-US" b="1" kern="1200" baseline="0">
                <a:latin typeface="Calibri" panose="020F0502020204030204" pitchFamily="2" charset="0"/>
                <a:ea typeface="微软雅黑" panose="020B0503020204020204" charset="-122"/>
              </a:rPr>
              <a:t>为非谓语动词，由</a:t>
            </a:r>
            <a:r>
              <a:rPr lang="en-US" altLang="zh-CN" b="1" kern="1200" baseline="0">
                <a:latin typeface="Calibri" panose="020F0502020204030204" pitchFamily="2" charset="0"/>
                <a:ea typeface="微软雅黑" panose="020B0503020204020204" charset="-122"/>
              </a:rPr>
              <a:t>do</a:t>
            </a:r>
            <a:r>
              <a:rPr lang="zh-CN" altLang="en-US" b="1" kern="1200" baseline="0">
                <a:latin typeface="Calibri" panose="020F0502020204030204" pitchFamily="2" charset="0"/>
                <a:ea typeface="微软雅黑" panose="020B0503020204020204" charset="-122"/>
              </a:rPr>
              <a:t>原形 </a:t>
            </a:r>
            <a:r>
              <a:rPr lang="en-US" altLang="zh-CN" b="1" kern="1200" baseline="0">
                <a:latin typeface="Calibri" panose="020F0502020204030204" pitchFamily="2" charset="0"/>
                <a:ea typeface="微软雅黑" panose="020B0503020204020204" charset="-122"/>
              </a:rPr>
              <a:t>+ing </a:t>
            </a:r>
            <a:r>
              <a:rPr lang="zh-CN" altLang="en-US" b="1" kern="1200" baseline="0">
                <a:latin typeface="Calibri" panose="020F0502020204030204" pitchFamily="2" charset="0"/>
                <a:ea typeface="微软雅黑" panose="020B0503020204020204" charset="-122"/>
              </a:rPr>
              <a:t>构成，不能单独充当谓语</a:t>
            </a:r>
            <a:r>
              <a:rPr lang="en-US" altLang="zh-CN" b="1" kern="1200" baseline="0">
                <a:latin typeface="Calibri" panose="020F0502020204030204" pitchFamily="2" charset="0"/>
                <a:ea typeface="微软雅黑" panose="020B0503020204020204" charset="-122"/>
              </a:rPr>
              <a:t>,</a:t>
            </a:r>
            <a:r>
              <a:rPr lang="zh-CN" altLang="en-US" b="1" kern="1200" baseline="0">
                <a:latin typeface="Calibri" panose="020F0502020204030204" pitchFamily="2" charset="0"/>
                <a:ea typeface="微软雅黑" panose="020B0503020204020204" charset="-122"/>
              </a:rPr>
              <a:t>可以充当   </a:t>
            </a:r>
            <a:r>
              <a:rPr lang="en-US" altLang="zh-CN" b="1" kern="1200" baseline="0">
                <a:latin typeface="Calibri" panose="020F0502020204030204" pitchFamily="2" charset="0"/>
                <a:ea typeface="微软雅黑" panose="020B0503020204020204" charset="-122"/>
              </a:rPr>
              <a:t>1.</a:t>
            </a:r>
            <a:r>
              <a:rPr lang="zh-CN" altLang="en-US" b="1" kern="1200" baseline="0">
                <a:latin typeface="Calibri" panose="020F0502020204030204" pitchFamily="2" charset="0"/>
                <a:ea typeface="微软雅黑" panose="020B0503020204020204" charset="-122"/>
              </a:rPr>
              <a:t>主语  </a:t>
            </a:r>
            <a:r>
              <a:rPr lang="en-US" altLang="zh-CN" b="1" kern="1200" baseline="0">
                <a:latin typeface="Calibri" panose="020F0502020204030204" pitchFamily="2" charset="0"/>
                <a:ea typeface="微软雅黑" panose="020B0503020204020204" charset="-122"/>
              </a:rPr>
              <a:t>2. </a:t>
            </a:r>
            <a:r>
              <a:rPr lang="zh-CN" altLang="en-US" b="1" kern="1200" baseline="0">
                <a:latin typeface="Calibri" panose="020F0502020204030204" pitchFamily="2" charset="0"/>
                <a:ea typeface="微软雅黑" panose="020B0503020204020204" charset="-122"/>
              </a:rPr>
              <a:t>宾语  </a:t>
            </a:r>
            <a:r>
              <a:rPr lang="en-US" altLang="zh-CN" b="1" kern="1200" baseline="0">
                <a:latin typeface="Calibri" panose="020F0502020204030204" pitchFamily="2" charset="0"/>
                <a:ea typeface="微软雅黑" panose="020B0503020204020204" charset="-122"/>
              </a:rPr>
              <a:t>3.</a:t>
            </a:r>
            <a:r>
              <a:rPr lang="zh-CN" altLang="en-US" b="1" kern="1200" baseline="0">
                <a:latin typeface="Calibri" panose="020F0502020204030204" pitchFamily="2" charset="0"/>
                <a:ea typeface="微软雅黑" panose="020B0503020204020204" charset="-122"/>
              </a:rPr>
              <a:t>表语  </a:t>
            </a:r>
            <a:r>
              <a:rPr lang="en-US" altLang="zh-CN" b="1" kern="1200" baseline="0">
                <a:latin typeface="Calibri" panose="020F0502020204030204" pitchFamily="2" charset="0"/>
                <a:ea typeface="微软雅黑" panose="020B0503020204020204" charset="-122"/>
              </a:rPr>
              <a:t>4. </a:t>
            </a:r>
            <a:r>
              <a:rPr lang="zh-CN" altLang="en-US" b="1" kern="1200" baseline="0">
                <a:latin typeface="Calibri" panose="020F0502020204030204" pitchFamily="2" charset="0"/>
                <a:ea typeface="微软雅黑" panose="020B0503020204020204" charset="-122"/>
              </a:rPr>
              <a:t>定语  </a:t>
            </a:r>
            <a:r>
              <a:rPr lang="en-US" altLang="zh-CN" b="1" kern="1200" baseline="0">
                <a:latin typeface="Calibri" panose="020F0502020204030204" pitchFamily="2" charset="0"/>
                <a:ea typeface="微软雅黑" panose="020B0503020204020204" charset="-122"/>
              </a:rPr>
              <a:t>5.</a:t>
            </a:r>
            <a:r>
              <a:rPr lang="zh-CN" altLang="en-US" b="1" kern="1200" baseline="0">
                <a:latin typeface="Calibri" panose="020F0502020204030204" pitchFamily="2" charset="0"/>
                <a:ea typeface="微软雅黑" panose="020B0503020204020204" charset="-122"/>
              </a:rPr>
              <a:t>状语 </a:t>
            </a:r>
            <a:r>
              <a:rPr lang="en-US" altLang="zh-CN" b="1" kern="1200" baseline="0">
                <a:latin typeface="Calibri" panose="020F0502020204030204" pitchFamily="2" charset="0"/>
                <a:ea typeface="微软雅黑" panose="020B0503020204020204" charset="-122"/>
              </a:rPr>
              <a:t>6.</a:t>
            </a:r>
            <a:r>
              <a:rPr lang="zh-CN" altLang="en-US" b="1" kern="1200" baseline="0">
                <a:latin typeface="Calibri" panose="020F0502020204030204" pitchFamily="2" charset="0"/>
                <a:ea typeface="微软雅黑" panose="020B0503020204020204" charset="-122"/>
              </a:rPr>
              <a:t>宾语补足语。</a:t>
            </a:r>
            <a:endParaRPr lang="zh-CN" altLang="en-US" b="1" kern="1200" baseline="0">
              <a:latin typeface="Calibri" panose="020F0502020204030204" pitchFamily="2" charset="0"/>
              <a:ea typeface="微软雅黑" panose="020B0503020204020204" charset="-122"/>
            </a:endParaRPr>
          </a:p>
        </p:txBody>
      </p:sp>
      <p:sp>
        <p:nvSpPr>
          <p:cNvPr id="7171" name="文本框 7170"/>
          <p:cNvSpPr txBox="1"/>
          <p:nvPr/>
        </p:nvSpPr>
        <p:spPr>
          <a:xfrm>
            <a:off x="0" y="2492375"/>
            <a:ext cx="161925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doing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172" name="直接连接符 7171"/>
          <p:cNvSpPr/>
          <p:nvPr/>
        </p:nvSpPr>
        <p:spPr>
          <a:xfrm flipV="1">
            <a:off x="1403350" y="2349500"/>
            <a:ext cx="935038" cy="5762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3" name="直接连接符 7172"/>
          <p:cNvSpPr/>
          <p:nvPr/>
        </p:nvSpPr>
        <p:spPr>
          <a:xfrm>
            <a:off x="1403350" y="2997200"/>
            <a:ext cx="1008063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4" name="文本框 7173"/>
          <p:cNvSpPr txBox="1"/>
          <p:nvPr/>
        </p:nvSpPr>
        <p:spPr>
          <a:xfrm>
            <a:off x="2411413" y="2924175"/>
            <a:ext cx="2159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b="1">
                <a:solidFill>
                  <a:srgbClr val="0000CC"/>
                </a:solidFill>
                <a:latin typeface="Times New Roman" panose="02020603050405020304" pitchFamily="2" charset="0"/>
              </a:rPr>
              <a:t>现在分词</a:t>
            </a:r>
            <a:endParaRPr lang="zh-CN" altLang="en-US" sz="3600" b="1">
              <a:solidFill>
                <a:srgbClr val="0000CC"/>
              </a:solidFill>
              <a:latin typeface="Times New Roman" panose="02020603050405020304" pitchFamily="2" charset="0"/>
            </a:endParaRPr>
          </a:p>
        </p:txBody>
      </p:sp>
      <p:sp>
        <p:nvSpPr>
          <p:cNvPr id="7175" name="文本框 7174"/>
          <p:cNvSpPr txBox="1"/>
          <p:nvPr/>
        </p:nvSpPr>
        <p:spPr>
          <a:xfrm>
            <a:off x="2339975" y="1916113"/>
            <a:ext cx="16557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b="1">
                <a:solidFill>
                  <a:srgbClr val="0000CC"/>
                </a:solidFill>
                <a:latin typeface="Times New Roman" panose="02020603050405020304" pitchFamily="2" charset="0"/>
              </a:rPr>
              <a:t>动名词</a:t>
            </a:r>
            <a:endParaRPr lang="zh-CN" altLang="en-US" sz="3600" b="1">
              <a:solidFill>
                <a:srgbClr val="0000CC"/>
              </a:solidFill>
              <a:latin typeface="Times New Roman" panose="02020603050405020304" pitchFamily="2" charset="0"/>
            </a:endParaRPr>
          </a:p>
        </p:txBody>
      </p:sp>
      <p:sp>
        <p:nvSpPr>
          <p:cNvPr id="7176" name="文本框 7175"/>
          <p:cNvSpPr txBox="1"/>
          <p:nvPr/>
        </p:nvSpPr>
        <p:spPr>
          <a:xfrm>
            <a:off x="4140200" y="1844675"/>
            <a:ext cx="50038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b="1">
                <a:solidFill>
                  <a:srgbClr val="9900CC"/>
                </a:solidFill>
                <a:latin typeface="Times New Roman" panose="02020603050405020304" pitchFamily="2" charset="0"/>
              </a:rPr>
              <a:t>具有名词，动词的特性</a:t>
            </a:r>
            <a:endParaRPr lang="zh-CN" altLang="en-US" sz="3600" b="1">
              <a:solidFill>
                <a:srgbClr val="9900CC"/>
              </a:solidFill>
              <a:latin typeface="Times New Roman" panose="02020603050405020304" pitchFamily="2" charset="0"/>
            </a:endParaRPr>
          </a:p>
        </p:txBody>
      </p:sp>
      <p:sp>
        <p:nvSpPr>
          <p:cNvPr id="7177" name="文本框 7176"/>
          <p:cNvSpPr txBox="1"/>
          <p:nvPr/>
        </p:nvSpPr>
        <p:spPr>
          <a:xfrm>
            <a:off x="4356100" y="2924175"/>
            <a:ext cx="47879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b="1">
                <a:solidFill>
                  <a:srgbClr val="9900CC"/>
                </a:solidFill>
                <a:latin typeface="Times New Roman" panose="02020603050405020304" pitchFamily="2" charset="0"/>
              </a:rPr>
              <a:t>具有</a:t>
            </a:r>
            <a:r>
              <a:rPr lang="en-US" altLang="zh-CN" sz="3600" b="1">
                <a:solidFill>
                  <a:srgbClr val="9900CC"/>
                </a:solidFill>
                <a:latin typeface="Times New Roman" panose="02020603050405020304" pitchFamily="2" charset="0"/>
              </a:rPr>
              <a:t>adj.</a:t>
            </a:r>
            <a:r>
              <a:rPr lang="zh-CN" altLang="en-US" sz="3600" b="1">
                <a:solidFill>
                  <a:srgbClr val="9900CC"/>
                </a:solidFill>
                <a:latin typeface="Times New Roman" panose="02020603050405020304" pitchFamily="2" charset="0"/>
              </a:rPr>
              <a:t>，</a:t>
            </a:r>
            <a:r>
              <a:rPr lang="en-US" altLang="zh-CN" sz="3600" b="1">
                <a:solidFill>
                  <a:srgbClr val="9900CC"/>
                </a:solidFill>
                <a:latin typeface="Times New Roman" panose="02020603050405020304" pitchFamily="2" charset="0"/>
              </a:rPr>
              <a:t>adv.</a:t>
            </a:r>
            <a:r>
              <a:rPr lang="zh-CN" altLang="en-US" sz="3600" b="1">
                <a:solidFill>
                  <a:srgbClr val="9900CC"/>
                </a:solidFill>
                <a:latin typeface="Times New Roman" panose="02020603050405020304" pitchFamily="2" charset="0"/>
              </a:rPr>
              <a:t>的特性</a:t>
            </a:r>
            <a:endParaRPr lang="zh-CN" altLang="en-US" sz="3600" b="1">
              <a:solidFill>
                <a:srgbClr val="9900CC"/>
              </a:solidFill>
              <a:latin typeface="Times New Roman" panose="02020603050405020304" pitchFamily="2" charset="0"/>
            </a:endParaRPr>
          </a:p>
        </p:txBody>
      </p:sp>
      <p:graphicFrame>
        <p:nvGraphicFramePr>
          <p:cNvPr id="7178" name="表格 7177"/>
          <p:cNvGraphicFramePr/>
          <p:nvPr/>
        </p:nvGraphicFramePr>
        <p:xfrm>
          <a:off x="0" y="3716338"/>
          <a:ext cx="9144000" cy="2913062"/>
        </p:xfrm>
        <a:graphic>
          <a:graphicData uri="http://schemas.openxmlformats.org/drawingml/2006/table">
            <a:tbl>
              <a:tblPr/>
              <a:tblGrid>
                <a:gridCol w="1547813"/>
                <a:gridCol w="1223962"/>
                <a:gridCol w="1295400"/>
                <a:gridCol w="1296988"/>
                <a:gridCol w="1295400"/>
                <a:gridCol w="1225550"/>
                <a:gridCol w="1258887"/>
              </a:tblGrid>
              <a:tr h="1030288"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主语</a:t>
                      </a: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宾语</a:t>
                      </a: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表语</a:t>
                      </a:r>
                      <a:endParaRPr lang="zh-CN" altLang="en-US"/>
                    </a:p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定语</a:t>
                      </a:r>
                      <a:endParaRPr lang="zh-CN" altLang="en-US"/>
                    </a:p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状语</a:t>
                      </a: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宾补</a:t>
                      </a: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8212"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solidFill>
                            <a:srgbClr val="FF0000"/>
                          </a:solidFill>
                        </a:rPr>
                        <a:t>动名词</a:t>
                      </a:r>
                      <a:endParaRPr lang="zh-CN" altLang="en-US" b="1">
                        <a:solidFill>
                          <a:srgbClr val="FF0000"/>
                        </a:solidFill>
                      </a:endParaRPr>
                    </a:p>
                  </a:txBody>
                  <a:tcPr vert="horz" anchor="t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563"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solidFill>
                            <a:srgbClr val="FF0000"/>
                          </a:solidFill>
                        </a:rPr>
                        <a:t>现在分词</a:t>
                      </a:r>
                      <a:endParaRPr lang="zh-CN" altLang="en-US" b="1">
                        <a:solidFill>
                          <a:srgbClr val="FF0000"/>
                        </a:solidFill>
                      </a:endParaRPr>
                    </a:p>
                  </a:txBody>
                  <a:tcPr vert="horz" anchor="t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12" name="直接连接符 7211"/>
          <p:cNvSpPr/>
          <p:nvPr/>
        </p:nvSpPr>
        <p:spPr>
          <a:xfrm>
            <a:off x="0" y="3716338"/>
            <a:ext cx="1547813" cy="10080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213" name="文本框 7212"/>
          <p:cNvSpPr txBox="1"/>
          <p:nvPr/>
        </p:nvSpPr>
        <p:spPr>
          <a:xfrm>
            <a:off x="611188" y="3716338"/>
            <a:ext cx="9366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</a:rPr>
              <a:t>成分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14" name="文本框 7213"/>
          <p:cNvSpPr txBox="1"/>
          <p:nvPr/>
        </p:nvSpPr>
        <p:spPr>
          <a:xfrm>
            <a:off x="0" y="4221163"/>
            <a:ext cx="93821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</a:rPr>
              <a:t>形式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15" name="文本框 7214"/>
          <p:cNvSpPr txBox="1"/>
          <p:nvPr/>
        </p:nvSpPr>
        <p:spPr>
          <a:xfrm>
            <a:off x="2103438" y="-600075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endParaRPr sz="2400">
              <a:latin typeface="Times New Roman" panose="02020603050405020304" pitchFamily="2" charset="0"/>
            </a:endParaRPr>
          </a:p>
        </p:txBody>
      </p:sp>
      <p:sp>
        <p:nvSpPr>
          <p:cNvPr id="7216" name="文本框 7215"/>
          <p:cNvSpPr txBox="1"/>
          <p:nvPr/>
        </p:nvSpPr>
        <p:spPr>
          <a:xfrm>
            <a:off x="1692275" y="4941888"/>
            <a:ext cx="93821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√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17" name="文本框 7216"/>
          <p:cNvSpPr txBox="1"/>
          <p:nvPr/>
        </p:nvSpPr>
        <p:spPr>
          <a:xfrm>
            <a:off x="5508625" y="4868863"/>
            <a:ext cx="93821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√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18" name="文本框 7217"/>
          <p:cNvSpPr txBox="1"/>
          <p:nvPr/>
        </p:nvSpPr>
        <p:spPr>
          <a:xfrm>
            <a:off x="4284663" y="4941888"/>
            <a:ext cx="938212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√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19" name="文本框 7218"/>
          <p:cNvSpPr txBox="1"/>
          <p:nvPr/>
        </p:nvSpPr>
        <p:spPr>
          <a:xfrm>
            <a:off x="2916238" y="4941888"/>
            <a:ext cx="938212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√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20" name="文本框 7219"/>
          <p:cNvSpPr txBox="1"/>
          <p:nvPr/>
        </p:nvSpPr>
        <p:spPr>
          <a:xfrm>
            <a:off x="4211638" y="5805488"/>
            <a:ext cx="938212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√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21" name="文本框 7220"/>
          <p:cNvSpPr txBox="1"/>
          <p:nvPr/>
        </p:nvSpPr>
        <p:spPr>
          <a:xfrm>
            <a:off x="5508625" y="5805488"/>
            <a:ext cx="93821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√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22" name="文本框 7221"/>
          <p:cNvSpPr txBox="1"/>
          <p:nvPr/>
        </p:nvSpPr>
        <p:spPr>
          <a:xfrm>
            <a:off x="6804025" y="5805488"/>
            <a:ext cx="93821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√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23" name="文本框 7222"/>
          <p:cNvSpPr txBox="1"/>
          <p:nvPr/>
        </p:nvSpPr>
        <p:spPr>
          <a:xfrm>
            <a:off x="7956550" y="5805488"/>
            <a:ext cx="93821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√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24" name="文本框 7223"/>
          <p:cNvSpPr txBox="1"/>
          <p:nvPr/>
        </p:nvSpPr>
        <p:spPr>
          <a:xfrm>
            <a:off x="1835150" y="5805488"/>
            <a:ext cx="93821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×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25" name="文本框 7224"/>
          <p:cNvSpPr txBox="1"/>
          <p:nvPr/>
        </p:nvSpPr>
        <p:spPr>
          <a:xfrm>
            <a:off x="3059113" y="5805488"/>
            <a:ext cx="938212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×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26" name="文本框 7225"/>
          <p:cNvSpPr txBox="1"/>
          <p:nvPr/>
        </p:nvSpPr>
        <p:spPr>
          <a:xfrm>
            <a:off x="7956550" y="4941888"/>
            <a:ext cx="93821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×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7227" name="文本框 7226"/>
          <p:cNvSpPr txBox="1"/>
          <p:nvPr/>
        </p:nvSpPr>
        <p:spPr>
          <a:xfrm>
            <a:off x="6804025" y="4868863"/>
            <a:ext cx="93821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2" charset="0"/>
              </a:rPr>
              <a:t>×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charRg st="0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>
                                            <p:txEl>
                                              <p:charRg st="0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>
                                            <p:txEl>
                                              <p:charRg st="0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/>
      <p:bldP spid="7171" grpId="0"/>
      <p:bldP spid="7174" grpId="0"/>
      <p:bldP spid="7175" grpId="0"/>
      <p:bldP spid="7176" grpId="0"/>
      <p:bldP spid="7177" grpId="0"/>
      <p:bldP spid="7213" grpId="0"/>
      <p:bldP spid="7214" grpId="0"/>
      <p:bldP spid="7216" grpId="0"/>
      <p:bldP spid="7217" grpId="0"/>
      <p:bldP spid="7218" grpId="0"/>
      <p:bldP spid="7219" grpId="0"/>
      <p:bldP spid="7220" grpId="0"/>
      <p:bldP spid="7221" grpId="0"/>
      <p:bldP spid="7222" grpId="0"/>
      <p:bldP spid="7223" grpId="0"/>
      <p:bldP spid="7224" grpId="0"/>
      <p:bldP spid="7225" grpId="0"/>
      <p:bldP spid="7226" grpId="0"/>
      <p:bldP spid="72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文本框 8193"/>
          <p:cNvSpPr txBox="1"/>
          <p:nvPr/>
        </p:nvSpPr>
        <p:spPr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en-US" altLang="zh-CN" sz="44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r>
              <a:rPr lang="zh-CN" altLang="en-US" sz="4000" b="1">
                <a:solidFill>
                  <a:srgbClr val="0000CC"/>
                </a:solidFill>
                <a:latin typeface="Times New Roman" panose="02020603050405020304" pitchFamily="2" charset="0"/>
              </a:rPr>
              <a:t>做主语和宾语的肯定是</a:t>
            </a:r>
            <a:r>
              <a:rPr lang="en-US" altLang="zh-CN" sz="4000" b="1">
                <a:solidFill>
                  <a:srgbClr val="0000CC"/>
                </a:solidFill>
                <a:latin typeface="Times New Roman" panose="02020603050405020304" pitchFamily="2" charset="0"/>
              </a:rPr>
              <a:t>_________</a:t>
            </a:r>
            <a:r>
              <a:rPr lang="zh-CN" altLang="en-US" sz="4000" b="1">
                <a:solidFill>
                  <a:srgbClr val="0000CC"/>
                </a:solidFill>
                <a:latin typeface="Times New Roman" panose="02020603050405020304" pitchFamily="2" charset="0"/>
              </a:rPr>
              <a:t>；</a:t>
            </a:r>
            <a:endParaRPr lang="zh-CN" altLang="en-US" sz="4000" b="1">
              <a:solidFill>
                <a:srgbClr val="0000CC"/>
              </a:solidFill>
              <a:latin typeface="Times New Roman" panose="02020603050405020304" pitchFamily="2" charset="0"/>
            </a:endParaRPr>
          </a:p>
          <a:p>
            <a:r>
              <a:rPr lang="zh-CN" altLang="en-US" sz="4000" b="1">
                <a:solidFill>
                  <a:srgbClr val="0000CC"/>
                </a:solidFill>
                <a:latin typeface="Times New Roman" panose="02020603050405020304" pitchFamily="2" charset="0"/>
              </a:rPr>
              <a:t>做状语和宾补的肯定是</a:t>
            </a:r>
            <a:r>
              <a:rPr lang="en-US" altLang="zh-CN" sz="4000" b="1">
                <a:solidFill>
                  <a:srgbClr val="0000CC"/>
                </a:solidFill>
                <a:latin typeface="Times New Roman" panose="02020603050405020304" pitchFamily="2" charset="0"/>
              </a:rPr>
              <a:t>__________</a:t>
            </a:r>
            <a:r>
              <a:rPr lang="zh-CN" altLang="en-US" sz="4000" b="1">
                <a:solidFill>
                  <a:srgbClr val="0000CC"/>
                </a:solidFill>
                <a:latin typeface="Times New Roman" panose="02020603050405020304" pitchFamily="2" charset="0"/>
              </a:rPr>
              <a:t>。</a:t>
            </a:r>
            <a:endParaRPr lang="zh-CN" altLang="en-US" sz="4000" b="1">
              <a:solidFill>
                <a:srgbClr val="0000CC"/>
              </a:solidFill>
              <a:latin typeface="Times New Roman" panose="02020603050405020304" pitchFamily="2" charset="0"/>
            </a:endParaRPr>
          </a:p>
          <a:p>
            <a:r>
              <a:rPr lang="en-US" altLang="zh-CN" sz="4000" b="1">
                <a:solidFill>
                  <a:srgbClr val="FF3300"/>
                </a:solidFill>
                <a:latin typeface="Times New Roman" panose="02020603050405020304" pitchFamily="2" charset="0"/>
              </a:rPr>
              <a:t>Examples:</a:t>
            </a:r>
            <a:endParaRPr lang="en-US" altLang="zh-CN" sz="40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r>
              <a:rPr lang="en-US" altLang="zh-CN" sz="4000" b="1">
                <a:latin typeface="Times New Roman" panose="02020603050405020304" pitchFamily="2" charset="0"/>
              </a:rPr>
              <a:t>1)Seeing is believing.</a:t>
            </a:r>
            <a:endParaRPr lang="en-US" altLang="zh-CN" sz="4000" b="1">
              <a:latin typeface="Times New Roman" panose="02020603050405020304" pitchFamily="2" charset="0"/>
            </a:endParaRPr>
          </a:p>
          <a:p>
            <a:r>
              <a:rPr lang="en-US" altLang="zh-CN" sz="4000" b="1">
                <a:latin typeface="Times New Roman" panose="02020603050405020304" pitchFamily="2" charset="0"/>
              </a:rPr>
              <a:t>(</a:t>
            </a:r>
            <a:r>
              <a:rPr lang="zh-CN" altLang="en-US" sz="3600" b="1">
                <a:solidFill>
                  <a:srgbClr val="9900CC"/>
                </a:solidFill>
                <a:latin typeface="Times New Roman" panose="02020603050405020304" pitchFamily="2" charset="0"/>
              </a:rPr>
              <a:t>动名词做主语和宾语</a:t>
            </a:r>
            <a:r>
              <a:rPr lang="en-US" altLang="zh-CN" sz="4000" b="1">
                <a:latin typeface="Times New Roman" panose="02020603050405020304" pitchFamily="2" charset="0"/>
              </a:rPr>
              <a:t>)</a:t>
            </a:r>
            <a:endParaRPr lang="en-US" altLang="zh-CN" sz="4000" b="1">
              <a:latin typeface="Times New Roman" panose="02020603050405020304" pitchFamily="2" charset="0"/>
            </a:endParaRPr>
          </a:p>
          <a:p>
            <a:r>
              <a:rPr lang="en-US" altLang="zh-CN" sz="4000" b="1">
                <a:latin typeface="Times New Roman" panose="02020603050405020304" pitchFamily="2" charset="0"/>
              </a:rPr>
              <a:t>2)Be careful while crossing the street.</a:t>
            </a:r>
            <a:endParaRPr lang="en-US" altLang="zh-CN" sz="4000" b="1">
              <a:latin typeface="Times New Roman" panose="02020603050405020304" pitchFamily="2" charset="0"/>
            </a:endParaRPr>
          </a:p>
          <a:p>
            <a:r>
              <a:rPr lang="en-US" altLang="zh-CN" sz="4000" b="1">
                <a:latin typeface="Times New Roman" panose="02020603050405020304" pitchFamily="2" charset="0"/>
              </a:rPr>
              <a:t>(</a:t>
            </a:r>
            <a:r>
              <a:rPr lang="zh-CN" altLang="en-US" sz="3600" b="1">
                <a:solidFill>
                  <a:srgbClr val="9900CC"/>
                </a:solidFill>
                <a:latin typeface="Times New Roman" panose="02020603050405020304" pitchFamily="2" charset="0"/>
              </a:rPr>
              <a:t>现在分词做时间状语</a:t>
            </a:r>
            <a:r>
              <a:rPr lang="en-US" altLang="zh-CN" sz="4000" b="1">
                <a:latin typeface="Times New Roman" panose="02020603050405020304" pitchFamily="2" charset="0"/>
              </a:rPr>
              <a:t>)</a:t>
            </a:r>
            <a:endParaRPr lang="en-US" altLang="zh-CN" sz="4000" b="1">
              <a:latin typeface="Times New Roman" panose="02020603050405020304" pitchFamily="2" charset="0"/>
            </a:endParaRPr>
          </a:p>
          <a:p>
            <a:r>
              <a:rPr lang="en-US" altLang="zh-CN" sz="4000" b="1">
                <a:latin typeface="Times New Roman" panose="02020603050405020304" pitchFamily="2" charset="0"/>
              </a:rPr>
              <a:t>3)I heard her singing an English song when I passed by her room yesterday.</a:t>
            </a:r>
            <a:endParaRPr lang="en-US" altLang="zh-CN" sz="4000" b="1">
              <a:latin typeface="Times New Roman" panose="02020603050405020304" pitchFamily="2" charset="0"/>
            </a:endParaRPr>
          </a:p>
          <a:p>
            <a:r>
              <a:rPr lang="en-US" altLang="zh-CN" sz="4000" b="1">
                <a:latin typeface="Times New Roman" panose="02020603050405020304" pitchFamily="2" charset="0"/>
              </a:rPr>
              <a:t>(</a:t>
            </a:r>
            <a:r>
              <a:rPr lang="zh-CN" altLang="en-US" sz="3600" b="1">
                <a:solidFill>
                  <a:srgbClr val="9900CC"/>
                </a:solidFill>
                <a:latin typeface="Times New Roman" panose="02020603050405020304" pitchFamily="2" charset="0"/>
              </a:rPr>
              <a:t>现在分词做宾语补足语</a:t>
            </a:r>
            <a:r>
              <a:rPr lang="en-US" altLang="zh-CN" sz="4000" b="1">
                <a:latin typeface="Times New Roman" panose="02020603050405020304" pitchFamily="2" charset="0"/>
              </a:rPr>
              <a:t>)</a:t>
            </a:r>
            <a:endParaRPr lang="en-US" altLang="zh-CN" sz="4000" b="1">
              <a:latin typeface="Times New Roman" panose="02020603050405020304" pitchFamily="2" charset="0"/>
            </a:endParaRPr>
          </a:p>
        </p:txBody>
      </p:sp>
      <p:sp>
        <p:nvSpPr>
          <p:cNvPr id="8195" name="文本框 8194"/>
          <p:cNvSpPr txBox="1"/>
          <p:nvPr/>
        </p:nvSpPr>
        <p:spPr>
          <a:xfrm>
            <a:off x="5364163" y="620713"/>
            <a:ext cx="2087562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2" charset="0"/>
              </a:rPr>
              <a:t>动名词</a:t>
            </a:r>
            <a:endParaRPr lang="zh-CN" altLang="en-US" sz="40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8196" name="文本框 8195"/>
          <p:cNvSpPr txBox="1"/>
          <p:nvPr/>
        </p:nvSpPr>
        <p:spPr>
          <a:xfrm>
            <a:off x="5148263" y="1196975"/>
            <a:ext cx="2592387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2" charset="0"/>
              </a:rPr>
              <a:t>现在分词</a:t>
            </a:r>
            <a:endParaRPr lang="zh-CN" altLang="en-US" sz="40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charRg st="1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>
                                            <p:txEl>
                                              <p:charRg st="1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>
                                            <p:txEl>
                                              <p:charRg st="1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charRg st="22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4">
                                            <p:txEl>
                                              <p:charRg st="22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>
                                            <p:txEl>
                                              <p:charRg st="22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charRg st="44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4">
                                            <p:txEl>
                                              <p:charRg st="44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4">
                                            <p:txEl>
                                              <p:charRg st="44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charRg st="54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4">
                                            <p:txEl>
                                              <p:charRg st="54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4">
                                            <p:txEl>
                                              <p:charRg st="54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charRg st="77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194">
                                            <p:txEl>
                                              <p:charRg st="77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94">
                                            <p:txEl>
                                              <p:charRg st="77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charRg st="89" end="1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194">
                                            <p:txEl>
                                              <p:charRg st="89" end="1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94">
                                            <p:txEl>
                                              <p:charRg st="89" end="1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charRg st="129" end="1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194">
                                            <p:txEl>
                                              <p:charRg st="129" end="14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194">
                                            <p:txEl>
                                              <p:charRg st="129" end="14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charRg st="141" end="2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194">
                                            <p:txEl>
                                              <p:charRg st="141" end="2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194">
                                            <p:txEl>
                                              <p:charRg st="141" end="2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charRg st="216" end="2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194">
                                            <p:txEl>
                                              <p:charRg st="216" end="2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194">
                                            <p:txEl>
                                              <p:charRg st="216" end="2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标题 9217"/>
          <p:cNvSpPr>
            <a:spLocks noGrp="1"/>
          </p:cNvSpPr>
          <p:nvPr>
            <p:ph type="ctrTitle"/>
          </p:nvPr>
        </p:nvSpPr>
        <p:spPr>
          <a:xfrm>
            <a:off x="0" y="836613"/>
            <a:ext cx="7772400" cy="1079500"/>
          </a:xfrm>
          <a:ln/>
        </p:spPr>
        <p:txBody>
          <a:bodyPr anchor="ctr"/>
          <a:p>
            <a:pPr algn="l" defTabSz="914400">
              <a:buSzTx/>
            </a:pPr>
            <a:r>
              <a:rPr lang="en-US" altLang="zh-CN" sz="4000" kern="1200" baseline="0">
                <a:latin typeface="Calibri" panose="020F0502020204030204" pitchFamily="2" charset="0"/>
                <a:ea typeface="微软雅黑" panose="020B0503020204020204" charset="-122"/>
              </a:rPr>
              <a:t>1.</a:t>
            </a:r>
            <a:r>
              <a:rPr lang="zh-CN" altLang="en-US" sz="4000" kern="1200" baseline="0">
                <a:latin typeface="Calibri" panose="020F0502020204030204" pitchFamily="2" charset="0"/>
                <a:ea typeface="微软雅黑" panose="020B0503020204020204" charset="-122"/>
              </a:rPr>
              <a:t>做</a:t>
            </a:r>
            <a:r>
              <a:rPr lang="zh-CN" altLang="en-US" sz="4000" b="1" kern="1200" baseline="0">
                <a:solidFill>
                  <a:srgbClr val="FF0000"/>
                </a:solidFill>
                <a:latin typeface="Calibri" panose="020F0502020204030204" pitchFamily="2" charset="0"/>
                <a:ea typeface="微软雅黑" panose="020B0503020204020204" charset="-122"/>
              </a:rPr>
              <a:t>主语</a:t>
            </a:r>
            <a:endParaRPr lang="zh-CN" altLang="en-US" sz="4000" b="1" kern="1200" baseline="0">
              <a:solidFill>
                <a:srgbClr val="FF0000"/>
              </a:solidFill>
              <a:latin typeface="Calibri" panose="020F0502020204030204" pitchFamily="2" charset="0"/>
              <a:ea typeface="微软雅黑" panose="020B0503020204020204" charset="-122"/>
            </a:endParaRPr>
          </a:p>
        </p:txBody>
      </p:sp>
      <p:sp>
        <p:nvSpPr>
          <p:cNvPr id="9219" name="副标题 9218"/>
          <p:cNvSpPr>
            <a:spLocks noGrp="1"/>
          </p:cNvSpPr>
          <p:nvPr>
            <p:ph type="subTitle" idx="1"/>
          </p:nvPr>
        </p:nvSpPr>
        <p:spPr>
          <a:xfrm>
            <a:off x="0" y="1700213"/>
            <a:ext cx="9144000" cy="5157787"/>
          </a:xfrm>
          <a:ln/>
        </p:spPr>
        <p:txBody>
          <a:bodyPr anchor="t"/>
          <a:p>
            <a:pPr algn="l" defTabSz="914400">
              <a:buSzTx/>
            </a:pPr>
            <a:r>
              <a:rPr lang="zh-CN" altLang="en-US" sz="4400" kern="1200" baseline="0">
                <a:solidFill>
                  <a:schemeClr val="tx2"/>
                </a:solidFill>
                <a:latin typeface="Calibri" panose="020F0502020204030204" pitchFamily="2" charset="0"/>
                <a:ea typeface="微软雅黑" panose="020B0503020204020204" charset="-122"/>
              </a:rPr>
              <a:t>例句呈现：</a:t>
            </a:r>
            <a:r>
              <a:rPr lang="zh-CN" altLang="en-US" sz="3600" kern="1200" baseline="0">
                <a:latin typeface="Calibri" panose="020F0502020204030204" pitchFamily="2" charset="0"/>
                <a:ea typeface="微软雅黑" panose="020B0503020204020204" charset="-122"/>
              </a:rPr>
              <a:t> </a:t>
            </a:r>
            <a:endParaRPr lang="zh-CN" altLang="en-US" sz="3600" kern="1200" baseline="0">
              <a:latin typeface="Calibri" panose="020F0502020204030204" pitchFamily="2" charset="0"/>
              <a:ea typeface="微软雅黑" panose="020B0503020204020204" charset="-122"/>
            </a:endParaRPr>
          </a:p>
          <a:p>
            <a:pPr algn="l" defTabSz="914400">
              <a:buSzTx/>
            </a:pPr>
            <a:r>
              <a:rPr lang="en-US" altLang="zh-CN" sz="3600" kern="1200" baseline="0">
                <a:latin typeface="Calibri" panose="020F0502020204030204" pitchFamily="2" charset="0"/>
                <a:ea typeface="微软雅黑" panose="020B0503020204020204" charset="-122"/>
              </a:rPr>
              <a:t>1.Since then, </a:t>
            </a:r>
            <a:r>
              <a:rPr lang="en-US" altLang="zh-CN" sz="3600" kern="1200" baseline="0">
                <a:solidFill>
                  <a:srgbClr val="FF0000"/>
                </a:solidFill>
                <a:latin typeface="Calibri" panose="020F0502020204030204" pitchFamily="2" charset="0"/>
                <a:ea typeface="微软雅黑" panose="020B0503020204020204" charset="-122"/>
              </a:rPr>
              <a:t>finding ways</a:t>
            </a:r>
            <a:r>
              <a:rPr lang="en-US" altLang="zh-CN" sz="3600" kern="1200" baseline="0">
                <a:latin typeface="Calibri" panose="020F0502020204030204" pitchFamily="2" charset="0"/>
                <a:ea typeface="微软雅黑" panose="020B0503020204020204" charset="-122"/>
              </a:rPr>
              <a:t> to grow more rice has been his life goal.</a:t>
            </a:r>
            <a:endParaRPr lang="en-US" altLang="zh-CN" sz="3600" kern="1200" baseline="0">
              <a:latin typeface="Calibri" panose="020F0502020204030204" pitchFamily="2" charset="0"/>
              <a:ea typeface="微软雅黑" panose="020B0503020204020204" charset="-122"/>
            </a:endParaRPr>
          </a:p>
          <a:p>
            <a:pPr algn="l" defTabSz="914400">
              <a:lnSpc>
                <a:spcPct val="125000"/>
              </a:lnSpc>
              <a:buSzTx/>
            </a:pPr>
            <a:r>
              <a:rPr lang="en-US" altLang="zh-CN" sz="3600" kern="1200" baseline="0">
                <a:latin typeface="Calibri" panose="020F0502020204030204" pitchFamily="2" charset="0"/>
                <a:ea typeface="微软雅黑" panose="020B0503020204020204" charset="-122"/>
              </a:rPr>
              <a:t>2. </a:t>
            </a:r>
            <a:r>
              <a:rPr lang="en-US" altLang="zh-CN" sz="3600" kern="1200" baseline="0">
                <a:solidFill>
                  <a:srgbClr val="FF0000"/>
                </a:solidFill>
                <a:latin typeface="Calibri" panose="020F0502020204030204" pitchFamily="2" charset="0"/>
                <a:ea typeface="微软雅黑" panose="020B0503020204020204" charset="-122"/>
              </a:rPr>
              <a:t>Spending money</a:t>
            </a:r>
            <a:r>
              <a:rPr lang="en-US" altLang="zh-CN" sz="3600" kern="1200" baseline="0">
                <a:latin typeface="Calibri" panose="020F0502020204030204" pitchFamily="2" charset="0"/>
                <a:ea typeface="微软雅黑" panose="020B0503020204020204" charset="-122"/>
              </a:rPr>
              <a:t> on himself or leading a comfortable life also means very little to him.</a:t>
            </a:r>
            <a:endParaRPr lang="en-US" altLang="zh-CN" sz="3600" kern="1200" baseline="0">
              <a:latin typeface="Calibri" panose="020F0502020204030204" pitchFamily="2" charset="0"/>
              <a:ea typeface="微软雅黑" panose="020B0503020204020204" charset="-122"/>
            </a:endParaRPr>
          </a:p>
          <a:p>
            <a:pPr algn="l" defTabSz="914400">
              <a:lnSpc>
                <a:spcPct val="125000"/>
              </a:lnSpc>
              <a:buSzTx/>
            </a:pPr>
            <a:r>
              <a:rPr lang="en-US" altLang="zh-CN" sz="3600" kern="1200" baseline="0">
                <a:latin typeface="Calibri" panose="020F0502020204030204" pitchFamily="2" charset="0"/>
                <a:ea typeface="微软雅黑" panose="020B0503020204020204" charset="-122"/>
              </a:rPr>
              <a:t>3.Just </a:t>
            </a:r>
            <a:r>
              <a:rPr lang="en-US" altLang="zh-CN" sz="3600" kern="1200" baseline="0">
                <a:solidFill>
                  <a:srgbClr val="FF0000"/>
                </a:solidFill>
                <a:latin typeface="Calibri" panose="020F0502020204030204" pitchFamily="2" charset="0"/>
                <a:ea typeface="微软雅黑" panose="020B0503020204020204" charset="-122"/>
              </a:rPr>
              <a:t>dreaming for things</a:t>
            </a:r>
            <a:r>
              <a:rPr lang="en-US" altLang="zh-CN" sz="3600" kern="1200" baseline="0">
                <a:latin typeface="Calibri" panose="020F0502020204030204" pitchFamily="2" charset="0"/>
                <a:ea typeface="微软雅黑" panose="020B0503020204020204" charset="-122"/>
              </a:rPr>
              <a:t>, however, costs nothing.</a:t>
            </a:r>
            <a:endParaRPr lang="en-US" altLang="zh-CN" sz="3600" kern="1200" baseline="0">
              <a:latin typeface="Calibri" panose="020F0502020204030204" pitchFamily="2" charset="0"/>
              <a:ea typeface="微软雅黑" panose="020B0503020204020204" charset="-122"/>
            </a:endParaRPr>
          </a:p>
        </p:txBody>
      </p:sp>
      <p:sp>
        <p:nvSpPr>
          <p:cNvPr id="9220" name="矩形 9219"/>
          <p:cNvSpPr/>
          <p:nvPr/>
        </p:nvSpPr>
        <p:spPr>
          <a:xfrm>
            <a:off x="0" y="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u="none" kern="1200" baseline="0">
                <a:solidFill>
                  <a:srgbClr val="157D53"/>
                </a:solidFill>
                <a:latin typeface="Calibri" panose="020F0502020204030204" pitchFamily="2" charset="0"/>
                <a:ea typeface="微软雅黑" panose="020B0503020204020204" charset="-122"/>
              </a:defRPr>
            </a:lvl1pPr>
          </a:lstStyle>
          <a:p>
            <a:pPr lvl="0" algn="l"/>
            <a:r>
              <a:rPr lang="zh-CN" altLang="en-US" b="1">
                <a:solidFill>
                  <a:srgbClr val="FF0000"/>
                </a:solidFill>
              </a:rPr>
              <a:t>五</a:t>
            </a:r>
            <a:r>
              <a:rPr lang="en-US" altLang="zh-CN" b="1">
                <a:solidFill>
                  <a:srgbClr val="FF0000"/>
                </a:solidFill>
              </a:rPr>
              <a:t>. </a:t>
            </a:r>
            <a:r>
              <a:rPr lang="zh-CN" altLang="en-US" b="1">
                <a:solidFill>
                  <a:srgbClr val="FF0000"/>
                </a:solidFill>
              </a:rPr>
              <a:t>用法</a:t>
            </a:r>
            <a:r>
              <a:rPr lang="zh-CN" altLang="en-US">
                <a:solidFill>
                  <a:srgbClr val="FF0000"/>
                </a:solidFill>
              </a:rPr>
              <a:t>：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7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charRg st="7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charRg st="7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76" end="1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charRg st="76" end="16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charRg st="76" end="16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166" end="2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charRg st="166" end="2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charRg st="166" end="2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  <p:bldP spid="92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文本占位符 10241"/>
          <p:cNvSpPr>
            <a:spLocks noGrp="1"/>
          </p:cNvSpPr>
          <p:nvPr>
            <p:ph type="body" idx="1"/>
          </p:nvPr>
        </p:nvSpPr>
        <p:spPr>
          <a:xfrm>
            <a:off x="0" y="0"/>
            <a:ext cx="8713788" cy="6858000"/>
          </a:xfrm>
          <a:ln/>
        </p:spPr>
        <p:txBody>
          <a:bodyPr/>
          <a:p>
            <a:pPr marL="609600" indent="-609600">
              <a:buNone/>
            </a:pPr>
            <a:r>
              <a:rPr lang="zh-CN" altLang="en-US" sz="4000" b="1">
                <a:solidFill>
                  <a:srgbClr val="FF0000"/>
                </a:solidFill>
              </a:rPr>
              <a:t>小结</a:t>
            </a:r>
            <a:r>
              <a:rPr lang="zh-CN" altLang="en-US" sz="4000" b="1"/>
              <a:t>：</a:t>
            </a:r>
            <a:endParaRPr lang="zh-CN" altLang="en-US" sz="4000"/>
          </a:p>
          <a:p>
            <a:pPr marL="609600" indent="-609600">
              <a:buNone/>
            </a:pPr>
            <a:r>
              <a:rPr lang="en-US" altLang="zh-CN">
                <a:solidFill>
                  <a:srgbClr val="0000CC"/>
                </a:solidFill>
              </a:rPr>
              <a:t>1</a:t>
            </a:r>
            <a:r>
              <a:rPr lang="zh-CN" altLang="en-US">
                <a:solidFill>
                  <a:srgbClr val="0000CC"/>
                </a:solidFill>
              </a:rPr>
              <a:t>．特征：</a:t>
            </a:r>
            <a:endParaRPr lang="zh-CN" altLang="en-US">
              <a:solidFill>
                <a:srgbClr val="0000CC"/>
              </a:solidFill>
            </a:endParaRPr>
          </a:p>
          <a:p>
            <a:pPr marL="609600" indent="-609600">
              <a:buNone/>
            </a:pPr>
            <a:r>
              <a:rPr lang="zh-CN" altLang="en-US"/>
              <a:t>单个的动词</a:t>
            </a:r>
            <a:r>
              <a:rPr lang="en-US" altLang="zh-CN"/>
              <a:t>-ing</a:t>
            </a:r>
            <a:r>
              <a:rPr lang="zh-CN" altLang="en-US"/>
              <a:t>形式作主语，谓语动词用单数。</a:t>
            </a:r>
            <a:endParaRPr lang="zh-CN" altLang="en-US"/>
          </a:p>
          <a:p>
            <a:pPr marL="609600" indent="-609600">
              <a:buNone/>
            </a:pPr>
            <a:r>
              <a:rPr lang="en-US" altLang="zh-CN">
                <a:solidFill>
                  <a:srgbClr val="0000CC"/>
                </a:solidFill>
              </a:rPr>
              <a:t>2.</a:t>
            </a:r>
            <a:r>
              <a:rPr lang="zh-CN" altLang="en-US">
                <a:solidFill>
                  <a:srgbClr val="0000CC"/>
                </a:solidFill>
              </a:rPr>
              <a:t>句型：</a:t>
            </a:r>
            <a:endParaRPr lang="zh-CN" altLang="en-US">
              <a:solidFill>
                <a:srgbClr val="0000CC"/>
              </a:solidFill>
            </a:endParaRPr>
          </a:p>
          <a:p>
            <a:pPr marL="609600" indent="-609600">
              <a:spcBef>
                <a:spcPct val="50000"/>
              </a:spcBef>
              <a:buNone/>
            </a:pPr>
            <a:r>
              <a:rPr lang="en-US" altLang="zh-CN" b="1"/>
              <a:t>1</a:t>
            </a:r>
            <a:r>
              <a:rPr lang="zh-CN" altLang="en-US" b="1"/>
              <a:t>）</a:t>
            </a:r>
            <a:r>
              <a:rPr lang="en-US" altLang="zh-CN" b="1"/>
              <a:t>doing </a:t>
            </a:r>
            <a:r>
              <a:rPr lang="zh-CN" altLang="en-US" b="1"/>
              <a:t>作</a:t>
            </a:r>
            <a:r>
              <a:rPr lang="zh-CN" altLang="en-US" b="1">
                <a:solidFill>
                  <a:srgbClr val="FF3300"/>
                </a:solidFill>
              </a:rPr>
              <a:t>主语句型： </a:t>
            </a:r>
            <a:r>
              <a:rPr lang="en-US" altLang="zh-CN" b="1" u="sng">
                <a:solidFill>
                  <a:srgbClr val="FF3300"/>
                </a:solidFill>
              </a:rPr>
              <a:t>Doing </a:t>
            </a:r>
            <a:r>
              <a:rPr lang="en-US" altLang="zh-CN" b="1" u="sng">
                <a:solidFill>
                  <a:srgbClr val="FF3300"/>
                </a:solidFill>
                <a:latin typeface="Calibri" panose="020F0502020204030204" pitchFamily="2" charset="0"/>
              </a:rPr>
              <a:t>…</a:t>
            </a:r>
            <a:r>
              <a:rPr lang="en-US" altLang="zh-CN" b="1" u="sng">
                <a:solidFill>
                  <a:srgbClr val="FF3300"/>
                </a:solidFill>
              </a:rPr>
              <a:t>. +  V + O</a:t>
            </a:r>
            <a:r>
              <a:rPr lang="en-US" altLang="zh-CN" b="1">
                <a:solidFill>
                  <a:srgbClr val="FF3300"/>
                </a:solidFill>
              </a:rPr>
              <a:t> </a:t>
            </a:r>
            <a:endParaRPr lang="en-US" altLang="zh-CN" b="1">
              <a:solidFill>
                <a:srgbClr val="FF3300"/>
              </a:solidFill>
            </a:endParaRPr>
          </a:p>
          <a:p>
            <a:pPr marL="609600" indent="-609600">
              <a:buNone/>
            </a:pPr>
            <a:r>
              <a:rPr lang="en-US" altLang="zh-CN" b="1"/>
              <a:t>2</a:t>
            </a:r>
            <a:r>
              <a:rPr lang="zh-CN" altLang="en-US" b="1"/>
              <a:t>）</a:t>
            </a:r>
            <a:r>
              <a:rPr lang="zh-CN" altLang="en-US"/>
              <a:t>但有些含有动名词的句型，为避免句子主语太长，通常用</a:t>
            </a:r>
            <a:r>
              <a:rPr lang="en-US" altLang="zh-CN">
                <a:solidFill>
                  <a:srgbClr val="FF0000"/>
                </a:solidFill>
              </a:rPr>
              <a:t>it</a:t>
            </a:r>
            <a:r>
              <a:rPr lang="zh-CN" altLang="en-US"/>
              <a:t>作</a:t>
            </a:r>
            <a:r>
              <a:rPr lang="zh-CN" altLang="en-US">
                <a:solidFill>
                  <a:srgbClr val="FF0000"/>
                </a:solidFill>
              </a:rPr>
              <a:t>形式主语</a:t>
            </a:r>
            <a:r>
              <a:rPr lang="zh-CN" altLang="en-US"/>
              <a:t>，</a:t>
            </a:r>
            <a:r>
              <a:rPr lang="en-US" altLang="zh-CN"/>
              <a:t>-ing</a:t>
            </a:r>
            <a:r>
              <a:rPr lang="zh-CN" altLang="en-US"/>
              <a:t>形式作真正的主语。下面列举几种最常见的句型：</a:t>
            </a:r>
            <a:endParaRPr lang="zh-CN" altLang="en-US"/>
          </a:p>
          <a:p>
            <a:pPr marL="609600" indent="-609600">
              <a:buNone/>
            </a:pPr>
            <a:r>
              <a:rPr lang="en-US" altLang="zh-CN"/>
              <a:t>Eg. It’s no use crying over spilt </a:t>
            </a:r>
            <a:r>
              <a:rPr lang="zh-CN" altLang="en-US"/>
              <a:t>（倾倒出）</a:t>
            </a:r>
            <a:r>
              <a:rPr lang="en-US" altLang="zh-CN"/>
              <a:t>milk. </a:t>
            </a:r>
            <a:endParaRPr lang="en-US" altLang="zh-CN"/>
          </a:p>
          <a:p>
            <a:pPr marL="609600" indent="-609600">
              <a:buNone/>
            </a:pPr>
            <a:r>
              <a:rPr lang="en-US" altLang="zh-CN" sz="3600" b="1">
                <a:solidFill>
                  <a:srgbClr val="FF0000"/>
                </a:solidFill>
              </a:rPr>
              <a:t>① It +be +no good /use doing</a:t>
            </a:r>
            <a:r>
              <a:rPr lang="en-US" altLang="zh-CN" sz="3600" b="1">
                <a:solidFill>
                  <a:srgbClr val="FF0000"/>
                </a:solidFill>
                <a:latin typeface="Calibri" panose="020F0502020204030204" pitchFamily="2" charset="0"/>
              </a:rPr>
              <a:t>…</a:t>
            </a:r>
            <a:r>
              <a:rPr lang="zh-CN" altLang="en-US" sz="3600" b="1">
                <a:solidFill>
                  <a:srgbClr val="FF0000"/>
                </a:solidFill>
              </a:rPr>
              <a:t>做</a:t>
            </a:r>
            <a:r>
              <a:rPr lang="en-US" altLang="zh-CN" sz="3600" b="1">
                <a:solidFill>
                  <a:srgbClr val="FF0000"/>
                </a:solidFill>
                <a:latin typeface="Calibri" panose="020F0502020204030204" pitchFamily="2" charset="0"/>
              </a:rPr>
              <a:t>…</a:t>
            </a:r>
            <a:r>
              <a:rPr lang="zh-CN" altLang="en-US" sz="3600" b="1">
                <a:solidFill>
                  <a:srgbClr val="FF0000"/>
                </a:solidFill>
              </a:rPr>
              <a:t>无益</a:t>
            </a:r>
            <a:r>
              <a:rPr lang="en-US" altLang="zh-CN" sz="3600" b="1">
                <a:solidFill>
                  <a:srgbClr val="FF0000"/>
                </a:solidFill>
              </a:rPr>
              <a:t>/</a:t>
            </a:r>
            <a:r>
              <a:rPr lang="zh-CN" altLang="en-US" sz="3600" b="1">
                <a:solidFill>
                  <a:srgbClr val="FF0000"/>
                </a:solidFill>
              </a:rPr>
              <a:t>无用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charRg st="4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charRg st="4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1024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charRg st="10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42">
                                            <p:txEl>
                                              <p:charRg st="10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charRg st="34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242">
                                            <p:txEl>
                                              <p:charRg st="34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charRg st="40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242">
                                            <p:txEl>
                                              <p:charRg st="40" end="7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charRg st="74" end="1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242">
                                            <p:txEl>
                                              <p:charRg st="74" end="1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charRg st="136" end="1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2">
                                            <p:txEl>
                                              <p:charRg st="136" end="18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2">
                                            <p:txEl>
                                              <p:charRg st="136" end="18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42">
                                            <p:txEl>
                                              <p:charRg st="136" end="18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charRg st="182" end="2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42">
                                            <p:txEl>
                                              <p:charRg st="182" end="2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2">
                                            <p:txEl>
                                              <p:charRg st="182" end="2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42">
                                            <p:txEl>
                                              <p:charRg st="182" end="2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文本占位符 11265"/>
          <p:cNvSpPr>
            <a:spLocks noGrp="1"/>
          </p:cNvSpPr>
          <p:nvPr>
            <p:ph type="body" idx="1"/>
          </p:nvPr>
        </p:nvSpPr>
        <p:spPr>
          <a:xfrm>
            <a:off x="0" y="620713"/>
            <a:ext cx="8893175" cy="5903912"/>
          </a:xfrm>
          <a:ln/>
        </p:spPr>
        <p:txBody>
          <a:bodyPr/>
          <a:p>
            <a:pPr marL="609600" indent="-609600"/>
            <a:endParaRPr lang="en-US" altLang="zh-CN" sz="2800"/>
          </a:p>
          <a:p>
            <a:pPr marL="609600" indent="-609600">
              <a:buNone/>
            </a:pPr>
            <a:r>
              <a:rPr lang="en-US" altLang="zh-CN"/>
              <a:t>It’s a waste of time thinking hard about the past. </a:t>
            </a:r>
            <a:endParaRPr lang="en-US" altLang="zh-CN"/>
          </a:p>
          <a:p>
            <a:pPr marL="609600" indent="-609600">
              <a:buNone/>
            </a:pPr>
            <a:r>
              <a:rPr lang="en-US" altLang="zh-CN" sz="3600" b="1">
                <a:solidFill>
                  <a:srgbClr val="FF0000"/>
                </a:solidFill>
              </a:rPr>
              <a:t>②It +be +a waste of time doing</a:t>
            </a:r>
            <a:r>
              <a:rPr lang="en-US" altLang="zh-CN" sz="3600" b="1">
                <a:solidFill>
                  <a:srgbClr val="FF0000"/>
                </a:solidFill>
                <a:latin typeface="Calibri" panose="020F0502020204030204" pitchFamily="2" charset="0"/>
              </a:rPr>
              <a:t>…</a:t>
            </a:r>
            <a:r>
              <a:rPr lang="zh-CN" altLang="en-US" sz="3600" b="1">
                <a:solidFill>
                  <a:srgbClr val="FF0000"/>
                </a:solidFill>
              </a:rPr>
              <a:t>做</a:t>
            </a:r>
            <a:r>
              <a:rPr lang="en-US" altLang="zh-CN" sz="3600" b="1">
                <a:solidFill>
                  <a:srgbClr val="FF0000"/>
                </a:solidFill>
                <a:latin typeface="Calibri" panose="020F0502020204030204" pitchFamily="2" charset="0"/>
              </a:rPr>
              <a:t>…</a:t>
            </a:r>
            <a:r>
              <a:rPr lang="zh-CN" altLang="en-US" sz="3600" b="1">
                <a:solidFill>
                  <a:srgbClr val="FF0000"/>
                </a:solidFill>
              </a:rPr>
              <a:t>是浪费时间</a:t>
            </a:r>
            <a:endParaRPr lang="zh-CN" altLang="en-US" b="1">
              <a:solidFill>
                <a:srgbClr val="FF0000"/>
              </a:solidFill>
            </a:endParaRPr>
          </a:p>
          <a:p>
            <a:pPr marL="609600" indent="-609600">
              <a:buNone/>
            </a:pPr>
            <a:r>
              <a:rPr lang="en-US" altLang="zh-CN"/>
              <a:t>The book is worth reading.</a:t>
            </a:r>
            <a:endParaRPr lang="en-US" altLang="zh-CN"/>
          </a:p>
          <a:p>
            <a:pPr marL="609600" indent="-609600">
              <a:buNone/>
            </a:pPr>
            <a:r>
              <a:rPr lang="en-US" altLang="zh-CN" sz="3600" b="1">
                <a:solidFill>
                  <a:srgbClr val="FF0000"/>
                </a:solidFill>
              </a:rPr>
              <a:t>③It +be +worth doing </a:t>
            </a:r>
            <a:r>
              <a:rPr lang="en-US" altLang="zh-CN" sz="3600" b="1">
                <a:solidFill>
                  <a:srgbClr val="FF0000"/>
                </a:solidFill>
                <a:latin typeface="Calibri" panose="020F0502020204030204" pitchFamily="2" charset="0"/>
              </a:rPr>
              <a:t>…</a:t>
            </a:r>
            <a:r>
              <a:rPr lang="zh-CN" altLang="en-US" sz="3600" b="1">
                <a:solidFill>
                  <a:srgbClr val="FF0000"/>
                </a:solidFill>
              </a:rPr>
              <a:t>做</a:t>
            </a:r>
            <a:r>
              <a:rPr lang="en-US" altLang="zh-CN" sz="3600" b="1">
                <a:solidFill>
                  <a:srgbClr val="FF0000"/>
                </a:solidFill>
                <a:latin typeface="Calibri" panose="020F0502020204030204" pitchFamily="2" charset="0"/>
              </a:rPr>
              <a:t>…</a:t>
            </a:r>
            <a:r>
              <a:rPr lang="zh-CN" altLang="en-US" sz="3600" b="1">
                <a:solidFill>
                  <a:srgbClr val="FF0000"/>
                </a:solidFill>
              </a:rPr>
              <a:t>值得</a:t>
            </a:r>
            <a:endParaRPr lang="zh-CN" altLang="en-US" sz="3600" b="1">
              <a:solidFill>
                <a:srgbClr val="FF0000"/>
              </a:solidFill>
            </a:endParaRPr>
          </a:p>
          <a:p>
            <a:pPr marL="609600" indent="-609600">
              <a:buNone/>
            </a:pPr>
            <a:r>
              <a:rPr lang="en-US" altLang="zh-CN"/>
              <a:t>There is no harm in doing so. </a:t>
            </a:r>
            <a:endParaRPr lang="en-US" altLang="zh-CN"/>
          </a:p>
          <a:p>
            <a:pPr marL="609600" indent="-609600">
              <a:buNone/>
            </a:pPr>
            <a:r>
              <a:rPr lang="en-US" altLang="zh-CN" sz="3600" b="1">
                <a:solidFill>
                  <a:srgbClr val="FF0000"/>
                </a:solidFill>
              </a:rPr>
              <a:t>④There +be +no +n. +in +doing </a:t>
            </a:r>
            <a:r>
              <a:rPr lang="en-US" altLang="zh-CN" sz="3600" b="1">
                <a:solidFill>
                  <a:srgbClr val="FF0000"/>
                </a:solidFill>
                <a:latin typeface="Calibri" panose="020F0502020204030204" pitchFamily="2" charset="0"/>
              </a:rPr>
              <a:t>…</a:t>
            </a:r>
            <a:r>
              <a:rPr lang="zh-CN" altLang="en-US" sz="3600" b="1">
                <a:solidFill>
                  <a:srgbClr val="FF0000"/>
                </a:solidFill>
              </a:rPr>
              <a:t>做</a:t>
            </a:r>
            <a:r>
              <a:rPr lang="en-US" altLang="zh-CN" sz="3600" b="1">
                <a:solidFill>
                  <a:srgbClr val="FF0000"/>
                </a:solidFill>
                <a:latin typeface="Calibri" panose="020F0502020204030204" pitchFamily="2" charset="0"/>
              </a:rPr>
              <a:t>…</a:t>
            </a:r>
            <a:r>
              <a:rPr lang="zh-CN" altLang="en-US" sz="3600" b="1">
                <a:solidFill>
                  <a:srgbClr val="FF0000"/>
                </a:solidFill>
              </a:rPr>
              <a:t>没有</a:t>
            </a:r>
            <a:r>
              <a:rPr lang="en-US" altLang="zh-CN" sz="2800">
                <a:latin typeface="Calibri" panose="020F0502020204030204" pitchFamily="2" charset="0"/>
              </a:rPr>
              <a:t>…</a:t>
            </a:r>
            <a:endParaRPr lang="en-US" altLang="zh-CN" sz="2800"/>
          </a:p>
        </p:txBody>
      </p:sp>
      <p:sp>
        <p:nvSpPr>
          <p:cNvPr id="11267" name="文本框 11266"/>
          <p:cNvSpPr txBox="1"/>
          <p:nvPr/>
        </p:nvSpPr>
        <p:spPr>
          <a:xfrm>
            <a:off x="323850" y="620713"/>
            <a:ext cx="381635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charRg st="1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266">
                                            <p:txEl>
                                              <p:charRg st="1" end="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charRg st="53" end="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266">
                                            <p:txEl>
                                              <p:charRg st="53" end="9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charRg st="92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266">
                                            <p:txEl>
                                              <p:charRg st="92" end="1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charRg st="119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266">
                                            <p:txEl>
                                              <p:charRg st="119" end="1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charRg st="146" end="1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266">
                                            <p:txEl>
                                              <p:charRg st="146" end="1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charRg st="177" end="2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266">
                                            <p:txEl>
                                              <p:charRg st="177" end="2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文本框 12289"/>
          <p:cNvSpPr txBox="1"/>
          <p:nvPr/>
        </p:nvSpPr>
        <p:spPr>
          <a:xfrm>
            <a:off x="0" y="476250"/>
            <a:ext cx="9144000" cy="45767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Times New Roman" panose="02020603050405020304" pitchFamily="2" charset="0"/>
              </a:rPr>
              <a:t>2. </a:t>
            </a:r>
            <a:r>
              <a:rPr lang="zh-CN" altLang="en-US" sz="3600" b="1">
                <a:latin typeface="Times New Roman" panose="02020603050405020304" pitchFamily="2" charset="0"/>
              </a:rPr>
              <a:t>作</a:t>
            </a:r>
            <a:r>
              <a:rPr lang="zh-CN" altLang="en-US" sz="3600" b="1">
                <a:solidFill>
                  <a:srgbClr val="FF3300"/>
                </a:solidFill>
                <a:latin typeface="Times New Roman" panose="02020603050405020304" pitchFamily="2" charset="0"/>
              </a:rPr>
              <a:t>宾语</a:t>
            </a:r>
            <a:r>
              <a:rPr lang="zh-CN" altLang="en-US" sz="3600" b="1">
                <a:latin typeface="Times New Roman" panose="02020603050405020304" pitchFamily="2" charset="0"/>
              </a:rPr>
              <a:t> </a:t>
            </a:r>
            <a:r>
              <a:rPr lang="en-US" altLang="zh-CN" sz="3600" b="1">
                <a:latin typeface="Times New Roman" panose="02020603050405020304" pitchFamily="2" charset="0"/>
              </a:rPr>
              <a:t>(</a:t>
            </a:r>
            <a:r>
              <a:rPr lang="zh-CN" altLang="en-US" sz="3600" b="1">
                <a:latin typeface="Times New Roman" panose="02020603050405020304" pitchFamily="2" charset="0"/>
              </a:rPr>
              <a:t>动词宾语和介词宾语）</a:t>
            </a:r>
            <a:endParaRPr lang="zh-CN" altLang="en-US" sz="36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2" charset="0"/>
              </a:rPr>
              <a:t>   </a:t>
            </a:r>
            <a:r>
              <a:rPr lang="en-US" altLang="zh-CN" sz="3600" b="1">
                <a:latin typeface="Times New Roman" panose="02020603050405020304" pitchFamily="2" charset="0"/>
              </a:rPr>
              <a:t>He finished </a:t>
            </a:r>
            <a:r>
              <a:rPr lang="en-US" altLang="zh-CN" sz="3600" b="1">
                <a:solidFill>
                  <a:srgbClr val="FF3300"/>
                </a:solidFill>
                <a:latin typeface="Times New Roman" panose="02020603050405020304" pitchFamily="2" charset="0"/>
              </a:rPr>
              <a:t>reading the book yesterday</a:t>
            </a:r>
            <a:r>
              <a:rPr lang="en-US" altLang="zh-CN" sz="3600" b="1">
                <a:latin typeface="Times New Roman" panose="02020603050405020304" pitchFamily="2" charset="0"/>
              </a:rPr>
              <a:t>.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Times New Roman" panose="02020603050405020304" pitchFamily="2" charset="0"/>
              </a:rPr>
              <a:t>   I </a:t>
            </a:r>
            <a:r>
              <a:rPr lang="en-US" altLang="zh-CN" sz="3600" b="1">
                <a:solidFill>
                  <a:srgbClr val="0000CC"/>
                </a:solidFill>
                <a:latin typeface="Times New Roman" panose="02020603050405020304" pitchFamily="2" charset="0"/>
              </a:rPr>
              <a:t>enjoy</a:t>
            </a:r>
            <a:r>
              <a:rPr lang="en-US" altLang="zh-CN" sz="3600" b="1">
                <a:latin typeface="Times New Roman" panose="02020603050405020304" pitchFamily="2" charset="0"/>
              </a:rPr>
              <a:t> </a:t>
            </a:r>
            <a:r>
              <a:rPr lang="en-US" altLang="zh-CN" sz="3600" b="1">
                <a:solidFill>
                  <a:srgbClr val="FF3300"/>
                </a:solidFill>
                <a:latin typeface="Times New Roman" panose="02020603050405020304" pitchFamily="2" charset="0"/>
              </a:rPr>
              <a:t>learning English.</a:t>
            </a:r>
            <a:r>
              <a:rPr lang="en-US" altLang="zh-CN" sz="3600" b="1">
                <a:latin typeface="Times New Roman" panose="02020603050405020304" pitchFamily="2" charset="0"/>
              </a:rPr>
              <a:t>  (</a:t>
            </a:r>
            <a:r>
              <a:rPr lang="zh-CN" altLang="en-US" sz="3600" b="1">
                <a:latin typeface="Times New Roman" panose="02020603050405020304" pitchFamily="2" charset="0"/>
              </a:rPr>
              <a:t>动词宾语）</a:t>
            </a:r>
            <a:endParaRPr lang="zh-CN" altLang="en-US" sz="36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>
                <a:latin typeface="Times New Roman" panose="02020603050405020304" pitchFamily="2" charset="0"/>
              </a:rPr>
              <a:t>   </a:t>
            </a:r>
            <a:r>
              <a:rPr lang="en-US" altLang="zh-CN" sz="3600" b="1">
                <a:latin typeface="Times New Roman" panose="02020603050405020304" pitchFamily="2" charset="0"/>
              </a:rPr>
              <a:t>I am fond </a:t>
            </a:r>
            <a:r>
              <a:rPr lang="en-US" altLang="zh-CN" sz="3600" b="1">
                <a:solidFill>
                  <a:srgbClr val="0000CC"/>
                </a:solidFill>
                <a:latin typeface="Times New Roman" panose="02020603050405020304" pitchFamily="2" charset="0"/>
              </a:rPr>
              <a:t>of</a:t>
            </a:r>
            <a:r>
              <a:rPr lang="en-US" altLang="zh-CN" sz="3600" b="1">
                <a:latin typeface="Times New Roman" panose="02020603050405020304" pitchFamily="2" charset="0"/>
              </a:rPr>
              <a:t> </a:t>
            </a:r>
            <a:r>
              <a:rPr lang="en-US" altLang="zh-CN" sz="3600" b="1">
                <a:solidFill>
                  <a:srgbClr val="FF3300"/>
                </a:solidFill>
                <a:latin typeface="Times New Roman" panose="02020603050405020304" pitchFamily="2" charset="0"/>
              </a:rPr>
              <a:t>watching TV.</a:t>
            </a:r>
            <a:r>
              <a:rPr lang="zh-CN" altLang="en-US" sz="3600" b="1">
                <a:latin typeface="Times New Roman" panose="02020603050405020304" pitchFamily="2" charset="0"/>
              </a:rPr>
              <a:t>（介词宾语</a:t>
            </a:r>
            <a:r>
              <a:rPr lang="zh-CN" altLang="en-US" sz="3200" b="1">
                <a:latin typeface="Times New Roman" panose="02020603050405020304" pitchFamily="2" charset="0"/>
              </a:rPr>
              <a:t>）</a:t>
            </a:r>
            <a:endParaRPr lang="zh-CN" altLang="en-US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2" charset="0"/>
              </a:rPr>
              <a:t>   </a:t>
            </a:r>
            <a:endParaRPr lang="zh-CN" altLang="en-US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2" charset="0"/>
              </a:rPr>
              <a:t>    </a:t>
            </a:r>
            <a:endParaRPr lang="zh-CN" altLang="en-US" sz="3200" b="1"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文本框 13313"/>
          <p:cNvSpPr txBox="1"/>
          <p:nvPr/>
        </p:nvSpPr>
        <p:spPr>
          <a:xfrm>
            <a:off x="179388" y="2997200"/>
            <a:ext cx="22796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2" charset="0"/>
              </a:rPr>
              <a:t>动词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2" charset="0"/>
              </a:rPr>
              <a:t>+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2" charset="0"/>
              </a:rPr>
              <a:t>宾语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13315" name="左大括号 13314"/>
          <p:cNvSpPr/>
          <p:nvPr/>
        </p:nvSpPr>
        <p:spPr>
          <a:xfrm>
            <a:off x="2555875" y="1196975"/>
            <a:ext cx="144463" cy="4681538"/>
          </a:xfrm>
          <a:prstGeom prst="leftBrace">
            <a:avLst>
              <a:gd name="adj1" fmla="val 270054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316" name="文本框 13315"/>
          <p:cNvSpPr txBox="1"/>
          <p:nvPr/>
        </p:nvSpPr>
        <p:spPr>
          <a:xfrm>
            <a:off x="3132138" y="1196975"/>
            <a:ext cx="2652712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 dirty="0">
                <a:solidFill>
                  <a:srgbClr val="0000CC"/>
                </a:solidFill>
                <a:latin typeface="Times New Roman" panose="02020603050405020304" pitchFamily="2" charset="0"/>
              </a:rPr>
              <a:t>①只接doing</a:t>
            </a:r>
            <a:endParaRPr lang="zh-CN" altLang="en-US" sz="3600" b="1" dirty="0">
              <a:solidFill>
                <a:srgbClr val="0000CC"/>
              </a:solidFill>
              <a:latin typeface="Times New Roman" panose="02020603050405020304" pitchFamily="2" charset="0"/>
            </a:endParaRPr>
          </a:p>
        </p:txBody>
      </p:sp>
      <p:sp>
        <p:nvSpPr>
          <p:cNvPr id="13317" name="文本框 13316"/>
          <p:cNvSpPr txBox="1"/>
          <p:nvPr/>
        </p:nvSpPr>
        <p:spPr>
          <a:xfrm>
            <a:off x="3059113" y="2205038"/>
            <a:ext cx="2538412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 dirty="0">
                <a:solidFill>
                  <a:srgbClr val="0000CC"/>
                </a:solidFill>
                <a:latin typeface="Times New Roman" panose="02020603050405020304" pitchFamily="2" charset="0"/>
              </a:rPr>
              <a:t>②只接to do</a:t>
            </a:r>
            <a:endParaRPr lang="zh-CN" altLang="en-US" sz="3600" b="1" dirty="0">
              <a:solidFill>
                <a:srgbClr val="0000CC"/>
              </a:solidFill>
              <a:latin typeface="Times New Roman" panose="02020603050405020304" pitchFamily="2" charset="0"/>
            </a:endParaRPr>
          </a:p>
        </p:txBody>
      </p:sp>
      <p:sp>
        <p:nvSpPr>
          <p:cNvPr id="13318" name="文本框 13317"/>
          <p:cNvSpPr txBox="1"/>
          <p:nvPr/>
        </p:nvSpPr>
        <p:spPr>
          <a:xfrm>
            <a:off x="2987675" y="3284538"/>
            <a:ext cx="5465763" cy="11906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600" b="1" dirty="0">
                <a:solidFill>
                  <a:srgbClr val="0000CC"/>
                </a:solidFill>
                <a:latin typeface="Times New Roman" panose="02020603050405020304" pitchFamily="2" charset="0"/>
              </a:rPr>
              <a:t>③</a:t>
            </a:r>
            <a:r>
              <a:rPr lang="zh-CN" altLang="en-US" sz="3600" b="1" dirty="0">
                <a:solidFill>
                  <a:srgbClr val="0000CC"/>
                </a:solidFill>
                <a:latin typeface="Times New Roman" panose="02020603050405020304" pitchFamily="2" charset="0"/>
              </a:rPr>
              <a:t>doing和to do皆可，意义</a:t>
            </a:r>
            <a:endParaRPr lang="zh-CN" altLang="en-US" sz="3600" b="1" dirty="0">
              <a:solidFill>
                <a:srgbClr val="0000CC"/>
              </a:solidFill>
              <a:latin typeface="Times New Roman" panose="02020603050405020304" pitchFamily="2" charset="0"/>
            </a:endParaRPr>
          </a:p>
          <a:p>
            <a:r>
              <a:rPr lang="zh-CN" altLang="en-US" sz="3600" b="1" dirty="0">
                <a:solidFill>
                  <a:srgbClr val="0000CC"/>
                </a:solidFill>
                <a:latin typeface="Times New Roman" panose="02020603050405020304" pitchFamily="2" charset="0"/>
              </a:rPr>
              <a:t>区别很大</a:t>
            </a:r>
            <a:endParaRPr lang="zh-CN" altLang="en-US" sz="3600" b="1" dirty="0">
              <a:solidFill>
                <a:srgbClr val="0000CC"/>
              </a:solidFill>
              <a:latin typeface="Times New Roman" panose="02020603050405020304" pitchFamily="2" charset="0"/>
            </a:endParaRPr>
          </a:p>
        </p:txBody>
      </p:sp>
      <p:sp>
        <p:nvSpPr>
          <p:cNvPr id="13319" name="文本框 13318"/>
          <p:cNvSpPr txBox="1"/>
          <p:nvPr/>
        </p:nvSpPr>
        <p:spPr>
          <a:xfrm>
            <a:off x="2987675" y="4724400"/>
            <a:ext cx="5465763" cy="11906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600" b="1" dirty="0">
                <a:solidFill>
                  <a:srgbClr val="0000CC"/>
                </a:solidFill>
                <a:latin typeface="Times New Roman" panose="02020603050405020304" pitchFamily="2" charset="0"/>
              </a:rPr>
              <a:t>④</a:t>
            </a:r>
            <a:r>
              <a:rPr lang="zh-CN" altLang="en-US" sz="3600" b="1" dirty="0">
                <a:solidFill>
                  <a:srgbClr val="0000CC"/>
                </a:solidFill>
                <a:latin typeface="Times New Roman" panose="02020603050405020304" pitchFamily="2" charset="0"/>
              </a:rPr>
              <a:t>doing和to do皆可，意义</a:t>
            </a:r>
            <a:endParaRPr lang="zh-CN" altLang="en-US" sz="3600" b="1" dirty="0">
              <a:solidFill>
                <a:srgbClr val="0000CC"/>
              </a:solidFill>
              <a:latin typeface="Times New Roman" panose="02020603050405020304" pitchFamily="2" charset="0"/>
            </a:endParaRPr>
          </a:p>
          <a:p>
            <a:r>
              <a:rPr lang="zh-CN" altLang="en-US" sz="3600" b="1" dirty="0">
                <a:solidFill>
                  <a:srgbClr val="0000CC"/>
                </a:solidFill>
                <a:latin typeface="Times New Roman" panose="02020603050405020304" pitchFamily="2" charset="0"/>
              </a:rPr>
              <a:t>区别不大</a:t>
            </a:r>
            <a:endParaRPr lang="zh-CN" altLang="en-US" sz="3600" b="1" dirty="0">
              <a:solidFill>
                <a:srgbClr val="0000CC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6" grpId="0"/>
      <p:bldP spid="13317" grpId="0"/>
      <p:bldP spid="13318" grpId="0"/>
      <p:bldP spid="133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文本框 14337"/>
          <p:cNvSpPr txBox="1"/>
          <p:nvPr/>
        </p:nvSpPr>
        <p:spPr>
          <a:xfrm>
            <a:off x="0" y="0"/>
            <a:ext cx="5715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①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2" charset="0"/>
              </a:rPr>
              <a:t>以下动词须用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doing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2" charset="0"/>
              </a:rPr>
              <a:t>做宾语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14339" name="文本框 14338"/>
          <p:cNvSpPr txBox="1"/>
          <p:nvPr/>
        </p:nvSpPr>
        <p:spPr>
          <a:xfrm>
            <a:off x="0" y="549275"/>
            <a:ext cx="4140200" cy="5940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1)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2" charset="0"/>
              </a:rPr>
              <a:t>记忆口诀：</a:t>
            </a:r>
            <a:endParaRPr lang="zh-CN" altLang="en-US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r>
              <a:rPr lang="zh-CN" altLang="en-US" sz="3200" b="1" u="sng">
                <a:latin typeface="Times New Roman" panose="02020603050405020304" pitchFamily="2" charset="0"/>
              </a:rPr>
              <a:t>双</a:t>
            </a:r>
            <a:r>
              <a:rPr lang="en-US" altLang="zh-CN" sz="3200" b="1" u="sng">
                <a:latin typeface="Times New Roman" panose="02020603050405020304" pitchFamily="2" charset="0"/>
              </a:rPr>
              <a:t>P</a:t>
            </a:r>
            <a:r>
              <a:rPr lang="zh-CN" altLang="en-US" sz="3200" b="1" u="sng">
                <a:latin typeface="Times New Roman" panose="02020603050405020304" pitchFamily="2" charset="0"/>
              </a:rPr>
              <a:t>延期</a:t>
            </a:r>
            <a:r>
              <a:rPr lang="zh-CN" altLang="en-US" sz="3200" b="1">
                <a:latin typeface="Times New Roman" panose="02020603050405020304" pitchFamily="2" charset="0"/>
              </a:rPr>
              <a:t>    </a:t>
            </a:r>
            <a:r>
              <a:rPr lang="zh-CN" altLang="en-US" sz="3200" b="1" u="sng">
                <a:latin typeface="Times New Roman" panose="02020603050405020304" pitchFamily="2" charset="0"/>
              </a:rPr>
              <a:t>两建议</a:t>
            </a:r>
            <a:endParaRPr lang="zh-CN" altLang="en-US" sz="3200" b="1" u="sng">
              <a:latin typeface="Times New Roman" panose="02020603050405020304" pitchFamily="2" charset="0"/>
            </a:endParaRPr>
          </a:p>
          <a:p>
            <a:endParaRPr lang="zh-CN" altLang="en-US" sz="3200" b="1">
              <a:latin typeface="Times New Roman" panose="02020603050405020304" pitchFamily="2" charset="0"/>
            </a:endParaRPr>
          </a:p>
          <a:p>
            <a:r>
              <a:rPr lang="zh-CN" altLang="en-US" sz="3200" b="1" u="sng">
                <a:latin typeface="Times New Roman" panose="02020603050405020304" pitchFamily="2" charset="0"/>
              </a:rPr>
              <a:t>否认</a:t>
            </a:r>
            <a:r>
              <a:rPr lang="zh-CN" altLang="en-US" sz="3200" b="1">
                <a:latin typeface="Times New Roman" panose="02020603050405020304" pitchFamily="2" charset="0"/>
              </a:rPr>
              <a:t> </a:t>
            </a:r>
            <a:r>
              <a:rPr lang="zh-CN" altLang="en-US" sz="3200" b="1" u="sng">
                <a:latin typeface="Times New Roman" panose="02020603050405020304" pitchFamily="2" charset="0"/>
              </a:rPr>
              <a:t>错过了</a:t>
            </a:r>
            <a:r>
              <a:rPr lang="zh-CN" altLang="en-US" sz="3200" b="1">
                <a:latin typeface="Times New Roman" panose="02020603050405020304" pitchFamily="2" charset="0"/>
              </a:rPr>
              <a:t> </a:t>
            </a:r>
            <a:r>
              <a:rPr lang="zh-CN" altLang="en-US" sz="3200" b="1" u="sng">
                <a:latin typeface="Times New Roman" panose="02020603050405020304" pitchFamily="2" charset="0"/>
              </a:rPr>
              <a:t>练习</a:t>
            </a:r>
            <a:endParaRPr lang="zh-CN" altLang="en-US" sz="3200" b="1" u="sng">
              <a:latin typeface="Times New Roman" panose="02020603050405020304" pitchFamily="2" charset="0"/>
            </a:endParaRPr>
          </a:p>
          <a:p>
            <a:endParaRPr lang="zh-CN" altLang="en-US" sz="3200" b="1">
              <a:latin typeface="Times New Roman" panose="02020603050405020304" pitchFamily="2" charset="0"/>
            </a:endParaRPr>
          </a:p>
          <a:p>
            <a:r>
              <a:rPr lang="zh-CN" altLang="en-US" sz="3200" b="1" u="sng">
                <a:latin typeface="Times New Roman" panose="02020603050405020304" pitchFamily="2" charset="0"/>
              </a:rPr>
              <a:t>考虑</a:t>
            </a:r>
            <a:r>
              <a:rPr lang="zh-CN" altLang="en-US" sz="3200" b="1">
                <a:latin typeface="Times New Roman" panose="02020603050405020304" pitchFamily="2" charset="0"/>
              </a:rPr>
              <a:t> </a:t>
            </a:r>
            <a:r>
              <a:rPr lang="zh-CN" altLang="en-US" sz="3200" b="1" u="sng">
                <a:latin typeface="Times New Roman" panose="02020603050405020304" pitchFamily="2" charset="0"/>
              </a:rPr>
              <a:t>完成</a:t>
            </a:r>
            <a:r>
              <a:rPr lang="zh-CN" altLang="en-US" sz="3200" b="1">
                <a:latin typeface="Times New Roman" panose="02020603050405020304" pitchFamily="2" charset="0"/>
              </a:rPr>
              <a:t> </a:t>
            </a:r>
            <a:r>
              <a:rPr lang="zh-CN" altLang="en-US" sz="3200" b="1" u="sng">
                <a:latin typeface="Times New Roman" panose="02020603050405020304" pitchFamily="2" charset="0"/>
              </a:rPr>
              <a:t>不耽搁</a:t>
            </a:r>
            <a:endParaRPr lang="zh-CN" altLang="en-US" sz="3200" b="1" u="sng">
              <a:latin typeface="Times New Roman" panose="02020603050405020304" pitchFamily="2" charset="0"/>
            </a:endParaRPr>
          </a:p>
          <a:p>
            <a:endParaRPr lang="zh-CN" altLang="en-US" sz="3200" b="1">
              <a:latin typeface="Times New Roman" panose="02020603050405020304" pitchFamily="2" charset="0"/>
            </a:endParaRPr>
          </a:p>
          <a:p>
            <a:r>
              <a:rPr lang="zh-CN" altLang="en-US" sz="3200" b="1" u="sng">
                <a:latin typeface="Times New Roman" panose="02020603050405020304" pitchFamily="2" charset="0"/>
              </a:rPr>
              <a:t>喜欢 设想</a:t>
            </a:r>
            <a:r>
              <a:rPr lang="zh-CN" altLang="en-US" sz="3200" b="1">
                <a:latin typeface="Times New Roman" panose="02020603050405020304" pitchFamily="2" charset="0"/>
              </a:rPr>
              <a:t> </a:t>
            </a:r>
            <a:r>
              <a:rPr lang="zh-CN" altLang="en-US" sz="3200" b="1" u="sng">
                <a:latin typeface="Times New Roman" panose="02020603050405020304" pitchFamily="2" charset="0"/>
              </a:rPr>
              <a:t>不介意</a:t>
            </a:r>
            <a:endParaRPr lang="zh-CN" altLang="en-US" sz="3200" b="1" u="sng">
              <a:latin typeface="Times New Roman" panose="02020603050405020304" pitchFamily="2" charset="0"/>
            </a:endParaRPr>
          </a:p>
          <a:p>
            <a:endParaRPr lang="zh-CN" altLang="en-US" sz="3200" b="1">
              <a:latin typeface="Times New Roman" panose="02020603050405020304" pitchFamily="2" charset="0"/>
            </a:endParaRPr>
          </a:p>
          <a:p>
            <a:r>
              <a:rPr lang="zh-CN" altLang="en-US" sz="3200" b="1" u="sng">
                <a:latin typeface="Times New Roman" panose="02020603050405020304" pitchFamily="2" charset="0"/>
              </a:rPr>
              <a:t>面对</a:t>
            </a:r>
            <a:r>
              <a:rPr lang="zh-CN" altLang="en-US" sz="3200" b="1">
                <a:latin typeface="Times New Roman" panose="02020603050405020304" pitchFamily="2" charset="0"/>
              </a:rPr>
              <a:t> </a:t>
            </a:r>
            <a:r>
              <a:rPr lang="zh-CN" altLang="en-US" sz="3200" b="1" u="sng">
                <a:latin typeface="Times New Roman" panose="02020603050405020304" pitchFamily="2" charset="0"/>
              </a:rPr>
              <a:t>坚持</a:t>
            </a:r>
            <a:r>
              <a:rPr lang="zh-CN" altLang="en-US" sz="3200" b="1">
                <a:latin typeface="Times New Roman" panose="02020603050405020304" pitchFamily="2" charset="0"/>
              </a:rPr>
              <a:t> </a:t>
            </a:r>
            <a:r>
              <a:rPr lang="zh-CN" altLang="en-US" sz="3200" b="1" u="sng">
                <a:latin typeface="Times New Roman" panose="02020603050405020304" pitchFamily="2" charset="0"/>
              </a:rPr>
              <a:t>不放弃</a:t>
            </a:r>
            <a:endParaRPr lang="zh-CN" altLang="en-US" sz="3200" b="1" u="sng">
              <a:latin typeface="Times New Roman" panose="02020603050405020304" pitchFamily="2" charset="0"/>
            </a:endParaRPr>
          </a:p>
          <a:p>
            <a:endParaRPr lang="zh-CN" altLang="en-US" sz="3200" b="1">
              <a:latin typeface="Times New Roman" panose="02020603050405020304" pitchFamily="2" charset="0"/>
            </a:endParaRPr>
          </a:p>
          <a:p>
            <a:r>
              <a:rPr lang="zh-CN" altLang="en-US" sz="3200" b="1" u="sng">
                <a:latin typeface="Times New Roman" panose="02020603050405020304" pitchFamily="2" charset="0"/>
              </a:rPr>
              <a:t>避免</a:t>
            </a:r>
            <a:r>
              <a:rPr lang="zh-CN" altLang="en-US" sz="3200" b="1">
                <a:latin typeface="Times New Roman" panose="02020603050405020304" pitchFamily="2" charset="0"/>
              </a:rPr>
              <a:t> </a:t>
            </a:r>
            <a:r>
              <a:rPr lang="zh-CN" altLang="en-US" sz="3200" b="1" u="sng">
                <a:latin typeface="Times New Roman" panose="02020603050405020304" pitchFamily="2" charset="0"/>
              </a:rPr>
              <a:t>冒险</a:t>
            </a:r>
            <a:r>
              <a:rPr lang="zh-CN" altLang="en-US" sz="3200" b="1">
                <a:latin typeface="Times New Roman" panose="02020603050405020304" pitchFamily="2" charset="0"/>
              </a:rPr>
              <a:t> </a:t>
            </a:r>
            <a:r>
              <a:rPr lang="zh-CN" altLang="en-US" sz="3200" b="1" u="sng">
                <a:latin typeface="Times New Roman" panose="02020603050405020304" pitchFamily="2" charset="0"/>
              </a:rPr>
              <a:t>请原谅</a:t>
            </a:r>
            <a:r>
              <a:rPr lang="zh-CN" altLang="en-US" sz="2400">
                <a:latin typeface="Times New Roman" panose="02020603050405020304" pitchFamily="2" charset="0"/>
              </a:rPr>
              <a:t>  </a:t>
            </a:r>
            <a:endParaRPr lang="zh-CN" altLang="en-US" sz="2400">
              <a:latin typeface="Times New Roman" panose="02020603050405020304" pitchFamily="2" charset="0"/>
            </a:endParaRPr>
          </a:p>
        </p:txBody>
      </p:sp>
      <p:sp>
        <p:nvSpPr>
          <p:cNvPr id="14340" name="文本框 14339"/>
          <p:cNvSpPr txBox="1"/>
          <p:nvPr/>
        </p:nvSpPr>
        <p:spPr>
          <a:xfrm>
            <a:off x="3167063" y="549275"/>
            <a:ext cx="5976937" cy="5940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2" charset="0"/>
              </a:rPr>
              <a:t>对应单词：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postpone, put off, suggest, advise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deny, miss, practice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consider, finish, delay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fancy, enjoy, appreciate, imagine,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mind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face, insist on, give up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avoid, risk, excuse, forgive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/>
      <p:bldP spid="143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矩形 15361"/>
          <p:cNvSpPr/>
          <p:nvPr/>
        </p:nvSpPr>
        <p:spPr>
          <a:xfrm>
            <a:off x="0" y="0"/>
            <a:ext cx="9144000" cy="74088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2)need, require, want + doing </a:t>
            </a:r>
            <a:r>
              <a:rPr lang="en-US" altLang="zh-CN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=  need to be don</a:t>
            </a:r>
            <a:endParaRPr lang="en-US" altLang="zh-CN" sz="3200" b="1">
              <a:solidFill>
                <a:schemeClr val="accent2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2" charset="0"/>
              </a:rPr>
              <a:t>注意</a:t>
            </a:r>
            <a:r>
              <a:rPr lang="en-US" altLang="zh-CN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:</a:t>
            </a:r>
            <a:r>
              <a:rPr lang="zh-CN" altLang="en-US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主动表被动</a:t>
            </a:r>
            <a:endParaRPr lang="zh-CN" altLang="en-US" sz="3200" b="1">
              <a:solidFill>
                <a:schemeClr val="accent2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动词</a:t>
            </a:r>
            <a:r>
              <a:rPr lang="en-US" altLang="zh-CN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want</a:t>
            </a:r>
            <a:r>
              <a:rPr lang="zh-CN" altLang="en-US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，</a:t>
            </a:r>
            <a:r>
              <a:rPr lang="en-US" altLang="zh-CN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need</a:t>
            </a:r>
            <a:r>
              <a:rPr lang="zh-CN" altLang="en-US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，</a:t>
            </a:r>
            <a:r>
              <a:rPr lang="en-US" altLang="zh-CN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require</a:t>
            </a:r>
            <a:r>
              <a:rPr lang="zh-CN" altLang="en-US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作“需要”解时，后面的动词用动名词作宾语时，且与句子主语有逻辑上的动宾关系，这个动名词的主动式表示被动意义。</a:t>
            </a:r>
            <a:endParaRPr lang="zh-CN" altLang="en-US" sz="3200" b="1">
              <a:solidFill>
                <a:schemeClr val="accent2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3)give up, can’t help, look forward, have 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trouble  …. +doing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Eg1. My coat needs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washing.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 =My coat needs to be washed.</a:t>
            </a:r>
            <a:endParaRPr lang="en-US" altLang="zh-CN" sz="3200" b="1">
              <a:solidFill>
                <a:schemeClr val="accent2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Eg2. I look forward to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 receiving</a:t>
            </a:r>
            <a:r>
              <a:rPr lang="en-US" altLang="zh-CN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 your letter.</a:t>
            </a:r>
            <a:endParaRPr lang="en-US" altLang="zh-CN" sz="3200" b="1">
              <a:solidFill>
                <a:schemeClr val="accent2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chemeClr val="accent2"/>
                </a:solidFill>
                <a:latin typeface="Times New Roman" panose="02020603050405020304" pitchFamily="2" charset="0"/>
              </a:rPr>
              <a:t>  </a:t>
            </a:r>
            <a:endParaRPr lang="en-US" altLang="zh-CN" sz="3200" b="1">
              <a:solidFill>
                <a:schemeClr val="accent2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矩形 16385"/>
          <p:cNvSpPr/>
          <p:nvPr/>
        </p:nvSpPr>
        <p:spPr>
          <a:xfrm>
            <a:off x="0" y="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②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2" charset="0"/>
              </a:rPr>
              <a:t>下列动词常以动词不定式（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to do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2" charset="0"/>
              </a:rPr>
              <a:t>）作宾语。</a:t>
            </a:r>
            <a:endParaRPr lang="zh-CN" altLang="en-US" sz="3600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16387" name="文本框 16386"/>
          <p:cNvSpPr txBox="1"/>
          <p:nvPr/>
        </p:nvSpPr>
        <p:spPr>
          <a:xfrm>
            <a:off x="0" y="692150"/>
            <a:ext cx="3059113" cy="2528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>
                <a:latin typeface="Arial" panose="020B0604020202020204" pitchFamily="34" charset="0"/>
              </a:rPr>
              <a:t>三个希望两答应</a:t>
            </a:r>
            <a:endParaRPr lang="zh-CN" altLang="en-US" sz="3200">
              <a:latin typeface="Arial" panose="020B0604020202020204" pitchFamily="34" charset="0"/>
            </a:endParaRPr>
          </a:p>
          <a:p>
            <a:endParaRPr lang="zh-CN" altLang="en-US" sz="3200">
              <a:latin typeface="Arial" panose="020B0604020202020204" pitchFamily="34" charset="0"/>
            </a:endParaRPr>
          </a:p>
          <a:p>
            <a:r>
              <a:rPr lang="zh-CN" altLang="en-US" sz="3200">
                <a:latin typeface="Arial" panose="020B0604020202020204" pitchFamily="34" charset="0"/>
              </a:rPr>
              <a:t>两个要求莫拒绝</a:t>
            </a:r>
            <a:endParaRPr lang="zh-CN" altLang="en-US" sz="3200">
              <a:latin typeface="Arial" panose="020B0604020202020204" pitchFamily="34" charset="0"/>
            </a:endParaRPr>
          </a:p>
          <a:p>
            <a:r>
              <a:rPr lang="zh-CN" altLang="en-US" sz="3200">
                <a:latin typeface="Arial" panose="020B0604020202020204" pitchFamily="34" charset="0"/>
              </a:rPr>
              <a:t>设法学会做决定</a:t>
            </a:r>
            <a:endParaRPr lang="zh-CN" altLang="en-US" sz="3200">
              <a:latin typeface="Arial" panose="020B0604020202020204" pitchFamily="34" charset="0"/>
            </a:endParaRPr>
          </a:p>
          <a:p>
            <a:r>
              <a:rPr lang="zh-CN" altLang="en-US" sz="3200">
                <a:latin typeface="Arial" panose="020B0604020202020204" pitchFamily="34" charset="0"/>
              </a:rPr>
              <a:t>不要假装在选择</a:t>
            </a:r>
            <a:endParaRPr lang="zh-CN" altLang="en-US" sz="3200">
              <a:latin typeface="Arial" panose="020B0604020202020204" pitchFamily="34" charset="0"/>
            </a:endParaRPr>
          </a:p>
        </p:txBody>
      </p:sp>
      <p:sp>
        <p:nvSpPr>
          <p:cNvPr id="16388" name="文本框 16387"/>
          <p:cNvSpPr txBox="1"/>
          <p:nvPr/>
        </p:nvSpPr>
        <p:spPr>
          <a:xfrm>
            <a:off x="3059113" y="620713"/>
            <a:ext cx="6324600" cy="283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>
                <a:latin typeface="Times New Roman" panose="02020603050405020304" pitchFamily="2" charset="0"/>
              </a:rPr>
              <a:t>hope; wish;  want ;  agree; promise</a:t>
            </a:r>
            <a:endParaRPr lang="en-US" altLang="zh-CN" sz="3600">
              <a:latin typeface="Times New Roman" panose="02020603050405020304" pitchFamily="2" charset="0"/>
            </a:endParaRPr>
          </a:p>
          <a:p>
            <a:r>
              <a:rPr lang="en-US" altLang="zh-CN" sz="3600">
                <a:latin typeface="Times New Roman" panose="02020603050405020304" pitchFamily="2" charset="0"/>
              </a:rPr>
              <a:t>demand;  ask;  refuse</a:t>
            </a:r>
            <a:endParaRPr lang="en-US" altLang="zh-CN" sz="3600">
              <a:latin typeface="Times New Roman" panose="02020603050405020304" pitchFamily="2" charset="0"/>
            </a:endParaRPr>
          </a:p>
          <a:p>
            <a:r>
              <a:rPr lang="en-US" altLang="zh-CN" sz="3600">
                <a:latin typeface="Times New Roman" panose="02020603050405020304" pitchFamily="2" charset="0"/>
              </a:rPr>
              <a:t>manage; learn; decide </a:t>
            </a:r>
            <a:endParaRPr lang="en-US" altLang="zh-CN" sz="3600">
              <a:latin typeface="Times New Roman" panose="02020603050405020304" pitchFamily="2" charset="0"/>
            </a:endParaRPr>
          </a:p>
          <a:p>
            <a:r>
              <a:rPr lang="en-US" altLang="zh-CN" sz="3600">
                <a:latin typeface="Times New Roman" panose="02020603050405020304" pitchFamily="2" charset="0"/>
              </a:rPr>
              <a:t>pretend ; choose</a:t>
            </a:r>
            <a:r>
              <a:rPr lang="en-US" altLang="zh-CN" sz="3200">
                <a:latin typeface="Times New Roman" panose="02020603050405020304" pitchFamily="2" charset="0"/>
              </a:rPr>
              <a:t> </a:t>
            </a:r>
            <a:endParaRPr lang="en-US" altLang="zh-CN" sz="3200">
              <a:latin typeface="Times New Roman" panose="02020603050405020304" pitchFamily="2" charset="0"/>
            </a:endParaRPr>
          </a:p>
        </p:txBody>
      </p:sp>
      <p:sp>
        <p:nvSpPr>
          <p:cNvPr id="16389" name="文本框 16388"/>
          <p:cNvSpPr txBox="1"/>
          <p:nvPr/>
        </p:nvSpPr>
        <p:spPr>
          <a:xfrm>
            <a:off x="0" y="3860800"/>
            <a:ext cx="2627313" cy="2041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>
                <a:latin typeface="Arial" panose="020B0604020202020204" pitchFamily="34" charset="0"/>
              </a:rPr>
              <a:t>想要拒绝命令</a:t>
            </a:r>
            <a:endParaRPr lang="zh-CN" altLang="en-US" sz="3200">
              <a:latin typeface="Arial" panose="020B0604020202020204" pitchFamily="34" charset="0"/>
            </a:endParaRPr>
          </a:p>
          <a:p>
            <a:r>
              <a:rPr lang="zh-CN" altLang="en-US" sz="3200">
                <a:latin typeface="Arial" panose="020B0604020202020204" pitchFamily="34" charset="0"/>
              </a:rPr>
              <a:t>需要努力学习</a:t>
            </a:r>
            <a:r>
              <a:rPr lang="en-US" altLang="zh-CN" sz="3200">
                <a:latin typeface="Arial" panose="020B0604020202020204" pitchFamily="34" charset="0"/>
              </a:rPr>
              <a:t>,</a:t>
            </a:r>
            <a:endParaRPr lang="en-US" altLang="zh-CN" sz="3200">
              <a:latin typeface="Arial" panose="020B0604020202020204" pitchFamily="34" charset="0"/>
            </a:endParaRPr>
          </a:p>
          <a:p>
            <a:r>
              <a:rPr lang="zh-CN" altLang="en-US" sz="3200">
                <a:latin typeface="Arial" panose="020B0604020202020204" pitchFamily="34" charset="0"/>
              </a:rPr>
              <a:t>期望同意帮助</a:t>
            </a:r>
            <a:endParaRPr lang="zh-CN" altLang="en-US" sz="3200">
              <a:latin typeface="Arial" panose="020B0604020202020204" pitchFamily="34" charset="0"/>
            </a:endParaRPr>
          </a:p>
          <a:p>
            <a:r>
              <a:rPr lang="zh-CN" altLang="en-US" sz="3200">
                <a:latin typeface="Arial" panose="020B0604020202020204" pitchFamily="34" charset="0"/>
              </a:rPr>
              <a:t>希望决定开始。</a:t>
            </a:r>
            <a:endParaRPr lang="zh-CN" altLang="en-US" sz="3200">
              <a:latin typeface="Arial" panose="020B0604020202020204" pitchFamily="34" charset="0"/>
            </a:endParaRPr>
          </a:p>
        </p:txBody>
      </p:sp>
      <p:sp>
        <p:nvSpPr>
          <p:cNvPr id="16390" name="文本框 16389"/>
          <p:cNvSpPr txBox="1"/>
          <p:nvPr/>
        </p:nvSpPr>
        <p:spPr>
          <a:xfrm>
            <a:off x="2590800" y="3789363"/>
            <a:ext cx="6553200" cy="2289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>
                <a:latin typeface="Times New Roman" panose="02020603050405020304" pitchFamily="2" charset="0"/>
              </a:rPr>
              <a:t>want ; refuse ; order </a:t>
            </a:r>
            <a:endParaRPr lang="en-US" altLang="zh-CN" sz="3600">
              <a:latin typeface="Times New Roman" panose="02020603050405020304" pitchFamily="2" charset="0"/>
            </a:endParaRPr>
          </a:p>
          <a:p>
            <a:r>
              <a:rPr lang="en-US" altLang="zh-CN" sz="3600">
                <a:latin typeface="Times New Roman" panose="02020603050405020304" pitchFamily="2" charset="0"/>
              </a:rPr>
              <a:t>need; try ; learn </a:t>
            </a:r>
            <a:endParaRPr lang="en-US" altLang="zh-CN" sz="3600">
              <a:latin typeface="Times New Roman" panose="02020603050405020304" pitchFamily="2" charset="0"/>
            </a:endParaRPr>
          </a:p>
          <a:p>
            <a:r>
              <a:rPr lang="en-US" altLang="zh-CN" sz="3600">
                <a:latin typeface="Times New Roman" panose="02020603050405020304" pitchFamily="2" charset="0"/>
              </a:rPr>
              <a:t>expect ; agree ; help </a:t>
            </a:r>
            <a:endParaRPr lang="en-US" altLang="zh-CN" sz="3600">
              <a:latin typeface="Times New Roman" panose="02020603050405020304" pitchFamily="2" charset="0"/>
            </a:endParaRPr>
          </a:p>
          <a:p>
            <a:r>
              <a:rPr lang="en-US" altLang="zh-CN" sz="3600">
                <a:latin typeface="Times New Roman" panose="02020603050405020304" pitchFamily="2" charset="0"/>
              </a:rPr>
              <a:t>hope ; wish ; decide ; begin ;start</a:t>
            </a:r>
            <a:r>
              <a:rPr lang="en-US" altLang="zh-CN" sz="2800">
                <a:latin typeface="Arial" panose="020B0604020202020204" pitchFamily="34" charset="0"/>
              </a:rPr>
              <a:t> </a:t>
            </a:r>
            <a:endParaRPr lang="en-US" altLang="zh-CN" sz="2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charRg st="9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7">
                                            <p:txEl>
                                              <p:charRg st="9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7">
                                            <p:txEl>
                                              <p:charRg st="9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charRg st="17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387">
                                            <p:txEl>
                                              <p:charRg st="17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387">
                                            <p:txEl>
                                              <p:charRg st="17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charRg st="25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charRg st="25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charRg st="25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8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8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charRg st="36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88">
                                            <p:txEl>
                                              <p:charRg st="36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88">
                                            <p:txEl>
                                              <p:charRg st="36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charRg st="58" end="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88">
                                            <p:txEl>
                                              <p:charRg st="58" end="8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88">
                                            <p:txEl>
                                              <p:charRg st="58" end="8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charRg st="81" end="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8">
                                            <p:txEl>
                                              <p:charRg st="81" end="9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8">
                                            <p:txEl>
                                              <p:charRg st="81" end="9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9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9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charRg st="7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389">
                                            <p:txEl>
                                              <p:charRg st="7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389">
                                            <p:txEl>
                                              <p:charRg st="7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charRg st="15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389">
                                            <p:txEl>
                                              <p:charRg st="15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389">
                                            <p:txEl>
                                              <p:charRg st="15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charRg st="22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389">
                                            <p:txEl>
                                              <p:charRg st="22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389">
                                            <p:txEl>
                                              <p:charRg st="22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390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390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charRg st="23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390">
                                            <p:txEl>
                                              <p:charRg st="23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390">
                                            <p:txEl>
                                              <p:charRg st="23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charRg st="42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390">
                                            <p:txEl>
                                              <p:charRg st="42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390">
                                            <p:txEl>
                                              <p:charRg st="42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charRg st="65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390">
                                            <p:txEl>
                                              <p:charRg st="65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390">
                                            <p:txEl>
                                              <p:charRg st="65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文本占位符 17409"/>
          <p:cNvSpPr>
            <a:spLocks noGrp="1"/>
          </p:cNvSpPr>
          <p:nvPr>
            <p:ph type="body" idx="1"/>
          </p:nvPr>
        </p:nvSpPr>
        <p:spPr>
          <a:xfrm>
            <a:off x="457200" y="620713"/>
            <a:ext cx="8229600" cy="5113337"/>
          </a:xfrm>
          <a:ln/>
        </p:spPr>
        <p:txBody>
          <a:bodyPr/>
          <a:p>
            <a:pPr>
              <a:lnSpc>
                <a:spcPct val="120000"/>
              </a:lnSpc>
              <a:buNone/>
            </a:pPr>
            <a:r>
              <a:rPr lang="en-US" altLang="zh-CN" sz="3600"/>
              <a:t>③ </a:t>
            </a:r>
            <a:r>
              <a:rPr lang="zh-CN" altLang="en-US" sz="3600"/>
              <a:t>有些动词既可接</a:t>
            </a:r>
            <a:r>
              <a:rPr lang="en-US" altLang="zh-CN" sz="3600"/>
              <a:t>-ing</a:t>
            </a:r>
            <a:r>
              <a:rPr lang="zh-CN" altLang="en-US" sz="3600"/>
              <a:t>，又可接</a:t>
            </a:r>
            <a:r>
              <a:rPr lang="en-US" altLang="zh-CN" sz="3600"/>
              <a:t>to do</a:t>
            </a:r>
            <a:r>
              <a:rPr lang="zh-CN" altLang="en-US" sz="3600"/>
              <a:t>作宾语 </a:t>
            </a:r>
            <a:r>
              <a:rPr lang="en-US" altLang="zh-CN" sz="3600"/>
              <a:t>,</a:t>
            </a:r>
            <a:r>
              <a:rPr lang="zh-CN" altLang="en-US" sz="3600"/>
              <a:t>区别不是很大。</a:t>
            </a:r>
            <a:endParaRPr lang="zh-CN" altLang="en-US" sz="3600"/>
          </a:p>
          <a:p>
            <a:pPr>
              <a:lnSpc>
                <a:spcPct val="120000"/>
              </a:lnSpc>
              <a:buNone/>
            </a:pPr>
            <a:r>
              <a:rPr lang="en-US" altLang="zh-CN" sz="3600"/>
              <a:t>like, love, hate, begin, start, continue, intend, prefer, etc.</a:t>
            </a:r>
            <a:endParaRPr lang="en-US" altLang="zh-CN" sz="3600"/>
          </a:p>
          <a:p>
            <a:pPr>
              <a:lnSpc>
                <a:spcPct val="120000"/>
              </a:lnSpc>
              <a:buNone/>
            </a:pPr>
            <a:r>
              <a:rPr lang="en-US" altLang="zh-CN" sz="3600"/>
              <a:t>He likes singing.</a:t>
            </a:r>
            <a:endParaRPr lang="en-US" altLang="zh-CN" sz="3600"/>
          </a:p>
          <a:p>
            <a:pPr>
              <a:lnSpc>
                <a:spcPct val="120000"/>
              </a:lnSpc>
              <a:buNone/>
            </a:pPr>
            <a:r>
              <a:rPr lang="en-US" altLang="zh-CN" sz="3600"/>
              <a:t>He likes to sing. </a:t>
            </a:r>
            <a:endParaRPr lang="en-US" altLang="zh-CN" sz="36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charRg st="0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charRg st="0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charRg st="35" end="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7410">
                                            <p:txEl>
                                              <p:charRg st="35" end="9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charRg st="98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7410">
                                            <p:txEl>
                                              <p:charRg st="98" end="1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charRg st="116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17410">
                                            <p:txEl>
                                              <p:charRg st="116" end="1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文本占位符 18433"/>
          <p:cNvSpPr>
            <a:spLocks noGrp="1"/>
          </p:cNvSpPr>
          <p:nvPr>
            <p:ph type="body" idx="1"/>
          </p:nvPr>
        </p:nvSpPr>
        <p:spPr>
          <a:xfrm>
            <a:off x="0" y="908050"/>
            <a:ext cx="9144000" cy="5949950"/>
          </a:xfrm>
          <a:ln/>
        </p:spPr>
        <p:txBody>
          <a:bodyPr/>
          <a:p>
            <a:pPr>
              <a:buNone/>
            </a:pPr>
            <a:r>
              <a:rPr lang="en-US" altLang="zh-CN" sz="3600" b="1"/>
              <a:t>1)I must remember to take my notebook with me. </a:t>
            </a:r>
            <a:endParaRPr lang="en-US" altLang="zh-CN" sz="3600" b="1"/>
          </a:p>
          <a:p>
            <a:pPr>
              <a:buNone/>
            </a:pPr>
            <a:r>
              <a:rPr lang="en-US" altLang="zh-CN" sz="3600" b="1"/>
              <a:t>I remember seeing her somewhere before.</a:t>
            </a:r>
            <a:endParaRPr lang="en-US" altLang="zh-CN" sz="3600" b="1"/>
          </a:p>
          <a:p>
            <a:pPr>
              <a:buNone/>
            </a:pPr>
            <a:r>
              <a:rPr lang="en-US" altLang="zh-CN" sz="3600" b="1"/>
              <a:t> </a:t>
            </a:r>
            <a:endParaRPr lang="en-US" altLang="zh-CN" sz="3600" b="1"/>
          </a:p>
          <a:p>
            <a:pPr>
              <a:buNone/>
            </a:pPr>
            <a:r>
              <a:rPr lang="en-US" altLang="zh-CN" sz="3600" b="1">
                <a:solidFill>
                  <a:srgbClr val="FF3300"/>
                </a:solidFill>
              </a:rPr>
              <a:t>remember to do sth.</a:t>
            </a:r>
            <a:r>
              <a:rPr lang="en-US" altLang="zh-CN" sz="3600" b="1"/>
              <a:t> </a:t>
            </a:r>
            <a:r>
              <a:rPr lang="zh-CN" altLang="en-US" sz="3600" b="1"/>
              <a:t>记得要做某事。</a:t>
            </a:r>
            <a:endParaRPr lang="zh-CN" altLang="en-US" sz="3600" b="1"/>
          </a:p>
          <a:p>
            <a:pPr>
              <a:buNone/>
            </a:pPr>
            <a:r>
              <a:rPr lang="en-US" altLang="zh-CN" sz="3600" b="1">
                <a:solidFill>
                  <a:srgbClr val="FF3300"/>
                </a:solidFill>
              </a:rPr>
              <a:t>remember doing sth.</a:t>
            </a:r>
            <a:r>
              <a:rPr lang="en-US" altLang="zh-CN" sz="3600" b="1"/>
              <a:t> </a:t>
            </a:r>
            <a:r>
              <a:rPr lang="zh-CN" altLang="en-US" sz="3600" b="1"/>
              <a:t>记得做过某事。</a:t>
            </a:r>
            <a:endParaRPr lang="zh-CN" altLang="en-US" sz="3600" b="1"/>
          </a:p>
          <a:p>
            <a:pPr>
              <a:buNone/>
            </a:pPr>
            <a:endParaRPr lang="zh-CN" altLang="en-US" sz="3600" b="1"/>
          </a:p>
          <a:p>
            <a:pPr>
              <a:buNone/>
            </a:pPr>
            <a:r>
              <a:rPr lang="zh-CN" altLang="en-US" sz="3600" b="1"/>
              <a:t>类似词：</a:t>
            </a:r>
            <a:r>
              <a:rPr lang="en-US" altLang="zh-CN" sz="3600" b="1"/>
              <a:t>forget, regret, mean, stop, try, etc.</a:t>
            </a:r>
            <a:endParaRPr lang="en-US" altLang="zh-CN" sz="3600" b="1"/>
          </a:p>
        </p:txBody>
      </p:sp>
      <p:sp>
        <p:nvSpPr>
          <p:cNvPr id="18435" name="矩形 18434"/>
          <p:cNvSpPr/>
          <p:nvPr/>
        </p:nvSpPr>
        <p:spPr>
          <a:xfrm>
            <a:off x="0" y="0"/>
            <a:ext cx="91440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>
                <a:latin typeface="Arial" panose="020B0604020202020204" pitchFamily="34" charset="0"/>
              </a:rPr>
              <a:t>④ </a:t>
            </a:r>
            <a:r>
              <a:rPr lang="zh-CN" altLang="en-US" sz="2800">
                <a:latin typeface="Arial" panose="020B0604020202020204" pitchFamily="34" charset="0"/>
              </a:rPr>
              <a:t>有些动词后既可以接</a:t>
            </a:r>
            <a:r>
              <a:rPr lang="en-US" altLang="zh-CN" sz="2800">
                <a:latin typeface="Arial" panose="020B0604020202020204" pitchFamily="34" charset="0"/>
              </a:rPr>
              <a:t>doing</a:t>
            </a:r>
            <a:r>
              <a:rPr lang="zh-CN" altLang="en-US" sz="2800">
                <a:latin typeface="Arial" panose="020B0604020202020204" pitchFamily="34" charset="0"/>
              </a:rPr>
              <a:t>又可以接</a:t>
            </a:r>
            <a:r>
              <a:rPr lang="en-US" altLang="zh-CN" sz="2800">
                <a:latin typeface="Arial" panose="020B0604020202020204" pitchFamily="34" charset="0"/>
              </a:rPr>
              <a:t>to do</a:t>
            </a:r>
            <a:r>
              <a:rPr lang="zh-CN" altLang="en-US" sz="2800">
                <a:latin typeface="Arial" panose="020B0604020202020204" pitchFamily="34" charset="0"/>
              </a:rPr>
              <a:t>作宾语</a:t>
            </a:r>
            <a:r>
              <a:rPr lang="en-US" altLang="zh-CN" sz="2800">
                <a:latin typeface="Arial" panose="020B0604020202020204" pitchFamily="34" charset="0"/>
              </a:rPr>
              <a:t>,</a:t>
            </a:r>
            <a:endParaRPr lang="en-US" altLang="zh-CN" sz="2800">
              <a:latin typeface="Arial" panose="020B0604020202020204" pitchFamily="34" charset="0"/>
            </a:endParaRPr>
          </a:p>
          <a:p>
            <a:r>
              <a:rPr lang="zh-CN" altLang="en-US" sz="2800">
                <a:latin typeface="Arial" panose="020B0604020202020204" pitchFamily="34" charset="0"/>
              </a:rPr>
              <a:t>意思上有</a:t>
            </a:r>
            <a:r>
              <a:rPr lang="zh-CN" altLang="en-US" sz="2800">
                <a:solidFill>
                  <a:srgbClr val="FF3300"/>
                </a:solidFill>
                <a:latin typeface="Arial" panose="020B0604020202020204" pitchFamily="34" charset="0"/>
              </a:rPr>
              <a:t>明显差别</a:t>
            </a:r>
            <a:r>
              <a:rPr lang="zh-CN" altLang="en-US" sz="2800">
                <a:latin typeface="Arial" panose="020B0604020202020204" pitchFamily="34" charset="0"/>
              </a:rPr>
              <a:t>：</a:t>
            </a:r>
            <a:endParaRPr lang="zh-CN" altLang="en-US" sz="2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charRg st="0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>
                                            <p:txEl>
                                              <p:charRg st="0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>
                                            <p:txEl>
                                              <p:charRg st="0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4">
                                            <p:txEl>
                                              <p:charRg st="0" end="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charRg st="48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4">
                                            <p:txEl>
                                              <p:charRg st="48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4">
                                            <p:txEl>
                                              <p:charRg st="48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34">
                                            <p:txEl>
                                              <p:charRg st="48" end="8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charRg st="90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4">
                                            <p:txEl>
                                              <p:charRg st="90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4">
                                            <p:txEl>
                                              <p:charRg st="90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434">
                                            <p:txEl>
                                              <p:charRg st="90" end="1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charRg st="118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34">
                                            <p:txEl>
                                              <p:charRg st="118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34">
                                            <p:txEl>
                                              <p:charRg st="118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34">
                                            <p:txEl>
                                              <p:charRg st="118" end="1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charRg st="147" end="18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34">
                                            <p:txEl>
                                              <p:charRg st="147" end="18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34">
                                            <p:txEl>
                                              <p:charRg st="147" end="18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434">
                                            <p:txEl>
                                              <p:charRg st="147" end="18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文本占位符 19457"/>
          <p:cNvSpPr>
            <a:spLocks noGrp="1"/>
          </p:cNvSpPr>
          <p:nvPr>
            <p:ph type="body" idx="1"/>
          </p:nvPr>
        </p:nvSpPr>
        <p:spPr>
          <a:xfrm>
            <a:off x="0" y="0"/>
            <a:ext cx="8937625" cy="5876925"/>
          </a:xfrm>
          <a:ln/>
        </p:spPr>
        <p:txBody>
          <a:bodyPr/>
          <a:p>
            <a:pPr>
              <a:lnSpc>
                <a:spcPct val="80000"/>
              </a:lnSpc>
              <a:buNone/>
            </a:pPr>
            <a:r>
              <a:rPr lang="en-US" altLang="zh-CN" sz="3600"/>
              <a:t>2) I forgot to post the letter. </a:t>
            </a:r>
            <a:endParaRPr lang="en-US" altLang="zh-CN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    I forgot posting the letter. </a:t>
            </a:r>
            <a:endParaRPr lang="en-US" altLang="zh-CN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    </a:t>
            </a:r>
            <a:r>
              <a:rPr lang="en-US" altLang="zh-CN" sz="3600">
                <a:solidFill>
                  <a:srgbClr val="FF3300"/>
                </a:solidFill>
              </a:rPr>
              <a:t>forget to do sth.</a:t>
            </a:r>
            <a:r>
              <a:rPr lang="en-US" altLang="zh-CN" sz="3600"/>
              <a:t> </a:t>
            </a:r>
            <a:r>
              <a:rPr lang="zh-CN" altLang="en-US" sz="3600"/>
              <a:t>忘记要做某事。</a:t>
            </a:r>
            <a:endParaRPr lang="zh-CN" altLang="en-US" sz="3600"/>
          </a:p>
          <a:p>
            <a:pPr>
              <a:lnSpc>
                <a:spcPct val="80000"/>
              </a:lnSpc>
              <a:buNone/>
            </a:pPr>
            <a:r>
              <a:rPr lang="zh-CN" altLang="en-US" sz="3600"/>
              <a:t>    </a:t>
            </a:r>
            <a:r>
              <a:rPr lang="en-US" altLang="zh-CN" sz="3600">
                <a:solidFill>
                  <a:srgbClr val="FF3300"/>
                </a:solidFill>
              </a:rPr>
              <a:t>forget doing sth.</a:t>
            </a:r>
            <a:r>
              <a:rPr lang="en-US" altLang="zh-CN" sz="3600"/>
              <a:t> </a:t>
            </a:r>
            <a:r>
              <a:rPr lang="zh-CN" altLang="en-US" sz="3600"/>
              <a:t>忘记做过某事。</a:t>
            </a:r>
            <a:endParaRPr lang="zh-CN" altLang="en-US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3) I regret to tell you that you can’t work here any more.</a:t>
            </a:r>
            <a:endParaRPr lang="en-US" altLang="zh-CN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   I regret not taking your advice. </a:t>
            </a:r>
            <a:endParaRPr lang="en-US" altLang="zh-CN" sz="3600"/>
          </a:p>
          <a:p>
            <a:pPr>
              <a:lnSpc>
                <a:spcPct val="80000"/>
              </a:lnSpc>
              <a:buNone/>
            </a:pPr>
            <a:endParaRPr lang="en-US" altLang="zh-CN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   </a:t>
            </a:r>
            <a:r>
              <a:rPr lang="en-US" altLang="zh-CN" sz="3600">
                <a:solidFill>
                  <a:srgbClr val="FF3300"/>
                </a:solidFill>
              </a:rPr>
              <a:t>regret to do sth</a:t>
            </a:r>
            <a:r>
              <a:rPr lang="en-US" altLang="zh-CN" sz="3600"/>
              <a:t> </a:t>
            </a:r>
            <a:r>
              <a:rPr lang="zh-CN" altLang="en-US" sz="3600"/>
              <a:t>对马上要发生的事抱歉、遗憾，常和</a:t>
            </a:r>
            <a:r>
              <a:rPr lang="en-US" altLang="zh-CN" sz="3600"/>
              <a:t>say, tell, inform </a:t>
            </a:r>
            <a:r>
              <a:rPr lang="zh-CN" altLang="en-US" sz="3600"/>
              <a:t>等词连用。</a:t>
            </a:r>
            <a:endParaRPr lang="zh-CN" altLang="en-US" sz="3600"/>
          </a:p>
          <a:p>
            <a:pPr>
              <a:lnSpc>
                <a:spcPct val="80000"/>
              </a:lnSpc>
              <a:buNone/>
            </a:pPr>
            <a:r>
              <a:rPr lang="zh-CN" altLang="en-US" sz="3600"/>
              <a:t>   </a:t>
            </a:r>
            <a:r>
              <a:rPr lang="en-US" altLang="zh-CN" sz="3600">
                <a:solidFill>
                  <a:srgbClr val="FF3300"/>
                </a:solidFill>
              </a:rPr>
              <a:t>regret doing sth</a:t>
            </a:r>
            <a:r>
              <a:rPr lang="en-US" altLang="zh-CN" sz="3600"/>
              <a:t>. </a:t>
            </a:r>
            <a:r>
              <a:rPr lang="zh-CN" altLang="en-US" sz="3600"/>
              <a:t>后悔做过某事。</a:t>
            </a:r>
            <a:endParaRPr lang="zh-CN" altLang="en-US" sz="36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8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58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58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33" end="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58">
                                            <p:txEl>
                                              <p:charRg st="33" end="6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58">
                                            <p:txEl>
                                              <p:charRg st="33" end="6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58">
                                            <p:txEl>
                                              <p:charRg st="33" end="6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458">
                                            <p:txEl>
                                              <p:charRg st="33" end="6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67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58">
                                            <p:txEl>
                                              <p:charRg st="67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58">
                                            <p:txEl>
                                              <p:charRg st="67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458">
                                            <p:txEl>
                                              <p:charRg st="67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458">
                                            <p:txEl>
                                              <p:charRg st="67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97" end="1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458">
                                            <p:txEl>
                                              <p:charRg st="97" end="12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58">
                                            <p:txEl>
                                              <p:charRg st="97" end="12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58">
                                            <p:txEl>
                                              <p:charRg st="97" end="1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58">
                                            <p:txEl>
                                              <p:charRg st="97" end="1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127" end="1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458">
                                            <p:txEl>
                                              <p:charRg st="127" end="18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458">
                                            <p:txEl>
                                              <p:charRg st="127" end="18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458">
                                            <p:txEl>
                                              <p:charRg st="127" end="18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458">
                                            <p:txEl>
                                              <p:charRg st="127" end="18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186" end="2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458">
                                            <p:txEl>
                                              <p:charRg st="186" end="22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458">
                                            <p:txEl>
                                              <p:charRg st="186" end="22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458">
                                            <p:txEl>
                                              <p:charRg st="186" end="2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458">
                                            <p:txEl>
                                              <p:charRg st="186" end="2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224" end="2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458">
                                            <p:txEl>
                                              <p:charRg st="224" end="28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458">
                                            <p:txEl>
                                              <p:charRg st="224" end="28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458">
                                            <p:txEl>
                                              <p:charRg st="224" end="28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458">
                                            <p:txEl>
                                              <p:charRg st="224" end="28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284" end="3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458">
                                            <p:txEl>
                                              <p:charRg st="284" end="3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458">
                                            <p:txEl>
                                              <p:charRg st="284" end="3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458">
                                            <p:txEl>
                                              <p:charRg st="284" end="3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458">
                                            <p:txEl>
                                              <p:charRg st="284" end="3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文本占位符 20481"/>
          <p:cNvSpPr>
            <a:spLocks noGrp="1"/>
          </p:cNvSpPr>
          <p:nvPr>
            <p:ph type="body" idx="1"/>
          </p:nvPr>
        </p:nvSpPr>
        <p:spPr>
          <a:xfrm>
            <a:off x="0" y="0"/>
            <a:ext cx="9612313" cy="6858000"/>
          </a:xfrm>
          <a:ln/>
        </p:spPr>
        <p:txBody>
          <a:bodyPr/>
          <a:p>
            <a:pPr>
              <a:lnSpc>
                <a:spcPct val="80000"/>
              </a:lnSpc>
              <a:buNone/>
            </a:pPr>
            <a:r>
              <a:rPr lang="en-US" altLang="zh-CN" sz="3600"/>
              <a:t>4) I did not mean to hurt you. </a:t>
            </a:r>
            <a:endParaRPr lang="en-US" altLang="zh-CN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    That means giving up my job. </a:t>
            </a:r>
            <a:endParaRPr lang="en-US" altLang="zh-CN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   </a:t>
            </a:r>
            <a:r>
              <a:rPr lang="en-US" altLang="zh-CN" sz="3600">
                <a:solidFill>
                  <a:srgbClr val="FF3300"/>
                </a:solidFill>
              </a:rPr>
              <a:t>mean to do sth.:</a:t>
            </a:r>
            <a:r>
              <a:rPr lang="en-US" altLang="zh-CN" sz="3600"/>
              <a:t> </a:t>
            </a:r>
            <a:r>
              <a:rPr lang="zh-CN" altLang="en-US" sz="3600"/>
              <a:t>有</a:t>
            </a:r>
            <a:r>
              <a:rPr lang="en-US" altLang="zh-CN" sz="3600">
                <a:latin typeface="Calibri" panose="020F0502020204030204" pitchFamily="2" charset="0"/>
              </a:rPr>
              <a:t>……</a:t>
            </a:r>
            <a:r>
              <a:rPr lang="zh-CN" altLang="en-US" sz="3600"/>
              <a:t>的意图，打算，想</a:t>
            </a:r>
            <a:r>
              <a:rPr lang="en-US" altLang="zh-CN" sz="3600">
                <a:latin typeface="Calibri" panose="020F0502020204030204" pitchFamily="2" charset="0"/>
              </a:rPr>
              <a:t>……</a:t>
            </a:r>
            <a:endParaRPr lang="en-US" altLang="zh-CN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   </a:t>
            </a:r>
            <a:r>
              <a:rPr lang="en-US" altLang="zh-CN" sz="3600">
                <a:solidFill>
                  <a:srgbClr val="FF3300"/>
                </a:solidFill>
              </a:rPr>
              <a:t>mean doing sth.:</a:t>
            </a:r>
            <a:r>
              <a:rPr lang="en-US" altLang="zh-CN" sz="3600"/>
              <a:t> </a:t>
            </a:r>
            <a:r>
              <a:rPr lang="zh-CN" altLang="en-US" sz="3600"/>
              <a:t>意味着</a:t>
            </a:r>
            <a:r>
              <a:rPr lang="en-US" altLang="zh-CN" sz="3600">
                <a:latin typeface="Calibri" panose="020F0502020204030204" pitchFamily="2" charset="0"/>
              </a:rPr>
              <a:t>……</a:t>
            </a:r>
            <a:endParaRPr lang="en-US" altLang="zh-CN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5) He stopped to sing.</a:t>
            </a:r>
            <a:endParaRPr lang="en-US" altLang="zh-CN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    He stopped singing.</a:t>
            </a:r>
            <a:endParaRPr lang="en-US" altLang="zh-CN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   </a:t>
            </a:r>
            <a:r>
              <a:rPr lang="en-US" altLang="zh-CN" sz="3600">
                <a:solidFill>
                  <a:srgbClr val="FF3300"/>
                </a:solidFill>
              </a:rPr>
              <a:t>stop to do sth.:</a:t>
            </a:r>
            <a:r>
              <a:rPr lang="en-US" altLang="zh-CN" sz="3600"/>
              <a:t> </a:t>
            </a:r>
            <a:r>
              <a:rPr lang="zh-CN" altLang="en-US" sz="3600"/>
              <a:t>停下来正在做的事，去做另一件事。</a:t>
            </a:r>
            <a:endParaRPr lang="zh-CN" altLang="en-US" sz="3600"/>
          </a:p>
          <a:p>
            <a:pPr>
              <a:lnSpc>
                <a:spcPct val="80000"/>
              </a:lnSpc>
              <a:buNone/>
            </a:pPr>
            <a:r>
              <a:rPr lang="zh-CN" altLang="en-US" sz="3600"/>
              <a:t>   </a:t>
            </a:r>
            <a:r>
              <a:rPr lang="en-US" altLang="zh-CN" sz="3600">
                <a:solidFill>
                  <a:srgbClr val="FF3300"/>
                </a:solidFill>
              </a:rPr>
              <a:t>stop doing sth.:</a:t>
            </a:r>
            <a:r>
              <a:rPr lang="en-US" altLang="zh-CN" sz="3600"/>
              <a:t> </a:t>
            </a:r>
            <a:r>
              <a:rPr lang="zh-CN" altLang="en-US" sz="3600"/>
              <a:t>停止正在做的事情。</a:t>
            </a:r>
            <a:endParaRPr lang="zh-CN" altLang="en-US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6) We must try to get everything done on time.</a:t>
            </a:r>
            <a:endParaRPr lang="en-US" altLang="zh-CN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    Let’s try doing the work some other way.</a:t>
            </a:r>
            <a:endParaRPr lang="en-US" altLang="zh-CN" sz="3600"/>
          </a:p>
          <a:p>
            <a:pPr>
              <a:lnSpc>
                <a:spcPct val="80000"/>
              </a:lnSpc>
              <a:buNone/>
            </a:pPr>
            <a:r>
              <a:rPr lang="en-US" altLang="zh-CN" sz="3600"/>
              <a:t>   </a:t>
            </a:r>
            <a:r>
              <a:rPr lang="en-US" altLang="zh-CN" sz="3600">
                <a:solidFill>
                  <a:srgbClr val="FF3300"/>
                </a:solidFill>
              </a:rPr>
              <a:t>try to do sth.:</a:t>
            </a:r>
            <a:r>
              <a:rPr lang="en-US" altLang="zh-CN" sz="3600"/>
              <a:t> </a:t>
            </a:r>
            <a:r>
              <a:rPr lang="zh-CN" altLang="en-US" sz="3600"/>
              <a:t>设法、努力做某事</a:t>
            </a:r>
            <a:endParaRPr lang="zh-CN" altLang="en-US" sz="3600"/>
          </a:p>
          <a:p>
            <a:pPr>
              <a:lnSpc>
                <a:spcPct val="80000"/>
              </a:lnSpc>
              <a:buNone/>
            </a:pPr>
            <a:r>
              <a:rPr lang="zh-CN" altLang="en-US" sz="3600"/>
              <a:t>   </a:t>
            </a:r>
            <a:r>
              <a:rPr lang="en-US" altLang="zh-CN" sz="3600"/>
              <a:t>try doing sth.: </a:t>
            </a:r>
            <a:r>
              <a:rPr lang="zh-CN" altLang="en-US" sz="3600"/>
              <a:t>尝试做某事</a:t>
            </a:r>
            <a:endParaRPr lang="zh-CN" altLang="en-US" sz="36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82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482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82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32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2">
                                            <p:txEl>
                                              <p:charRg st="32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2">
                                            <p:txEl>
                                              <p:charRg st="32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82">
                                            <p:txEl>
                                              <p:charRg st="32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2">
                                            <p:txEl>
                                              <p:charRg st="32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482">
                                            <p:txEl>
                                              <p:charRg st="32" end="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66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2">
                                            <p:txEl>
                                              <p:charRg st="66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82">
                                            <p:txEl>
                                              <p:charRg st="66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2">
                                            <p:txEl>
                                              <p:charRg st="66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82">
                                            <p:txEl>
                                              <p:charRg st="66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82">
                                            <p:txEl>
                                              <p:charRg st="66" end="10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100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2">
                                            <p:txEl>
                                              <p:charRg st="100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482">
                                            <p:txEl>
                                              <p:charRg st="100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482">
                                            <p:txEl>
                                              <p:charRg st="100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82">
                                            <p:txEl>
                                              <p:charRg st="100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482">
                                            <p:txEl>
                                              <p:charRg st="100" end="1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126" end="1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482">
                                            <p:txEl>
                                              <p:charRg st="126" end="14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482">
                                            <p:txEl>
                                              <p:charRg st="126" end="14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482">
                                            <p:txEl>
                                              <p:charRg st="126" end="14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482">
                                            <p:txEl>
                                              <p:charRg st="126" end="14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482">
                                            <p:txEl>
                                              <p:charRg st="126" end="1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149" end="1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482">
                                            <p:txEl>
                                              <p:charRg st="149" end="17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482">
                                            <p:txEl>
                                              <p:charRg st="149" end="17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482">
                                            <p:txEl>
                                              <p:charRg st="149" end="17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82">
                                            <p:txEl>
                                              <p:charRg st="149" end="17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482">
                                            <p:txEl>
                                              <p:charRg st="149" end="1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173" end="2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482">
                                            <p:txEl>
                                              <p:charRg st="173" end="2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482">
                                            <p:txEl>
                                              <p:charRg st="173" end="2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482">
                                            <p:txEl>
                                              <p:charRg st="173" end="2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482">
                                            <p:txEl>
                                              <p:charRg st="173" end="2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482">
                                            <p:txEl>
                                              <p:charRg st="173" end="2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210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482">
                                            <p:txEl>
                                              <p:charRg st="210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482">
                                            <p:txEl>
                                              <p:charRg st="210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482">
                                            <p:txEl>
                                              <p:charRg st="210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482">
                                            <p:txEl>
                                              <p:charRg st="210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482">
                                            <p:txEl>
                                              <p:charRg st="210" end="2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240" end="2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482">
                                            <p:txEl>
                                              <p:charRg st="240" end="28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482">
                                            <p:txEl>
                                              <p:charRg st="240" end="28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482">
                                            <p:txEl>
                                              <p:charRg st="240" end="28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482">
                                            <p:txEl>
                                              <p:charRg st="240" end="28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482">
                                            <p:txEl>
                                              <p:charRg st="240" end="28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287" end="3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482">
                                            <p:txEl>
                                              <p:charRg st="287" end="33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482">
                                            <p:txEl>
                                              <p:charRg st="287" end="33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482">
                                            <p:txEl>
                                              <p:charRg st="287" end="33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482">
                                            <p:txEl>
                                              <p:charRg st="287" end="33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482">
                                            <p:txEl>
                                              <p:charRg st="287" end="3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332" end="3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482">
                                            <p:txEl>
                                              <p:charRg st="332" end="36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482">
                                            <p:txEl>
                                              <p:charRg st="332" end="36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482">
                                            <p:txEl>
                                              <p:charRg st="332" end="36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482">
                                            <p:txEl>
                                              <p:charRg st="332" end="36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482">
                                            <p:txEl>
                                              <p:charRg st="332" end="3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360" end="3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482">
                                            <p:txEl>
                                              <p:charRg st="360" end="38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482">
                                            <p:txEl>
                                              <p:charRg st="360" end="38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482">
                                            <p:txEl>
                                              <p:charRg st="360" end="38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482">
                                            <p:txEl>
                                              <p:charRg st="360" end="38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482">
                                            <p:txEl>
                                              <p:charRg st="360" end="3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文本占位符 21505"/>
          <p:cNvSpPr>
            <a:spLocks noGrp="1"/>
          </p:cNvSpPr>
          <p:nvPr>
            <p:ph type="body" idx="1"/>
          </p:nvPr>
        </p:nvSpPr>
        <p:spPr>
          <a:xfrm>
            <a:off x="0" y="260350"/>
            <a:ext cx="9144000" cy="6597650"/>
          </a:xfrm>
          <a:ln/>
        </p:spPr>
        <p:txBody>
          <a:bodyPr/>
          <a:p>
            <a:pPr>
              <a:buNone/>
            </a:pPr>
            <a:r>
              <a:rPr lang="en-US" altLang="zh-CN"/>
              <a:t>7</a:t>
            </a:r>
            <a:r>
              <a:rPr lang="zh-CN" altLang="en-US"/>
              <a:t>）</a:t>
            </a:r>
            <a:r>
              <a:rPr lang="en-US" altLang="zh-CN"/>
              <a:t>He said nothing but just went on working.</a:t>
            </a:r>
            <a:endParaRPr lang="en-US" altLang="zh-CN"/>
          </a:p>
          <a:p>
            <a:pPr>
              <a:buNone/>
            </a:pPr>
            <a:r>
              <a:rPr lang="en-US" altLang="zh-CN"/>
              <a:t>     After her early teaching career she went on to become a doctor.</a:t>
            </a:r>
            <a:endParaRPr lang="en-US" altLang="zh-CN"/>
          </a:p>
          <a:p>
            <a:pPr>
              <a:buNone/>
            </a:pPr>
            <a:r>
              <a:rPr lang="en-US" altLang="zh-CN"/>
              <a:t>    </a:t>
            </a:r>
            <a:r>
              <a:rPr lang="en-US" altLang="zh-CN" sz="3600">
                <a:solidFill>
                  <a:srgbClr val="FF3300"/>
                </a:solidFill>
              </a:rPr>
              <a:t>go on doing sth.</a:t>
            </a:r>
            <a:r>
              <a:rPr lang="zh-CN" altLang="en-US" sz="3600">
                <a:solidFill>
                  <a:srgbClr val="FF3300"/>
                </a:solidFill>
              </a:rPr>
              <a:t>继续做同一件事</a:t>
            </a:r>
            <a:endParaRPr lang="zh-CN" altLang="en-US" sz="3600">
              <a:solidFill>
                <a:srgbClr val="FF3300"/>
              </a:solidFill>
            </a:endParaRPr>
          </a:p>
          <a:p>
            <a:pPr>
              <a:buNone/>
            </a:pPr>
            <a:r>
              <a:rPr lang="zh-CN" altLang="en-US" sz="3600">
                <a:solidFill>
                  <a:srgbClr val="FF3300"/>
                </a:solidFill>
              </a:rPr>
              <a:t>    </a:t>
            </a:r>
            <a:r>
              <a:rPr lang="en-US" altLang="zh-CN" sz="3600">
                <a:solidFill>
                  <a:srgbClr val="FF3300"/>
                </a:solidFill>
              </a:rPr>
              <a:t>go on to do sth.(</a:t>
            </a:r>
            <a:r>
              <a:rPr lang="zh-CN" altLang="en-US" sz="3600">
                <a:solidFill>
                  <a:srgbClr val="FF3300"/>
                </a:solidFill>
              </a:rPr>
              <a:t>做完某事</a:t>
            </a:r>
            <a:r>
              <a:rPr lang="en-US" altLang="zh-CN" sz="3600">
                <a:solidFill>
                  <a:srgbClr val="FF3300"/>
                </a:solidFill>
              </a:rPr>
              <a:t>)</a:t>
            </a:r>
            <a:r>
              <a:rPr lang="zh-CN" altLang="en-US" sz="3600">
                <a:solidFill>
                  <a:srgbClr val="FF3300"/>
                </a:solidFill>
              </a:rPr>
              <a:t>接着做另一件事</a:t>
            </a:r>
            <a:endParaRPr lang="zh-CN" altLang="en-US" sz="3600">
              <a:solidFill>
                <a:srgbClr val="FF3300"/>
              </a:solidFill>
            </a:endParaRPr>
          </a:p>
          <a:p>
            <a:pPr>
              <a:buNone/>
            </a:pPr>
            <a:r>
              <a:rPr lang="en-US" altLang="zh-CN"/>
              <a:t>8</a:t>
            </a:r>
            <a:r>
              <a:rPr lang="zh-CN" altLang="en-US"/>
              <a:t>）</a:t>
            </a:r>
            <a:r>
              <a:rPr lang="en-US" altLang="zh-CN"/>
              <a:t>I can’t help to finish her work, because I haven’t finished mine yet.</a:t>
            </a:r>
            <a:endParaRPr lang="en-US" altLang="zh-CN"/>
          </a:p>
          <a:p>
            <a:pPr>
              <a:buNone/>
            </a:pPr>
            <a:r>
              <a:rPr lang="en-US" altLang="zh-CN"/>
              <a:t>     I can’t help crying when I heard the news.</a:t>
            </a:r>
            <a:endParaRPr lang="en-US" altLang="zh-CN"/>
          </a:p>
          <a:p>
            <a:pPr>
              <a:buNone/>
            </a:pPr>
            <a:r>
              <a:rPr lang="en-US" altLang="zh-CN"/>
              <a:t>   </a:t>
            </a:r>
            <a:r>
              <a:rPr lang="en-US" altLang="zh-CN" sz="3600">
                <a:solidFill>
                  <a:srgbClr val="FF0000"/>
                </a:solidFill>
              </a:rPr>
              <a:t>can’t help to do sth. </a:t>
            </a:r>
            <a:r>
              <a:rPr lang="zh-CN" altLang="en-US" sz="3600">
                <a:solidFill>
                  <a:srgbClr val="FF0000"/>
                </a:solidFill>
              </a:rPr>
              <a:t>不能帮助做某事</a:t>
            </a:r>
            <a:endParaRPr lang="zh-CN" altLang="en-US" sz="360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sz="3600">
                <a:solidFill>
                  <a:srgbClr val="FF0000"/>
                </a:solidFill>
              </a:rPr>
              <a:t>   </a:t>
            </a:r>
            <a:r>
              <a:rPr lang="en-US" altLang="zh-CN" sz="3600">
                <a:solidFill>
                  <a:srgbClr val="FF0000"/>
                </a:solidFill>
              </a:rPr>
              <a:t>can’t help doing sth.</a:t>
            </a:r>
            <a:r>
              <a:rPr lang="zh-CN" altLang="en-US" sz="3600">
                <a:solidFill>
                  <a:srgbClr val="FF0000"/>
                </a:solidFill>
              </a:rPr>
              <a:t>情不自禁做某事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charRg st="44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6">
                                            <p:txEl>
                                              <p:charRg st="44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6">
                                            <p:txEl>
                                              <p:charRg st="44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charRg st="113" end="1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6">
                                            <p:txEl>
                                              <p:charRg st="113" end="14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6">
                                            <p:txEl>
                                              <p:charRg st="113" end="14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charRg st="141" end="1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506">
                                            <p:txEl>
                                              <p:charRg st="141" end="17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06">
                                            <p:txEl>
                                              <p:charRg st="141" end="17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charRg st="175" end="2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6">
                                            <p:txEl>
                                              <p:charRg st="175" end="24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06">
                                            <p:txEl>
                                              <p:charRg st="175" end="24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charRg st="247" end="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6">
                                            <p:txEl>
                                              <p:charRg st="247" end="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6">
                                            <p:txEl>
                                              <p:charRg st="247" end="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charRg st="295" end="3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6">
                                            <p:txEl>
                                              <p:charRg st="295" end="3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6">
                                            <p:txEl>
                                              <p:charRg st="295" end="3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charRg st="328" end="3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506">
                                            <p:txEl>
                                              <p:charRg st="328" end="36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506">
                                            <p:txEl>
                                              <p:charRg st="328" end="36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标题 22529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  <a:ln/>
        </p:spPr>
        <p:txBody>
          <a:bodyPr anchor="ctr"/>
          <a:p>
            <a:r>
              <a:rPr lang="en-US" altLang="zh-CN" b="1" i="1">
                <a:solidFill>
                  <a:srgbClr val="0066FF"/>
                </a:solidFill>
              </a:rPr>
              <a:t>Complete these sentences:</a:t>
            </a:r>
            <a:endParaRPr lang="en-US" altLang="zh-CN" b="1" i="1">
              <a:solidFill>
                <a:srgbClr val="0066FF"/>
              </a:solidFill>
            </a:endParaRPr>
          </a:p>
        </p:txBody>
      </p:sp>
      <p:sp>
        <p:nvSpPr>
          <p:cNvPr id="22531" name="文本占位符 22530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144000" cy="4530725"/>
          </a:xfrm>
          <a:ln/>
        </p:spPr>
        <p:txBody>
          <a:bodyPr/>
          <a:p>
            <a:pPr>
              <a:lnSpc>
                <a:spcPct val="90000"/>
              </a:lnSpc>
              <a:buNone/>
            </a:pPr>
            <a:r>
              <a:rPr lang="en-US" altLang="zh-CN" b="1"/>
              <a:t>1. If you can keep ________(read) English newspapers, your English will be improved.  </a:t>
            </a:r>
            <a:endParaRPr lang="en-US" altLang="zh-CN" b="1"/>
          </a:p>
          <a:p>
            <a:pPr>
              <a:lnSpc>
                <a:spcPct val="90000"/>
              </a:lnSpc>
              <a:buNone/>
            </a:pPr>
            <a:r>
              <a:rPr lang="en-US" altLang="zh-CN" b="1"/>
              <a:t>2. He has promised __________(come) to my    birthday party.</a:t>
            </a:r>
            <a:endParaRPr lang="en-US" altLang="zh-CN" b="1"/>
          </a:p>
          <a:p>
            <a:pPr>
              <a:lnSpc>
                <a:spcPct val="90000"/>
              </a:lnSpc>
              <a:buNone/>
            </a:pPr>
            <a:r>
              <a:rPr lang="en-US" altLang="zh-CN" b="1"/>
              <a:t>3. I hate _________________(tell) lies!</a:t>
            </a:r>
            <a:endParaRPr lang="en-US" altLang="zh-CN" b="1"/>
          </a:p>
          <a:p>
            <a:pPr>
              <a:lnSpc>
                <a:spcPct val="90000"/>
              </a:lnSpc>
              <a:buNone/>
            </a:pPr>
            <a:r>
              <a:rPr lang="en-US" altLang="zh-CN" b="1"/>
              <a:t>4. * I will never forget __________(go) to  Beijing with him last summer.</a:t>
            </a:r>
            <a:endParaRPr lang="en-US" altLang="zh-CN" b="1"/>
          </a:p>
          <a:p>
            <a:pPr>
              <a:lnSpc>
                <a:spcPct val="90000"/>
              </a:lnSpc>
              <a:buNone/>
            </a:pPr>
            <a:r>
              <a:rPr lang="en-US" altLang="zh-CN" b="1"/>
              <a:t>    * I forgot ________(tell) her the news; so she knew nothing about it.</a:t>
            </a:r>
            <a:endParaRPr lang="en-US" altLang="zh-CN" b="1"/>
          </a:p>
          <a:p>
            <a:pPr>
              <a:lnSpc>
                <a:spcPct val="90000"/>
              </a:lnSpc>
            </a:pPr>
            <a:endParaRPr lang="en-US" altLang="zh-CN" b="1"/>
          </a:p>
        </p:txBody>
      </p:sp>
      <p:sp>
        <p:nvSpPr>
          <p:cNvPr id="22532" name="文本框 22531"/>
          <p:cNvSpPr txBox="1"/>
          <p:nvPr/>
        </p:nvSpPr>
        <p:spPr>
          <a:xfrm>
            <a:off x="3276600" y="1412875"/>
            <a:ext cx="18351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600" b="1">
                <a:solidFill>
                  <a:srgbClr val="FF3399"/>
                </a:solidFill>
                <a:latin typeface="Arial" panose="020B0604020202020204" pitchFamily="34" charset="0"/>
              </a:rPr>
              <a:t>reading</a:t>
            </a:r>
            <a:endParaRPr lang="en-US" altLang="zh-CN" sz="3600" b="1">
              <a:solidFill>
                <a:srgbClr val="FF3399"/>
              </a:solidFill>
              <a:latin typeface="Arial" panose="020B0604020202020204" pitchFamily="34" charset="0"/>
            </a:endParaRPr>
          </a:p>
        </p:txBody>
      </p:sp>
      <p:sp>
        <p:nvSpPr>
          <p:cNvPr id="22533" name="文本框 22532"/>
          <p:cNvSpPr txBox="1"/>
          <p:nvPr/>
        </p:nvSpPr>
        <p:spPr>
          <a:xfrm>
            <a:off x="3563938" y="2420938"/>
            <a:ext cx="19367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600" b="1">
                <a:solidFill>
                  <a:srgbClr val="FF3399"/>
                </a:solidFill>
                <a:latin typeface="Arial" panose="020B0604020202020204" pitchFamily="34" charset="0"/>
              </a:rPr>
              <a:t>to come</a:t>
            </a:r>
            <a:endParaRPr lang="en-US" altLang="zh-CN" sz="3600" b="1">
              <a:solidFill>
                <a:srgbClr val="FF3399"/>
              </a:solidFill>
              <a:latin typeface="Arial" panose="020B0604020202020204" pitchFamily="34" charset="0"/>
            </a:endParaRPr>
          </a:p>
        </p:txBody>
      </p:sp>
      <p:sp>
        <p:nvSpPr>
          <p:cNvPr id="22534" name="文本框 22533"/>
          <p:cNvSpPr txBox="1"/>
          <p:nvPr/>
        </p:nvSpPr>
        <p:spPr>
          <a:xfrm>
            <a:off x="2209800" y="3429000"/>
            <a:ext cx="28765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600" b="1">
                <a:solidFill>
                  <a:srgbClr val="FF3399"/>
                </a:solidFill>
                <a:latin typeface="Arial" panose="020B0604020202020204" pitchFamily="34" charset="0"/>
              </a:rPr>
              <a:t>telling/to tell</a:t>
            </a:r>
            <a:endParaRPr lang="en-US" altLang="zh-CN" sz="3600" b="1">
              <a:solidFill>
                <a:srgbClr val="FF3399"/>
              </a:solidFill>
              <a:latin typeface="Arial" panose="020B0604020202020204" pitchFamily="34" charset="0"/>
            </a:endParaRPr>
          </a:p>
        </p:txBody>
      </p:sp>
      <p:sp>
        <p:nvSpPr>
          <p:cNvPr id="22535" name="文本框 22534"/>
          <p:cNvSpPr txBox="1"/>
          <p:nvPr/>
        </p:nvSpPr>
        <p:spPr>
          <a:xfrm>
            <a:off x="4572000" y="3962400"/>
            <a:ext cx="14287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600" b="1">
                <a:solidFill>
                  <a:srgbClr val="FF3399"/>
                </a:solidFill>
                <a:latin typeface="Arial" panose="020B0604020202020204" pitchFamily="34" charset="0"/>
              </a:rPr>
              <a:t>going</a:t>
            </a:r>
            <a:endParaRPr lang="en-US" altLang="zh-CN" sz="3600" b="1">
              <a:solidFill>
                <a:srgbClr val="FF3399"/>
              </a:solidFill>
              <a:latin typeface="Arial" panose="020B0604020202020204" pitchFamily="34" charset="0"/>
            </a:endParaRPr>
          </a:p>
        </p:txBody>
      </p:sp>
      <p:sp>
        <p:nvSpPr>
          <p:cNvPr id="22536" name="文本框 22535"/>
          <p:cNvSpPr txBox="1"/>
          <p:nvPr/>
        </p:nvSpPr>
        <p:spPr>
          <a:xfrm>
            <a:off x="2438400" y="4953000"/>
            <a:ext cx="14033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600" b="1">
                <a:solidFill>
                  <a:srgbClr val="FF3399"/>
                </a:solidFill>
                <a:latin typeface="Arial" panose="020B0604020202020204" pitchFamily="34" charset="0"/>
              </a:rPr>
              <a:t>to tell</a:t>
            </a:r>
            <a:endParaRPr lang="en-US" altLang="zh-CN" sz="3600" b="1">
              <a:solidFill>
                <a:srgbClr val="FF3399"/>
              </a:solidFill>
              <a:latin typeface="Arial" panose="020B0604020202020204" pitchFamily="34" charset="0"/>
            </a:endParaRPr>
          </a:p>
        </p:txBody>
      </p:sp>
      <p:pic>
        <p:nvPicPr>
          <p:cNvPr id="22537" name="图片 22536" descr="056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0"/>
            <a:ext cx="1828800" cy="1558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3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34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53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53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/>
      <p:bldP spid="22533" grpId="0" build="p"/>
      <p:bldP spid="22534" grpId="0" build="p"/>
      <p:bldP spid="22535" grpId="0" build="p"/>
      <p:bldP spid="2253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文本框 23553"/>
          <p:cNvSpPr txBox="1"/>
          <p:nvPr/>
        </p:nvSpPr>
        <p:spPr>
          <a:xfrm>
            <a:off x="685800" y="533400"/>
            <a:ext cx="7924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sz="2400">
              <a:latin typeface="Times New Roman" panose="02020603050405020304" pitchFamily="2" charset="0"/>
            </a:endParaRPr>
          </a:p>
        </p:txBody>
      </p:sp>
      <p:sp>
        <p:nvSpPr>
          <p:cNvPr id="23555" name="文本框 23554"/>
          <p:cNvSpPr txBox="1"/>
          <p:nvPr/>
        </p:nvSpPr>
        <p:spPr>
          <a:xfrm>
            <a:off x="0" y="0"/>
            <a:ext cx="8382000" cy="3506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3. </a:t>
            </a:r>
            <a:r>
              <a:rPr lang="zh-CN" altLang="en-US" sz="3200" b="1">
                <a:latin typeface="Times New Roman" panose="02020603050405020304" pitchFamily="2" charset="0"/>
              </a:rPr>
              <a:t>作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2" charset="0"/>
              </a:rPr>
              <a:t>表语</a:t>
            </a:r>
            <a:endParaRPr lang="zh-CN" altLang="en-US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2" charset="0"/>
              </a:rPr>
              <a:t> </a:t>
            </a:r>
            <a:r>
              <a:rPr lang="en-US" altLang="zh-CN" sz="3200" b="1">
                <a:latin typeface="Times New Roman" panose="02020603050405020304" pitchFamily="2" charset="0"/>
              </a:rPr>
              <a:t>His job is teaching English.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=</a:t>
            </a:r>
            <a:r>
              <a:rPr lang="en-US" altLang="zh-CN" sz="3200" b="1">
                <a:latin typeface="Times New Roman" panose="02020603050405020304" pitchFamily="2" charset="0"/>
              </a:rPr>
              <a:t> teaching English is his job. 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She is washing the dishes.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FF3300"/>
                </a:solidFill>
                <a:latin typeface="Times New Roman" panose="02020603050405020304" pitchFamily="2" charset="0"/>
              </a:rPr>
              <a:t>≠ </a:t>
            </a:r>
            <a:r>
              <a:rPr lang="en-US" altLang="zh-CN" sz="3200" b="1">
                <a:latin typeface="Times New Roman" panose="02020603050405020304" pitchFamily="2" charset="0"/>
              </a:rPr>
              <a:t>Washing the dishes is she.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23556" name="文本框 23555"/>
          <p:cNvSpPr txBox="1"/>
          <p:nvPr/>
        </p:nvSpPr>
        <p:spPr>
          <a:xfrm>
            <a:off x="250825" y="2492375"/>
            <a:ext cx="8077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sz="2400">
              <a:latin typeface="Times New Roman" panose="02020603050405020304" pitchFamily="2" charset="0"/>
            </a:endParaRPr>
          </a:p>
        </p:txBody>
      </p:sp>
      <p:sp>
        <p:nvSpPr>
          <p:cNvPr id="23557" name="文本框 23556"/>
          <p:cNvSpPr txBox="1"/>
          <p:nvPr/>
        </p:nvSpPr>
        <p:spPr>
          <a:xfrm>
            <a:off x="5076825" y="765175"/>
            <a:ext cx="232727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>
                <a:solidFill>
                  <a:srgbClr val="9900CC"/>
                </a:solidFill>
                <a:latin typeface="Times New Roman" panose="02020603050405020304" pitchFamily="2" charset="0"/>
              </a:rPr>
              <a:t>动名词做表语</a:t>
            </a:r>
            <a:endParaRPr lang="zh-CN" altLang="en-US" sz="2800" b="1">
              <a:solidFill>
                <a:srgbClr val="9900CC"/>
              </a:solidFill>
              <a:latin typeface="Times New Roman" panose="02020603050405020304" pitchFamily="2" charset="0"/>
            </a:endParaRPr>
          </a:p>
        </p:txBody>
      </p:sp>
      <p:sp>
        <p:nvSpPr>
          <p:cNvPr id="23558" name="文本框 23557"/>
          <p:cNvSpPr txBox="1"/>
          <p:nvPr/>
        </p:nvSpPr>
        <p:spPr>
          <a:xfrm>
            <a:off x="4859338" y="2205038"/>
            <a:ext cx="2684462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>
                <a:solidFill>
                  <a:srgbClr val="9900CC"/>
                </a:solidFill>
                <a:latin typeface="Times New Roman" panose="02020603050405020304" pitchFamily="2" charset="0"/>
              </a:rPr>
              <a:t>现在分词做表语</a:t>
            </a:r>
            <a:endParaRPr lang="zh-CN" altLang="en-US" sz="2800" b="1">
              <a:solidFill>
                <a:srgbClr val="9900CC"/>
              </a:solidFill>
              <a:latin typeface="Times New Roman" panose="02020603050405020304" pitchFamily="2" charset="0"/>
            </a:endParaRPr>
          </a:p>
        </p:txBody>
      </p:sp>
      <p:sp>
        <p:nvSpPr>
          <p:cNvPr id="23559" name="文本框 23558"/>
          <p:cNvSpPr txBox="1"/>
          <p:nvPr/>
        </p:nvSpPr>
        <p:spPr>
          <a:xfrm>
            <a:off x="250825" y="-225425"/>
            <a:ext cx="8077200" cy="454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sz="2400">
              <a:latin typeface="Times New Roman" panose="02020603050405020304" pitchFamily="2" charset="0"/>
            </a:endParaRPr>
          </a:p>
        </p:txBody>
      </p:sp>
      <p:sp>
        <p:nvSpPr>
          <p:cNvPr id="23560" name="文本框 23559"/>
          <p:cNvSpPr txBox="1"/>
          <p:nvPr/>
        </p:nvSpPr>
        <p:spPr>
          <a:xfrm>
            <a:off x="0" y="3357563"/>
            <a:ext cx="9144000" cy="31416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2" charset="0"/>
              </a:rPr>
              <a:t>现在分词与动名词做表语的区别：</a:t>
            </a:r>
            <a:endParaRPr lang="zh-CN" altLang="en-US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2" charset="0"/>
              </a:rPr>
              <a:t>动名词做表语表示主语内容，主语表语可交换位置；现在分词做表语说明主语的性质，特征，主语和表语不可交换位置。</a:t>
            </a:r>
            <a:endParaRPr lang="zh-CN" altLang="en-US" sz="2800" b="1">
              <a:solidFill>
                <a:srgbClr val="0000CC"/>
              </a:solidFill>
              <a:latin typeface="Times New Roman" panose="02020603050405020304" pitchFamily="2" charset="0"/>
            </a:endParaRPr>
          </a:p>
          <a:p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2" charset="0"/>
              </a:rPr>
              <a:t>Practice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2" charset="0"/>
              </a:rPr>
              <a:t>：</a:t>
            </a:r>
            <a:endParaRPr lang="zh-CN" altLang="en-US" sz="2800" b="1">
              <a:solidFill>
                <a:srgbClr val="0000CC"/>
              </a:solidFill>
              <a:latin typeface="Times New Roman" panose="02020603050405020304" pitchFamily="2" charset="0"/>
            </a:endParaRPr>
          </a:p>
          <a:p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2" charset="0"/>
              </a:rPr>
              <a:t>1)Learning is my duty.</a:t>
            </a:r>
            <a:endParaRPr lang="en-US" altLang="zh-CN" sz="2800" b="1">
              <a:solidFill>
                <a:srgbClr val="0000CC"/>
              </a:solidFill>
              <a:latin typeface="Times New Roman" panose="02020603050405020304" pitchFamily="2" charset="0"/>
            </a:endParaRPr>
          </a:p>
          <a:p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2" charset="0"/>
              </a:rPr>
              <a:t>2)The news is encouraging.</a:t>
            </a:r>
            <a:endParaRPr lang="en-US" altLang="zh-CN" sz="3600" b="1">
              <a:solidFill>
                <a:srgbClr val="FF3300"/>
              </a:solidFill>
              <a:latin typeface="Times New Roman" panose="02020603050405020304" pitchFamily="2" charset="0"/>
            </a:endParaRPr>
          </a:p>
        </p:txBody>
      </p:sp>
      <p:sp>
        <p:nvSpPr>
          <p:cNvPr id="23561" name="文本框 23560"/>
          <p:cNvSpPr txBox="1"/>
          <p:nvPr/>
        </p:nvSpPr>
        <p:spPr>
          <a:xfrm>
            <a:off x="4140200" y="5445125"/>
            <a:ext cx="232727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>
                <a:solidFill>
                  <a:srgbClr val="9900CC"/>
                </a:solidFill>
                <a:latin typeface="Times New Roman" panose="02020603050405020304" pitchFamily="2" charset="0"/>
              </a:rPr>
              <a:t>动名词做表语</a:t>
            </a:r>
            <a:endParaRPr lang="zh-CN" altLang="en-US" sz="2800" b="1">
              <a:solidFill>
                <a:srgbClr val="9900CC"/>
              </a:solidFill>
              <a:latin typeface="Times New Roman" panose="02020603050405020304" pitchFamily="2" charset="0"/>
            </a:endParaRPr>
          </a:p>
        </p:txBody>
      </p:sp>
      <p:sp>
        <p:nvSpPr>
          <p:cNvPr id="23562" name="文本框 23561"/>
          <p:cNvSpPr txBox="1"/>
          <p:nvPr/>
        </p:nvSpPr>
        <p:spPr>
          <a:xfrm>
            <a:off x="4284663" y="6092825"/>
            <a:ext cx="2684462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>
                <a:solidFill>
                  <a:srgbClr val="9900CC"/>
                </a:solidFill>
                <a:latin typeface="Times New Roman" panose="02020603050405020304" pitchFamily="2" charset="0"/>
              </a:rPr>
              <a:t>现在分词做表语</a:t>
            </a:r>
            <a:endParaRPr lang="zh-CN" altLang="en-US" sz="2800" b="1">
              <a:solidFill>
                <a:srgbClr val="9900CC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60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60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charRg st="16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60">
                                            <p:txEl>
                                              <p:charRg st="16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60">
                                            <p:txEl>
                                              <p:charRg st="16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charRg st="70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60">
                                            <p:txEl>
                                              <p:charRg st="70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60">
                                            <p:txEl>
                                              <p:charRg st="70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charRg st="80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560">
                                            <p:txEl>
                                              <p:charRg st="80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560">
                                            <p:txEl>
                                              <p:charRg st="80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charRg st="103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560">
                                            <p:txEl>
                                              <p:charRg st="103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560">
                                            <p:txEl>
                                              <p:charRg st="103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7" grpId="0"/>
      <p:bldP spid="23558" grpId="0"/>
      <p:bldP spid="23561" grpId="0"/>
      <p:bldP spid="2356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文本框 24577"/>
          <p:cNvSpPr txBox="1"/>
          <p:nvPr/>
        </p:nvSpPr>
        <p:spPr>
          <a:xfrm>
            <a:off x="457200" y="228600"/>
            <a:ext cx="8229600" cy="2043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4. </a:t>
            </a:r>
            <a:r>
              <a:rPr lang="zh-CN" altLang="en-US" sz="3200" b="1">
                <a:latin typeface="Times New Roman" panose="02020603050405020304" pitchFamily="2" charset="0"/>
              </a:rPr>
              <a:t>作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2" charset="0"/>
              </a:rPr>
              <a:t>定语</a:t>
            </a:r>
            <a:endParaRPr lang="zh-CN" altLang="en-US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2" charset="0"/>
              </a:rPr>
              <a:t> </a:t>
            </a:r>
            <a:r>
              <a:rPr lang="en-US" altLang="zh-CN" sz="3200" b="1">
                <a:latin typeface="Times New Roman" panose="02020603050405020304" pitchFamily="2" charset="0"/>
              </a:rPr>
              <a:t>a. the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laughing</a:t>
            </a:r>
            <a:r>
              <a:rPr lang="en-US" altLang="zh-CN" sz="3200" b="1">
                <a:latin typeface="Times New Roman" panose="02020603050405020304" pitchFamily="2" charset="0"/>
              </a:rPr>
              <a:t>  audience  /  an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amusing</a:t>
            </a:r>
            <a:r>
              <a:rPr lang="en-US" altLang="zh-CN" sz="3200" b="1">
                <a:latin typeface="Times New Roman" panose="02020603050405020304" pitchFamily="2" charset="0"/>
              </a:rPr>
              <a:t>  story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    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24579" name="文本框 24578"/>
          <p:cNvSpPr txBox="1"/>
          <p:nvPr/>
        </p:nvSpPr>
        <p:spPr>
          <a:xfrm>
            <a:off x="914400" y="5410200"/>
            <a:ext cx="7239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sz="2400">
              <a:latin typeface="Times New Roman" panose="02020603050405020304" pitchFamily="2" charset="0"/>
            </a:endParaRPr>
          </a:p>
        </p:txBody>
      </p:sp>
      <p:sp>
        <p:nvSpPr>
          <p:cNvPr id="24580" name="文本框 24579"/>
          <p:cNvSpPr txBox="1"/>
          <p:nvPr/>
        </p:nvSpPr>
        <p:spPr>
          <a:xfrm>
            <a:off x="533400" y="1600200"/>
            <a:ext cx="7543800" cy="2590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>
              <a:spcBef>
                <a:spcPct val="50000"/>
              </a:spcBef>
              <a:buAutoNum type="alphaLcPeriod" startAt="2"/>
            </a:pPr>
            <a:r>
              <a:rPr lang="en-US" altLang="zh-CN" sz="3200" b="1">
                <a:latin typeface="Times New Roman" panose="02020603050405020304" pitchFamily="2" charset="0"/>
              </a:rPr>
              <a:t>Dustin Hoffman is famous for his role   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     acting as a woman.              </a:t>
            </a:r>
            <a:r>
              <a:rPr lang="en-US" altLang="zh-CN" sz="3200" b="1">
                <a:latin typeface="Times New Roman" panose="02020603050405020304" pitchFamily="2" charset="0"/>
              </a:rPr>
              <a:t>( </a:t>
            </a:r>
            <a:r>
              <a:rPr lang="zh-CN" altLang="en-US" sz="3200" b="1">
                <a:latin typeface="Times New Roman" panose="02020603050405020304" pitchFamily="2" charset="0"/>
              </a:rPr>
              <a:t>短语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2" charset="0"/>
              </a:rPr>
              <a:t>后置</a:t>
            </a:r>
            <a:r>
              <a:rPr lang="zh-CN" altLang="en-US" sz="3200" b="1">
                <a:latin typeface="Times New Roman" panose="02020603050405020304" pitchFamily="2" charset="0"/>
              </a:rPr>
              <a:t>）</a:t>
            </a:r>
            <a:endParaRPr lang="zh-CN" altLang="en-US" sz="3200" b="1">
              <a:latin typeface="Times New Roman" panose="02020603050405020304" pitchFamily="2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2" charset="0"/>
              </a:rPr>
              <a:t>    </a:t>
            </a:r>
            <a:r>
              <a:rPr lang="en-US" altLang="zh-CN" sz="3200" b="1">
                <a:latin typeface="Times New Roman" panose="02020603050405020304" pitchFamily="2" charset="0"/>
              </a:rPr>
              <a:t>The girl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singing on the stage</a:t>
            </a:r>
            <a:r>
              <a:rPr lang="en-US" altLang="zh-CN" sz="3200" b="1">
                <a:latin typeface="Times New Roman" panose="02020603050405020304" pitchFamily="2" charset="0"/>
              </a:rPr>
              <a:t> is my sister.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 marL="457200" indent="-457200">
              <a:spcBef>
                <a:spcPct val="50000"/>
              </a:spcBef>
            </a:pPr>
            <a:endParaRPr lang="en-US" altLang="zh-CN" sz="2400">
              <a:latin typeface="Times New Roman" panose="02020603050405020304" pitchFamily="2" charset="0"/>
            </a:endParaRPr>
          </a:p>
        </p:txBody>
      </p:sp>
      <p:sp>
        <p:nvSpPr>
          <p:cNvPr id="24581" name="文本框 24580"/>
          <p:cNvSpPr txBox="1"/>
          <p:nvPr/>
        </p:nvSpPr>
        <p:spPr>
          <a:xfrm>
            <a:off x="762000" y="3733800"/>
            <a:ext cx="8001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CC"/>
                </a:solidFill>
                <a:latin typeface="Times New Roman" panose="02020603050405020304" pitchFamily="2" charset="0"/>
              </a:rPr>
              <a:t>                               Compare</a:t>
            </a:r>
            <a:endParaRPr lang="en-US" altLang="zh-CN" sz="2800" b="1">
              <a:latin typeface="Times New Roman" panose="02020603050405020304" pitchFamily="2" charset="0"/>
            </a:endParaRPr>
          </a:p>
        </p:txBody>
      </p:sp>
      <p:sp>
        <p:nvSpPr>
          <p:cNvPr id="24582" name="文本框 24581"/>
          <p:cNvSpPr txBox="1"/>
          <p:nvPr/>
        </p:nvSpPr>
        <p:spPr>
          <a:xfrm>
            <a:off x="762000" y="4419600"/>
            <a:ext cx="8001000" cy="204311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The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amusing</a:t>
            </a:r>
            <a:r>
              <a:rPr lang="en-US" altLang="zh-CN" sz="3200" b="1">
                <a:latin typeface="Times New Roman" panose="02020603050405020304" pitchFamily="2" charset="0"/>
              </a:rPr>
              <a:t> play = the play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that is amusing.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The girl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singing on the stage</a:t>
            </a:r>
            <a:r>
              <a:rPr lang="en-US" altLang="zh-CN" sz="3200" b="1">
                <a:latin typeface="Times New Roman" panose="02020603050405020304" pitchFamily="2" charset="0"/>
              </a:rPr>
              <a:t> = The girl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who  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       is singing on the stage.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/>
      <p:bldP spid="24580" grpId="0"/>
      <p:bldP spid="24581" grpId="0"/>
      <p:bldP spid="2458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矩形 25601"/>
          <p:cNvSpPr/>
          <p:nvPr/>
        </p:nvSpPr>
        <p:spPr>
          <a:xfrm>
            <a:off x="0" y="0"/>
            <a:ext cx="6732588" cy="579438"/>
          </a:xfrm>
          <a:prstGeom prst="rect">
            <a:avLst/>
          </a:prstGeom>
          <a:noFill/>
          <a:ln w="9525">
            <a:noFill/>
          </a:ln>
        </p:spPr>
        <p:txBody>
          <a:bodyPr lIns="91425" tIns="45712" rIns="91425" bIns="45712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2" charset="0"/>
              </a:rPr>
              <a:t>现在分词与动名词作定语的区别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25603" name="文本框 25602"/>
          <p:cNvSpPr txBox="1"/>
          <p:nvPr/>
        </p:nvSpPr>
        <p:spPr>
          <a:xfrm>
            <a:off x="0" y="620713"/>
            <a:ext cx="9144000" cy="3016250"/>
          </a:xfrm>
          <a:prstGeom prst="rect">
            <a:avLst/>
          </a:prstGeom>
          <a:noFill/>
          <a:ln w="9525">
            <a:noFill/>
          </a:ln>
        </p:spPr>
        <p:txBody>
          <a:bodyPr lIns="91425" tIns="45712" rIns="91425" bIns="45712">
            <a:spAutoFit/>
          </a:bodyPr>
          <a:p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现在分词</a:t>
            </a:r>
            <a:r>
              <a:rPr lang="zh-CN" altLang="en-US" sz="3200" b="1" i="1">
                <a:latin typeface="宋体" panose="02010600030101010101" pitchFamily="2" charset="-122"/>
              </a:rPr>
              <a:t>单独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做定语时，放在所修饰的名词</a:t>
            </a:r>
            <a:r>
              <a:rPr lang="zh-CN" altLang="en-US" sz="3200" b="1" u="sng">
                <a:solidFill>
                  <a:srgbClr val="000000"/>
                </a:solidFill>
                <a:latin typeface="宋体" panose="02010600030101010101" pitchFamily="2" charset="-122"/>
              </a:rPr>
              <a:t>    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说明其修饰名词的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动作，性质或特征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它与被修饰的名词是逻辑上的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主动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关系，且可以转换成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定语从句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；动名词做定语说明被修饰名词的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功能或用途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，一般是单个动名词，放在被修饰名词之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</a:rPr>
              <a:t>___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，可以转换成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</a:rPr>
              <a:t>for 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短语，表示“供作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</a:rPr>
              <a:t>...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之用”。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5604" name="文本框 25603"/>
          <p:cNvSpPr txBox="1"/>
          <p:nvPr/>
        </p:nvSpPr>
        <p:spPr>
          <a:xfrm>
            <a:off x="7956550" y="549275"/>
            <a:ext cx="5905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2" charset="0"/>
              </a:rPr>
              <a:t>前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25605" name="文本框 25604"/>
          <p:cNvSpPr txBox="1"/>
          <p:nvPr/>
        </p:nvSpPr>
        <p:spPr>
          <a:xfrm>
            <a:off x="7019925" y="2492375"/>
            <a:ext cx="5905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前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5606" name="文本框 25605"/>
          <p:cNvSpPr txBox="1"/>
          <p:nvPr/>
        </p:nvSpPr>
        <p:spPr>
          <a:xfrm>
            <a:off x="250825" y="3716338"/>
            <a:ext cx="2670175" cy="519112"/>
          </a:xfrm>
          <a:prstGeom prst="rect">
            <a:avLst/>
          </a:prstGeom>
          <a:noFill/>
          <a:ln w="9525">
            <a:noFill/>
          </a:ln>
        </p:spPr>
        <p:txBody>
          <a:bodyPr wrap="none" lIns="91425" tIns="45712" rIns="91425" bIns="45712" anchor="t">
            <a:spAutoFit/>
          </a:bodyPr>
          <a:p>
            <a:r>
              <a:rPr lang="en-US" altLang="zh-CN" sz="2800" b="1">
                <a:latin typeface="Arial" panose="020B0604020202020204" pitchFamily="34" charset="0"/>
              </a:rPr>
              <a:t>a </a:t>
            </a:r>
            <a:r>
              <a:rPr lang="en-US" altLang="zh-CN" sz="2800" b="1" i="1">
                <a:latin typeface="Batang" pitchFamily="2" charset="-127"/>
                <a:ea typeface="Batang" pitchFamily="2" charset="-127"/>
              </a:rPr>
              <a:t>walking</a:t>
            </a:r>
            <a:r>
              <a:rPr lang="en-US" altLang="zh-CN" sz="2800" b="1">
                <a:latin typeface="Arial" panose="020B0604020202020204" pitchFamily="34" charset="0"/>
              </a:rPr>
              <a:t> stick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sp>
        <p:nvSpPr>
          <p:cNvPr id="25607" name="文本框 25606"/>
          <p:cNvSpPr txBox="1"/>
          <p:nvPr/>
        </p:nvSpPr>
        <p:spPr>
          <a:xfrm>
            <a:off x="3708400" y="3644900"/>
            <a:ext cx="3508375" cy="519113"/>
          </a:xfrm>
          <a:prstGeom prst="rect">
            <a:avLst/>
          </a:prstGeom>
          <a:noFill/>
          <a:ln w="9525">
            <a:noFill/>
          </a:ln>
        </p:spPr>
        <p:txBody>
          <a:bodyPr wrap="none" lIns="91425" tIns="45712" rIns="91425" bIns="45712" anchor="t">
            <a:spAutoFit/>
          </a:bodyPr>
          <a:p>
            <a:r>
              <a:rPr lang="en-US" altLang="zh-CN" sz="2800" b="1">
                <a:latin typeface="Arial" panose="020B0604020202020204" pitchFamily="34" charset="0"/>
              </a:rPr>
              <a:t>(a stick for walking)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sp>
        <p:nvSpPr>
          <p:cNvPr id="25608" name="文本框 25607"/>
          <p:cNvSpPr txBox="1"/>
          <p:nvPr/>
        </p:nvSpPr>
        <p:spPr>
          <a:xfrm>
            <a:off x="3708400" y="4221163"/>
            <a:ext cx="4110038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latin typeface="Times New Roman" panose="02020603050405020304" pitchFamily="2" charset="0"/>
              </a:rPr>
              <a:t>(a pool for swimming )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25609" name="文本框 25608"/>
          <p:cNvSpPr txBox="1"/>
          <p:nvPr/>
        </p:nvSpPr>
        <p:spPr>
          <a:xfrm>
            <a:off x="250825" y="5084763"/>
            <a:ext cx="2600325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latin typeface="Times New Roman" panose="02020603050405020304" pitchFamily="2" charset="0"/>
              </a:rPr>
              <a:t>a </a:t>
            </a:r>
            <a:r>
              <a:rPr lang="en-US" altLang="zh-CN" sz="3200" b="1" i="1">
                <a:latin typeface="Times New Roman" panose="02020603050405020304" pitchFamily="2" charset="0"/>
              </a:rPr>
              <a:t>sleeping </a:t>
            </a:r>
            <a:r>
              <a:rPr lang="en-US" altLang="zh-CN" sz="3200" b="1">
                <a:latin typeface="Times New Roman" panose="02020603050405020304" pitchFamily="2" charset="0"/>
              </a:rPr>
              <a:t>boy</a:t>
            </a:r>
            <a:endParaRPr lang="en-US" altLang="zh-CN" sz="3200" b="1" u="sng">
              <a:latin typeface="Times New Roman" panose="02020603050405020304" pitchFamily="2" charset="0"/>
            </a:endParaRPr>
          </a:p>
        </p:txBody>
      </p:sp>
      <p:sp>
        <p:nvSpPr>
          <p:cNvPr id="25610" name="文本框 25609"/>
          <p:cNvSpPr txBox="1"/>
          <p:nvPr/>
        </p:nvSpPr>
        <p:spPr>
          <a:xfrm>
            <a:off x="179388" y="5949950"/>
            <a:ext cx="8402637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latin typeface="Times New Roman" panose="02020603050405020304" pitchFamily="2" charset="0"/>
              </a:rPr>
              <a:t>a </a:t>
            </a:r>
            <a:r>
              <a:rPr lang="en-US" altLang="zh-CN" sz="3200" b="1" i="1">
                <a:latin typeface="Times New Roman" panose="02020603050405020304" pitchFamily="2" charset="0"/>
              </a:rPr>
              <a:t>moving </a:t>
            </a:r>
            <a:r>
              <a:rPr lang="en-US" altLang="zh-CN" sz="3200" b="1">
                <a:latin typeface="Times New Roman" panose="02020603050405020304" pitchFamily="2" charset="0"/>
              </a:rPr>
              <a:t>story          _______________________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25611" name="文本框 25610"/>
          <p:cNvSpPr txBox="1"/>
          <p:nvPr/>
        </p:nvSpPr>
        <p:spPr>
          <a:xfrm>
            <a:off x="3779838" y="5805488"/>
            <a:ext cx="4856162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latin typeface="Times New Roman" panose="02020603050405020304" pitchFamily="2" charset="0"/>
              </a:rPr>
              <a:t>(a story that moves people)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25612" name="文本框 25611"/>
          <p:cNvSpPr txBox="1"/>
          <p:nvPr/>
        </p:nvSpPr>
        <p:spPr>
          <a:xfrm>
            <a:off x="3708400" y="5084763"/>
            <a:ext cx="4191000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latin typeface="Times New Roman" panose="02020603050405020304" pitchFamily="2" charset="0"/>
              </a:rPr>
              <a:t>(a boy who is sleeping)</a:t>
            </a:r>
            <a:r>
              <a:rPr lang="en-US" altLang="zh-CN" sz="3200" b="1" i="1">
                <a:latin typeface="Times New Roman" panose="02020603050405020304" pitchFamily="2" charset="0"/>
              </a:rPr>
              <a:t> </a:t>
            </a:r>
            <a:endParaRPr lang="en-US" altLang="zh-CN" sz="3200" b="1" i="1">
              <a:latin typeface="Times New Roman" panose="02020603050405020304" pitchFamily="2" charset="0"/>
            </a:endParaRPr>
          </a:p>
        </p:txBody>
      </p:sp>
      <p:sp>
        <p:nvSpPr>
          <p:cNvPr id="25613" name="文本框 25612"/>
          <p:cNvSpPr txBox="1"/>
          <p:nvPr/>
        </p:nvSpPr>
        <p:spPr>
          <a:xfrm>
            <a:off x="179388" y="4318000"/>
            <a:ext cx="7826375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latin typeface="Times New Roman" panose="02020603050405020304" pitchFamily="2" charset="0"/>
              </a:rPr>
              <a:t>a </a:t>
            </a:r>
            <a:r>
              <a:rPr lang="en-US" altLang="zh-CN" sz="3200" b="1" i="1">
                <a:latin typeface="Times New Roman" panose="02020603050405020304" pitchFamily="2" charset="0"/>
              </a:rPr>
              <a:t>swimming</a:t>
            </a:r>
            <a:r>
              <a:rPr lang="en-US" altLang="zh-CN" sz="3200" b="1">
                <a:latin typeface="Times New Roman" panose="02020603050405020304" pitchFamily="2" charset="0"/>
              </a:rPr>
              <a:t> pool       ____________________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611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11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/>
      <p:bldP spid="25604" grpId="0"/>
      <p:bldP spid="25605" grpId="0"/>
      <p:bldP spid="25606" grpId="0"/>
      <p:bldP spid="25607" grpId="0"/>
      <p:bldP spid="25608" grpId="0"/>
      <p:bldP spid="25609" grpId="0"/>
      <p:bldP spid="25610" grpId="0"/>
      <p:bldP spid="25612" grpId="0"/>
      <p:bldP spid="256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文本框 26625"/>
          <p:cNvSpPr txBox="1"/>
          <p:nvPr/>
        </p:nvSpPr>
        <p:spPr>
          <a:xfrm>
            <a:off x="519113" y="1201738"/>
            <a:ext cx="180975" cy="366712"/>
          </a:xfrm>
          <a:prstGeom prst="rect">
            <a:avLst/>
          </a:prstGeom>
          <a:noFill/>
          <a:ln w="9525">
            <a:noFill/>
          </a:ln>
        </p:spPr>
        <p:txBody>
          <a:bodyPr wrap="none" lIns="91425" tIns="45712" rIns="91425" bIns="45712" anchor="t">
            <a:spAutoFit/>
          </a:bodyPr>
          <a:p>
            <a:endParaRPr>
              <a:latin typeface="Arial" panose="020B0604020202020204" pitchFamily="34" charset="0"/>
            </a:endParaRPr>
          </a:p>
        </p:txBody>
      </p:sp>
      <p:sp>
        <p:nvSpPr>
          <p:cNvPr id="26627" name="文本框 26626"/>
          <p:cNvSpPr txBox="1"/>
          <p:nvPr/>
        </p:nvSpPr>
        <p:spPr>
          <a:xfrm>
            <a:off x="519113" y="698500"/>
            <a:ext cx="180975" cy="366713"/>
          </a:xfrm>
          <a:prstGeom prst="rect">
            <a:avLst/>
          </a:prstGeom>
          <a:noFill/>
          <a:ln w="9525">
            <a:noFill/>
          </a:ln>
        </p:spPr>
        <p:txBody>
          <a:bodyPr wrap="none" lIns="91425" tIns="45712" rIns="91425" bIns="45712" anchor="t">
            <a:spAutoFit/>
          </a:bodyPr>
          <a:p>
            <a:endParaRPr>
              <a:latin typeface="Arial" panose="020B0604020202020204" pitchFamily="34" charset="0"/>
            </a:endParaRPr>
          </a:p>
        </p:txBody>
      </p:sp>
      <p:sp>
        <p:nvSpPr>
          <p:cNvPr id="26628" name="文本框 26627"/>
          <p:cNvSpPr txBox="1"/>
          <p:nvPr/>
        </p:nvSpPr>
        <p:spPr>
          <a:xfrm>
            <a:off x="0" y="333375"/>
            <a:ext cx="9144000" cy="946150"/>
          </a:xfrm>
          <a:prstGeom prst="rect">
            <a:avLst/>
          </a:prstGeom>
          <a:noFill/>
          <a:ln w="9525">
            <a:noFill/>
          </a:ln>
        </p:spPr>
        <p:txBody>
          <a:bodyPr lIns="91425" tIns="45712" rIns="91425" bIns="45712">
            <a:spAutoFit/>
          </a:bodyPr>
          <a:p>
            <a:r>
              <a:rPr lang="zh-CN" altLang="en-US" sz="2800" b="1">
                <a:latin typeface="Arial" panose="020B0604020202020204" pitchFamily="34" charset="0"/>
              </a:rPr>
              <a:t>动词 </a:t>
            </a:r>
            <a:r>
              <a:rPr lang="en-US" altLang="zh-CN" sz="2800" b="1">
                <a:latin typeface="Arial" panose="020B0604020202020204" pitchFamily="34" charset="0"/>
              </a:rPr>
              <a:t>-ing </a:t>
            </a:r>
            <a:r>
              <a:rPr lang="zh-CN" altLang="en-US" sz="2800" b="1">
                <a:latin typeface="Arial" panose="020B0604020202020204" pitchFamily="34" charset="0"/>
              </a:rPr>
              <a:t>形式如果是短语，</a:t>
            </a:r>
            <a:r>
              <a:rPr lang="zh-CN" altLang="en-US" sz="2800" b="1">
                <a:solidFill>
                  <a:schemeClr val="tx2"/>
                </a:solidFill>
                <a:latin typeface="Arial" panose="020B0604020202020204" pitchFamily="34" charset="0"/>
              </a:rPr>
              <a:t>应</a:t>
            </a:r>
            <a:r>
              <a:rPr lang="zh-CN" altLang="en-US" sz="2800" b="1">
                <a:latin typeface="Arial" panose="020B0604020202020204" pitchFamily="34" charset="0"/>
              </a:rPr>
              <a:t>放在所修饰的名词</a:t>
            </a:r>
            <a:r>
              <a:rPr lang="zh-CN" altLang="en-US" b="1" u="sng">
                <a:latin typeface="Arial" panose="020B0604020202020204" pitchFamily="34" charset="0"/>
              </a:rPr>
              <a:t>           </a:t>
            </a:r>
            <a:r>
              <a:rPr lang="zh-CN" altLang="en-US" sz="2800" b="1">
                <a:latin typeface="Arial" panose="020B0604020202020204" pitchFamily="34" charset="0"/>
              </a:rPr>
              <a:t>，相当于</a:t>
            </a:r>
            <a:r>
              <a:rPr lang="en-US" altLang="zh-CN" sz="2800">
                <a:latin typeface="Arial" panose="020B0604020202020204" pitchFamily="34" charset="0"/>
              </a:rPr>
              <a:t>__________</a:t>
            </a:r>
            <a:r>
              <a:rPr lang="zh-CN" altLang="en-US" sz="2800" b="1">
                <a:latin typeface="Arial" panose="020B0604020202020204" pitchFamily="34" charset="0"/>
              </a:rPr>
              <a:t>。</a:t>
            </a:r>
            <a:endParaRPr lang="zh-CN" altLang="en-US" sz="2800" b="1">
              <a:latin typeface="Arial" panose="020B0604020202020204" pitchFamily="34" charset="0"/>
            </a:endParaRPr>
          </a:p>
        </p:txBody>
      </p:sp>
      <p:sp>
        <p:nvSpPr>
          <p:cNvPr id="26629" name="文本框 26628"/>
          <p:cNvSpPr txBox="1"/>
          <p:nvPr/>
        </p:nvSpPr>
        <p:spPr>
          <a:xfrm>
            <a:off x="0" y="1341438"/>
            <a:ext cx="9144000" cy="579437"/>
          </a:xfrm>
          <a:prstGeom prst="rect">
            <a:avLst/>
          </a:prstGeom>
          <a:noFill/>
          <a:ln w="9525">
            <a:noFill/>
          </a:ln>
        </p:spPr>
        <p:txBody>
          <a:bodyPr lIns="91425" tIns="45712" rIns="91425" bIns="45712">
            <a:spAutoFit/>
          </a:bodyPr>
          <a:p>
            <a:r>
              <a:rPr lang="en-US" altLang="zh-CN" sz="3200">
                <a:latin typeface="Arial" panose="020B0604020202020204" pitchFamily="34" charset="0"/>
              </a:rPr>
              <a:t>1. They are visitors </a:t>
            </a:r>
            <a:r>
              <a:rPr lang="en-US" altLang="zh-CN" sz="3200" b="1" i="1" u="sng">
                <a:latin typeface="华文新魏" pitchFamily="2" charset="-122"/>
                <a:ea typeface="华文新魏" pitchFamily="2" charset="-122"/>
              </a:rPr>
              <a:t>coming  from several countries</a:t>
            </a:r>
            <a:r>
              <a:rPr lang="en-US" altLang="zh-CN" sz="3200" b="1" i="1" u="sng">
                <a:latin typeface="Arial" panose="020B0604020202020204" pitchFamily="34" charset="0"/>
              </a:rPr>
              <a:t>.</a:t>
            </a:r>
            <a:endParaRPr lang="en-US" altLang="zh-CN" sz="3200" b="1" i="1" u="sng">
              <a:latin typeface="Arial" panose="020B0604020202020204" pitchFamily="34" charset="0"/>
            </a:endParaRPr>
          </a:p>
        </p:txBody>
      </p:sp>
      <p:sp>
        <p:nvSpPr>
          <p:cNvPr id="26630" name="文本框 26629"/>
          <p:cNvSpPr txBox="1"/>
          <p:nvPr/>
        </p:nvSpPr>
        <p:spPr>
          <a:xfrm>
            <a:off x="323850" y="2060575"/>
            <a:ext cx="7235825" cy="579438"/>
          </a:xfrm>
          <a:prstGeom prst="rect">
            <a:avLst/>
          </a:prstGeom>
          <a:noFill/>
          <a:ln w="9525">
            <a:noFill/>
          </a:ln>
        </p:spPr>
        <p:txBody>
          <a:bodyPr lIns="91425" tIns="45712" rIns="91425" bIns="45712">
            <a:spAutoFit/>
          </a:bodyPr>
          <a:p>
            <a:r>
              <a:rPr lang="zh-CN" altLang="en-US" sz="3200" b="1">
                <a:latin typeface="Arial" panose="020B0604020202020204" pitchFamily="34" charset="0"/>
              </a:rPr>
              <a:t>（</a:t>
            </a:r>
            <a:r>
              <a:rPr lang="en-US" altLang="zh-CN" sz="3200">
                <a:latin typeface="Arial" panose="020B0604020202020204" pitchFamily="34" charset="0"/>
              </a:rPr>
              <a:t>=who come from several countries</a:t>
            </a:r>
            <a:r>
              <a:rPr lang="en-US" altLang="zh-CN" sz="2800">
                <a:solidFill>
                  <a:srgbClr val="3333CC"/>
                </a:solidFill>
                <a:latin typeface="Arial" panose="020B0604020202020204" pitchFamily="34" charset="0"/>
              </a:rPr>
              <a:t>.</a:t>
            </a:r>
            <a:r>
              <a:rPr lang="zh-CN" altLang="en-US" sz="2800" b="1">
                <a:solidFill>
                  <a:srgbClr val="3333CC"/>
                </a:solidFill>
                <a:latin typeface="Arial" panose="020B0604020202020204" pitchFamily="34" charset="0"/>
              </a:rPr>
              <a:t>）</a:t>
            </a:r>
            <a:endParaRPr lang="zh-CN" altLang="en-US" sz="2800" b="1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26631" name="文本框 26630"/>
          <p:cNvSpPr txBox="1"/>
          <p:nvPr/>
        </p:nvSpPr>
        <p:spPr>
          <a:xfrm>
            <a:off x="0" y="2578100"/>
            <a:ext cx="9144000" cy="1066800"/>
          </a:xfrm>
          <a:prstGeom prst="rect">
            <a:avLst/>
          </a:prstGeom>
          <a:noFill/>
          <a:ln w="9525">
            <a:noFill/>
          </a:ln>
        </p:spPr>
        <p:txBody>
          <a:bodyPr lIns="91425" tIns="45712" rIns="91425" bIns="45712">
            <a:spAutoFit/>
          </a:bodyPr>
          <a:p>
            <a:r>
              <a:rPr lang="en-US" altLang="zh-CN" sz="3200">
                <a:latin typeface="Arial" panose="020B0604020202020204" pitchFamily="34" charset="0"/>
              </a:rPr>
              <a:t> 2.Three days later I received a letter </a:t>
            </a:r>
            <a:r>
              <a:rPr lang="en-US" altLang="zh-CN" sz="3200" b="1" i="1" u="sng">
                <a:latin typeface="华文新魏" pitchFamily="2" charset="-122"/>
                <a:ea typeface="华文新魏" pitchFamily="2" charset="-122"/>
              </a:rPr>
              <a:t>offering me</a:t>
            </a:r>
            <a:endParaRPr lang="en-US" altLang="zh-CN" sz="3200" b="1" i="1" u="sng">
              <a:latin typeface="华文新魏" pitchFamily="2" charset="-122"/>
              <a:ea typeface="华文新魏" pitchFamily="2" charset="-122"/>
            </a:endParaRPr>
          </a:p>
          <a:p>
            <a:r>
              <a:rPr lang="en-US" altLang="zh-CN" sz="3200" b="1" i="1" u="sng">
                <a:latin typeface="华文新魏" pitchFamily="2" charset="-122"/>
                <a:ea typeface="华文新魏" pitchFamily="2" charset="-122"/>
              </a:rPr>
              <a:t>  the job.</a:t>
            </a:r>
            <a:endParaRPr lang="en-US" altLang="zh-CN" sz="3200" b="1" i="1" u="sng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26632" name="文本框 26631"/>
          <p:cNvSpPr txBox="1"/>
          <p:nvPr/>
        </p:nvSpPr>
        <p:spPr>
          <a:xfrm>
            <a:off x="3059113" y="3065463"/>
            <a:ext cx="5545137" cy="579437"/>
          </a:xfrm>
          <a:prstGeom prst="rect">
            <a:avLst/>
          </a:prstGeom>
          <a:noFill/>
          <a:ln w="9525">
            <a:noFill/>
          </a:ln>
        </p:spPr>
        <p:txBody>
          <a:bodyPr lIns="91425" tIns="45712" rIns="91425" bIns="45712">
            <a:spAutoFit/>
          </a:bodyPr>
          <a:p>
            <a:r>
              <a:rPr lang="zh-CN" altLang="en-US" sz="3200" b="1">
                <a:latin typeface="Arial" panose="020B0604020202020204" pitchFamily="34" charset="0"/>
              </a:rPr>
              <a:t>（</a:t>
            </a:r>
            <a:r>
              <a:rPr lang="en-US" altLang="zh-CN" sz="3200" b="1">
                <a:latin typeface="Arial" panose="020B0604020202020204" pitchFamily="34" charset="0"/>
              </a:rPr>
              <a:t>=</a:t>
            </a:r>
            <a:r>
              <a:rPr lang="en-US" altLang="zh-CN" sz="3200">
                <a:latin typeface="Arial" panose="020B0604020202020204" pitchFamily="34" charset="0"/>
              </a:rPr>
              <a:t>which offered me the job.</a:t>
            </a:r>
            <a:r>
              <a:rPr lang="zh-CN" altLang="en-US" sz="3200" b="1">
                <a:latin typeface="Arial" panose="020B0604020202020204" pitchFamily="34" charset="0"/>
              </a:rPr>
              <a:t>）</a:t>
            </a:r>
            <a:endParaRPr lang="zh-CN" altLang="en-US" sz="3200" b="1">
              <a:latin typeface="Arial" panose="020B0604020202020204" pitchFamily="34" charset="0"/>
            </a:endParaRPr>
          </a:p>
        </p:txBody>
      </p:sp>
      <p:sp>
        <p:nvSpPr>
          <p:cNvPr id="26633" name="文本框 26632"/>
          <p:cNvSpPr txBox="1"/>
          <p:nvPr/>
        </p:nvSpPr>
        <p:spPr>
          <a:xfrm>
            <a:off x="215900" y="4005263"/>
            <a:ext cx="8928100" cy="579437"/>
          </a:xfrm>
          <a:prstGeom prst="rect">
            <a:avLst/>
          </a:prstGeom>
          <a:noFill/>
          <a:ln w="9525">
            <a:noFill/>
          </a:ln>
        </p:spPr>
        <p:txBody>
          <a:bodyPr lIns="91425" tIns="45712" rIns="91425" bIns="45712">
            <a:spAutoFit/>
          </a:bodyPr>
          <a:p>
            <a:r>
              <a:rPr lang="en-US" altLang="zh-CN" sz="3200">
                <a:latin typeface="Arial" panose="020B0604020202020204" pitchFamily="34" charset="0"/>
              </a:rPr>
              <a:t>3.The girl </a:t>
            </a:r>
            <a:r>
              <a:rPr lang="en-US" altLang="zh-CN" sz="3200" b="1" i="1" u="sng">
                <a:latin typeface="华文新魏" pitchFamily="2" charset="-122"/>
                <a:ea typeface="华文新魏" pitchFamily="2" charset="-122"/>
              </a:rPr>
              <a:t>standing there</a:t>
            </a:r>
            <a:r>
              <a:rPr lang="en-US" altLang="zh-CN" sz="3200">
                <a:latin typeface="Arial" panose="020B0604020202020204" pitchFamily="34" charset="0"/>
              </a:rPr>
              <a:t> is my classmate.</a:t>
            </a:r>
            <a:endParaRPr lang="en-US" altLang="zh-CN" sz="3200">
              <a:latin typeface="Arial" panose="020B0604020202020204" pitchFamily="34" charset="0"/>
            </a:endParaRPr>
          </a:p>
        </p:txBody>
      </p:sp>
      <p:pic>
        <p:nvPicPr>
          <p:cNvPr id="26634" name="内容占位符 26633" descr="社标"/>
          <p:cNvPicPr>
            <a:picLocks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8462963" y="0"/>
            <a:ext cx="681037" cy="747713"/>
          </a:xfrm>
          <a:ln/>
        </p:spPr>
      </p:pic>
      <p:sp>
        <p:nvSpPr>
          <p:cNvPr id="26635" name="文本框 26634"/>
          <p:cNvSpPr txBox="1"/>
          <p:nvPr/>
        </p:nvSpPr>
        <p:spPr>
          <a:xfrm>
            <a:off x="468313" y="4652963"/>
            <a:ext cx="7704137" cy="64135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latin typeface="Arial" panose="020B0604020202020204" pitchFamily="34" charset="0"/>
              </a:rPr>
              <a:t>                   </a:t>
            </a:r>
            <a:r>
              <a:rPr lang="zh-CN" altLang="en-US" sz="2400" b="1">
                <a:latin typeface="Arial" panose="020B0604020202020204" pitchFamily="34" charset="0"/>
              </a:rPr>
              <a:t>（ </a:t>
            </a:r>
            <a:r>
              <a:rPr lang="en-US" altLang="zh-CN" sz="2400" b="1">
                <a:latin typeface="Arial" panose="020B0604020202020204" pitchFamily="34" charset="0"/>
              </a:rPr>
              <a:t>=</a:t>
            </a:r>
            <a:r>
              <a:rPr lang="en-US" altLang="zh-CN" sz="3600" b="1">
                <a:latin typeface="Times New Roman" panose="02020603050405020304" pitchFamily="2" charset="0"/>
              </a:rPr>
              <a:t>who stands there</a:t>
            </a:r>
            <a:r>
              <a:rPr lang="en-US" altLang="zh-CN" sz="2400" b="1">
                <a:latin typeface="Arial" panose="020B0604020202020204" pitchFamily="34" charset="0"/>
              </a:rPr>
              <a:t> </a:t>
            </a:r>
            <a:r>
              <a:rPr lang="zh-CN" altLang="en-US" sz="2400" b="1">
                <a:latin typeface="Arial" panose="020B0604020202020204" pitchFamily="34" charset="0"/>
              </a:rPr>
              <a:t>）</a:t>
            </a:r>
            <a:endParaRPr lang="zh-CN" altLang="en-US" sz="2400" b="1">
              <a:latin typeface="Arial" panose="020B0604020202020204" pitchFamily="34" charset="0"/>
            </a:endParaRPr>
          </a:p>
        </p:txBody>
      </p:sp>
      <p:sp>
        <p:nvSpPr>
          <p:cNvPr id="26636" name="文本框 26635"/>
          <p:cNvSpPr txBox="1"/>
          <p:nvPr/>
        </p:nvSpPr>
        <p:spPr>
          <a:xfrm>
            <a:off x="287338" y="5373688"/>
            <a:ext cx="8856662" cy="1036637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p>
            <a:pPr>
              <a:spcBef>
                <a:spcPct val="50000"/>
              </a:spcBef>
            </a:pPr>
            <a:r>
              <a:rPr lang="en-US" altLang="zh-CN" sz="3200">
                <a:latin typeface="Arial" panose="020B0604020202020204" pitchFamily="34" charset="0"/>
              </a:rPr>
              <a:t>4. The man </a:t>
            </a:r>
            <a:r>
              <a:rPr lang="en-US" altLang="zh-CN" sz="3200" b="1" i="1" u="sng">
                <a:latin typeface="华文新魏" pitchFamily="2" charset="-122"/>
                <a:ea typeface="华文新魏" pitchFamily="2" charset="-122"/>
              </a:rPr>
              <a:t>speaking to the teacher</a:t>
            </a:r>
            <a:r>
              <a:rPr lang="en-US" altLang="zh-CN" sz="3200">
                <a:latin typeface="Arial" panose="020B0604020202020204" pitchFamily="34" charset="0"/>
              </a:rPr>
              <a:t> is my father.</a:t>
            </a:r>
            <a:endParaRPr lang="en-US" altLang="zh-CN" sz="32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000">
                <a:latin typeface="Arial" panose="020B0604020202020204" pitchFamily="34" charset="0"/>
              </a:rPr>
              <a:t>           </a:t>
            </a:r>
            <a:endParaRPr lang="en-US" altLang="zh-CN" sz="2400">
              <a:latin typeface="Arial" panose="020B0604020202020204" pitchFamily="34" charset="0"/>
            </a:endParaRPr>
          </a:p>
        </p:txBody>
      </p:sp>
      <p:sp>
        <p:nvSpPr>
          <p:cNvPr id="26637" name="文本框 26636"/>
          <p:cNvSpPr txBox="1"/>
          <p:nvPr/>
        </p:nvSpPr>
        <p:spPr>
          <a:xfrm>
            <a:off x="7812088" y="26035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</a:rPr>
              <a:t>后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26638" name="文本框 26637"/>
          <p:cNvSpPr txBox="1"/>
          <p:nvPr/>
        </p:nvSpPr>
        <p:spPr>
          <a:xfrm>
            <a:off x="1187450" y="692150"/>
            <a:ext cx="19446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</a:rPr>
              <a:t>定语从句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26639" name="文本框 26638"/>
          <p:cNvSpPr txBox="1"/>
          <p:nvPr/>
        </p:nvSpPr>
        <p:spPr>
          <a:xfrm>
            <a:off x="1547813" y="6021388"/>
            <a:ext cx="6357937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 u="sng">
                <a:latin typeface="Arial" panose="020B0604020202020204" pitchFamily="34" charset="0"/>
              </a:rPr>
              <a:t>(who is speaking to the teacher)</a:t>
            </a:r>
            <a:endParaRPr lang="en-US" altLang="zh-CN" sz="3200" b="1" u="sng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  <p:bldP spid="26629" grpId="0"/>
      <p:bldP spid="26630" grpId="0"/>
      <p:bldP spid="26631" grpId="0"/>
      <p:bldP spid="26632" grpId="0"/>
      <p:bldP spid="26633" grpId="0"/>
      <p:bldP spid="26635" grpId="0"/>
      <p:bldP spid="26636" grpId="0"/>
      <p:bldP spid="26637" grpId="0"/>
      <p:bldP spid="26638" grpId="0"/>
      <p:bldP spid="266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文本框 27649"/>
          <p:cNvSpPr txBox="1"/>
          <p:nvPr/>
        </p:nvSpPr>
        <p:spPr>
          <a:xfrm>
            <a:off x="457200" y="1676400"/>
            <a:ext cx="8229600" cy="1160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Step 2.</a:t>
            </a:r>
            <a:r>
              <a:rPr lang="en-US" altLang="zh-CN" sz="2400">
                <a:latin typeface="Times New Roman" panose="02020603050405020304" pitchFamily="2" charset="0"/>
              </a:rPr>
              <a:t> </a:t>
            </a:r>
            <a:r>
              <a:rPr lang="en-US" altLang="zh-CN" sz="2800" b="1">
                <a:latin typeface="Times New Roman" panose="02020603050405020304" pitchFamily="2" charset="0"/>
              </a:rPr>
              <a:t>The boy 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2" charset="0"/>
              </a:rPr>
              <a:t>who is coming to dinner this evening</a:t>
            </a:r>
            <a:r>
              <a:rPr lang="en-US" altLang="zh-CN" sz="2800" b="1">
                <a:latin typeface="Times New Roman" panose="02020603050405020304" pitchFamily="2" charset="0"/>
              </a:rPr>
              <a:t> </a:t>
            </a:r>
            <a:endParaRPr lang="en-US" altLang="zh-CN" sz="28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             is a  classmate of mine.</a:t>
            </a:r>
            <a:endParaRPr lang="en-US" altLang="zh-CN" sz="2800" b="1">
              <a:latin typeface="Times New Roman" panose="02020603050405020304" pitchFamily="2" charset="0"/>
            </a:endParaRPr>
          </a:p>
        </p:txBody>
      </p:sp>
      <p:sp>
        <p:nvSpPr>
          <p:cNvPr id="27651" name="文本框 27650"/>
          <p:cNvSpPr txBox="1"/>
          <p:nvPr/>
        </p:nvSpPr>
        <p:spPr>
          <a:xfrm>
            <a:off x="381000" y="457200"/>
            <a:ext cx="8153400" cy="1160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 Step 1. The boy is coming to dinner this evening</a:t>
            </a:r>
            <a:endParaRPr lang="en-US" altLang="zh-CN" sz="28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              He is a classmate of mine.</a:t>
            </a:r>
            <a:endParaRPr lang="en-US" altLang="zh-CN" sz="2800" b="1">
              <a:latin typeface="Times New Roman" panose="02020603050405020304" pitchFamily="2" charset="0"/>
            </a:endParaRPr>
          </a:p>
        </p:txBody>
      </p:sp>
      <p:sp>
        <p:nvSpPr>
          <p:cNvPr id="27652" name="文本框 27651"/>
          <p:cNvSpPr txBox="1"/>
          <p:nvPr/>
        </p:nvSpPr>
        <p:spPr>
          <a:xfrm>
            <a:off x="457200" y="3048000"/>
            <a:ext cx="8305800" cy="116046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Step 3</a:t>
            </a:r>
            <a:r>
              <a:rPr lang="en-US" altLang="zh-CN" sz="2400">
                <a:latin typeface="Times New Roman" panose="02020603050405020304" pitchFamily="2" charset="0"/>
              </a:rPr>
              <a:t>. </a:t>
            </a:r>
            <a:r>
              <a:rPr lang="en-US" altLang="zh-CN" sz="2800" b="1">
                <a:latin typeface="Times New Roman" panose="02020603050405020304" pitchFamily="2" charset="0"/>
              </a:rPr>
              <a:t>The boy 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2" charset="0"/>
              </a:rPr>
              <a:t>coming to dinner this evening</a:t>
            </a:r>
            <a:r>
              <a:rPr lang="en-US" altLang="zh-CN" sz="2800" b="1">
                <a:latin typeface="Times New Roman" panose="02020603050405020304" pitchFamily="2" charset="0"/>
              </a:rPr>
              <a:t> is a   </a:t>
            </a:r>
            <a:endParaRPr lang="en-US" altLang="zh-CN" sz="28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            classmate of  mine.</a:t>
            </a:r>
            <a:endParaRPr lang="en-US" altLang="zh-CN" sz="2400">
              <a:latin typeface="Times New Roman" panose="02020603050405020304" pitchFamily="2" charset="0"/>
            </a:endParaRPr>
          </a:p>
        </p:txBody>
      </p:sp>
      <p:sp>
        <p:nvSpPr>
          <p:cNvPr id="27653" name="文本框 27652"/>
          <p:cNvSpPr txBox="1"/>
          <p:nvPr/>
        </p:nvSpPr>
        <p:spPr>
          <a:xfrm>
            <a:off x="533400" y="4876800"/>
            <a:ext cx="8229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sz="2400">
              <a:latin typeface="Times New Roman" panose="02020603050405020304" pitchFamily="2" charset="0"/>
            </a:endParaRPr>
          </a:p>
        </p:txBody>
      </p:sp>
      <p:sp>
        <p:nvSpPr>
          <p:cNvPr id="27654" name="文本框 27653"/>
          <p:cNvSpPr txBox="1"/>
          <p:nvPr/>
        </p:nvSpPr>
        <p:spPr>
          <a:xfrm>
            <a:off x="457200" y="4419600"/>
            <a:ext cx="8305800" cy="181133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Wrong :  The boy is coming to dinner this evening is </a:t>
            </a:r>
            <a:endParaRPr lang="en-US" altLang="zh-CN" sz="28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                a classmate of mine</a:t>
            </a:r>
            <a:r>
              <a:rPr lang="en-US" altLang="zh-CN" sz="2400">
                <a:latin typeface="Times New Roman" panose="02020603050405020304" pitchFamily="2" charset="0"/>
              </a:rPr>
              <a:t> </a:t>
            </a:r>
            <a:endParaRPr lang="en-US" altLang="zh-CN" sz="2400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>
                <a:latin typeface="Times New Roman" panose="02020603050405020304" pitchFamily="2" charset="0"/>
              </a:rPr>
              <a:t>       </a:t>
            </a:r>
            <a:r>
              <a:rPr lang="en-US" altLang="zh-CN" sz="2800" b="1">
                <a:latin typeface="Times New Roman" panose="02020603050405020304" pitchFamily="2" charset="0"/>
              </a:rPr>
              <a:t>There are some people are waiting at the bus stop</a:t>
            </a:r>
            <a:endParaRPr lang="en-US" altLang="zh-CN" sz="2800" b="1">
              <a:latin typeface="Times New Roman" panose="02020603050405020304" pitchFamily="2" charset="0"/>
            </a:endParaRPr>
          </a:p>
        </p:txBody>
      </p:sp>
      <p:sp>
        <p:nvSpPr>
          <p:cNvPr id="27655" name="矩形 27654"/>
          <p:cNvSpPr/>
          <p:nvPr/>
        </p:nvSpPr>
        <p:spPr>
          <a:xfrm>
            <a:off x="6019800" y="4724400"/>
            <a:ext cx="16002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 b="1">
                <a:ln w="9525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35921" dir="2699999" algn="ctr" rotWithShape="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x</a:t>
            </a:r>
            <a:endParaRPr lang="zh-CN" altLang="en-US" sz="3600" b="1">
              <a:ln w="952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effectLst>
                <a:outerShdw dist="35921" dir="2699999" algn="ctr" rotWithShape="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7656" name="文本框 27655"/>
          <p:cNvSpPr txBox="1"/>
          <p:nvPr/>
        </p:nvSpPr>
        <p:spPr>
          <a:xfrm>
            <a:off x="3200400" y="4648200"/>
            <a:ext cx="762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400" u="sng">
                <a:latin typeface="Times New Roman" panose="02020603050405020304" pitchFamily="2" charset="0"/>
              </a:rPr>
              <a:t>__</a:t>
            </a:r>
            <a:endParaRPr lang="en-US" altLang="zh-CN" sz="2400" u="sng">
              <a:latin typeface="Times New Roman" panose="02020603050405020304" pitchFamily="2" charset="0"/>
            </a:endParaRPr>
          </a:p>
        </p:txBody>
      </p:sp>
      <p:sp>
        <p:nvSpPr>
          <p:cNvPr id="27657" name="文本框 27656"/>
          <p:cNvSpPr txBox="1"/>
          <p:nvPr/>
        </p:nvSpPr>
        <p:spPr>
          <a:xfrm>
            <a:off x="4572000" y="5791200"/>
            <a:ext cx="5873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latin typeface="Times New Roman" panose="02020603050405020304" pitchFamily="2" charset="0"/>
              </a:rPr>
              <a:t>__</a:t>
            </a:r>
            <a:endParaRPr lang="en-US" altLang="zh-CN" sz="2400"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/>
      <p:bldP spid="27652" grpId="0" animBg="1"/>
      <p:bldP spid="27653" grpId="0"/>
      <p:bldP spid="27654" grpId="0" animBg="1"/>
      <p:bldP spid="27656" grpId="0"/>
      <p:bldP spid="2765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文本框 28673"/>
          <p:cNvSpPr txBox="1"/>
          <p:nvPr/>
        </p:nvSpPr>
        <p:spPr>
          <a:xfrm>
            <a:off x="179388" y="0"/>
            <a:ext cx="4248150" cy="641350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>
            <a:spAutoFit/>
          </a:bodyPr>
          <a:p>
            <a:r>
              <a:rPr lang="en-US" altLang="zh-CN" sz="3600" b="1">
                <a:effectLst>
                  <a:outerShdw blurRad="38100" dist="38100" dir="2700000">
                    <a:srgbClr val="FFFFFF"/>
                  </a:outerShdw>
                </a:effectLst>
                <a:latin typeface="Arial" panose="020B0604020202020204" pitchFamily="34" charset="0"/>
              </a:rPr>
              <a:t>5.</a:t>
            </a:r>
            <a:r>
              <a:rPr lang="zh-CN" altLang="en-US" sz="3600" b="1">
                <a:effectLst>
                  <a:outerShdw blurRad="38100" dist="38100" dir="2700000">
                    <a:srgbClr val="FFFFFF"/>
                  </a:outerShdw>
                </a:effectLst>
                <a:latin typeface="Arial" panose="020B0604020202020204" pitchFamily="34" charset="0"/>
              </a:rPr>
              <a:t>现在分词作状语</a:t>
            </a:r>
            <a:endParaRPr lang="zh-CN" altLang="en-US" sz="3600" b="1">
              <a:effectLst>
                <a:outerShdw blurRad="38100" dist="38100" dir="2700000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8675" name="文本框 28674"/>
          <p:cNvSpPr txBox="1"/>
          <p:nvPr/>
        </p:nvSpPr>
        <p:spPr>
          <a:xfrm>
            <a:off x="0" y="1404938"/>
            <a:ext cx="9185275" cy="5453062"/>
          </a:xfrm>
          <a:prstGeom prst="rect">
            <a:avLst/>
          </a:prstGeom>
          <a:noFill/>
          <a:ln w="9525">
            <a:noFill/>
          </a:ln>
        </p:spPr>
        <p:txBody>
          <a:bodyPr wrap="none" lIns="91427" tIns="45713" rIns="91427" bIns="45713" anchor="t">
            <a:spAutoFit/>
          </a:bodyPr>
          <a:p>
            <a:r>
              <a:rPr lang="en-US" altLang="zh-CN" sz="2400" b="1">
                <a:latin typeface="Arial" panose="020B0604020202020204" pitchFamily="34" charset="0"/>
              </a:rPr>
              <a:t>          </a:t>
            </a:r>
            <a:r>
              <a:rPr lang="zh-CN" altLang="en-US" sz="3200" b="1">
                <a:latin typeface="Arial" panose="020B0604020202020204" pitchFamily="34" charset="0"/>
              </a:rPr>
              <a:t>现在分词作状语时，</a:t>
            </a:r>
            <a:r>
              <a:rPr lang="en-US" altLang="zh-CN" sz="3200" b="1">
                <a:latin typeface="Arial" panose="020B0604020202020204" pitchFamily="34" charset="0"/>
              </a:rPr>
              <a:t>⑴</a:t>
            </a:r>
            <a:r>
              <a:rPr lang="zh-CN" altLang="en-US" sz="3200" b="1">
                <a:latin typeface="Arial" panose="020B0604020202020204" pitchFamily="34" charset="0"/>
              </a:rPr>
              <a:t>分词的</a:t>
            </a:r>
            <a:r>
              <a:rPr lang="zh-CN" altLang="en-US" sz="3200" b="1">
                <a:solidFill>
                  <a:srgbClr val="FF3300"/>
                </a:solidFill>
                <a:latin typeface="Arial" panose="020B0604020202020204" pitchFamily="34" charset="0"/>
              </a:rPr>
              <a:t>逻辑主语</a:t>
            </a:r>
            <a:r>
              <a:rPr lang="zh-CN" altLang="en-US" sz="3200" b="1">
                <a:solidFill>
                  <a:srgbClr val="0000CC"/>
                </a:solidFill>
                <a:latin typeface="Arial" panose="020B0604020202020204" pitchFamily="34" charset="0"/>
              </a:rPr>
              <a:t>必须</a:t>
            </a:r>
            <a:r>
              <a:rPr lang="zh-CN" altLang="en-US" sz="3200" b="1">
                <a:latin typeface="Arial" panose="020B0604020202020204" pitchFamily="34" charset="0"/>
              </a:rPr>
              <a:t>是</a:t>
            </a:r>
            <a:endParaRPr lang="zh-CN" altLang="en-US" sz="3200" b="1">
              <a:latin typeface="Arial" panose="020B0604020202020204" pitchFamily="34" charset="0"/>
            </a:endParaRPr>
          </a:p>
          <a:p>
            <a:r>
              <a:rPr lang="zh-CN" altLang="en-US" sz="3200" b="1">
                <a:solidFill>
                  <a:srgbClr val="FF3300"/>
                </a:solidFill>
                <a:latin typeface="Arial" panose="020B0604020202020204" pitchFamily="34" charset="0"/>
              </a:rPr>
              <a:t>句子的主语</a:t>
            </a:r>
            <a:r>
              <a:rPr lang="zh-CN" altLang="en-US" sz="3200" b="1">
                <a:latin typeface="Arial" panose="020B0604020202020204" pitchFamily="34" charset="0"/>
              </a:rPr>
              <a:t>，</a:t>
            </a:r>
            <a:r>
              <a:rPr lang="en-US" altLang="zh-CN" sz="3200" b="1">
                <a:latin typeface="Arial" panose="020B0604020202020204" pitchFamily="34" charset="0"/>
              </a:rPr>
              <a:t>⑵</a:t>
            </a:r>
            <a:r>
              <a:rPr lang="zh-CN" altLang="en-US" sz="3200" b="1">
                <a:latin typeface="Arial" panose="020B0604020202020204" pitchFamily="34" charset="0"/>
              </a:rPr>
              <a:t>分词必须和句中的主语含有</a:t>
            </a:r>
            <a:r>
              <a:rPr lang="zh-CN" altLang="en-US" sz="3200" b="1">
                <a:solidFill>
                  <a:srgbClr val="0000CC"/>
                </a:solidFill>
                <a:latin typeface="Arial" panose="020B0604020202020204" pitchFamily="34" charset="0"/>
              </a:rPr>
              <a:t>逻辑</a:t>
            </a:r>
            <a:r>
              <a:rPr lang="zh-CN" altLang="en-US" sz="3200" b="1">
                <a:latin typeface="Arial" panose="020B0604020202020204" pitchFamily="34" charset="0"/>
              </a:rPr>
              <a:t>上</a:t>
            </a:r>
            <a:endParaRPr lang="zh-CN" altLang="en-US" sz="3200" b="1">
              <a:latin typeface="Arial" panose="020B0604020202020204" pitchFamily="34" charset="0"/>
            </a:endParaRPr>
          </a:p>
          <a:p>
            <a:r>
              <a:rPr lang="zh-CN" altLang="en-US" sz="3200" b="1">
                <a:latin typeface="Arial" panose="020B0604020202020204" pitchFamily="34" charset="0"/>
              </a:rPr>
              <a:t>的</a:t>
            </a:r>
            <a:r>
              <a:rPr lang="zh-CN" altLang="en-US" sz="3200" b="1">
                <a:solidFill>
                  <a:srgbClr val="0000CC"/>
                </a:solidFill>
                <a:latin typeface="Arial" panose="020B0604020202020204" pitchFamily="34" charset="0"/>
              </a:rPr>
              <a:t>主谓关系</a:t>
            </a:r>
            <a:r>
              <a:rPr lang="zh-CN" altLang="en-US" sz="3200" b="1">
                <a:latin typeface="Arial" panose="020B0604020202020204" pitchFamily="34" charset="0"/>
              </a:rPr>
              <a:t>，否则不能用现在分词作状语。</a:t>
            </a:r>
            <a:endParaRPr lang="zh-CN" altLang="en-US" sz="3200" b="1">
              <a:latin typeface="Arial" panose="020B0604020202020204" pitchFamily="34" charset="0"/>
            </a:endParaRPr>
          </a:p>
          <a:p>
            <a:r>
              <a:rPr lang="zh-CN" altLang="en-US" sz="3200" b="1" u="sng">
                <a:latin typeface="Arial" panose="020B0604020202020204" pitchFamily="34" charset="0"/>
              </a:rPr>
              <a:t>但要注意它的各种形式变化：</a:t>
            </a:r>
            <a:endParaRPr lang="zh-CN" altLang="en-US" sz="3200" b="1">
              <a:latin typeface="Arial" panose="020B0604020202020204" pitchFamily="34" charset="0"/>
            </a:endParaRPr>
          </a:p>
          <a:p>
            <a:r>
              <a:rPr lang="zh-CN" altLang="en-US" sz="3200" b="1">
                <a:latin typeface="Arial" panose="020B0604020202020204" pitchFamily="34" charset="0"/>
              </a:rPr>
              <a:t>            </a:t>
            </a:r>
            <a:endParaRPr lang="zh-CN" altLang="en-US" sz="3200" b="1">
              <a:latin typeface="Arial" panose="020B0604020202020204" pitchFamily="34" charset="0"/>
            </a:endParaRPr>
          </a:p>
          <a:p>
            <a:r>
              <a:rPr lang="en-US" altLang="zh-CN" sz="3200" b="1">
                <a:latin typeface="Arial" panose="020B0604020202020204" pitchFamily="34" charset="0"/>
              </a:rPr>
              <a:t>True or false:</a:t>
            </a:r>
            <a:endParaRPr lang="en-US" altLang="zh-CN" sz="3200" b="1">
              <a:latin typeface="Arial" panose="020B0604020202020204" pitchFamily="34" charset="0"/>
            </a:endParaRPr>
          </a:p>
          <a:p>
            <a:r>
              <a:rPr lang="en-US" altLang="zh-CN" sz="3200" b="1">
                <a:latin typeface="Arial" panose="020B0604020202020204" pitchFamily="34" charset="0"/>
              </a:rPr>
              <a:t>1.Seeing from the top, the school looks more </a:t>
            </a:r>
            <a:endParaRPr lang="en-US" altLang="zh-CN" sz="3200" b="1">
              <a:latin typeface="Arial" panose="020B0604020202020204" pitchFamily="34" charset="0"/>
            </a:endParaRPr>
          </a:p>
          <a:p>
            <a:r>
              <a:rPr lang="en-US" altLang="zh-CN" sz="3200" b="1">
                <a:latin typeface="Arial" panose="020B0604020202020204" pitchFamily="34" charset="0"/>
              </a:rPr>
              <a:t>beautiful.(   )</a:t>
            </a:r>
            <a:endParaRPr lang="en-US" altLang="zh-CN" sz="3200" b="1">
              <a:latin typeface="Arial" panose="020B0604020202020204" pitchFamily="34" charset="0"/>
            </a:endParaRPr>
          </a:p>
          <a:p>
            <a:r>
              <a:rPr lang="en-US" altLang="zh-CN" sz="3200" b="1">
                <a:latin typeface="Arial" panose="020B0604020202020204" pitchFamily="34" charset="0"/>
              </a:rPr>
              <a:t>2. Seeing from the top, we find the school </a:t>
            </a:r>
            <a:endParaRPr lang="en-US" altLang="zh-CN" sz="3200" b="1">
              <a:latin typeface="Arial" panose="020B0604020202020204" pitchFamily="34" charset="0"/>
            </a:endParaRPr>
          </a:p>
          <a:p>
            <a:r>
              <a:rPr lang="en-US" altLang="zh-CN" sz="3200" b="1">
                <a:latin typeface="Arial" panose="020B0604020202020204" pitchFamily="34" charset="0"/>
              </a:rPr>
              <a:t>more beautiful.(   ) </a:t>
            </a:r>
            <a:endParaRPr lang="en-US" altLang="zh-CN" sz="3200" b="1">
              <a:latin typeface="Arial" panose="020B0604020202020204" pitchFamily="34" charset="0"/>
            </a:endParaRPr>
          </a:p>
          <a:p>
            <a:endParaRPr lang="en-US" altLang="zh-CN" sz="3200" b="1">
              <a:latin typeface="Arial" panose="020B0604020202020204" pitchFamily="34" charset="0"/>
            </a:endParaRPr>
          </a:p>
        </p:txBody>
      </p:sp>
      <p:sp>
        <p:nvSpPr>
          <p:cNvPr id="28676" name="文本框 28675"/>
          <p:cNvSpPr txBox="1"/>
          <p:nvPr/>
        </p:nvSpPr>
        <p:spPr>
          <a:xfrm>
            <a:off x="323850" y="4724400"/>
            <a:ext cx="857250" cy="457200"/>
          </a:xfrm>
          <a:prstGeom prst="rect">
            <a:avLst/>
          </a:prstGeom>
          <a:noFill/>
          <a:ln w="9525">
            <a:noFill/>
          </a:ln>
        </p:spPr>
        <p:txBody>
          <a:bodyPr wrap="none" lIns="91427" tIns="45713" rIns="91427" bIns="45713" anchor="t">
            <a:spAutoFit/>
          </a:bodyPr>
          <a:p>
            <a:r>
              <a:rPr lang="en-US" altLang="zh-CN" sz="2400" b="1">
                <a:latin typeface="Arial" panose="020B0604020202020204" pitchFamily="34" charset="0"/>
              </a:rPr>
              <a:t>        </a:t>
            </a:r>
            <a:endParaRPr lang="en-US" altLang="zh-CN" sz="2400" b="1">
              <a:latin typeface="Arial" panose="020B0604020202020204" pitchFamily="34" charset="0"/>
            </a:endParaRPr>
          </a:p>
        </p:txBody>
      </p:sp>
      <p:pic>
        <p:nvPicPr>
          <p:cNvPr id="28677" name="内容占位符 28676" descr="社标"/>
          <p:cNvPicPr>
            <a:picLocks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8397875" y="0"/>
            <a:ext cx="746125" cy="819150"/>
          </a:xfrm>
          <a:ln/>
        </p:spPr>
      </p:pic>
      <p:sp>
        <p:nvSpPr>
          <p:cNvPr id="28678" name="文本框 28677"/>
          <p:cNvSpPr txBox="1"/>
          <p:nvPr/>
        </p:nvSpPr>
        <p:spPr>
          <a:xfrm rot="-10835435" flipV="1">
            <a:off x="1979613" y="4797425"/>
            <a:ext cx="45243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>
                <a:solidFill>
                  <a:srgbClr val="FF3300"/>
                </a:solidFill>
                <a:latin typeface="Times New Roman" panose="02020603050405020304" pitchFamily="2" charset="0"/>
              </a:rPr>
              <a:t>F</a:t>
            </a:r>
            <a:endParaRPr lang="en-US" altLang="zh-CN" sz="3600">
              <a:solidFill>
                <a:srgbClr val="FF3300"/>
              </a:solidFill>
              <a:latin typeface="Times New Roman" panose="02020603050405020304" pitchFamily="2" charset="0"/>
            </a:endParaRPr>
          </a:p>
        </p:txBody>
      </p:sp>
      <p:sp>
        <p:nvSpPr>
          <p:cNvPr id="28679" name="文本框 28678"/>
          <p:cNvSpPr txBox="1"/>
          <p:nvPr/>
        </p:nvSpPr>
        <p:spPr>
          <a:xfrm rot="-10835435" flipV="1">
            <a:off x="3059113" y="5805488"/>
            <a:ext cx="45243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>
                <a:solidFill>
                  <a:srgbClr val="FF3300"/>
                </a:solidFill>
                <a:latin typeface="Times New Roman" panose="02020603050405020304" pitchFamily="2" charset="0"/>
              </a:rPr>
              <a:t>T</a:t>
            </a:r>
            <a:endParaRPr lang="en-US" altLang="zh-CN" sz="3600">
              <a:solidFill>
                <a:srgbClr val="FF33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75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31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675">
                                            <p:txEl>
                                              <p:charRg st="31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75">
                                            <p:txEl>
                                              <p:charRg st="31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54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charRg st="54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675">
                                            <p:txEl>
                                              <p:charRg st="54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74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75">
                                            <p:txEl>
                                              <p:charRg st="74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charRg st="74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101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675">
                                            <p:txEl>
                                              <p:charRg st="101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charRg st="101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116" end="1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675">
                                            <p:txEl>
                                              <p:charRg st="116" end="16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675">
                                            <p:txEl>
                                              <p:charRg st="116" end="16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162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charRg st="162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675">
                                            <p:txEl>
                                              <p:charRg st="162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178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675">
                                            <p:txEl>
                                              <p:charRg st="178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75">
                                            <p:txEl>
                                              <p:charRg st="178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222" end="2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675">
                                            <p:txEl>
                                              <p:charRg st="222" end="24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675">
                                            <p:txEl>
                                              <p:charRg st="222" end="24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8" grpId="0"/>
      <p:bldP spid="2867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9698" name="内容占位符 29697"/>
          <p:cNvGraphicFramePr/>
          <p:nvPr>
            <p:ph idx="4294967295"/>
          </p:nvPr>
        </p:nvGraphicFramePr>
        <p:xfrm>
          <a:off x="423863" y="587375"/>
          <a:ext cx="8110537" cy="2874963"/>
        </p:xfrm>
        <a:graphic>
          <a:graphicData uri="http://schemas.openxmlformats.org/drawingml/2006/table">
            <a:tbl>
              <a:tblPr/>
              <a:tblGrid>
                <a:gridCol w="1419225"/>
                <a:gridCol w="2365375"/>
                <a:gridCol w="4325938"/>
              </a:tblGrid>
              <a:tr h="1055688"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主动语态</a:t>
                      </a: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被动语态</a:t>
                      </a: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1225"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一般式</a:t>
                      </a:r>
                      <a:endParaRPr lang="zh-CN" altLang="en-US"/>
                    </a:p>
                  </a:txBody>
                  <a:tcPr vert="horz" anchor="t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8050"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完成时</a:t>
                      </a:r>
                      <a:endParaRPr lang="zh-CN" altLang="en-US"/>
                    </a:p>
                  </a:txBody>
                  <a:tcPr vert="horz" anchor="t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16" name="文本框 29715"/>
          <p:cNvSpPr txBox="1"/>
          <p:nvPr/>
        </p:nvSpPr>
        <p:spPr>
          <a:xfrm>
            <a:off x="0" y="111125"/>
            <a:ext cx="37528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6.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2" charset="0"/>
              </a:rPr>
              <a:t>形式：时态和语态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29717" name="文本框 29716"/>
          <p:cNvSpPr txBox="1"/>
          <p:nvPr/>
        </p:nvSpPr>
        <p:spPr>
          <a:xfrm>
            <a:off x="1979613" y="2060575"/>
            <a:ext cx="1244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doing</a:t>
            </a:r>
            <a:r>
              <a:rPr lang="en-US" altLang="zh-CN" sz="2400">
                <a:latin typeface="Times New Roman" panose="02020603050405020304" pitchFamily="2" charset="0"/>
              </a:rPr>
              <a:t> </a:t>
            </a:r>
            <a:endParaRPr lang="en-US" altLang="zh-CN" sz="2400">
              <a:latin typeface="Times New Roman" panose="02020603050405020304" pitchFamily="2" charset="0"/>
            </a:endParaRPr>
          </a:p>
        </p:txBody>
      </p:sp>
      <p:sp>
        <p:nvSpPr>
          <p:cNvPr id="29718" name="文本框 29717"/>
          <p:cNvSpPr txBox="1"/>
          <p:nvPr/>
        </p:nvSpPr>
        <p:spPr>
          <a:xfrm>
            <a:off x="1619250" y="2852738"/>
            <a:ext cx="25923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having</a:t>
            </a:r>
            <a:r>
              <a:rPr lang="en-US" altLang="zh-CN" sz="2400">
                <a:latin typeface="Times New Roman" panose="02020603050405020304" pitchFamily="2" charset="0"/>
              </a:rPr>
              <a:t>  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done</a:t>
            </a:r>
            <a:endParaRPr lang="en-US" altLang="zh-CN" sz="3600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29719" name="文本框 29718"/>
          <p:cNvSpPr txBox="1"/>
          <p:nvPr/>
        </p:nvSpPr>
        <p:spPr>
          <a:xfrm>
            <a:off x="4356100" y="2708275"/>
            <a:ext cx="36718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having been done</a:t>
            </a:r>
            <a:r>
              <a:rPr lang="en-US" altLang="zh-CN" sz="2400">
                <a:latin typeface="Times New Roman" panose="02020603050405020304" pitchFamily="2" charset="0"/>
              </a:rPr>
              <a:t> </a:t>
            </a:r>
            <a:endParaRPr lang="en-US" altLang="zh-CN" sz="2400">
              <a:latin typeface="Times New Roman" panose="02020603050405020304" pitchFamily="2" charset="0"/>
            </a:endParaRPr>
          </a:p>
        </p:txBody>
      </p:sp>
      <p:sp>
        <p:nvSpPr>
          <p:cNvPr id="29720" name="文本框 29719"/>
          <p:cNvSpPr txBox="1"/>
          <p:nvPr/>
        </p:nvSpPr>
        <p:spPr>
          <a:xfrm>
            <a:off x="4643438" y="1989138"/>
            <a:ext cx="25209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being done</a:t>
            </a:r>
            <a:r>
              <a:rPr lang="en-US" altLang="zh-CN" sz="2400">
                <a:latin typeface="Times New Roman" panose="02020603050405020304" pitchFamily="2" charset="0"/>
              </a:rPr>
              <a:t> </a:t>
            </a:r>
            <a:endParaRPr lang="en-US" altLang="zh-CN" sz="2400">
              <a:latin typeface="Times New Roman" panose="02020603050405020304" pitchFamily="2" charset="0"/>
            </a:endParaRPr>
          </a:p>
        </p:txBody>
      </p:sp>
      <p:graphicFrame>
        <p:nvGraphicFramePr>
          <p:cNvPr id="29721" name="表格 29720"/>
          <p:cNvGraphicFramePr/>
          <p:nvPr/>
        </p:nvGraphicFramePr>
        <p:xfrm>
          <a:off x="34925" y="3789363"/>
          <a:ext cx="8929688" cy="2852737"/>
        </p:xfrm>
        <a:graphic>
          <a:graphicData uri="http://schemas.openxmlformats.org/drawingml/2006/table">
            <a:tbl>
              <a:tblPr/>
              <a:tblGrid>
                <a:gridCol w="1695450"/>
                <a:gridCol w="2963863"/>
                <a:gridCol w="4270375"/>
              </a:tblGrid>
              <a:tr h="950913"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否定式</a:t>
                      </a:r>
                      <a:endParaRPr lang="zh-CN" altLang="en-US"/>
                    </a:p>
                  </a:txBody>
                  <a:tcPr vert="horz" anchor="t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zh-CN" altLang="en-US"/>
                        <a:t>主动语态否定式</a:t>
                      </a: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/>
                        <a:t>   </a:t>
                      </a:r>
                      <a:r>
                        <a:rPr lang="zh-CN" altLang="en-US"/>
                        <a:t>被动语态否定式</a:t>
                      </a: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0912"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一般否定式</a:t>
                      </a:r>
                      <a:endParaRPr lang="zh-CN" altLang="en-US"/>
                    </a:p>
                  </a:txBody>
                  <a:tcPr vert="horz" anchor="t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0913"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/>
                        <a:t>完成否定式</a:t>
                      </a:r>
                      <a:endParaRPr lang="zh-CN" altLang="en-US"/>
                    </a:p>
                  </a:txBody>
                  <a:tcPr vert="horz" anchor="t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/>
                    </a:p>
                  </a:txBody>
                  <a:tcPr vert="horz" anchor="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39" name="文本框 29738"/>
          <p:cNvSpPr txBox="1"/>
          <p:nvPr/>
        </p:nvSpPr>
        <p:spPr>
          <a:xfrm>
            <a:off x="6011863" y="5876925"/>
            <a:ext cx="1244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400">
                <a:latin typeface="Times New Roman" panose="02020603050405020304" pitchFamily="2" charset="0"/>
              </a:rPr>
              <a:t> </a:t>
            </a:r>
            <a:endParaRPr lang="en-US" altLang="zh-CN" sz="2400">
              <a:latin typeface="Times New Roman" panose="02020603050405020304" pitchFamily="2" charset="0"/>
            </a:endParaRPr>
          </a:p>
        </p:txBody>
      </p:sp>
      <p:sp>
        <p:nvSpPr>
          <p:cNvPr id="29740" name="文本框 29739"/>
          <p:cNvSpPr txBox="1"/>
          <p:nvPr/>
        </p:nvSpPr>
        <p:spPr>
          <a:xfrm>
            <a:off x="4859338" y="4941888"/>
            <a:ext cx="33845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not being done</a:t>
            </a:r>
            <a:endParaRPr lang="en-US" altLang="zh-CN" sz="3600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29741" name="文本框 29740"/>
          <p:cNvSpPr txBox="1"/>
          <p:nvPr/>
        </p:nvSpPr>
        <p:spPr>
          <a:xfrm>
            <a:off x="1692275" y="5661025"/>
            <a:ext cx="30956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not having</a:t>
            </a:r>
            <a:r>
              <a:rPr lang="en-US" altLang="zh-CN" sz="2400">
                <a:latin typeface="Times New Roman" panose="02020603050405020304" pitchFamily="2" charset="0"/>
              </a:rPr>
              <a:t> 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done</a:t>
            </a:r>
            <a:r>
              <a:rPr lang="en-US" altLang="zh-CN" sz="2400">
                <a:latin typeface="Times New Roman" panose="02020603050405020304" pitchFamily="2" charset="0"/>
              </a:rPr>
              <a:t> </a:t>
            </a:r>
            <a:endParaRPr lang="en-US" altLang="zh-CN" sz="2400">
              <a:latin typeface="Times New Roman" panose="02020603050405020304" pitchFamily="2" charset="0"/>
            </a:endParaRPr>
          </a:p>
        </p:txBody>
      </p:sp>
      <p:sp>
        <p:nvSpPr>
          <p:cNvPr id="29742" name="文本框 29741"/>
          <p:cNvSpPr txBox="1"/>
          <p:nvPr/>
        </p:nvSpPr>
        <p:spPr>
          <a:xfrm>
            <a:off x="1979613" y="4868863"/>
            <a:ext cx="2159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not doing</a:t>
            </a:r>
            <a:r>
              <a:rPr lang="en-US" altLang="zh-CN" sz="2400">
                <a:latin typeface="Times New Roman" panose="02020603050405020304" pitchFamily="2" charset="0"/>
              </a:rPr>
              <a:t> </a:t>
            </a:r>
            <a:endParaRPr lang="en-US" altLang="zh-CN" sz="2400">
              <a:latin typeface="Times New Roman" panose="02020603050405020304" pitchFamily="2" charset="0"/>
            </a:endParaRPr>
          </a:p>
        </p:txBody>
      </p:sp>
      <p:sp>
        <p:nvSpPr>
          <p:cNvPr id="29743" name="文本框 29742"/>
          <p:cNvSpPr txBox="1"/>
          <p:nvPr/>
        </p:nvSpPr>
        <p:spPr>
          <a:xfrm>
            <a:off x="4787900" y="5667375"/>
            <a:ext cx="3671888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not having</a:t>
            </a:r>
            <a:endParaRPr lang="en-US" altLang="zh-CN" sz="3600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2" charset="0"/>
              </a:rPr>
              <a:t> been done</a:t>
            </a:r>
            <a:r>
              <a:rPr lang="en-US" altLang="zh-CN" sz="2400">
                <a:latin typeface="Times New Roman" panose="02020603050405020304" pitchFamily="2" charset="0"/>
              </a:rPr>
              <a:t> </a:t>
            </a:r>
            <a:endParaRPr lang="en-US" altLang="zh-CN" sz="2400"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2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742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742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6" grpId="0"/>
      <p:bldP spid="29717" grpId="0"/>
      <p:bldP spid="29718" grpId="0"/>
      <p:bldP spid="29719" grpId="0"/>
      <p:bldP spid="29720" grpId="0"/>
      <p:bldP spid="29740" grpId="0"/>
      <p:bldP spid="29741" grpId="0"/>
      <p:bldP spid="2974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文本框 30721"/>
          <p:cNvSpPr txBox="1"/>
          <p:nvPr/>
        </p:nvSpPr>
        <p:spPr>
          <a:xfrm>
            <a:off x="0" y="0"/>
            <a:ext cx="8839200" cy="3724275"/>
          </a:xfrm>
          <a:prstGeom prst="rect">
            <a:avLst/>
          </a:prstGeom>
          <a:noFill/>
          <a:ln w="9525">
            <a:noFill/>
          </a:ln>
        </p:spPr>
        <p:txBody>
          <a:bodyPr lIns="91428" tIns="45714" rIns="91428" bIns="45714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Eg. </a:t>
            </a:r>
            <a:r>
              <a:rPr lang="en-US" altLang="zh-CN" sz="2800" b="1" u="sng">
                <a:solidFill>
                  <a:srgbClr val="FF3300"/>
                </a:solidFill>
                <a:latin typeface="Times New Roman" panose="02020603050405020304" pitchFamily="2" charset="0"/>
              </a:rPr>
              <a:t>Hearing the bell</a:t>
            </a:r>
            <a:r>
              <a:rPr lang="en-US" altLang="zh-CN" sz="2800" b="1" u="sng">
                <a:latin typeface="Times New Roman" panose="02020603050405020304" pitchFamily="2" charset="0"/>
              </a:rPr>
              <a:t>,</a:t>
            </a:r>
            <a:r>
              <a:rPr lang="en-US" altLang="zh-CN" sz="2800" b="1">
                <a:latin typeface="Times New Roman" panose="02020603050405020304" pitchFamily="2" charset="0"/>
              </a:rPr>
              <a:t> the students began to enter the classroom.  </a:t>
            </a:r>
            <a:r>
              <a:rPr lang="zh-CN" altLang="en-US" sz="2800" b="1">
                <a:latin typeface="Times New Roman" panose="02020603050405020304" pitchFamily="2" charset="0"/>
              </a:rPr>
              <a:t>听见铃声，学生们开始走进教室。</a:t>
            </a:r>
            <a:endParaRPr lang="zh-CN" altLang="en-US" sz="28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2" charset="0"/>
              </a:rPr>
              <a:t>（听见和进入两个动作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2" charset="0"/>
              </a:rPr>
              <a:t>同时</a:t>
            </a:r>
            <a:r>
              <a:rPr lang="zh-CN" altLang="en-US" sz="2800" b="1">
                <a:latin typeface="Times New Roman" panose="02020603050405020304" pitchFamily="2" charset="0"/>
              </a:rPr>
              <a:t>或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2" charset="0"/>
              </a:rPr>
              <a:t>基本同时</a:t>
            </a:r>
            <a:r>
              <a:rPr lang="zh-CN" altLang="en-US" sz="2800" b="1">
                <a:latin typeface="Times New Roman" panose="02020603050405020304" pitchFamily="2" charset="0"/>
              </a:rPr>
              <a:t>发生）</a:t>
            </a:r>
            <a:endParaRPr lang="zh-CN" altLang="en-US" sz="28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The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2" charset="0"/>
              </a:rPr>
              <a:t> </a:t>
            </a:r>
            <a:r>
              <a:rPr lang="en-US" altLang="zh-CN" sz="2800" b="1">
                <a:latin typeface="Times New Roman" panose="02020603050405020304" pitchFamily="2" charset="0"/>
              </a:rPr>
              <a:t>building </a:t>
            </a:r>
            <a:r>
              <a:rPr lang="en-US" altLang="zh-CN" sz="2800" b="1" u="sng">
                <a:solidFill>
                  <a:srgbClr val="FF3300"/>
                </a:solidFill>
                <a:latin typeface="Times New Roman" panose="02020603050405020304" pitchFamily="2" charset="0"/>
              </a:rPr>
              <a:t>being built now</a:t>
            </a:r>
            <a:r>
              <a:rPr lang="en-US" altLang="zh-CN" sz="2800" b="1">
                <a:latin typeface="Times New Roman" panose="02020603050405020304" pitchFamily="2" charset="0"/>
              </a:rPr>
              <a:t> is our new library. </a:t>
            </a:r>
            <a:r>
              <a:rPr lang="zh-CN" altLang="en-US" sz="2800" b="1">
                <a:latin typeface="Times New Roman" panose="02020603050405020304" pitchFamily="2" charset="0"/>
              </a:rPr>
              <a:t>现在正在建造地 这栋楼房室我们地 新图书馆</a:t>
            </a:r>
            <a:r>
              <a:rPr lang="en-US" altLang="zh-CN" sz="2800" b="1">
                <a:latin typeface="Times New Roman" panose="02020603050405020304" pitchFamily="2" charset="0"/>
              </a:rPr>
              <a:t>.</a:t>
            </a:r>
            <a:endParaRPr lang="en-US" altLang="zh-CN" sz="28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2" charset="0"/>
              </a:rPr>
              <a:t>（</a:t>
            </a:r>
            <a:r>
              <a:rPr lang="en-US" altLang="zh-CN" sz="2800" b="1">
                <a:latin typeface="Times New Roman" panose="02020603050405020304" pitchFamily="2" charset="0"/>
              </a:rPr>
              <a:t>being built</a:t>
            </a:r>
            <a:r>
              <a:rPr lang="zh-CN" altLang="en-US" sz="2800" b="1">
                <a:latin typeface="Times New Roman" panose="02020603050405020304" pitchFamily="2" charset="0"/>
              </a:rPr>
              <a:t>为现在分词的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2" charset="0"/>
              </a:rPr>
              <a:t>被动</a:t>
            </a:r>
            <a:r>
              <a:rPr lang="zh-CN" altLang="en-US" sz="2800" b="1">
                <a:latin typeface="Times New Roman" panose="02020603050405020304" pitchFamily="2" charset="0"/>
              </a:rPr>
              <a:t>形式，表示动作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2" charset="0"/>
              </a:rPr>
              <a:t>正在进行之中</a:t>
            </a:r>
            <a:r>
              <a:rPr lang="zh-CN" altLang="en-US" sz="2800" b="1">
                <a:latin typeface="Times New Roman" panose="02020603050405020304" pitchFamily="2" charset="0"/>
              </a:rPr>
              <a:t>。）</a:t>
            </a:r>
            <a:endParaRPr lang="zh-CN" altLang="en-US" sz="2800" b="1">
              <a:latin typeface="Times New Roman" panose="02020603050405020304" pitchFamily="2" charset="0"/>
            </a:endParaRPr>
          </a:p>
        </p:txBody>
      </p:sp>
      <p:sp>
        <p:nvSpPr>
          <p:cNvPr id="30723" name="文本框 30722"/>
          <p:cNvSpPr txBox="1"/>
          <p:nvPr/>
        </p:nvSpPr>
        <p:spPr>
          <a:xfrm>
            <a:off x="0" y="3562350"/>
            <a:ext cx="9144000" cy="3509963"/>
          </a:xfrm>
          <a:prstGeom prst="rect">
            <a:avLst/>
          </a:prstGeom>
          <a:noFill/>
          <a:ln w="9525">
            <a:noFill/>
          </a:ln>
        </p:spPr>
        <p:txBody>
          <a:bodyPr lIns="91428" tIns="45714" rIns="91428" bIns="45714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u="sng">
                <a:solidFill>
                  <a:srgbClr val="FF3300"/>
                </a:solidFill>
                <a:latin typeface="Times New Roman" panose="02020603050405020304" pitchFamily="2" charset="0"/>
              </a:rPr>
              <a:t>Having done the work</a:t>
            </a:r>
            <a:r>
              <a:rPr lang="en-US" altLang="zh-CN" sz="2800" b="1" u="sng">
                <a:latin typeface="Times New Roman" panose="02020603050405020304" pitchFamily="2" charset="0"/>
              </a:rPr>
              <a:t>, </a:t>
            </a:r>
            <a:r>
              <a:rPr lang="en-US" altLang="zh-CN" sz="2800" b="1">
                <a:latin typeface="Times New Roman" panose="02020603050405020304" pitchFamily="2" charset="0"/>
              </a:rPr>
              <a:t>he went home. </a:t>
            </a:r>
            <a:endParaRPr lang="en-US" altLang="zh-CN" sz="28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2" charset="0"/>
              </a:rPr>
              <a:t>（</a:t>
            </a:r>
            <a:r>
              <a:rPr lang="en-US" altLang="zh-CN" sz="2800" b="1">
                <a:latin typeface="Times New Roman" panose="02020603050405020304" pitchFamily="2" charset="0"/>
              </a:rPr>
              <a:t>having done the work</a:t>
            </a:r>
            <a:r>
              <a:rPr lang="zh-CN" altLang="en-US" sz="2800" b="1">
                <a:latin typeface="Times New Roman" panose="02020603050405020304" pitchFamily="2" charset="0"/>
              </a:rPr>
              <a:t>为现在分词的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2" charset="0"/>
              </a:rPr>
              <a:t>完成式</a:t>
            </a:r>
            <a:r>
              <a:rPr lang="zh-CN" altLang="en-US" sz="2800" b="1">
                <a:latin typeface="Times New Roman" panose="02020603050405020304" pitchFamily="2" charset="0"/>
              </a:rPr>
              <a:t>，表示动作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2" charset="0"/>
              </a:rPr>
              <a:t>先于谓语动词</a:t>
            </a:r>
            <a:r>
              <a:rPr lang="zh-CN" altLang="en-US" sz="2800" b="1">
                <a:latin typeface="Times New Roman" panose="02020603050405020304" pitchFamily="2" charset="0"/>
              </a:rPr>
              <a:t>发生。）</a:t>
            </a:r>
            <a:endParaRPr lang="zh-CN" altLang="en-US" sz="28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u="sng">
                <a:solidFill>
                  <a:srgbClr val="FF3300"/>
                </a:solidFill>
                <a:latin typeface="Times New Roman" panose="02020603050405020304" pitchFamily="2" charset="0"/>
              </a:rPr>
              <a:t>All the tickets having been sold out,</a:t>
            </a:r>
            <a:r>
              <a:rPr lang="en-US" altLang="zh-CN" sz="2800" b="1" u="sng">
                <a:latin typeface="Times New Roman" panose="02020603050405020304" pitchFamily="2" charset="0"/>
              </a:rPr>
              <a:t> </a:t>
            </a:r>
            <a:r>
              <a:rPr lang="en-US" altLang="zh-CN" sz="2800" b="1">
                <a:latin typeface="Times New Roman" panose="02020603050405020304" pitchFamily="2" charset="0"/>
              </a:rPr>
              <a:t>they went away disappointedly. </a:t>
            </a:r>
            <a:r>
              <a:rPr lang="zh-CN" altLang="en-US" sz="2800" b="1">
                <a:latin typeface="Times New Roman" panose="02020603050405020304" pitchFamily="2" charset="0"/>
              </a:rPr>
              <a:t>所有的票已经卖光了，他们失望地离开了。</a:t>
            </a:r>
            <a:endParaRPr lang="zh-CN" altLang="en-US" sz="2800" b="1">
              <a:latin typeface="Times New Roman" panose="02020603050405020304" pitchFamily="2" charset="0"/>
            </a:endParaRPr>
          </a:p>
          <a:p>
            <a:r>
              <a:rPr lang="zh-CN" altLang="en-US" sz="2800" b="1">
                <a:latin typeface="Times New Roman" panose="02020603050405020304" pitchFamily="2" charset="0"/>
              </a:rPr>
              <a:t>（</a:t>
            </a:r>
            <a:r>
              <a:rPr lang="en-US" altLang="zh-CN" sz="2800" b="1">
                <a:latin typeface="Times New Roman" panose="02020603050405020304" pitchFamily="2" charset="0"/>
              </a:rPr>
              <a:t>having been sold out </a:t>
            </a:r>
            <a:r>
              <a:rPr lang="zh-CN" altLang="en-US" sz="2800" b="1">
                <a:latin typeface="Times New Roman" panose="02020603050405020304" pitchFamily="2" charset="0"/>
              </a:rPr>
              <a:t>为现在分词的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2" charset="0"/>
              </a:rPr>
              <a:t>完成式</a:t>
            </a:r>
            <a:r>
              <a:rPr lang="zh-CN" altLang="en-US" sz="2800" b="1">
                <a:latin typeface="Times New Roman" panose="02020603050405020304" pitchFamily="2" charset="0"/>
              </a:rPr>
              <a:t>，表示动作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2" charset="0"/>
              </a:rPr>
              <a:t>先于谓语动词发生</a:t>
            </a:r>
            <a:r>
              <a:rPr lang="zh-CN" altLang="en-US" sz="2800" b="1">
                <a:latin typeface="Times New Roman" panose="02020603050405020304" pitchFamily="2" charset="0"/>
              </a:rPr>
              <a:t>。）</a:t>
            </a:r>
            <a:endParaRPr lang="zh-CN" altLang="en-US" sz="2800" b="1">
              <a:latin typeface="Times New Roman" panose="02020603050405020304" pitchFamily="2" charset="0"/>
            </a:endParaRPr>
          </a:p>
        </p:txBody>
      </p:sp>
      <p:pic>
        <p:nvPicPr>
          <p:cNvPr id="30724" name="图片 30723" descr="社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8375" y="0"/>
            <a:ext cx="555625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charRg st="0" end="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>
                                            <p:txEl>
                                              <p:charRg st="0" end="8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>
                                            <p:txEl>
                                              <p:charRg st="0" end="8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charRg st="82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2">
                                            <p:txEl>
                                              <p:charRg st="82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2">
                                            <p:txEl>
                                              <p:charRg st="82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charRg st="103" end="1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2">
                                            <p:txEl>
                                              <p:charRg st="103" end="17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2">
                                            <p:txEl>
                                              <p:charRg st="103" end="17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charRg st="175" end="2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2">
                                            <p:txEl>
                                              <p:charRg st="175" end="2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2">
                                            <p:txEl>
                                              <p:charRg st="175" end="2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charRg st="0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charRg st="0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charRg st="0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charRg st="37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3">
                                            <p:txEl>
                                              <p:charRg st="37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3">
                                            <p:txEl>
                                              <p:charRg st="37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charRg st="83" end="1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23">
                                            <p:txEl>
                                              <p:charRg st="83" end="17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23">
                                            <p:txEl>
                                              <p:charRg st="83" end="17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charRg st="172" end="2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23">
                                            <p:txEl>
                                              <p:charRg st="172" end="2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23">
                                            <p:txEl>
                                              <p:charRg st="172" end="2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文本框 31745"/>
          <p:cNvSpPr txBox="1"/>
          <p:nvPr/>
        </p:nvSpPr>
        <p:spPr>
          <a:xfrm>
            <a:off x="304800" y="381000"/>
            <a:ext cx="8610600" cy="301783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endParaRPr lang="en-US" altLang="zh-CN" sz="3200" b="1" u="sng">
              <a:solidFill>
                <a:schemeClr val="accent2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 u="sng">
                <a:latin typeface="Times New Roman" panose="02020603050405020304" pitchFamily="2" charset="0"/>
              </a:rPr>
              <a:t>Walking in the street,</a:t>
            </a:r>
            <a:r>
              <a:rPr lang="en-US" altLang="zh-CN" sz="3200" b="1">
                <a:latin typeface="Times New Roman" panose="02020603050405020304" pitchFamily="2" charset="0"/>
              </a:rPr>
              <a:t> I came across an old friend of mine.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(=When I was walking in the street, I came across an old friend of mine.)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1747" name="矩形 31746"/>
          <p:cNvSpPr/>
          <p:nvPr/>
        </p:nvSpPr>
        <p:spPr>
          <a:xfrm>
            <a:off x="304800" y="3581400"/>
            <a:ext cx="8153400" cy="2286000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u="sng">
                <a:latin typeface="Times New Roman" panose="02020603050405020304" pitchFamily="2" charset="0"/>
              </a:rPr>
              <a:t>While waiting for the bus</a:t>
            </a:r>
            <a:r>
              <a:rPr lang="en-US" altLang="zh-CN" sz="3200" b="1">
                <a:latin typeface="Times New Roman" panose="02020603050405020304" pitchFamily="2" charset="0"/>
              </a:rPr>
              <a:t>, he read a copy of China Daily.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(=While ____ _____ ______ ______ the bus,he read a copy of China Daily.)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1748" name="矩形 31747"/>
          <p:cNvSpPr/>
          <p:nvPr/>
        </p:nvSpPr>
        <p:spPr>
          <a:xfrm>
            <a:off x="381000" y="304800"/>
            <a:ext cx="2825750" cy="579438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 anchor="t">
            <a:spAutoFit/>
          </a:bodyPr>
          <a:p>
            <a:r>
              <a:rPr lang="en-US" altLang="zh-CN" sz="3200" b="1">
                <a:latin typeface="Times New Roman" panose="02020603050405020304" pitchFamily="2" charset="0"/>
              </a:rPr>
              <a:t>1</a:t>
            </a:r>
            <a:r>
              <a:rPr lang="zh-CN" altLang="en-US" sz="3200" b="1">
                <a:latin typeface="Times New Roman" panose="02020603050405020304" pitchFamily="2" charset="0"/>
              </a:rPr>
              <a:t>）</a:t>
            </a:r>
            <a:r>
              <a:rPr lang="zh-CN" altLang="en-US" sz="3200" b="1" u="sng">
                <a:latin typeface="Times New Roman" panose="02020603050405020304" pitchFamily="2" charset="0"/>
              </a:rPr>
              <a:t>表时间状语</a:t>
            </a:r>
            <a:endParaRPr lang="zh-CN" altLang="en-US" sz="3200" b="1" u="sng">
              <a:latin typeface="Times New Roman" panose="02020603050405020304" pitchFamily="2" charset="0"/>
            </a:endParaRPr>
          </a:p>
        </p:txBody>
      </p:sp>
      <p:sp>
        <p:nvSpPr>
          <p:cNvPr id="31749" name="文本框 31748"/>
          <p:cNvSpPr txBox="1"/>
          <p:nvPr/>
        </p:nvSpPr>
        <p:spPr>
          <a:xfrm>
            <a:off x="1979613" y="4652963"/>
            <a:ext cx="4225925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I      was    waiting    for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/>
      <p:bldP spid="3174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文本框 32769"/>
          <p:cNvSpPr txBox="1"/>
          <p:nvPr/>
        </p:nvSpPr>
        <p:spPr>
          <a:xfrm>
            <a:off x="323850" y="17463"/>
            <a:ext cx="8382000" cy="2043112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2) </a:t>
            </a:r>
            <a:r>
              <a:rPr lang="zh-CN" altLang="en-US" sz="3200" b="1" u="sng">
                <a:latin typeface="Times New Roman" panose="02020603050405020304" pitchFamily="2" charset="0"/>
              </a:rPr>
              <a:t>表原因状语</a:t>
            </a:r>
            <a:endParaRPr lang="zh-CN" altLang="en-US" sz="3200" b="1" u="sng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 u="sng">
                <a:latin typeface="Times New Roman" panose="02020603050405020304" pitchFamily="2" charset="0"/>
              </a:rPr>
              <a:t>Being ill</a:t>
            </a:r>
            <a:r>
              <a:rPr lang="en-US" altLang="zh-CN" sz="3200" b="1">
                <a:latin typeface="Times New Roman" panose="02020603050405020304" pitchFamily="2" charset="0"/>
              </a:rPr>
              <a:t>, he didn’t go to school.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(=As he was ill, he didn’t go to school.)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2771" name="矩形 32770"/>
          <p:cNvSpPr/>
          <p:nvPr/>
        </p:nvSpPr>
        <p:spPr>
          <a:xfrm>
            <a:off x="468313" y="2708275"/>
            <a:ext cx="7956550" cy="179863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u="sng">
                <a:latin typeface="Times New Roman" panose="02020603050405020304" pitchFamily="2" charset="0"/>
              </a:rPr>
              <a:t>Being a student</a:t>
            </a:r>
            <a:r>
              <a:rPr lang="en-US" altLang="zh-CN" sz="3200" b="1">
                <a:latin typeface="Times New Roman" panose="02020603050405020304" pitchFamily="2" charset="0"/>
              </a:rPr>
              <a:t>, you should study hard.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(=Since ____ ___ a</a:t>
            </a:r>
            <a:r>
              <a:rPr lang="en-US" altLang="zh-CN" b="1">
                <a:latin typeface="Arial" panose="020B0604020202020204" pitchFamily="34" charset="0"/>
              </a:rPr>
              <a:t> </a:t>
            </a:r>
            <a:r>
              <a:rPr lang="en-US" altLang="zh-CN" sz="3200" b="1">
                <a:latin typeface="Times New Roman" panose="02020603050405020304" pitchFamily="2" charset="0"/>
              </a:rPr>
              <a:t>student</a:t>
            </a:r>
            <a:r>
              <a:rPr lang="en-US" altLang="zh-CN">
                <a:latin typeface="Arial" panose="020B0604020202020204" pitchFamily="34" charset="0"/>
              </a:rPr>
              <a:t> </a:t>
            </a:r>
            <a:r>
              <a:rPr lang="en-US" altLang="zh-CN" sz="3200" b="1">
                <a:latin typeface="Times New Roman" panose="02020603050405020304" pitchFamily="2" charset="0"/>
              </a:rPr>
              <a:t>you should study hard.</a:t>
            </a:r>
            <a:r>
              <a:rPr lang="zh-CN" altLang="en-US" sz="3200" b="1">
                <a:latin typeface="Times New Roman" panose="02020603050405020304" pitchFamily="2" charset="0"/>
              </a:rPr>
              <a:t>）</a:t>
            </a:r>
            <a:endParaRPr lang="zh-CN" altLang="en-US" sz="3200" b="1">
              <a:latin typeface="Times New Roman" panose="02020603050405020304" pitchFamily="2" charset="0"/>
            </a:endParaRPr>
          </a:p>
        </p:txBody>
      </p:sp>
      <p:sp>
        <p:nvSpPr>
          <p:cNvPr id="32772" name="文本框 32771"/>
          <p:cNvSpPr txBox="1"/>
          <p:nvPr/>
        </p:nvSpPr>
        <p:spPr>
          <a:xfrm>
            <a:off x="539750" y="2205038"/>
            <a:ext cx="7467600" cy="519112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2" charset="0"/>
              </a:rPr>
              <a:t>既然你是一个学生，你就应该努力学习。</a:t>
            </a:r>
            <a:endParaRPr lang="zh-CN" altLang="en-US" sz="2800" b="1">
              <a:latin typeface="Times New Roman" panose="02020603050405020304" pitchFamily="2" charset="0"/>
            </a:endParaRPr>
          </a:p>
        </p:txBody>
      </p:sp>
      <p:sp>
        <p:nvSpPr>
          <p:cNvPr id="32773" name="文本框 32772"/>
          <p:cNvSpPr txBox="1"/>
          <p:nvPr/>
        </p:nvSpPr>
        <p:spPr>
          <a:xfrm>
            <a:off x="250825" y="4652963"/>
            <a:ext cx="7993063" cy="519112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2" charset="0"/>
              </a:rPr>
              <a:t>由于想到它或许在家，所以我就给他打了电话</a:t>
            </a:r>
            <a:r>
              <a:rPr lang="zh-CN" altLang="en-US" sz="2800">
                <a:latin typeface="Times New Roman" panose="02020603050405020304" pitchFamily="2" charset="0"/>
              </a:rPr>
              <a:t>。</a:t>
            </a:r>
            <a:endParaRPr lang="zh-CN" altLang="en-US" sz="2800">
              <a:latin typeface="Times New Roman" panose="02020603050405020304" pitchFamily="2" charset="0"/>
            </a:endParaRPr>
          </a:p>
        </p:txBody>
      </p:sp>
      <p:sp>
        <p:nvSpPr>
          <p:cNvPr id="32774" name="矩形 32773"/>
          <p:cNvSpPr/>
          <p:nvPr/>
        </p:nvSpPr>
        <p:spPr>
          <a:xfrm>
            <a:off x="250825" y="5229225"/>
            <a:ext cx="8648700" cy="1311275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u="sng">
                <a:latin typeface="Times New Roman" panose="02020603050405020304" pitchFamily="2" charset="0"/>
              </a:rPr>
              <a:t>Thinking he might be at home</a:t>
            </a:r>
            <a:r>
              <a:rPr lang="en-US" altLang="zh-CN" sz="3200" b="1">
                <a:latin typeface="Times New Roman" panose="02020603050405020304" pitchFamily="2" charset="0"/>
              </a:rPr>
              <a:t>, I called him.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As ___ ______ he might be at home, I called him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.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32775" name="文本框 32774"/>
          <p:cNvSpPr txBox="1"/>
          <p:nvPr/>
        </p:nvSpPr>
        <p:spPr>
          <a:xfrm>
            <a:off x="1908175" y="3429000"/>
            <a:ext cx="1584325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you  are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32776" name="文本框 32775"/>
          <p:cNvSpPr txBox="1"/>
          <p:nvPr/>
        </p:nvSpPr>
        <p:spPr>
          <a:xfrm>
            <a:off x="971550" y="5949950"/>
            <a:ext cx="20002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I   thought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  <p:bldP spid="32772" grpId="0"/>
      <p:bldP spid="32773" grpId="0"/>
      <p:bldP spid="32774" grpId="0"/>
      <p:bldP spid="32775" grpId="0"/>
      <p:bldP spid="3277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文本框 33793"/>
          <p:cNvSpPr txBox="1"/>
          <p:nvPr/>
        </p:nvSpPr>
        <p:spPr>
          <a:xfrm>
            <a:off x="0" y="323850"/>
            <a:ext cx="8534400" cy="252888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 </a:t>
            </a:r>
            <a:r>
              <a:rPr lang="en-US" altLang="zh-CN" sz="3200">
                <a:latin typeface="Times New Roman" panose="02020603050405020304" pitchFamily="2" charset="0"/>
              </a:rPr>
              <a:t>3)</a:t>
            </a:r>
            <a:r>
              <a:rPr lang="zh-CN" altLang="en-US" sz="3200" b="1">
                <a:latin typeface="Times New Roman" panose="02020603050405020304" pitchFamily="2" charset="0"/>
              </a:rPr>
              <a:t>表方式、伴随情况的状语</a:t>
            </a:r>
            <a:r>
              <a:rPr lang="zh-CN" altLang="en-US" sz="3200">
                <a:latin typeface="Times New Roman" panose="02020603050405020304" pitchFamily="2" charset="0"/>
              </a:rPr>
              <a:t> ：</a:t>
            </a:r>
            <a:r>
              <a:rPr lang="zh-CN" altLang="en-US" sz="3200" b="1">
                <a:latin typeface="Times New Roman" panose="02020603050405020304" pitchFamily="2" charset="0"/>
              </a:rPr>
              <a:t>作伴随状语的分词表示的动作，必须是</a:t>
            </a:r>
            <a:r>
              <a:rPr lang="zh-CN" altLang="en-US" sz="3200" b="1" u="sng">
                <a:solidFill>
                  <a:srgbClr val="FF3300"/>
                </a:solidFill>
                <a:latin typeface="Times New Roman" panose="02020603050405020304" pitchFamily="2" charset="0"/>
              </a:rPr>
              <a:t>主语的</a:t>
            </a:r>
            <a:r>
              <a:rPr lang="zh-CN" altLang="en-US" sz="3200" b="1" u="sng">
                <a:latin typeface="Times New Roman" panose="02020603050405020304" pitchFamily="2" charset="0"/>
              </a:rPr>
              <a:t>一个 动作，或是与</a:t>
            </a:r>
            <a:r>
              <a:rPr lang="zh-CN" altLang="en-US" sz="3200" b="1" u="sng">
                <a:solidFill>
                  <a:srgbClr val="FF3300"/>
                </a:solidFill>
                <a:latin typeface="Times New Roman" panose="02020603050405020304" pitchFamily="2" charset="0"/>
              </a:rPr>
              <a:t>谓语所表示的动作（或状态）同时发生</a:t>
            </a:r>
            <a:r>
              <a:rPr lang="zh-CN" altLang="en-US" sz="3200" b="1" u="sng">
                <a:latin typeface="Times New Roman" panose="02020603050405020304" pitchFamily="2" charset="0"/>
              </a:rPr>
              <a:t>，或是</a:t>
            </a:r>
            <a:r>
              <a:rPr lang="zh-CN" altLang="en-US" sz="3200" b="1" u="sng">
                <a:solidFill>
                  <a:srgbClr val="FF3300"/>
                </a:solidFill>
                <a:latin typeface="Times New Roman" panose="02020603050405020304" pitchFamily="2" charset="0"/>
              </a:rPr>
              <a:t>对谓语表示地动词（或状态）作进一步地补充说明。</a:t>
            </a:r>
            <a:endParaRPr lang="zh-CN" altLang="en-US" sz="3200" b="1" u="sng">
              <a:solidFill>
                <a:srgbClr val="FF3300"/>
              </a:solidFill>
              <a:latin typeface="Times New Roman" panose="02020603050405020304" pitchFamily="2" charset="0"/>
            </a:endParaRPr>
          </a:p>
        </p:txBody>
      </p:sp>
      <p:sp>
        <p:nvSpPr>
          <p:cNvPr id="33795" name="文本框 33794"/>
          <p:cNvSpPr txBox="1"/>
          <p:nvPr/>
        </p:nvSpPr>
        <p:spPr>
          <a:xfrm>
            <a:off x="395288" y="2981325"/>
            <a:ext cx="7620000" cy="1311275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Eg. He sat on the sofa, </a:t>
            </a:r>
            <a:r>
              <a:rPr lang="en-US" altLang="zh-CN" sz="3200" b="1" u="sng">
                <a:latin typeface="Times New Roman" panose="02020603050405020304" pitchFamily="2" charset="0"/>
              </a:rPr>
              <a:t>watching TV.</a:t>
            </a:r>
            <a:endParaRPr lang="en-US" altLang="zh-CN" sz="3200" b="1" u="sng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(=He sat on the sofa, and watched TV.)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3796" name="文本框 33795"/>
          <p:cNvSpPr txBox="1"/>
          <p:nvPr/>
        </p:nvSpPr>
        <p:spPr>
          <a:xfrm>
            <a:off x="611188" y="4724400"/>
            <a:ext cx="6840537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①</a:t>
            </a:r>
            <a:r>
              <a:rPr lang="zh-CN" altLang="en-US" sz="3200" b="1">
                <a:latin typeface="Times New Roman" panose="02020603050405020304" pitchFamily="2" charset="0"/>
              </a:rPr>
              <a:t>我们乘车游览了许多地方。</a:t>
            </a:r>
            <a:r>
              <a:rPr lang="zh-CN" altLang="en-US">
                <a:latin typeface="Arial" panose="020B0604020202020204" pitchFamily="34" charset="0"/>
              </a:rPr>
              <a:t> 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3797" name="文本框 33796"/>
          <p:cNvSpPr txBox="1"/>
          <p:nvPr/>
        </p:nvSpPr>
        <p:spPr>
          <a:xfrm>
            <a:off x="611188" y="5300663"/>
            <a:ext cx="8856662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Travelling by car, we visited a many places.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3798" name="文本框 33797"/>
          <p:cNvSpPr txBox="1"/>
          <p:nvPr/>
        </p:nvSpPr>
        <p:spPr>
          <a:xfrm>
            <a:off x="539750" y="5876925"/>
            <a:ext cx="80645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We _______ by car and visited many places.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3799" name="文本框 33798"/>
          <p:cNvSpPr txBox="1"/>
          <p:nvPr/>
        </p:nvSpPr>
        <p:spPr>
          <a:xfrm>
            <a:off x="1258888" y="5876925"/>
            <a:ext cx="16065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traveled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/>
      <p:bldP spid="33796" grpId="0"/>
      <p:bldP spid="33797" grpId="0"/>
      <p:bldP spid="33798" grpId="0"/>
      <p:bldP spid="3379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文本框 34817"/>
          <p:cNvSpPr txBox="1"/>
          <p:nvPr/>
        </p:nvSpPr>
        <p:spPr>
          <a:xfrm>
            <a:off x="0" y="457200"/>
            <a:ext cx="7391400" cy="57943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 </a:t>
            </a:r>
            <a:r>
              <a:rPr lang="en-US" altLang="zh-CN" sz="2800" b="1">
                <a:latin typeface="Arial" panose="020B0604020202020204" pitchFamily="34" charset="0"/>
              </a:rPr>
              <a:t>②</a:t>
            </a:r>
            <a:r>
              <a:rPr lang="en-US" altLang="zh-CN" sz="2800" b="1">
                <a:latin typeface="Times New Roman" panose="02020603050405020304" pitchFamily="2" charset="0"/>
              </a:rPr>
              <a:t> </a:t>
            </a:r>
            <a:r>
              <a:rPr lang="zh-CN" altLang="en-US" sz="3200" b="1">
                <a:latin typeface="Times New Roman" panose="02020603050405020304" pitchFamily="2" charset="0"/>
              </a:rPr>
              <a:t>他们笑着谈着走进了教室。</a:t>
            </a:r>
            <a:endParaRPr lang="zh-CN" altLang="en-US" sz="3200" b="1">
              <a:latin typeface="Times New Roman" panose="02020603050405020304" pitchFamily="2" charset="0"/>
            </a:endParaRPr>
          </a:p>
        </p:txBody>
      </p:sp>
      <p:sp>
        <p:nvSpPr>
          <p:cNvPr id="34819" name="文本框 34818"/>
          <p:cNvSpPr txBox="1"/>
          <p:nvPr/>
        </p:nvSpPr>
        <p:spPr>
          <a:xfrm>
            <a:off x="0" y="1295400"/>
            <a:ext cx="9220200" cy="57943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__________________ , they went into the classroom.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4820" name="文本框 34819"/>
          <p:cNvSpPr txBox="1"/>
          <p:nvPr/>
        </p:nvSpPr>
        <p:spPr>
          <a:xfrm>
            <a:off x="323850" y="3429000"/>
            <a:ext cx="5486400" cy="57943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Arial" panose="020B0604020202020204" pitchFamily="34" charset="0"/>
              </a:rPr>
              <a:t>③</a:t>
            </a:r>
            <a:r>
              <a:rPr lang="zh-CN" altLang="en-US" sz="3200" b="1">
                <a:latin typeface="Times New Roman" panose="02020603050405020304" pitchFamily="2" charset="0"/>
              </a:rPr>
              <a:t>他斜靠</a:t>
            </a:r>
            <a:r>
              <a:rPr lang="en-US" altLang="zh-CN" sz="3200" b="1">
                <a:latin typeface="Times New Roman" panose="02020603050405020304" pitchFamily="2" charset="0"/>
              </a:rPr>
              <a:t>(lean)</a:t>
            </a:r>
            <a:r>
              <a:rPr lang="zh-CN" altLang="en-US" sz="3200" b="1">
                <a:latin typeface="Times New Roman" panose="02020603050405020304" pitchFamily="2" charset="0"/>
              </a:rPr>
              <a:t>着墙站着。</a:t>
            </a:r>
            <a:endParaRPr lang="zh-CN" altLang="en-US" sz="3200" b="1">
              <a:latin typeface="Times New Roman" panose="02020603050405020304" pitchFamily="2" charset="0"/>
            </a:endParaRPr>
          </a:p>
        </p:txBody>
      </p:sp>
      <p:sp>
        <p:nvSpPr>
          <p:cNvPr id="34821" name="文本框 34820"/>
          <p:cNvSpPr txBox="1"/>
          <p:nvPr/>
        </p:nvSpPr>
        <p:spPr>
          <a:xfrm>
            <a:off x="250825" y="4149725"/>
            <a:ext cx="7956550" cy="1311275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He stood </a:t>
            </a:r>
            <a:r>
              <a:rPr lang="en-US" altLang="zh-CN" sz="3200" b="1" u="sng">
                <a:latin typeface="Times New Roman" panose="02020603050405020304" pitchFamily="2" charset="0"/>
              </a:rPr>
              <a:t>leaning against the wall.</a:t>
            </a:r>
            <a:endParaRPr lang="en-US" altLang="zh-CN" sz="3200" b="1" u="sng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(He _______ and _______ against the wall.)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4822" name="文本框 34821"/>
          <p:cNvSpPr txBox="1"/>
          <p:nvPr/>
        </p:nvSpPr>
        <p:spPr>
          <a:xfrm>
            <a:off x="0" y="1219200"/>
            <a:ext cx="3962400" cy="57943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Laughing and talking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4823" name="文本框 34822"/>
          <p:cNvSpPr txBox="1"/>
          <p:nvPr/>
        </p:nvSpPr>
        <p:spPr>
          <a:xfrm>
            <a:off x="179388" y="1989138"/>
            <a:ext cx="8497887" cy="1479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(They ________ and _________, and they went into the classroom.)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4824" name="文本框 34823"/>
          <p:cNvSpPr txBox="1"/>
          <p:nvPr/>
        </p:nvSpPr>
        <p:spPr>
          <a:xfrm>
            <a:off x="1476375" y="2060575"/>
            <a:ext cx="1560513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laughed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34825" name="文本框 34824"/>
          <p:cNvSpPr txBox="1"/>
          <p:nvPr/>
        </p:nvSpPr>
        <p:spPr>
          <a:xfrm>
            <a:off x="4211638" y="1989138"/>
            <a:ext cx="1266825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talked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34826" name="文本框 34825"/>
          <p:cNvSpPr txBox="1"/>
          <p:nvPr/>
        </p:nvSpPr>
        <p:spPr>
          <a:xfrm>
            <a:off x="3492500" y="4797425"/>
            <a:ext cx="1312863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leaned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34827" name="文本框 34826"/>
          <p:cNvSpPr txBox="1"/>
          <p:nvPr/>
        </p:nvSpPr>
        <p:spPr>
          <a:xfrm>
            <a:off x="1042988" y="4797425"/>
            <a:ext cx="1109662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stood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/>
      <p:bldP spid="34820" grpId="0"/>
      <p:bldP spid="34821" grpId="0"/>
      <p:bldP spid="34822" grpId="0"/>
      <p:bldP spid="34823" grpId="0"/>
      <p:bldP spid="34824" grpId="0"/>
      <p:bldP spid="34825" grpId="0"/>
      <p:bldP spid="34826" grpId="0"/>
      <p:bldP spid="3482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文本框 35841"/>
          <p:cNvSpPr txBox="1"/>
          <p:nvPr/>
        </p:nvSpPr>
        <p:spPr>
          <a:xfrm>
            <a:off x="395288" y="260350"/>
            <a:ext cx="8382000" cy="301783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>
                <a:latin typeface="Times New Roman" panose="02020603050405020304" pitchFamily="2" charset="0"/>
              </a:rPr>
              <a:t>4</a:t>
            </a:r>
            <a:r>
              <a:rPr lang="en-US" altLang="zh-CN" sz="3200" b="1">
                <a:latin typeface="Times New Roman" panose="02020603050405020304" pitchFamily="2" charset="0"/>
              </a:rPr>
              <a:t>) </a:t>
            </a:r>
            <a:r>
              <a:rPr lang="zh-CN" altLang="en-US" sz="3200" b="1" u="sng">
                <a:latin typeface="Times New Roman" panose="02020603050405020304" pitchFamily="2" charset="0"/>
              </a:rPr>
              <a:t>表结果</a:t>
            </a:r>
            <a:endParaRPr lang="zh-CN" altLang="en-US" sz="3200" b="1" u="sng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Eg. Her mother died in 1990, leaving her with her younger brother.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(=Her mother died in 1990, and left  her with her younger brother.)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5843" name="文本框 35842"/>
          <p:cNvSpPr txBox="1"/>
          <p:nvPr/>
        </p:nvSpPr>
        <p:spPr>
          <a:xfrm>
            <a:off x="179388" y="3429000"/>
            <a:ext cx="8686800" cy="1066800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zh-CN" altLang="en-US" sz="3200">
                <a:latin typeface="Times New Roman" panose="02020603050405020304" pitchFamily="2" charset="0"/>
              </a:rPr>
              <a:t>全国到处在传唱这首歌曲，使它成了一首最受欢迎地歌曲。</a:t>
            </a:r>
            <a:endParaRPr lang="zh-CN" altLang="en-US" sz="3200">
              <a:latin typeface="Times New Roman" panose="02020603050405020304" pitchFamily="2" charset="0"/>
            </a:endParaRPr>
          </a:p>
        </p:txBody>
      </p:sp>
      <p:sp>
        <p:nvSpPr>
          <p:cNvPr id="35844" name="文本框 35843"/>
          <p:cNvSpPr txBox="1"/>
          <p:nvPr/>
        </p:nvSpPr>
        <p:spPr>
          <a:xfrm>
            <a:off x="250825" y="4508500"/>
            <a:ext cx="8610600" cy="1066800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The song is sung all over the country,_____________________________.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5845" name="文本框 35844"/>
          <p:cNvSpPr txBox="1"/>
          <p:nvPr/>
        </p:nvSpPr>
        <p:spPr>
          <a:xfrm>
            <a:off x="1835150" y="5013325"/>
            <a:ext cx="6858000" cy="57943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making it the most popular song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5846" name="文本框 35845"/>
          <p:cNvSpPr txBox="1"/>
          <p:nvPr/>
        </p:nvSpPr>
        <p:spPr>
          <a:xfrm>
            <a:off x="323850" y="5589588"/>
            <a:ext cx="8351838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  (=The song is sung all over the country, and this _____ it the most popular song.)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5847" name="文本框 35846"/>
          <p:cNvSpPr txBox="1"/>
          <p:nvPr/>
        </p:nvSpPr>
        <p:spPr>
          <a:xfrm>
            <a:off x="1042988" y="6021388"/>
            <a:ext cx="1290637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makes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/>
      <p:bldP spid="35844" grpId="0"/>
      <p:bldP spid="35845" grpId="0"/>
      <p:bldP spid="35846" grpId="0"/>
      <p:bldP spid="3584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文本框 36865"/>
          <p:cNvSpPr txBox="1"/>
          <p:nvPr/>
        </p:nvSpPr>
        <p:spPr>
          <a:xfrm>
            <a:off x="179388" y="333375"/>
            <a:ext cx="7696200" cy="57943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5)</a:t>
            </a:r>
            <a:r>
              <a:rPr lang="zh-CN" altLang="en-US" sz="3200" b="1" u="sng">
                <a:latin typeface="Times New Roman" panose="02020603050405020304" pitchFamily="2" charset="0"/>
              </a:rPr>
              <a:t>表条件</a:t>
            </a:r>
            <a:endParaRPr lang="zh-CN" altLang="en-US" sz="3200" b="1" u="sng">
              <a:latin typeface="Times New Roman" panose="02020603050405020304" pitchFamily="2" charset="0"/>
            </a:endParaRPr>
          </a:p>
        </p:txBody>
      </p:sp>
      <p:sp>
        <p:nvSpPr>
          <p:cNvPr id="36867" name="文本框 36866"/>
          <p:cNvSpPr txBox="1"/>
          <p:nvPr/>
        </p:nvSpPr>
        <p:spPr>
          <a:xfrm>
            <a:off x="533400" y="1052513"/>
            <a:ext cx="7999413" cy="1311275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Using your head, you will find a way. 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(=If you use your head, you will find a way.)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6868" name="文本框 36867"/>
          <p:cNvSpPr txBox="1"/>
          <p:nvPr/>
        </p:nvSpPr>
        <p:spPr>
          <a:xfrm>
            <a:off x="611188" y="2492375"/>
            <a:ext cx="8229600" cy="57943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①</a:t>
            </a:r>
            <a:r>
              <a:rPr lang="zh-CN" altLang="en-US" sz="3200" b="1">
                <a:latin typeface="Times New Roman" panose="02020603050405020304" pitchFamily="2" charset="0"/>
              </a:rPr>
              <a:t>一直往前走，你就会看到一座白色地房子。</a:t>
            </a:r>
            <a:endParaRPr lang="zh-CN" altLang="en-US" sz="3200" b="1">
              <a:latin typeface="Times New Roman" panose="02020603050405020304" pitchFamily="2" charset="0"/>
            </a:endParaRPr>
          </a:p>
        </p:txBody>
      </p:sp>
      <p:sp>
        <p:nvSpPr>
          <p:cNvPr id="36869" name="文本框 36868"/>
          <p:cNvSpPr txBox="1"/>
          <p:nvPr/>
        </p:nvSpPr>
        <p:spPr>
          <a:xfrm>
            <a:off x="539750" y="3284538"/>
            <a:ext cx="7924800" cy="579437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______________, you will see a white house.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6870" name="矩形 36869"/>
          <p:cNvSpPr/>
          <p:nvPr/>
        </p:nvSpPr>
        <p:spPr>
          <a:xfrm>
            <a:off x="539750" y="3213100"/>
            <a:ext cx="2813050" cy="579438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 anchor="t">
            <a:spAutoFit/>
          </a:bodyPr>
          <a:p>
            <a:r>
              <a:rPr lang="en-US" altLang="zh-CN" sz="3200" b="1">
                <a:latin typeface="Times New Roman" panose="02020603050405020304" pitchFamily="2" charset="0"/>
              </a:rPr>
              <a:t>Walking ahead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6871" name="文本框 36870"/>
          <p:cNvSpPr txBox="1"/>
          <p:nvPr/>
        </p:nvSpPr>
        <p:spPr>
          <a:xfrm>
            <a:off x="250825" y="3933825"/>
            <a:ext cx="9612313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(If you ______ ______, you will see a white house.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6872" name="文本框 36871"/>
          <p:cNvSpPr txBox="1"/>
          <p:nvPr/>
        </p:nvSpPr>
        <p:spPr>
          <a:xfrm>
            <a:off x="468313" y="5300663"/>
            <a:ext cx="7704137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Working hard, you will succeed.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6873" name="文本框 36872"/>
          <p:cNvSpPr txBox="1"/>
          <p:nvPr/>
        </p:nvSpPr>
        <p:spPr>
          <a:xfrm>
            <a:off x="539750" y="4797425"/>
            <a:ext cx="691197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②</a:t>
            </a:r>
            <a:r>
              <a:rPr lang="zh-CN" altLang="en-US" sz="3200" b="1">
                <a:latin typeface="Times New Roman" panose="02020603050405020304" pitchFamily="2" charset="0"/>
              </a:rPr>
              <a:t>努力吧， 你会成功的。</a:t>
            </a:r>
            <a:endParaRPr lang="zh-CN" altLang="en-US" sz="3200" b="1">
              <a:latin typeface="Times New Roman" panose="02020603050405020304" pitchFamily="2" charset="0"/>
            </a:endParaRPr>
          </a:p>
        </p:txBody>
      </p:sp>
      <p:sp>
        <p:nvSpPr>
          <p:cNvPr id="36874" name="文本框 36873"/>
          <p:cNvSpPr txBox="1"/>
          <p:nvPr/>
        </p:nvSpPr>
        <p:spPr>
          <a:xfrm>
            <a:off x="395288" y="5876925"/>
            <a:ext cx="76327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2" charset="0"/>
              </a:rPr>
              <a:t>（</a:t>
            </a:r>
            <a:r>
              <a:rPr lang="en-US" altLang="zh-CN" sz="3200" b="1">
                <a:latin typeface="Times New Roman" panose="02020603050405020304" pitchFamily="2" charset="0"/>
              </a:rPr>
              <a:t>If you ______ ______, you will succeed.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6875" name="文本框 36874"/>
          <p:cNvSpPr txBox="1"/>
          <p:nvPr/>
        </p:nvSpPr>
        <p:spPr>
          <a:xfrm>
            <a:off x="1835150" y="3860800"/>
            <a:ext cx="215900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walk ahead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36876" name="文本框 36875"/>
          <p:cNvSpPr txBox="1"/>
          <p:nvPr/>
        </p:nvSpPr>
        <p:spPr>
          <a:xfrm>
            <a:off x="2124075" y="5805488"/>
            <a:ext cx="2024063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work head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/>
      <p:bldP spid="36868" grpId="0"/>
      <p:bldP spid="36869" grpId="0"/>
      <p:bldP spid="36870" grpId="0"/>
      <p:bldP spid="36871" grpId="0"/>
      <p:bldP spid="36872" grpId="0"/>
      <p:bldP spid="36873" grpId="0"/>
      <p:bldP spid="36874" grpId="0"/>
      <p:bldP spid="36875" grpId="0"/>
      <p:bldP spid="3687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标题 37889"/>
          <p:cNvSpPr>
            <a:spLocks noGrp="1"/>
          </p:cNvSpPr>
          <p:nvPr>
            <p:ph type="title"/>
          </p:nvPr>
        </p:nvSpPr>
        <p:spPr>
          <a:xfrm>
            <a:off x="0" y="260350"/>
            <a:ext cx="9467850" cy="561975"/>
          </a:xfrm>
          <a:ln/>
        </p:spPr>
        <p:txBody>
          <a:bodyPr anchor="ctr"/>
          <a:p>
            <a:r>
              <a:rPr lang="en-US" altLang="zh-CN" b="1">
                <a:solidFill>
                  <a:srgbClr val="000000"/>
                </a:solidFill>
              </a:rPr>
              <a:t>6)</a:t>
            </a:r>
            <a:r>
              <a:rPr lang="zh-CN" altLang="en-US" b="1">
                <a:solidFill>
                  <a:srgbClr val="000000"/>
                </a:solidFill>
              </a:rPr>
              <a:t>表让步（</a:t>
            </a:r>
            <a:r>
              <a:rPr lang="en-US" altLang="zh-CN" b="1">
                <a:solidFill>
                  <a:srgbClr val="000000"/>
                </a:solidFill>
              </a:rPr>
              <a:t>though/although , even thoungh</a:t>
            </a:r>
            <a:r>
              <a:rPr lang="zh-CN" altLang="en-US" b="1">
                <a:solidFill>
                  <a:srgbClr val="000000"/>
                </a:solidFill>
              </a:rPr>
              <a:t>等）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37891" name="文本框 37890"/>
          <p:cNvSpPr txBox="1"/>
          <p:nvPr/>
        </p:nvSpPr>
        <p:spPr>
          <a:xfrm>
            <a:off x="395288" y="1125538"/>
            <a:ext cx="817245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①</a:t>
            </a:r>
            <a:r>
              <a:rPr lang="zh-CN" altLang="en-US" sz="3200" b="1" dirty="0">
                <a:latin typeface="Arial" panose="020B0604020202020204" pitchFamily="34" charset="0"/>
              </a:rPr>
              <a:t>尽管拼命地工作，他一点都不觉得累。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37892" name="文本框 37891"/>
          <p:cNvSpPr txBox="1"/>
          <p:nvPr/>
        </p:nvSpPr>
        <p:spPr>
          <a:xfrm>
            <a:off x="755650" y="1773238"/>
            <a:ext cx="8101013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Arial" panose="020B0604020202020204" pitchFamily="34" charset="0"/>
              </a:rPr>
              <a:t>Workiing hard, he didn’t feel a bit tired.</a:t>
            </a:r>
            <a:endParaRPr lang="en-US" altLang="zh-CN" sz="3200" b="1">
              <a:latin typeface="Arial" panose="020B0604020202020204" pitchFamily="34" charset="0"/>
            </a:endParaRPr>
          </a:p>
        </p:txBody>
      </p:sp>
      <p:sp>
        <p:nvSpPr>
          <p:cNvPr id="37893" name="文本框 37892"/>
          <p:cNvSpPr txBox="1"/>
          <p:nvPr/>
        </p:nvSpPr>
        <p:spPr>
          <a:xfrm>
            <a:off x="250825" y="2492375"/>
            <a:ext cx="8497888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>
                <a:latin typeface="Arial" panose="020B0604020202020204" pitchFamily="34" charset="0"/>
              </a:rPr>
              <a:t>（</a:t>
            </a:r>
            <a:r>
              <a:rPr lang="en-US" altLang="zh-CN" sz="3200" b="1">
                <a:latin typeface="Arial" panose="020B0604020202020204" pitchFamily="34" charset="0"/>
              </a:rPr>
              <a:t>=Although he worked hard, he didn’t feel a bit tired.)</a:t>
            </a:r>
            <a:endParaRPr lang="en-US" altLang="zh-CN" sz="3200" b="1">
              <a:latin typeface="Arial" panose="020B0604020202020204" pitchFamily="34" charset="0"/>
            </a:endParaRPr>
          </a:p>
        </p:txBody>
      </p:sp>
      <p:sp>
        <p:nvSpPr>
          <p:cNvPr id="37894" name="文本框 37893"/>
          <p:cNvSpPr txBox="1"/>
          <p:nvPr/>
        </p:nvSpPr>
        <p:spPr>
          <a:xfrm>
            <a:off x="0" y="4941888"/>
            <a:ext cx="9144000" cy="1587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Arial" panose="020B0604020202020204" pitchFamily="34" charset="0"/>
              </a:rPr>
              <a:t>Knowing all this , they made me pay for the damage.</a:t>
            </a:r>
            <a:endParaRPr lang="en-US" altLang="zh-CN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Arial" panose="020B0604020202020204" pitchFamily="34" charset="0"/>
              </a:rPr>
              <a:t>（</a:t>
            </a:r>
            <a:r>
              <a:rPr lang="en-US" altLang="zh-CN" sz="2800" b="1">
                <a:latin typeface="Arial" panose="020B0604020202020204" pitchFamily="34" charset="0"/>
              </a:rPr>
              <a:t>=Even though they _____ ____ _______, they made me pay for the damage.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sp>
        <p:nvSpPr>
          <p:cNvPr id="37895" name="文本框 37894"/>
          <p:cNvSpPr txBox="1"/>
          <p:nvPr/>
        </p:nvSpPr>
        <p:spPr>
          <a:xfrm>
            <a:off x="323850" y="3933825"/>
            <a:ext cx="8247063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Arial" panose="020B0604020202020204" pitchFamily="34" charset="0"/>
              </a:rPr>
              <a:t>②</a:t>
            </a:r>
            <a:r>
              <a:rPr lang="zh-CN" altLang="en-US" sz="3200" b="1">
                <a:latin typeface="Arial" panose="020B0604020202020204" pitchFamily="34" charset="0"/>
              </a:rPr>
              <a:t>尽管知道了一切情况，他们还是要我赔偿损失。</a:t>
            </a:r>
            <a:endParaRPr lang="zh-CN" altLang="en-US" sz="3200" b="1">
              <a:latin typeface="Arial" panose="020B0604020202020204" pitchFamily="34" charset="0"/>
            </a:endParaRPr>
          </a:p>
        </p:txBody>
      </p:sp>
      <p:sp>
        <p:nvSpPr>
          <p:cNvPr id="37896" name="文本框 37895"/>
          <p:cNvSpPr txBox="1"/>
          <p:nvPr/>
        </p:nvSpPr>
        <p:spPr>
          <a:xfrm>
            <a:off x="3708400" y="5373688"/>
            <a:ext cx="338455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knew   all      this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/>
      <p:bldP spid="37892" grpId="0"/>
      <p:bldP spid="37893" grpId="0"/>
      <p:bldP spid="37894" grpId="0"/>
      <p:bldP spid="37895" grpId="0"/>
      <p:bldP spid="3789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文本框 38913"/>
          <p:cNvSpPr txBox="1"/>
          <p:nvPr/>
        </p:nvSpPr>
        <p:spPr>
          <a:xfrm>
            <a:off x="684213" y="476250"/>
            <a:ext cx="79248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2" charset="0"/>
              </a:rPr>
              <a:t>逻辑主语  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one’s doing</a:t>
            </a:r>
            <a:r>
              <a:rPr lang="en-US" altLang="zh-CN" sz="3200" b="1">
                <a:latin typeface="Times New Roman" panose="02020603050405020304" pitchFamily="2" charset="0"/>
              </a:rPr>
              <a:t> 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                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8915" name="文本框 38914"/>
          <p:cNvSpPr txBox="1"/>
          <p:nvPr/>
        </p:nvSpPr>
        <p:spPr>
          <a:xfrm>
            <a:off x="900113" y="3213100"/>
            <a:ext cx="6934200" cy="1465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Times New Roman" panose="02020603050405020304" pitchFamily="2" charset="0"/>
              </a:rPr>
              <a:t>Do you mind 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2" charset="0"/>
              </a:rPr>
              <a:t>Tim’s </a:t>
            </a:r>
            <a:r>
              <a:rPr lang="en-US" altLang="zh-CN" sz="3600" b="1">
                <a:latin typeface="Times New Roman" panose="02020603050405020304" pitchFamily="2" charset="0"/>
              </a:rPr>
              <a:t>smoking here?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Times New Roman" panose="02020603050405020304" pitchFamily="2" charset="0"/>
              </a:rPr>
              <a:t>Excuse me for 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2" charset="0"/>
              </a:rPr>
              <a:t>my</a:t>
            </a:r>
            <a:r>
              <a:rPr lang="en-US" altLang="zh-CN" sz="3600" b="1">
                <a:latin typeface="Times New Roman" panose="02020603050405020304" pitchFamily="2" charset="0"/>
              </a:rPr>
              <a:t> being late.</a:t>
            </a:r>
            <a:endParaRPr lang="en-US" altLang="zh-CN" sz="3600" b="1">
              <a:latin typeface="Times New Roman" panose="02020603050405020304" pitchFamily="2" charset="0"/>
            </a:endParaRPr>
          </a:p>
        </p:txBody>
      </p:sp>
      <p:sp>
        <p:nvSpPr>
          <p:cNvPr id="38916" name="文本框 38915"/>
          <p:cNvSpPr txBox="1"/>
          <p:nvPr/>
        </p:nvSpPr>
        <p:spPr>
          <a:xfrm>
            <a:off x="827088" y="4941888"/>
            <a:ext cx="655320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Times New Roman" panose="02020603050405020304" pitchFamily="2" charset="0"/>
              </a:rPr>
              <a:t>She accepted his apology for 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2" charset="0"/>
              </a:rPr>
              <a:t>his</a:t>
            </a:r>
            <a:r>
              <a:rPr lang="en-US" altLang="zh-CN" sz="3600" b="1">
                <a:latin typeface="Times New Roman" panose="02020603050405020304" pitchFamily="2" charset="0"/>
              </a:rPr>
              <a:t> being rude. </a:t>
            </a:r>
            <a:endParaRPr lang="en-US" altLang="zh-CN" sz="3600" b="1">
              <a:latin typeface="Times New Roman" panose="02020603050405020304" pitchFamily="2" charset="0"/>
            </a:endParaRPr>
          </a:p>
        </p:txBody>
      </p:sp>
      <p:sp>
        <p:nvSpPr>
          <p:cNvPr id="38917" name="文本框 38916"/>
          <p:cNvSpPr txBox="1"/>
          <p:nvPr/>
        </p:nvSpPr>
        <p:spPr>
          <a:xfrm>
            <a:off x="611188" y="1268413"/>
            <a:ext cx="7924800" cy="2043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one’s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                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38918" name="直接连接符 38917"/>
          <p:cNvSpPr/>
          <p:nvPr/>
        </p:nvSpPr>
        <p:spPr>
          <a:xfrm flipV="1">
            <a:off x="1692275" y="1773238"/>
            <a:ext cx="720725" cy="5032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8919" name="直接连接符 38918"/>
          <p:cNvSpPr/>
          <p:nvPr/>
        </p:nvSpPr>
        <p:spPr>
          <a:xfrm>
            <a:off x="1692275" y="2276475"/>
            <a:ext cx="7921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8920" name="直接连接符 38919"/>
          <p:cNvSpPr/>
          <p:nvPr/>
        </p:nvSpPr>
        <p:spPr>
          <a:xfrm>
            <a:off x="1692275" y="2276475"/>
            <a:ext cx="647700" cy="5762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8921" name="文本框 38920"/>
          <p:cNvSpPr txBox="1"/>
          <p:nvPr/>
        </p:nvSpPr>
        <p:spPr>
          <a:xfrm>
            <a:off x="2484438" y="1360488"/>
            <a:ext cx="30416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2" charset="0"/>
              </a:rPr>
              <a:t>形容词型物主代词</a:t>
            </a:r>
            <a:endParaRPr lang="zh-CN" altLang="en-US" sz="2800" b="1">
              <a:solidFill>
                <a:srgbClr val="FF3300"/>
              </a:solidFill>
              <a:latin typeface="Times New Roman" panose="02020603050405020304" pitchFamily="2" charset="0"/>
            </a:endParaRPr>
          </a:p>
        </p:txBody>
      </p:sp>
      <p:sp>
        <p:nvSpPr>
          <p:cNvPr id="38922" name="文本框 38921"/>
          <p:cNvSpPr txBox="1"/>
          <p:nvPr/>
        </p:nvSpPr>
        <p:spPr>
          <a:xfrm>
            <a:off x="2484438" y="1936750"/>
            <a:ext cx="232727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2" charset="0"/>
              </a:rPr>
              <a:t>人称代词宾格</a:t>
            </a:r>
            <a:endParaRPr lang="zh-CN" altLang="en-US" sz="2800" b="1">
              <a:solidFill>
                <a:srgbClr val="FF3300"/>
              </a:solidFill>
              <a:latin typeface="Times New Roman" panose="02020603050405020304" pitchFamily="2" charset="0"/>
            </a:endParaRPr>
          </a:p>
        </p:txBody>
      </p:sp>
      <p:sp>
        <p:nvSpPr>
          <p:cNvPr id="38923" name="文本框 38922"/>
          <p:cNvSpPr txBox="1"/>
          <p:nvPr/>
        </p:nvSpPr>
        <p:spPr>
          <a:xfrm>
            <a:off x="2484438" y="2584450"/>
            <a:ext cx="1970087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2" charset="0"/>
              </a:rPr>
              <a:t>名词所有格</a:t>
            </a:r>
            <a:endParaRPr lang="zh-CN" altLang="en-US" sz="2800" b="1">
              <a:solidFill>
                <a:srgbClr val="FF33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/>
      <p:bldP spid="38916" grpId="0"/>
      <p:bldP spid="38917" grpId="0"/>
      <p:bldP spid="38917" grpId="1"/>
      <p:bldP spid="38921" grpId="0"/>
      <p:bldP spid="38922" grpId="0"/>
      <p:bldP spid="3892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五边形 39937"/>
          <p:cNvSpPr/>
          <p:nvPr/>
        </p:nvSpPr>
        <p:spPr>
          <a:xfrm>
            <a:off x="2124075" y="0"/>
            <a:ext cx="5040313" cy="719138"/>
          </a:xfrm>
          <a:prstGeom prst="homePlate">
            <a:avLst>
              <a:gd name="adj" fmla="val 175220"/>
            </a:avLst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r>
              <a:rPr lang="zh-CN" altLang="en-US" sz="3600">
                <a:solidFill>
                  <a:schemeClr val="bg1"/>
                </a:solidFill>
                <a:latin typeface="Arial" panose="020B0604020202020204" pitchFamily="34" charset="0"/>
              </a:rPr>
              <a:t>动名词的复合结构</a:t>
            </a:r>
            <a:endParaRPr lang="zh-CN" altLang="en-US" sz="36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9939" name="文本框 39938"/>
          <p:cNvSpPr txBox="1"/>
          <p:nvPr/>
        </p:nvSpPr>
        <p:spPr>
          <a:xfrm>
            <a:off x="395288" y="1052513"/>
            <a:ext cx="8353425" cy="2289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spcBef>
                <a:spcPct val="50000"/>
              </a:spcBef>
              <a:buAutoNum type="arabicPeriod"/>
            </a:pP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>
              <a:spcBef>
                <a:spcPct val="50000"/>
              </a:spcBef>
            </a:pP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>
              <a:spcBef>
                <a:spcPct val="50000"/>
              </a:spcBef>
            </a:pPr>
            <a:endParaRPr lang="en-US" altLang="zh-CN" sz="3600">
              <a:latin typeface="Arial" panose="020B0604020202020204" pitchFamily="34" charset="0"/>
            </a:endParaRPr>
          </a:p>
        </p:txBody>
      </p:sp>
      <p:sp>
        <p:nvSpPr>
          <p:cNvPr id="39940" name="流程图: 可选过程 39939"/>
          <p:cNvSpPr/>
          <p:nvPr/>
        </p:nvSpPr>
        <p:spPr>
          <a:xfrm>
            <a:off x="468313" y="908050"/>
            <a:ext cx="5543550" cy="1728788"/>
          </a:xfrm>
          <a:prstGeom prst="flowChartAlternateProcess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3600">
                <a:latin typeface="Arial" panose="020B0604020202020204" pitchFamily="34" charset="0"/>
              </a:rPr>
              <a:t>注意比较下面两个句子</a:t>
            </a:r>
            <a:r>
              <a:rPr lang="en-US" altLang="zh-CN" sz="3600">
                <a:latin typeface="Arial" panose="020B0604020202020204" pitchFamily="34" charset="0"/>
              </a:rPr>
              <a:t>,</a:t>
            </a:r>
            <a:endParaRPr lang="en-US" altLang="zh-CN" sz="3600">
              <a:latin typeface="Arial" panose="020B0604020202020204" pitchFamily="34" charset="0"/>
            </a:endParaRPr>
          </a:p>
          <a:p>
            <a:pPr algn="ctr"/>
            <a:r>
              <a:rPr lang="zh-CN" altLang="en-US" sz="3600">
                <a:latin typeface="Arial" panose="020B0604020202020204" pitchFamily="34" charset="0"/>
              </a:rPr>
              <a:t>它们有什么区别与联系</a:t>
            </a:r>
            <a:endParaRPr lang="zh-CN" altLang="en-US" sz="3600">
              <a:latin typeface="Arial" panose="020B0604020202020204" pitchFamily="34" charset="0"/>
            </a:endParaRPr>
          </a:p>
        </p:txBody>
      </p:sp>
      <p:sp>
        <p:nvSpPr>
          <p:cNvPr id="39941" name="文本框 39940"/>
          <p:cNvSpPr txBox="1"/>
          <p:nvPr/>
        </p:nvSpPr>
        <p:spPr>
          <a:xfrm>
            <a:off x="539750" y="2852738"/>
            <a:ext cx="7921625" cy="1465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>
                <a:latin typeface="Arial" panose="020B0604020202020204" pitchFamily="34" charset="0"/>
              </a:rPr>
              <a:t>I don’t mind smoking here.</a:t>
            </a:r>
            <a:endParaRPr lang="en-US" altLang="zh-CN" sz="36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600">
                <a:latin typeface="Arial" panose="020B0604020202020204" pitchFamily="34" charset="0"/>
              </a:rPr>
              <a:t>I don’t mind his smoking here.</a:t>
            </a:r>
            <a:endParaRPr lang="en-US" altLang="zh-CN" sz="3600">
              <a:latin typeface="Arial" panose="020B0604020202020204" pitchFamily="34" charset="0"/>
            </a:endParaRPr>
          </a:p>
        </p:txBody>
      </p:sp>
      <p:sp>
        <p:nvSpPr>
          <p:cNvPr id="39942" name="流程图: 可选过程 39941"/>
          <p:cNvSpPr/>
          <p:nvPr/>
        </p:nvSpPr>
        <p:spPr>
          <a:xfrm>
            <a:off x="922338" y="4578350"/>
            <a:ext cx="7697787" cy="1879600"/>
          </a:xfrm>
          <a:prstGeom prst="flowChartAlternateProcess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>
            <a:spAutoFit/>
          </a:bodyPr>
          <a:p>
            <a:r>
              <a:rPr lang="zh-CN" altLang="en-US" sz="3600">
                <a:latin typeface="Arial" panose="020B0604020202020204" pitchFamily="34" charset="0"/>
              </a:rPr>
              <a:t>共同点</a:t>
            </a:r>
            <a:r>
              <a:rPr lang="en-US" altLang="zh-CN" sz="3600">
                <a:latin typeface="Arial" panose="020B0604020202020204" pitchFamily="34" charset="0"/>
              </a:rPr>
              <a:t>:</a:t>
            </a:r>
            <a:r>
              <a:rPr lang="zh-CN" altLang="en-US" sz="3600">
                <a:latin typeface="Arial" panose="020B0604020202020204" pitchFamily="34" charset="0"/>
              </a:rPr>
              <a:t>都是相当于名词</a:t>
            </a:r>
            <a:endParaRPr lang="zh-CN" altLang="en-US" sz="3600">
              <a:latin typeface="Arial" panose="020B0604020202020204" pitchFamily="34" charset="0"/>
            </a:endParaRPr>
          </a:p>
          <a:p>
            <a:r>
              <a:rPr lang="zh-CN" altLang="en-US" sz="3600">
                <a:latin typeface="Arial" panose="020B0604020202020204" pitchFamily="34" charset="0"/>
              </a:rPr>
              <a:t>不同点</a:t>
            </a:r>
            <a:r>
              <a:rPr lang="en-US" altLang="zh-CN" sz="3600">
                <a:latin typeface="Arial" panose="020B0604020202020204" pitchFamily="34" charset="0"/>
              </a:rPr>
              <a:t>:</a:t>
            </a:r>
            <a:r>
              <a:rPr lang="zh-CN" altLang="en-US" sz="3600">
                <a:latin typeface="Arial" panose="020B0604020202020204" pitchFamily="34" charset="0"/>
              </a:rPr>
              <a:t>动名词的复合结构有了自己的动作发出者</a:t>
            </a:r>
            <a:r>
              <a:rPr lang="en-US" altLang="zh-CN" sz="3600">
                <a:latin typeface="Arial" panose="020B0604020202020204" pitchFamily="34" charset="0"/>
              </a:rPr>
              <a:t>,</a:t>
            </a:r>
            <a:r>
              <a:rPr lang="zh-CN" altLang="en-US" sz="3600">
                <a:latin typeface="Arial" panose="020B0604020202020204" pitchFamily="34" charset="0"/>
              </a:rPr>
              <a:t>如</a:t>
            </a:r>
            <a:r>
              <a:rPr lang="en-US" altLang="zh-CN" sz="3600">
                <a:latin typeface="Arial" panose="020B0604020202020204" pitchFamily="34" charset="0"/>
              </a:rPr>
              <a:t>,his</a:t>
            </a:r>
            <a:r>
              <a:rPr lang="zh-CN" altLang="en-US" sz="3600">
                <a:latin typeface="Arial" panose="020B0604020202020204" pitchFamily="34" charset="0"/>
              </a:rPr>
              <a:t>谁抽烟</a:t>
            </a:r>
            <a:r>
              <a:rPr lang="en-US" altLang="zh-CN" sz="3600">
                <a:latin typeface="Arial" panose="020B0604020202020204" pitchFamily="34" charset="0"/>
              </a:rPr>
              <a:t>,</a:t>
            </a:r>
            <a:r>
              <a:rPr lang="zh-CN" altLang="en-US" sz="3600">
                <a:latin typeface="Arial" panose="020B0604020202020204" pitchFamily="34" charset="0"/>
              </a:rPr>
              <a:t>他抽</a:t>
            </a:r>
            <a:endParaRPr lang="zh-CN" altLang="en-US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文本框 40961"/>
          <p:cNvSpPr txBox="1"/>
          <p:nvPr/>
        </p:nvSpPr>
        <p:spPr>
          <a:xfrm>
            <a:off x="0" y="0"/>
            <a:ext cx="9144000" cy="6664325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</a:rPr>
              <a:t>  7)与逻辑主语构成独立主格：</a:t>
            </a:r>
            <a:endParaRPr lang="zh-CN" altLang="en-US" sz="3200" b="1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-ing形式作状语时, 它的逻辑主语必须与主句的主语是一致的，如果两者不构成主谓关系, 只能用独立主格结构, 也就是给现在分词补充一个主语。</a:t>
            </a:r>
            <a:endParaRPr lang="zh-CN" altLang="en-US" sz="3200" b="1" dirty="0">
              <a:solidFill>
                <a:srgbClr val="000000"/>
              </a:solidFill>
              <a:latin typeface="华文新魏" pitchFamily="2" charset="-122"/>
              <a:ea typeface="华文新魏" pitchFamily="2" charset="-122"/>
            </a:endParaRPr>
          </a:p>
          <a:p>
            <a:endParaRPr lang="zh-CN" altLang="en-US" sz="1400" b="1" dirty="0">
              <a:solidFill>
                <a:srgbClr val="000000"/>
              </a:solidFill>
              <a:latin typeface="华文新魏" pitchFamily="2" charset="-122"/>
              <a:ea typeface="华文新魏" pitchFamily="2" charset="-122"/>
            </a:endParaRPr>
          </a:p>
          <a:p>
            <a:pPr eaLnBrk="0" hangingPunct="0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   </a:t>
            </a:r>
            <a:r>
              <a:rPr lang="zh-CN" altLang="en-US" sz="2800" b="1" dirty="0">
                <a:latin typeface="Arial" panose="020B0604020202020204" pitchFamily="34" charset="0"/>
              </a:rPr>
              <a:t>①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如果时间允许，我们将做另两个练习。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eaLnBrk="0" hangingPunct="0">
              <a:lnSpc>
                <a:spcPct val="11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</a:rPr>
              <a:t>　</a:t>
            </a:r>
            <a:r>
              <a:rPr lang="zh-CN" altLang="en-US" sz="3200" b="1" u="sng" dirty="0">
                <a:latin typeface="Times New Roman" panose="02020603050405020304" pitchFamily="2" charset="0"/>
              </a:rPr>
              <a:t>Time permitting</a:t>
            </a:r>
            <a:r>
              <a:rPr lang="zh-CN" altLang="en-US" sz="3200" b="1" dirty="0">
                <a:latin typeface="Times New Roman" panose="02020603050405020304" pitchFamily="2" charset="0"/>
              </a:rPr>
              <a:t>,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2" charset="0"/>
              </a:rPr>
              <a:t> we'll do another two exercises.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2" charset="0"/>
            </a:endParaRPr>
          </a:p>
          <a:p>
            <a:pPr eaLnBrk="0" hangingPunct="0">
              <a:lnSpc>
                <a:spcPct val="11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2" charset="0"/>
              </a:rPr>
              <a:t>(=If _____ _______, we'll do another two exercises)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2" charset="0"/>
            </a:endParaRPr>
          </a:p>
          <a:p>
            <a:pPr eaLnBrk="0" hangingPunct="0"/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2" charset="0"/>
              </a:rPr>
              <a:t>　</a:t>
            </a:r>
            <a:r>
              <a:rPr lang="zh-CN" altLang="en-US" sz="2800" b="1" dirty="0">
                <a:latin typeface="华文新魏" pitchFamily="2" charset="-122"/>
                <a:ea typeface="华文新魏" pitchFamily="2" charset="-122"/>
              </a:rPr>
              <a:t>分词的逻辑主语是time , 而句子的主语是</a:t>
            </a:r>
            <a:r>
              <a:rPr lang="zh-CN" altLang="en-US" sz="2800" b="1" dirty="0">
                <a:latin typeface="Batang" pitchFamily="2" charset="-127"/>
                <a:ea typeface="Batang" pitchFamily="2" charset="-127"/>
              </a:rPr>
              <a:t>I</a:t>
            </a:r>
            <a:r>
              <a:rPr lang="zh-CN" altLang="en-US" sz="2800" b="1" dirty="0">
                <a:latin typeface="华文新魏" pitchFamily="2" charset="-122"/>
                <a:ea typeface="华文新魏" pitchFamily="2" charset="-122"/>
              </a:rPr>
              <a:t> , 两者不构成主谓关系, 所以只能用独立主格结构, 也就是给现在分词补充一个主语。</a:t>
            </a:r>
            <a:endParaRPr lang="zh-CN" altLang="en-US" sz="2800" b="1" dirty="0">
              <a:latin typeface="华文新魏" pitchFamily="2" charset="-122"/>
              <a:ea typeface="华文新魏" pitchFamily="2" charset="-122"/>
            </a:endParaRPr>
          </a:p>
          <a:p>
            <a:pPr eaLnBrk="0" hangingPunct="0"/>
            <a:endParaRPr lang="zh-CN" altLang="en-US" sz="1600" b="1" dirty="0">
              <a:latin typeface="华文新魏" pitchFamily="2" charset="-122"/>
              <a:ea typeface="华文新魏" pitchFamily="2" charset="-122"/>
            </a:endParaRPr>
          </a:p>
          <a:p>
            <a:pPr eaLnBrk="0" hangingPunct="0"/>
            <a:r>
              <a:rPr lang="zh-CN" altLang="en-US" sz="2800" dirty="0">
                <a:latin typeface="华文新魏" pitchFamily="2" charset="-122"/>
                <a:ea typeface="华文新魏" pitchFamily="2" charset="-122"/>
              </a:rPr>
              <a:t>    </a:t>
            </a:r>
            <a:r>
              <a:rPr lang="zh-CN" altLang="en-US" sz="2800" dirty="0">
                <a:latin typeface="Arial" panose="020B0604020202020204" pitchFamily="34" charset="0"/>
              </a:rPr>
              <a:t> </a:t>
            </a:r>
            <a:r>
              <a:rPr lang="en-US" altLang="zh-CN" sz="2800" b="1" dirty="0">
                <a:latin typeface="Arial" panose="020B0604020202020204" pitchFamily="34" charset="0"/>
              </a:rPr>
              <a:t>②</a:t>
            </a:r>
            <a:r>
              <a:rPr lang="zh-CN" altLang="en-US" sz="2800" b="1" dirty="0">
                <a:latin typeface="Arial" panose="020B0604020202020204" pitchFamily="34" charset="0"/>
              </a:rPr>
              <a:t> </a:t>
            </a:r>
            <a:r>
              <a:rPr lang="zh-CN" altLang="en-US" sz="2800" b="1" u="sng" dirty="0">
                <a:latin typeface="Arial" panose="020B0604020202020204" pitchFamily="34" charset="0"/>
              </a:rPr>
              <a:t>I waiting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for the bus, a bird fell on my heard．</a:t>
            </a:r>
            <a:endParaRPr lang="zh-CN" altLang="en-US" sz="28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(=when I</a:t>
            </a:r>
            <a:r>
              <a:rPr lang="zh-CN" altLang="en-US" sz="2800" b="1" u="sng" dirty="0">
                <a:solidFill>
                  <a:srgbClr val="000000"/>
                </a:solidFill>
                <a:latin typeface="Arial" panose="020B0604020202020204" pitchFamily="34" charset="0"/>
              </a:rPr>
              <a:t>        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b="1" u="sng" dirty="0">
                <a:solidFill>
                  <a:srgbClr val="000000"/>
                </a:solidFill>
                <a:latin typeface="Arial" panose="020B0604020202020204" pitchFamily="34" charset="0"/>
              </a:rPr>
              <a:t>           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for the bus, a bird fell on my          </a:t>
            </a:r>
            <a:endParaRPr lang="zh-CN" altLang="en-US" sz="28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     heard.)</a:t>
            </a:r>
            <a:endParaRPr lang="zh-CN" altLang="en-US" sz="2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63" name="文本框 40962"/>
          <p:cNvSpPr txBox="1"/>
          <p:nvPr/>
        </p:nvSpPr>
        <p:spPr>
          <a:xfrm>
            <a:off x="971550" y="3141663"/>
            <a:ext cx="2384425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time permits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  <p:sp>
        <p:nvSpPr>
          <p:cNvPr id="40964" name="文本框 40963"/>
          <p:cNvSpPr txBox="1"/>
          <p:nvPr/>
        </p:nvSpPr>
        <p:spPr>
          <a:xfrm>
            <a:off x="1476375" y="5661025"/>
            <a:ext cx="2328863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</a:rPr>
              <a:t>was waiting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17" end="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2">
                                            <p:txEl>
                                              <p:charRg st="17" end="9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2">
                                            <p:txEl>
                                              <p:charRg st="17" end="9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93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62">
                                            <p:txEl>
                                              <p:charRg st="93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62">
                                            <p:txEl>
                                              <p:charRg st="93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116" end="1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62">
                                            <p:txEl>
                                              <p:charRg st="116" end="16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962">
                                            <p:txEl>
                                              <p:charRg st="116" end="16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166" end="2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2">
                                            <p:txEl>
                                              <p:charRg st="166" end="2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2">
                                            <p:txEl>
                                              <p:charRg st="166" end="2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218" end="2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2">
                                            <p:txEl>
                                              <p:charRg st="218" end="28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2">
                                            <p:txEl>
                                              <p:charRg st="218" end="28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286" end="3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62">
                                            <p:txEl>
                                              <p:charRg st="286" end="34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62">
                                            <p:txEl>
                                              <p:charRg st="286" end="34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341" end="4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962">
                                            <p:txEl>
                                              <p:charRg st="341" end="4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962">
                                            <p:txEl>
                                              <p:charRg st="341" end="4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410" end="4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962">
                                            <p:txEl>
                                              <p:charRg st="410" end="4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962">
                                            <p:txEl>
                                              <p:charRg st="410" end="4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/>
      <p:bldP spid="4096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矩形 41985"/>
          <p:cNvSpPr/>
          <p:nvPr/>
        </p:nvSpPr>
        <p:spPr>
          <a:xfrm>
            <a:off x="179388" y="0"/>
            <a:ext cx="8964612" cy="6432550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 algn="ctr"/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独立主格中的注意事项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sym typeface="Wingdings" panose="05000000000000000000" pitchFamily="2" charset="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sym typeface="Wingdings" panose="05000000000000000000" pitchFamily="2" charset="2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sym typeface="Wingdings" panose="05000000000000000000" pitchFamily="2" charset="2"/>
              </a:rPr>
              <a:t>）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独立主格有时也可用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</a:rPr>
              <a:t>with (without)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</a:rPr>
              <a:t> +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名词（代词宾格）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</a:rPr>
              <a:t>+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分词形式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zh-CN" sz="3200" b="1" u="sng">
                <a:latin typeface="Times New Roman" panose="02020603050405020304" pitchFamily="2" charset="0"/>
              </a:rPr>
              <a:t>With the lights burning</a:t>
            </a:r>
            <a:r>
              <a:rPr lang="en-US" altLang="zh-CN" sz="3200" b="1">
                <a:latin typeface="Times New Roman" panose="02020603050405020304" pitchFamily="2" charset="0"/>
              </a:rPr>
              <a:t>,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</a:rPr>
              <a:t> he fell asleep.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  <a:endParaRPr lang="en-US" altLang="zh-CN" sz="3200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eaLnBrk="0" hangingPunct="0"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他点着灯睡着了。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eaLnBrk="0" hangingPunct="0"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）有些固定用法作独立成分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</a:rPr>
              <a:t>(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悬垂分词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</a:rPr>
              <a:t>)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：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eaLnBrk="0" hangingPunct="0"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　</a:t>
            </a:r>
            <a:r>
              <a:rPr lang="en-US" altLang="zh-CN" sz="3200" b="1">
                <a:latin typeface="Times New Roman" panose="02020603050405020304" pitchFamily="2" charset="0"/>
              </a:rPr>
              <a:t>J</a:t>
            </a:r>
            <a:r>
              <a:rPr lang="en-US" altLang="zh-CN" sz="3200" b="1" u="sng">
                <a:latin typeface="Times New Roman" panose="02020603050405020304" pitchFamily="2" charset="0"/>
              </a:rPr>
              <a:t>udging from</a:t>
            </a:r>
            <a:r>
              <a:rPr lang="en-US" altLang="zh-CN" sz="3200" b="1">
                <a:latin typeface="Times New Roman" panose="02020603050405020304" pitchFamily="2" charset="0"/>
              </a:rPr>
              <a:t>(by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</a:rPr>
              <a:t>) his appearance, he must be an actor.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2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generally speaking, frankly speaking, considering,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/taking… in consideration, to tell you the truth,etc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</a:rPr>
              <a:t>.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　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6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6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11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6">
                                            <p:txEl>
                                              <p:charRg st="11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6">
                                            <p:txEl>
                                              <p:charRg st="11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53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6">
                                            <p:txEl>
                                              <p:charRg st="53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6">
                                            <p:txEl>
                                              <p:charRg st="53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95" end="1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86">
                                            <p:txEl>
                                              <p:charRg st="95" end="10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86">
                                            <p:txEl>
                                              <p:charRg st="95" end="10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104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86">
                                            <p:txEl>
                                              <p:charRg st="104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86">
                                            <p:txEl>
                                              <p:charRg st="104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126" end="1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86">
                                            <p:txEl>
                                              <p:charRg st="126" end="18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86">
                                            <p:txEl>
                                              <p:charRg st="126" end="18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181" end="2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86">
                                            <p:txEl>
                                              <p:charRg st="181" end="23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986">
                                            <p:txEl>
                                              <p:charRg st="181" end="23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232" end="2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986">
                                            <p:txEl>
                                              <p:charRg st="232" end="28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986">
                                            <p:txEl>
                                              <p:charRg st="232" end="28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文本框 43009"/>
          <p:cNvSpPr txBox="1"/>
          <p:nvPr/>
        </p:nvSpPr>
        <p:spPr>
          <a:xfrm>
            <a:off x="838200" y="914400"/>
            <a:ext cx="7543800" cy="3506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6. Doing </a:t>
            </a:r>
            <a:r>
              <a:rPr lang="zh-CN" altLang="en-US" sz="3200" b="1">
                <a:latin typeface="Times New Roman" panose="02020603050405020304" pitchFamily="2" charset="0"/>
              </a:rPr>
              <a:t>作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2" charset="0"/>
              </a:rPr>
              <a:t>宾语补足语。</a:t>
            </a:r>
            <a:r>
              <a:rPr lang="zh-CN" altLang="en-US" sz="3200" b="1">
                <a:latin typeface="Times New Roman" panose="02020603050405020304" pitchFamily="2" charset="0"/>
              </a:rPr>
              <a:t>句中的谓语动词</a:t>
            </a:r>
            <a:endParaRPr lang="zh-CN" altLang="en-US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2" charset="0"/>
              </a:rPr>
              <a:t>通常为    </a:t>
            </a:r>
            <a:r>
              <a:rPr lang="en-US" altLang="zh-CN" sz="3200" b="1">
                <a:latin typeface="Times New Roman" panose="02020603050405020304" pitchFamily="2" charset="0"/>
              </a:rPr>
              <a:t>a: </a:t>
            </a:r>
            <a:r>
              <a:rPr lang="zh-CN" altLang="en-US" sz="3200" b="1">
                <a:latin typeface="Times New Roman" panose="02020603050405020304" pitchFamily="2" charset="0"/>
              </a:rPr>
              <a:t>感官动词，</a:t>
            </a:r>
            <a:endParaRPr lang="zh-CN" altLang="en-US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2" charset="0"/>
              </a:rPr>
              <a:t>如：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see,  notice, watch, hear, listen to, feel,   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        observe, find + sb + doing 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>
                <a:latin typeface="Times New Roman" panose="02020603050405020304" pitchFamily="2" charset="0"/>
              </a:rPr>
              <a:t> </a:t>
            </a:r>
            <a:endParaRPr lang="en-US" altLang="zh-CN" sz="3200">
              <a:latin typeface="Times New Roman" panose="02020603050405020304" pitchFamily="2" charset="0"/>
            </a:endParaRPr>
          </a:p>
        </p:txBody>
      </p:sp>
      <p:sp>
        <p:nvSpPr>
          <p:cNvPr id="43011" name="文本框 43010"/>
          <p:cNvSpPr txBox="1"/>
          <p:nvPr/>
        </p:nvSpPr>
        <p:spPr>
          <a:xfrm>
            <a:off x="838200" y="3810000"/>
            <a:ext cx="7772400" cy="33226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We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heard</a:t>
            </a:r>
            <a:r>
              <a:rPr lang="en-US" altLang="zh-CN" sz="3200" b="1">
                <a:latin typeface="Times New Roman" panose="02020603050405020304" pitchFamily="2" charset="0"/>
              </a:rPr>
              <a:t> the children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 singing in her room</a:t>
            </a:r>
            <a:r>
              <a:rPr lang="en-US" altLang="zh-CN" sz="3200">
                <a:latin typeface="Times New Roman" panose="02020603050405020304" pitchFamily="2" charset="0"/>
              </a:rPr>
              <a:t>.</a:t>
            </a:r>
            <a:endParaRPr lang="en-US" altLang="zh-CN" sz="3200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We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watched</a:t>
            </a:r>
            <a:r>
              <a:rPr lang="en-US" altLang="zh-CN" sz="3200" b="1">
                <a:latin typeface="Times New Roman" panose="02020603050405020304" pitchFamily="2" charset="0"/>
              </a:rPr>
              <a:t> the children</a:t>
            </a:r>
            <a:r>
              <a:rPr lang="en-US" altLang="zh-CN" sz="3200">
                <a:latin typeface="Times New Roman" panose="02020603050405020304" pitchFamily="2" charset="0"/>
              </a:rPr>
              <a:t>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diving into the   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                         water from the top board. 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endParaRPr lang="en-US" altLang="zh-CN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endParaRPr lang="en-US" altLang="zh-CN" sz="2400"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文本框 44033"/>
          <p:cNvSpPr txBox="1"/>
          <p:nvPr/>
        </p:nvSpPr>
        <p:spPr>
          <a:xfrm>
            <a:off x="1143000" y="609600"/>
            <a:ext cx="7467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sz="2400">
              <a:latin typeface="Times New Roman" panose="02020603050405020304" pitchFamily="2" charset="0"/>
            </a:endParaRPr>
          </a:p>
        </p:txBody>
      </p:sp>
      <p:sp>
        <p:nvSpPr>
          <p:cNvPr id="44035" name="文本框 44034"/>
          <p:cNvSpPr txBox="1"/>
          <p:nvPr/>
        </p:nvSpPr>
        <p:spPr>
          <a:xfrm>
            <a:off x="990600" y="533400"/>
            <a:ext cx="7848600" cy="2774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latin typeface="Times New Roman" panose="02020603050405020304" pitchFamily="2" charset="0"/>
              </a:rPr>
              <a:t> </a:t>
            </a:r>
            <a:r>
              <a:rPr lang="en-US" altLang="zh-CN" sz="2400" b="1">
                <a:latin typeface="Times New Roman" panose="02020603050405020304" pitchFamily="2" charset="0"/>
              </a:rPr>
              <a:t>b</a:t>
            </a:r>
            <a:r>
              <a:rPr lang="en-US" altLang="zh-CN" sz="3200" b="1">
                <a:latin typeface="Times New Roman" panose="02020603050405020304" pitchFamily="2" charset="0"/>
              </a:rPr>
              <a:t>. </a:t>
            </a:r>
            <a:r>
              <a:rPr lang="zh-CN" altLang="en-US" sz="3200" b="1">
                <a:latin typeface="Times New Roman" panose="02020603050405020304" pitchFamily="2" charset="0"/>
              </a:rPr>
              <a:t>役使动词</a:t>
            </a:r>
            <a:r>
              <a:rPr lang="en-US" altLang="zh-CN" sz="3200" b="1">
                <a:latin typeface="Times New Roman" panose="02020603050405020304" pitchFamily="2" charset="0"/>
              </a:rPr>
              <a:t>.  </a:t>
            </a:r>
            <a:r>
              <a:rPr lang="zh-CN" altLang="en-US" sz="3200" b="1">
                <a:latin typeface="Times New Roman" panose="02020603050405020304" pitchFamily="2" charset="0"/>
              </a:rPr>
              <a:t>表示“使”，“让”的意思。</a:t>
            </a:r>
            <a:endParaRPr lang="zh-CN" altLang="en-US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2" charset="0"/>
              </a:rPr>
              <a:t>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keep</a:t>
            </a:r>
            <a:r>
              <a:rPr lang="en-US" altLang="zh-CN" sz="3200" b="1">
                <a:latin typeface="Times New Roman" panose="02020603050405020304" pitchFamily="2" charset="0"/>
              </a:rPr>
              <a:t> sb doing </a:t>
            </a:r>
            <a:r>
              <a:rPr lang="zh-CN" altLang="en-US" sz="3200" b="1">
                <a:latin typeface="Times New Roman" panose="02020603050405020304" pitchFamily="2" charset="0"/>
              </a:rPr>
              <a:t>保持</a:t>
            </a:r>
            <a:r>
              <a:rPr lang="en-US" altLang="zh-CN" sz="3200" b="1">
                <a:latin typeface="Times New Roman" panose="02020603050405020304" pitchFamily="2" charset="0"/>
              </a:rPr>
              <a:t>.. 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leave sb</a:t>
            </a:r>
            <a:r>
              <a:rPr lang="en-US" altLang="zh-CN" sz="3200" b="1">
                <a:latin typeface="Times New Roman" panose="02020603050405020304" pitchFamily="2" charset="0"/>
              </a:rPr>
              <a:t> doing </a:t>
            </a:r>
            <a:r>
              <a:rPr lang="zh-CN" altLang="en-US" sz="3200" b="1">
                <a:latin typeface="Times New Roman" panose="02020603050405020304" pitchFamily="2" charset="0"/>
              </a:rPr>
              <a:t>使处于</a:t>
            </a:r>
            <a:r>
              <a:rPr lang="en-US" altLang="zh-CN" sz="3200" b="1">
                <a:latin typeface="Times New Roman" panose="02020603050405020304" pitchFamily="2" charset="0"/>
              </a:rPr>
              <a:t>…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get</a:t>
            </a:r>
            <a:r>
              <a:rPr lang="en-US" altLang="zh-CN" sz="3200" b="1">
                <a:latin typeface="Times New Roman" panose="02020603050405020304" pitchFamily="2" charset="0"/>
              </a:rPr>
              <a:t> sb/ sth doing</a:t>
            </a:r>
            <a:r>
              <a:rPr lang="zh-CN" altLang="en-US" sz="3200" b="1">
                <a:latin typeface="Times New Roman" panose="02020603050405020304" pitchFamily="2" charset="0"/>
              </a:rPr>
              <a:t>让做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have </a:t>
            </a:r>
            <a:r>
              <a:rPr lang="en-US" altLang="zh-CN" sz="3200" b="1">
                <a:latin typeface="Times New Roman" panose="02020603050405020304" pitchFamily="2" charset="0"/>
              </a:rPr>
              <a:t>sb doing </a:t>
            </a:r>
            <a:r>
              <a:rPr lang="zh-CN" altLang="en-US" sz="3200" b="1">
                <a:latin typeface="Times New Roman" panose="02020603050405020304" pitchFamily="2" charset="0"/>
              </a:rPr>
              <a:t>让</a:t>
            </a:r>
            <a:r>
              <a:rPr lang="en-US" altLang="zh-CN" sz="3200" b="1">
                <a:latin typeface="Times New Roman" panose="02020603050405020304" pitchFamily="2" charset="0"/>
              </a:rPr>
              <a:t>…</a:t>
            </a:r>
            <a:r>
              <a:rPr lang="zh-CN" altLang="en-US" sz="3200" b="1">
                <a:latin typeface="Times New Roman" panose="02020603050405020304" pitchFamily="2" charset="0"/>
              </a:rPr>
              <a:t>做</a:t>
            </a:r>
            <a:r>
              <a:rPr lang="en-US" altLang="zh-CN" sz="3200" b="1">
                <a:latin typeface="Times New Roman" panose="02020603050405020304" pitchFamily="2" charset="0"/>
              </a:rPr>
              <a:t>.. </a:t>
            </a:r>
            <a:endParaRPr lang="en-US" altLang="zh-CN" sz="3200" b="1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 set</a:t>
            </a:r>
            <a:r>
              <a:rPr lang="en-US" altLang="zh-CN" sz="3200" b="1">
                <a:latin typeface="Times New Roman" panose="02020603050405020304" pitchFamily="2" charset="0"/>
              </a:rPr>
              <a:t> sb/ sth doing…</a:t>
            </a:r>
            <a:r>
              <a:rPr lang="zh-CN" altLang="en-US" sz="3200" b="1">
                <a:latin typeface="Times New Roman" panose="02020603050405020304" pitchFamily="2" charset="0"/>
              </a:rPr>
              <a:t>使</a:t>
            </a:r>
            <a:r>
              <a:rPr lang="en-US" altLang="zh-CN" sz="3200" b="1">
                <a:latin typeface="Times New Roman" panose="02020603050405020304" pitchFamily="2" charset="0"/>
              </a:rPr>
              <a:t>…</a:t>
            </a:r>
            <a:endParaRPr lang="en-US" altLang="zh-CN" sz="3200" b="1">
              <a:latin typeface="Times New Roman" panose="02020603050405020304" pitchFamily="2" charset="0"/>
            </a:endParaRPr>
          </a:p>
        </p:txBody>
      </p:sp>
      <p:sp>
        <p:nvSpPr>
          <p:cNvPr id="44036" name="文本框 44035"/>
          <p:cNvSpPr txBox="1"/>
          <p:nvPr/>
        </p:nvSpPr>
        <p:spPr>
          <a:xfrm>
            <a:off x="1143000" y="3505200"/>
            <a:ext cx="6934200" cy="2043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We’ll soon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 have</a:t>
            </a:r>
            <a:r>
              <a:rPr lang="en-US" altLang="zh-CN" sz="3200" b="1">
                <a:latin typeface="Times New Roman" panose="02020603050405020304" pitchFamily="2" charset="0"/>
              </a:rPr>
              <a:t> you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walking again.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  </a:t>
            </a:r>
            <a:r>
              <a:rPr lang="zh-CN" altLang="en-US" sz="2800" b="1">
                <a:latin typeface="Times New Roman" panose="02020603050405020304" pitchFamily="2" charset="0"/>
              </a:rPr>
              <a:t>我们会不久让你重新走起来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2" charset="0"/>
              </a:rPr>
              <a:t>。</a:t>
            </a:r>
            <a:endParaRPr lang="zh-CN" altLang="en-US" sz="28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endParaRPr lang="zh-CN" altLang="en-US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</p:txBody>
      </p:sp>
      <p:sp>
        <p:nvSpPr>
          <p:cNvPr id="44037" name="文本框 44036"/>
          <p:cNvSpPr txBox="1"/>
          <p:nvPr/>
        </p:nvSpPr>
        <p:spPr>
          <a:xfrm>
            <a:off x="990600" y="4953000"/>
            <a:ext cx="76962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I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leave</a:t>
            </a:r>
            <a:r>
              <a:rPr lang="en-US" altLang="zh-CN" sz="3200" b="1">
                <a:latin typeface="Times New Roman" panose="02020603050405020304" pitchFamily="2" charset="0"/>
              </a:rPr>
              <a:t> the machine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 running all day.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2" charset="0"/>
              </a:rPr>
              <a:t>   </a:t>
            </a:r>
            <a:r>
              <a:rPr lang="zh-CN" altLang="en-US" sz="3200" b="1">
                <a:latin typeface="Times New Roman" panose="02020603050405020304" pitchFamily="2" charset="0"/>
              </a:rPr>
              <a:t>我让机器整天运转着。</a:t>
            </a:r>
            <a:endParaRPr lang="zh-CN" altLang="en-US" sz="3200" b="1"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/>
      <p:bldP spid="44036" grpId="0"/>
      <p:bldP spid="4403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文本框 45057"/>
          <p:cNvSpPr txBox="1"/>
          <p:nvPr/>
        </p:nvSpPr>
        <p:spPr>
          <a:xfrm>
            <a:off x="1752600" y="381000"/>
            <a:ext cx="6096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                 More examples </a:t>
            </a:r>
            <a:endParaRPr lang="en-US" altLang="zh-CN" sz="2800" b="1">
              <a:latin typeface="Times New Roman" panose="02020603050405020304" pitchFamily="2" charset="0"/>
            </a:endParaRPr>
          </a:p>
        </p:txBody>
      </p:sp>
      <p:sp>
        <p:nvSpPr>
          <p:cNvPr id="45059" name="文本框 45058"/>
          <p:cNvSpPr txBox="1"/>
          <p:nvPr/>
        </p:nvSpPr>
        <p:spPr>
          <a:xfrm>
            <a:off x="609600" y="1066800"/>
            <a:ext cx="8229600" cy="18018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Step 1.  People 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2" charset="0"/>
              </a:rPr>
              <a:t>saw</a:t>
            </a:r>
            <a:r>
              <a:rPr lang="en-US" altLang="zh-CN" sz="2800" b="1">
                <a:latin typeface="Times New Roman" panose="02020603050405020304" pitchFamily="2" charset="0"/>
              </a:rPr>
              <a:t> the police</a:t>
            </a:r>
            <a:r>
              <a:rPr lang="en-US" altLang="zh-CN" sz="2800">
                <a:latin typeface="Times New Roman" panose="02020603050405020304" pitchFamily="2" charset="0"/>
              </a:rPr>
              <a:t>.</a:t>
            </a:r>
            <a:endParaRPr lang="en-US" altLang="zh-CN" sz="2800"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>
                <a:latin typeface="Times New Roman" panose="02020603050405020304" pitchFamily="2" charset="0"/>
              </a:rPr>
              <a:t>             </a:t>
            </a:r>
            <a:r>
              <a:rPr lang="en-US" altLang="zh-CN" sz="2800" b="1">
                <a:latin typeface="Times New Roman" panose="02020603050405020304" pitchFamily="2" charset="0"/>
              </a:rPr>
              <a:t>The police 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2" charset="0"/>
              </a:rPr>
              <a:t>were breaking the window with a   </a:t>
            </a:r>
            <a:endParaRPr lang="en-US" altLang="zh-CN" sz="28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2" charset="0"/>
              </a:rPr>
              <a:t>                     hammer.    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2" charset="0"/>
              </a:rPr>
              <a:t>（简单句）</a:t>
            </a:r>
            <a:endParaRPr lang="zh-CN" altLang="en-US" sz="2800">
              <a:solidFill>
                <a:srgbClr val="FF3300"/>
              </a:solidFill>
              <a:latin typeface="Times New Roman" panose="02020603050405020304" pitchFamily="2" charset="0"/>
            </a:endParaRPr>
          </a:p>
        </p:txBody>
      </p:sp>
      <p:sp>
        <p:nvSpPr>
          <p:cNvPr id="45060" name="文本框 45059"/>
          <p:cNvSpPr txBox="1"/>
          <p:nvPr/>
        </p:nvSpPr>
        <p:spPr>
          <a:xfrm>
            <a:off x="533400" y="3276600"/>
            <a:ext cx="8610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sz="2400">
              <a:latin typeface="Times New Roman" panose="02020603050405020304" pitchFamily="2" charset="0"/>
            </a:endParaRPr>
          </a:p>
        </p:txBody>
      </p:sp>
      <p:sp>
        <p:nvSpPr>
          <p:cNvPr id="45061" name="文本框 45060"/>
          <p:cNvSpPr txBox="1"/>
          <p:nvPr/>
        </p:nvSpPr>
        <p:spPr>
          <a:xfrm>
            <a:off x="609600" y="3048000"/>
            <a:ext cx="8229600" cy="1160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Step 2.  People 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2" charset="0"/>
              </a:rPr>
              <a:t>saw</a:t>
            </a:r>
            <a:r>
              <a:rPr lang="en-US" altLang="zh-CN" sz="2800" b="1">
                <a:latin typeface="Times New Roman" panose="02020603050405020304" pitchFamily="2" charset="0"/>
              </a:rPr>
              <a:t> the police 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2" charset="0"/>
              </a:rPr>
              <a:t>who were breaking the   </a:t>
            </a:r>
            <a:endParaRPr lang="en-US" altLang="zh-CN" sz="28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2" charset="0"/>
              </a:rPr>
              <a:t>                     window with a hammer. 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2" charset="0"/>
              </a:rPr>
              <a:t>（定语从句）</a:t>
            </a:r>
            <a:endParaRPr lang="zh-CN" altLang="en-US" sz="2800" b="1">
              <a:solidFill>
                <a:srgbClr val="FF3300"/>
              </a:solidFill>
              <a:latin typeface="Times New Roman" panose="02020603050405020304" pitchFamily="2" charset="0"/>
            </a:endParaRPr>
          </a:p>
        </p:txBody>
      </p:sp>
      <p:sp>
        <p:nvSpPr>
          <p:cNvPr id="45062" name="文本框 45061"/>
          <p:cNvSpPr txBox="1"/>
          <p:nvPr/>
        </p:nvSpPr>
        <p:spPr>
          <a:xfrm>
            <a:off x="685800" y="4648200"/>
            <a:ext cx="8001000" cy="116046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2" charset="0"/>
              </a:rPr>
              <a:t>Step 3.  People 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2" charset="0"/>
              </a:rPr>
              <a:t>saw</a:t>
            </a:r>
            <a:r>
              <a:rPr lang="en-US" altLang="zh-CN" sz="2800" b="1">
                <a:latin typeface="Times New Roman" panose="02020603050405020304" pitchFamily="2" charset="0"/>
              </a:rPr>
              <a:t> the police 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2" charset="0"/>
              </a:rPr>
              <a:t>breaking the window   </a:t>
            </a:r>
            <a:endParaRPr lang="en-US" altLang="zh-CN" sz="2800" b="1">
              <a:solidFill>
                <a:srgbClr val="FF3300"/>
              </a:solidFill>
              <a:latin typeface="Times New Roman" panose="02020603050405020304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2" charset="0"/>
              </a:rPr>
              <a:t>                     with a hammer.   ( doing 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2" charset="0"/>
              </a:rPr>
              <a:t>短语作宾补）</a:t>
            </a:r>
            <a:endParaRPr lang="zh-CN" altLang="en-US" sz="2800" b="1">
              <a:solidFill>
                <a:srgbClr val="FF33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/>
      <p:bldP spid="45060" grpId="0"/>
      <p:bldP spid="45061" grpId="0"/>
      <p:bldP spid="4506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6082" name="文本框 46081"/>
          <p:cNvSpPr txBox="1"/>
          <p:nvPr/>
        </p:nvSpPr>
        <p:spPr>
          <a:xfrm>
            <a:off x="323850" y="1268413"/>
            <a:ext cx="8820150" cy="3387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1.Eugene's never willing to alter any of his opinions. It's no use ___  with him.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   (06</a:t>
            </a:r>
            <a:r>
              <a:rPr lang="zh-CN" altLang="en-US" sz="3600">
                <a:latin typeface="Arial" panose="020B0604020202020204" pitchFamily="34" charset="0"/>
              </a:rPr>
              <a:t>年上海高考）</a:t>
            </a:r>
            <a:endParaRPr lang="zh-CN" altLang="en-US" sz="3600">
              <a:latin typeface="Arial" panose="020B0604020202020204" pitchFamily="34" charset="0"/>
            </a:endParaRPr>
          </a:p>
          <a:p>
            <a:pPr marL="342900" indent="-342900">
              <a:buAutoNum type="alphaUcPeriod"/>
            </a:pPr>
            <a:r>
              <a:rPr lang="en-US" altLang="zh-CN" sz="3600">
                <a:latin typeface="Arial" panose="020B0604020202020204" pitchFamily="34" charset="0"/>
              </a:rPr>
              <a:t>to argue B. arguing 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C. argued D. having argued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endParaRPr lang="en-US" altLang="zh-CN" sz="3600">
              <a:latin typeface="Arial" panose="020B0604020202020204" pitchFamily="34" charset="0"/>
            </a:endParaRPr>
          </a:p>
        </p:txBody>
      </p:sp>
      <p:pic>
        <p:nvPicPr>
          <p:cNvPr id="46083" name="图片 46082" descr="flower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5875" y="3068638"/>
            <a:ext cx="503238" cy="358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084" name="文本框 46083"/>
          <p:cNvSpPr txBox="1"/>
          <p:nvPr/>
        </p:nvSpPr>
        <p:spPr>
          <a:xfrm>
            <a:off x="179388" y="4568825"/>
            <a:ext cx="8964612" cy="2289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2.Victor apologized for ____to inform me of the change in the plan.(04</a:t>
            </a:r>
            <a:r>
              <a:rPr lang="zh-CN" altLang="en-US" sz="3600">
                <a:latin typeface="Arial" panose="020B0604020202020204" pitchFamily="34" charset="0"/>
              </a:rPr>
              <a:t>年上海高考）</a:t>
            </a:r>
            <a:endParaRPr lang="zh-CN" altLang="en-US" sz="3600">
              <a:latin typeface="Arial" panose="020B0604020202020204" pitchFamily="34" charset="0"/>
            </a:endParaRPr>
          </a:p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A. his being not able B. him not to be able 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C. his not being able D. him to be not able</a:t>
            </a:r>
            <a:endParaRPr lang="en-US" altLang="zh-CN" sz="3600">
              <a:latin typeface="Arial" panose="020B0604020202020204" pitchFamily="34" charset="0"/>
            </a:endParaRPr>
          </a:p>
        </p:txBody>
      </p:sp>
      <p:pic>
        <p:nvPicPr>
          <p:cNvPr id="46085" name="图片 46084" descr="flower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6308725"/>
            <a:ext cx="503238" cy="358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086" name="文本框 46085"/>
          <p:cNvSpPr txBox="1"/>
          <p:nvPr/>
        </p:nvSpPr>
        <p:spPr>
          <a:xfrm>
            <a:off x="323850" y="188913"/>
            <a:ext cx="67691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</a:rPr>
              <a:t>7.</a:t>
            </a: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</a:rPr>
              <a:t>运用</a:t>
            </a:r>
            <a:r>
              <a:rPr lang="zh-CN" altLang="en-US" sz="3200" b="1">
                <a:solidFill>
                  <a:srgbClr val="0033CC"/>
                </a:solidFill>
                <a:latin typeface="Arial" panose="020B0604020202020204" pitchFamily="34" charset="0"/>
              </a:rPr>
              <a:t>：</a:t>
            </a:r>
            <a:r>
              <a:rPr lang="en-US" altLang="zh-CN" sz="3200" b="1">
                <a:solidFill>
                  <a:srgbClr val="0033CC"/>
                </a:solidFill>
                <a:latin typeface="Arial" panose="020B0604020202020204" pitchFamily="34" charset="0"/>
              </a:rPr>
              <a:t>Grammar work </a:t>
            </a:r>
            <a:r>
              <a:rPr lang="zh-CN" altLang="en-US" sz="3200" b="1">
                <a:solidFill>
                  <a:srgbClr val="0033CC"/>
                </a:solidFill>
                <a:latin typeface="Arial" panose="020B0604020202020204" pitchFamily="34" charset="0"/>
              </a:rPr>
              <a:t>语法专练</a:t>
            </a:r>
            <a:endParaRPr lang="zh-CN" altLang="en-US" sz="3200" b="1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7106" name="文本框 47105"/>
          <p:cNvSpPr txBox="1"/>
          <p:nvPr/>
        </p:nvSpPr>
        <p:spPr>
          <a:xfrm>
            <a:off x="234950" y="180975"/>
            <a:ext cx="8604250" cy="1739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3.I'll never forget ____Paris for the first time.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A. to visit B. visit C. visiting D. visited</a:t>
            </a:r>
            <a:endParaRPr lang="en-US" altLang="zh-CN" sz="3600">
              <a:latin typeface="Arial" panose="020B0604020202020204" pitchFamily="34" charset="0"/>
            </a:endParaRPr>
          </a:p>
        </p:txBody>
      </p:sp>
      <p:sp>
        <p:nvSpPr>
          <p:cNvPr id="47107" name="文本框 47106"/>
          <p:cNvSpPr txBox="1"/>
          <p:nvPr/>
        </p:nvSpPr>
        <p:spPr>
          <a:xfrm>
            <a:off x="254000" y="2133600"/>
            <a:ext cx="7991475" cy="1739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4.I regret ________hard at school.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A. not to study B. not having studied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C. not study    D. having not studied</a:t>
            </a:r>
            <a:endParaRPr lang="en-US" altLang="zh-CN" sz="3600">
              <a:latin typeface="Arial" panose="020B0604020202020204" pitchFamily="34" charset="0"/>
            </a:endParaRPr>
          </a:p>
        </p:txBody>
      </p:sp>
      <p:sp>
        <p:nvSpPr>
          <p:cNvPr id="47108" name="文本框 47107"/>
          <p:cNvSpPr txBox="1"/>
          <p:nvPr/>
        </p:nvSpPr>
        <p:spPr>
          <a:xfrm>
            <a:off x="0" y="3933825"/>
            <a:ext cx="8748713" cy="1739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5.The old man needs________.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>
              <a:buAutoNum type="alphaUcPeriod"/>
            </a:pPr>
            <a:r>
              <a:rPr lang="en-US" altLang="zh-CN" sz="3600">
                <a:latin typeface="Arial" panose="020B0604020202020204" pitchFamily="34" charset="0"/>
              </a:rPr>
              <a:t>look after                      B. looking after 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C. being looked after       D. to look after</a:t>
            </a:r>
            <a:endParaRPr lang="en-US" altLang="zh-CN" sz="3600">
              <a:latin typeface="Arial" panose="020B0604020202020204" pitchFamily="34" charset="0"/>
            </a:endParaRPr>
          </a:p>
        </p:txBody>
      </p:sp>
      <p:pic>
        <p:nvPicPr>
          <p:cNvPr id="47109" name="图片 47108" descr="flower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8400" y="1412875"/>
            <a:ext cx="503238" cy="358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0" name="图片 47109" descr="flower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6600" y="2852738"/>
            <a:ext cx="503238" cy="358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1" name="图片 47110" descr="flower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25" y="4652963"/>
            <a:ext cx="503238" cy="358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8130" name="文本框 48129"/>
          <p:cNvSpPr txBox="1"/>
          <p:nvPr/>
        </p:nvSpPr>
        <p:spPr>
          <a:xfrm>
            <a:off x="0" y="333375"/>
            <a:ext cx="9144000" cy="4486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6.The problem is worth_______.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A discussing B. discuss C being discussed D. discussed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7.Please remember ___the lights before _____the classroom.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A. turn off; leave  B. to turn off; leaving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r>
              <a:rPr lang="en-US" altLang="zh-CN" sz="3600">
                <a:latin typeface="Arial" panose="020B0604020202020204" pitchFamily="34" charset="0"/>
              </a:rPr>
              <a:t>C. turning off; leave D. turning off; leaving</a:t>
            </a:r>
            <a:endParaRPr lang="en-US" altLang="zh-CN" sz="3600">
              <a:latin typeface="Arial" panose="020B0604020202020204" pitchFamily="34" charset="0"/>
            </a:endParaRPr>
          </a:p>
          <a:p>
            <a:pPr marL="342900" indent="-342900"/>
            <a:endParaRPr lang="en-US" altLang="zh-CN" sz="3600">
              <a:latin typeface="Arial" panose="020B0604020202020204" pitchFamily="34" charset="0"/>
            </a:endParaRPr>
          </a:p>
        </p:txBody>
      </p:sp>
      <p:sp>
        <p:nvSpPr>
          <p:cNvPr id="48131" name="文本框 48130"/>
          <p:cNvSpPr txBox="1"/>
          <p:nvPr/>
        </p:nvSpPr>
        <p:spPr>
          <a:xfrm>
            <a:off x="0" y="4508500"/>
            <a:ext cx="8388350" cy="1739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/>
            <a:r>
              <a:rPr lang="en-US" altLang="zh-CN" sz="3600">
                <a:latin typeface="Arial" panose="020B0604020202020204" pitchFamily="34" charset="0"/>
              </a:rPr>
              <a:t>8._____is believing.</a:t>
            </a:r>
            <a:endParaRPr lang="en-US" altLang="zh-CN" sz="3600">
              <a:latin typeface="Arial" panose="020B0604020202020204" pitchFamily="34" charset="0"/>
            </a:endParaRPr>
          </a:p>
          <a:p>
            <a:pPr marL="457200" indent="-457200">
              <a:buAutoNum type="alphaUcPeriod"/>
            </a:pPr>
            <a:r>
              <a:rPr lang="en-US" altLang="zh-CN" sz="3600">
                <a:latin typeface="Arial" panose="020B0604020202020204" pitchFamily="34" charset="0"/>
              </a:rPr>
              <a:t>to see                B. Seeing</a:t>
            </a:r>
            <a:endParaRPr lang="en-US" altLang="zh-CN" sz="3600">
              <a:latin typeface="Arial" panose="020B0604020202020204" pitchFamily="34" charset="0"/>
            </a:endParaRPr>
          </a:p>
          <a:p>
            <a:pPr marL="457200" indent="-457200"/>
            <a:r>
              <a:rPr lang="en-US" altLang="zh-CN" sz="3600">
                <a:latin typeface="Arial" panose="020B0604020202020204" pitchFamily="34" charset="0"/>
              </a:rPr>
              <a:t>C. See                 D. having seen.</a:t>
            </a:r>
            <a:endParaRPr lang="en-US" altLang="zh-CN" sz="3600">
              <a:latin typeface="Arial" panose="020B0604020202020204" pitchFamily="34" charset="0"/>
            </a:endParaRPr>
          </a:p>
        </p:txBody>
      </p:sp>
      <p:pic>
        <p:nvPicPr>
          <p:cNvPr id="48132" name="图片 48131" descr="flower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52513"/>
            <a:ext cx="503238" cy="358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3" name="图片 48132" descr="flower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8400" y="3213100"/>
            <a:ext cx="503238" cy="358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4" name="图片 48133" descr="flower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8400" y="5229225"/>
            <a:ext cx="503238" cy="358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9154" name="矩形 49153"/>
          <p:cNvSpPr/>
          <p:nvPr/>
        </p:nvSpPr>
        <p:spPr>
          <a:xfrm>
            <a:off x="0" y="0"/>
            <a:ext cx="8424863" cy="27273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indent="152400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9.Don’t leave the water _______ while you brush your teeth. 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 indent="152400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A. run      	                 B. running      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 indent="152400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C. being run              D. to run </a:t>
            </a:r>
            <a:endParaRPr lang="en-US" altLang="zh-CN" sz="3600" b="1">
              <a:latin typeface="Times New Roman" panose="02020603050405020304" pitchFamily="2" charset="0"/>
            </a:endParaRPr>
          </a:p>
        </p:txBody>
      </p:sp>
      <p:pic>
        <p:nvPicPr>
          <p:cNvPr id="49155" name="图片 49154" descr="bj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412875"/>
            <a:ext cx="863600" cy="690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56" name="矩形 49155"/>
          <p:cNvSpPr/>
          <p:nvPr/>
        </p:nvSpPr>
        <p:spPr>
          <a:xfrm>
            <a:off x="0" y="3500438"/>
            <a:ext cx="9144000" cy="2949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3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10.John’s bad habit is _____ without thorough understanding.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         A. read                    B. being read     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     C. to be read           D. reading</a:t>
            </a:r>
            <a:endParaRPr lang="en-US" altLang="zh-CN" sz="3600" b="1">
              <a:latin typeface="Times New Roman" panose="02020603050405020304" pitchFamily="2" charset="0"/>
            </a:endParaRPr>
          </a:p>
        </p:txBody>
      </p:sp>
      <p:pic>
        <p:nvPicPr>
          <p:cNvPr id="49157" name="图片 49156" descr="bj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3438" y="5734050"/>
            <a:ext cx="863600" cy="6905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5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0178" name="文本框 50177"/>
          <p:cNvSpPr txBox="1"/>
          <p:nvPr/>
        </p:nvSpPr>
        <p:spPr>
          <a:xfrm>
            <a:off x="215900" y="115888"/>
            <a:ext cx="8748713" cy="3386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11. ______in the queue of half an hour. Tom suddenly realized that he had left his wallet at home.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 marL="457200" indent="-457200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     A. To wait              B. Have waited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 marL="457200" indent="-457200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     C. Having waited  D. To have waited</a:t>
            </a:r>
            <a:endParaRPr lang="en-US" altLang="zh-CN" sz="3600" b="1">
              <a:latin typeface="Times New Roman" panose="02020603050405020304" pitchFamily="2" charset="0"/>
            </a:endParaRPr>
          </a:p>
        </p:txBody>
      </p:sp>
      <p:sp>
        <p:nvSpPr>
          <p:cNvPr id="50179" name="文本框 50178"/>
          <p:cNvSpPr txBox="1"/>
          <p:nvPr/>
        </p:nvSpPr>
        <p:spPr>
          <a:xfrm>
            <a:off x="133350" y="3427413"/>
            <a:ext cx="8686800" cy="2727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12. The picture _____ on the wall is painted by my nephew.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 marL="457200" indent="-457200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      A. Having hung         B. hanging    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 marL="457200" indent="-457200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      C. hangs                     D. being hung</a:t>
            </a:r>
            <a:endParaRPr lang="en-US" altLang="zh-CN" sz="3600" b="1">
              <a:latin typeface="Times New Roman" panose="02020603050405020304" pitchFamily="2" charset="0"/>
            </a:endParaRPr>
          </a:p>
        </p:txBody>
      </p:sp>
      <p:pic>
        <p:nvPicPr>
          <p:cNvPr id="50180" name="图片 50179" descr="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2851150"/>
            <a:ext cx="647700" cy="647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1" name="图片 50180" descr="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1300" y="4810125"/>
            <a:ext cx="647700" cy="647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2" name="文本框 51201"/>
          <p:cNvSpPr txBox="1"/>
          <p:nvPr/>
        </p:nvSpPr>
        <p:spPr>
          <a:xfrm>
            <a:off x="0" y="0"/>
            <a:ext cx="9144000" cy="2949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>
              <a:lnSpc>
                <a:spcPct val="13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13. _______ such heavy pollution already, it may now be too late to clean up the river.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 marL="457200" indent="-457200">
              <a:lnSpc>
                <a:spcPct val="13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    A. Having suffered     B. Suffering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 marL="457200" indent="-457200">
              <a:lnSpc>
                <a:spcPct val="13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    C. To suffer                 D. Suffered</a:t>
            </a:r>
            <a:endParaRPr lang="en-US" altLang="zh-CN" sz="3600" b="1">
              <a:latin typeface="Times New Roman" panose="02020603050405020304" pitchFamily="2" charset="0"/>
            </a:endParaRPr>
          </a:p>
        </p:txBody>
      </p:sp>
      <p:sp>
        <p:nvSpPr>
          <p:cNvPr id="51203" name="文本框 51202"/>
          <p:cNvSpPr txBox="1"/>
          <p:nvPr/>
        </p:nvSpPr>
        <p:spPr>
          <a:xfrm>
            <a:off x="0" y="2997200"/>
            <a:ext cx="9144000" cy="3663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>
              <a:lnSpc>
                <a:spcPct val="13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14. He looked around and caught a man______ his hand into the pocket of a passenger. 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 marL="457200" indent="-457200">
              <a:lnSpc>
                <a:spcPct val="13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A. put                   B. to be putting          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 marL="457200" indent="-457200">
              <a:lnSpc>
                <a:spcPct val="13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C. to put                D. putting</a:t>
            </a:r>
            <a:endParaRPr lang="en-US" altLang="zh-CN" sz="3600" b="1">
              <a:latin typeface="Times New Roman" panose="02020603050405020304" pitchFamily="2" charset="0"/>
            </a:endParaRPr>
          </a:p>
        </p:txBody>
      </p:sp>
      <p:pic>
        <p:nvPicPr>
          <p:cNvPr id="51204" name="图片 51203" descr="bj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5375" y="5229225"/>
            <a:ext cx="863600" cy="690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5" name="图片 51204" descr="bj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088" y="1557338"/>
            <a:ext cx="863600" cy="690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文本占位符 52225"/>
          <p:cNvSpPr>
            <a:spLocks noGrp="1"/>
          </p:cNvSpPr>
          <p:nvPr>
            <p:ph type="body" idx="1"/>
          </p:nvPr>
        </p:nvSpPr>
        <p:spPr>
          <a:xfrm>
            <a:off x="0" y="404813"/>
            <a:ext cx="9144000" cy="2765425"/>
          </a:xfrm>
          <a:ln/>
        </p:spPr>
        <p:txBody>
          <a:bodyPr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3600" b="1"/>
              <a:t>   15. Tell Mary that there’s someone ____ for her at the door.</a:t>
            </a:r>
            <a:endParaRPr lang="en-US" altLang="zh-CN" sz="3600" b="1"/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3600" b="1"/>
              <a:t>　   </a:t>
            </a:r>
            <a:r>
              <a:rPr lang="en-US" altLang="zh-CN" sz="3600" b="1"/>
              <a:t>A. waiting 		B. waited 	</a:t>
            </a:r>
            <a:endParaRPr lang="en-US" altLang="zh-CN" sz="3600" b="1"/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3600" b="1"/>
              <a:t>       C. waits 		        D. to wait</a:t>
            </a:r>
            <a:endParaRPr lang="en-US" altLang="zh-CN" sz="3600" b="1"/>
          </a:p>
        </p:txBody>
      </p:sp>
      <p:sp>
        <p:nvSpPr>
          <p:cNvPr id="52227" name="矩形 52226"/>
          <p:cNvSpPr/>
          <p:nvPr/>
        </p:nvSpPr>
        <p:spPr>
          <a:xfrm>
            <a:off x="0" y="3213100"/>
            <a:ext cx="9144000" cy="27273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16. The _______ waiter came up to us and said, “You are welcome.”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600" b="1">
                <a:latin typeface="Times New Roman" panose="02020603050405020304" pitchFamily="2" charset="0"/>
              </a:rPr>
              <a:t>　</a:t>
            </a:r>
            <a:r>
              <a:rPr lang="en-US" altLang="zh-CN" sz="3600" b="1">
                <a:latin typeface="Times New Roman" panose="02020603050405020304" pitchFamily="2" charset="0"/>
              </a:rPr>
              <a:t>A. smiling 		    B. smiled 		</a:t>
            </a:r>
            <a:endParaRPr lang="en-US" altLang="zh-CN" sz="3600" b="1">
              <a:latin typeface="Times New Roman" panose="02020603050405020304" pitchFamily="2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2" charset="0"/>
              </a:rPr>
              <a:t>    C. smile 		    D. to smile</a:t>
            </a:r>
            <a:endParaRPr lang="en-US" altLang="zh-CN" sz="3600" b="1">
              <a:latin typeface="Times New Roman" panose="02020603050405020304" pitchFamily="2" charset="0"/>
            </a:endParaRPr>
          </a:p>
        </p:txBody>
      </p:sp>
      <p:pic>
        <p:nvPicPr>
          <p:cNvPr id="52228" name="图片 52227" descr="bj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773238"/>
            <a:ext cx="863600" cy="690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29" name="图片 52228" descr="bj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4652963"/>
            <a:ext cx="863600" cy="690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 decel="100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decel="100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decel="100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decel="100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/>
    </p:bldLst>
  </p:timing>
</p:sld>
</file>

<file path=ppt/theme/theme1.xml><?xml version="1.0" encoding="utf-8"?>
<a:theme xmlns:a="http://schemas.openxmlformats.org/drawingml/2006/main" name="人际关系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微软雅黑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13135</Words>
  <Application>WPS 演示</Application>
  <PresentationFormat>在屏幕上显示</PresentationFormat>
  <Paragraphs>710</Paragraphs>
  <Slides>48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107" baseType="lpstr">
      <vt:lpstr>Arial</vt:lpstr>
      <vt:lpstr>宋体</vt:lpstr>
      <vt:lpstr>Wingdings</vt:lpstr>
      <vt:lpstr>Times New Roman</vt:lpstr>
      <vt:lpstr>Batang</vt:lpstr>
      <vt:lpstr>Constantia</vt:lpstr>
      <vt:lpstr>华文新魏</vt:lpstr>
      <vt:lpstr>BatangChe</vt:lpstr>
      <vt:lpstr>Malgun Gothic</vt:lpstr>
      <vt:lpstr>华文细黑</vt:lpstr>
      <vt:lpstr>微软雅黑</vt:lpstr>
      <vt:lpstr>黑体</vt:lpstr>
      <vt:lpstr>MS UI Gothic</vt:lpstr>
      <vt:lpstr>Arial Black</vt:lpstr>
      <vt:lpstr>Gulim</vt:lpstr>
      <vt:lpstr>Calibri</vt:lpstr>
      <vt:lpstr>Arial Narrow</vt:lpstr>
      <vt:lpstr>Verdana</vt:lpstr>
      <vt:lpstr>Cooper Black</vt:lpstr>
      <vt:lpstr>Segoe Print</vt:lpstr>
      <vt:lpstr>Wingdings 2</vt:lpstr>
      <vt:lpstr>Wingdings</vt:lpstr>
      <vt:lpstr>ArialS</vt:lpstr>
      <vt:lpstr>Latha</vt:lpstr>
      <vt:lpstr>Arial Unicode MS</vt:lpstr>
      <vt:lpstr>楷体_GB2312</vt:lpstr>
      <vt:lpstr>新宋体</vt:lpstr>
      <vt:lpstr>华文行楷</vt:lpstr>
      <vt:lpstr>HY헤드라인M</vt:lpstr>
      <vt:lpstr>Britannic Bold</vt:lpstr>
      <vt:lpstr>华文隶书</vt:lpstr>
      <vt:lpstr>隶书</vt:lpstr>
      <vt:lpstr>Tahoma</vt:lpstr>
      <vt:lpstr>超世纪粗印篆</vt:lpstr>
      <vt:lpstr>MingLiU-ExtB</vt:lpstr>
      <vt:lpstr>MingLiU</vt:lpstr>
      <vt:lpstr>方正粗倩简体</vt:lpstr>
      <vt:lpstr>方正综艺简体</vt:lpstr>
      <vt:lpstr>HY견고딕</vt:lpstr>
      <vt:lpstr>가는으뜸체</vt:lpstr>
      <vt:lpstr>GulimChe</vt:lpstr>
      <vt:lpstr>견고딕</vt:lpstr>
      <vt:lpstr>Symbol</vt:lpstr>
      <vt:lpstr>Futura Bk</vt:lpstr>
      <vt:lpstr>Monotype Sorts</vt:lpstr>
      <vt:lpstr>Gautami</vt:lpstr>
      <vt:lpstr>Arial Rounded MT Bold</vt:lpstr>
      <vt:lpstr>Borg 9</vt:lpstr>
      <vt:lpstr>Adobe 明體 Std L</vt:lpstr>
      <vt:lpstr>Adobe Myungjo Std M</vt:lpstr>
      <vt:lpstr>Yu Gothic</vt:lpstr>
      <vt:lpstr>MS Mincho</vt:lpstr>
      <vt:lpstr>MS PGothic</vt:lpstr>
      <vt:lpstr>Segoe Light</vt:lpstr>
      <vt:lpstr>Arnprior</vt:lpstr>
      <vt:lpstr>微软繁黑体</vt:lpstr>
      <vt:lpstr>宋体-18030</vt:lpstr>
      <vt:lpstr>Arial Unicode MS</vt:lpstr>
      <vt:lpstr>人际关系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www.xkb1.com</Company>
  <LinksUpToDate>false</LinksUpToDate>
  <SharedDoc>false</SharedDoc>
  <HyperlinksChanged>false</HyperlinksChanged>
  <AppVersion>14.0000</AppVersion>
  <Manager>www.xkb1.com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www.xkb1.com</dc:title>
  <dc:creator>www.xkb1.com; Administrator</dc:creator>
  <cp:keywords>www.xkb1.com</cp:keywords>
  <dc:description>www.xkb1.com</dc:description>
  <dc:subject>www.xkb1.com</dc:subject>
  <cp:category>www.xkb1.com</cp:category>
  <cp:lastModifiedBy>家长帮-帮帮</cp:lastModifiedBy>
  <cp:revision>166</cp:revision>
  <dcterms:created xsi:type="dcterms:W3CDTF">2004-06-15T01:31:40Z</dcterms:created>
  <dcterms:modified xsi:type="dcterms:W3CDTF">2019-09-02T07:57:21Z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