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4" r:id="rId3"/>
    <p:sldId id="266" r:id="rId4"/>
    <p:sldId id="283" r:id="rId5"/>
    <p:sldId id="268" r:id="rId6"/>
    <p:sldId id="284" r:id="rId7"/>
    <p:sldId id="289" r:id="rId8"/>
    <p:sldId id="270" r:id="rId9"/>
    <p:sldId id="271" r:id="rId10"/>
    <p:sldId id="290" r:id="rId12"/>
    <p:sldId id="285" r:id="rId13"/>
    <p:sldId id="273" r:id="rId14"/>
    <p:sldId id="286" r:id="rId15"/>
    <p:sldId id="287" r:id="rId16"/>
    <p:sldId id="288" r:id="rId17"/>
    <p:sldId id="291" r:id="rId18"/>
    <p:sldId id="280" r:id="rId19"/>
    <p:sldId id="292" r:id="rId2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1A55"/>
    <a:srgbClr val="D8B6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57" d="100"/>
          <a:sy n="57" d="100"/>
        </p:scale>
        <p:origin x="-69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3314" name="Rectangle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/>
            <a:r>
              <a:rPr lang="zh-CN" altLang="en-US" dirty="0"/>
              <a:t>解答第三题，引出第四题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15582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9"/>
          <p:cNvSpPr/>
          <p:nvPr/>
        </p:nvSpPr>
        <p:spPr>
          <a:xfrm>
            <a:off x="8686800" y="6529388"/>
            <a:ext cx="504825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fontAlgn="base" hangingPunct="1"/>
            <a:fld id="{9A0DB2DC-4C9A-4742-B13C-FB6460FD3503}" type="slidenum">
              <a:rPr lang="zh-CN" altLang="en-US" sz="1600" strike="noStrike" noProof="1" dirty="0">
                <a:solidFill>
                  <a:schemeClr val="bg1"/>
                </a:solidFill>
                <a:latin typeface="Calibri" panose="020F0502020204030204" pitchFamily="34" charset="0"/>
              </a:rPr>
            </a:fld>
            <a:endParaRPr lang="zh-CN" altLang="en-US" sz="1600" strike="noStrike" noProof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圆角矩形 8"/>
          <p:cNvSpPr/>
          <p:nvPr/>
        </p:nvSpPr>
        <p:spPr>
          <a:xfrm>
            <a:off x="2916238" y="809625"/>
            <a:ext cx="5111750" cy="433388"/>
          </a:xfrm>
          <a:prstGeom prst="roundRect">
            <a:avLst/>
          </a:prstGeom>
          <a:solidFill>
            <a:srgbClr val="A7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3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05825" y="6203950"/>
            <a:ext cx="654050" cy="65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31840" y="806268"/>
            <a:ext cx="4824536" cy="432048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26206" y="1340768"/>
            <a:ext cx="5118202" cy="48965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FontTx/>
              <a:buNone/>
              <a:defRPr sz="1600"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>
              <a:buFontTx/>
              <a:buNone/>
              <a:defRPr sz="1600"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>
              <a:buFontTx/>
              <a:buNone/>
              <a:defRPr sz="1600"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>
              <a:buFontTx/>
              <a:buNone/>
              <a:defRPr sz="16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过度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9"/>
          <p:cNvSpPr/>
          <p:nvPr/>
        </p:nvSpPr>
        <p:spPr>
          <a:xfrm>
            <a:off x="0" y="2349500"/>
            <a:ext cx="2124075" cy="1511300"/>
          </a:xfrm>
          <a:prstGeom prst="rect">
            <a:avLst/>
          </a:prstGeom>
          <a:solidFill>
            <a:srgbClr val="D8B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0"/>
          <p:cNvSpPr/>
          <p:nvPr/>
        </p:nvSpPr>
        <p:spPr>
          <a:xfrm>
            <a:off x="2144713" y="2349500"/>
            <a:ext cx="7019925" cy="1511300"/>
          </a:xfrm>
          <a:prstGeom prst="rect">
            <a:avLst/>
          </a:prstGeom>
          <a:solidFill>
            <a:srgbClr val="A7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2483768" y="2492896"/>
            <a:ext cx="6552728" cy="1224136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11"/>
          <p:cNvGrpSpPr/>
          <p:nvPr/>
        </p:nvGrpSpPr>
        <p:grpSpPr>
          <a:xfrm>
            <a:off x="0" y="0"/>
            <a:ext cx="9144000" cy="460375"/>
            <a:chOff x="0" y="0"/>
            <a:chExt cx="9144000" cy="459593"/>
          </a:xfrm>
        </p:grpSpPr>
        <p:sp>
          <p:nvSpPr>
            <p:cNvPr id="9" name="矩形 8"/>
            <p:cNvSpPr/>
            <p:nvPr/>
          </p:nvSpPr>
          <p:spPr>
            <a:xfrm>
              <a:off x="0" y="0"/>
              <a:ext cx="7885113" cy="459593"/>
            </a:xfrm>
            <a:prstGeom prst="rect">
              <a:avLst/>
            </a:prstGeom>
            <a:solidFill>
              <a:srgbClr val="A71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85113" y="0"/>
              <a:ext cx="1258887" cy="459593"/>
            </a:xfrm>
            <a:prstGeom prst="rect">
              <a:avLst/>
            </a:prstGeom>
            <a:solidFill>
              <a:srgbClr val="D8B6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6669088"/>
            <a:ext cx="9144000" cy="188913"/>
          </a:xfrm>
          <a:prstGeom prst="rect">
            <a:avLst/>
          </a:prstGeom>
          <a:solidFill>
            <a:srgbClr val="A7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027988" y="79375"/>
            <a:ext cx="1008063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fontAlgn="base" hangingPunct="1"/>
            <a:r>
              <a:rPr lang="en-US" altLang="zh-CN" sz="1600" strike="noStrike" noProof="1" dirty="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fld id="{9A0DB2DC-4C9A-4742-B13C-FB6460FD3503}" type="slidenum">
              <a:rPr lang="zh-CN" altLang="en-US" sz="1600" strike="noStrike" noProof="1" dirty="0">
                <a:solidFill>
                  <a:schemeClr val="bg1"/>
                </a:solidFill>
                <a:latin typeface="Calibri" panose="020F0502020204030204" pitchFamily="34" charset="0"/>
              </a:rPr>
            </a:fld>
            <a:r>
              <a:rPr lang="en-US" altLang="zh-CN" sz="1600" strike="noStrike" noProof="1" dirty="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zh-CN" altLang="en-US" sz="1600" strike="noStrike" noProof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slide" Target="slide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椭圆 4"/>
          <p:cNvSpPr/>
          <p:nvPr/>
        </p:nvSpPr>
        <p:spPr>
          <a:xfrm>
            <a:off x="2371725" y="2803525"/>
            <a:ext cx="647700" cy="647700"/>
          </a:xfrm>
          <a:prstGeom prst="ellipse">
            <a:avLst/>
          </a:prstGeom>
          <a:solidFill>
            <a:srgbClr val="D8B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22" name="标题 2"/>
          <p:cNvSpPr>
            <a:spLocks noGrp="1"/>
          </p:cNvSpPr>
          <p:nvPr>
            <p:ph type="title"/>
          </p:nvPr>
        </p:nvSpPr>
        <p:spPr>
          <a:xfrm>
            <a:off x="2484438" y="2492375"/>
            <a:ext cx="6551612" cy="1223963"/>
          </a:xfrm>
          <a:noFill/>
          <a:ln>
            <a:noFill/>
          </a:ln>
        </p:spPr>
        <p:txBody>
          <a:bodyPr anchor="ctr"/>
          <a:p>
            <a:pPr eaLnBrk="1" hangingPunct="1"/>
            <a:r>
              <a:rPr lang="en-US" altLang="zh-CN" kern="1200" dirty="0">
                <a:solidFill>
                  <a:srgbClr val="A71A55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3</a:t>
            </a:r>
            <a:r>
              <a:rPr lang="en-US" altLang="zh-CN" kern="1200" dirty="0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   </a:t>
            </a:r>
            <a:r>
              <a:rPr lang="zh-CN" altLang="en-US" kern="1200" dirty="0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大堰河</a:t>
            </a:r>
            <a:r>
              <a:rPr lang="en-US" altLang="zh-CN" kern="1200" dirty="0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——</a:t>
            </a:r>
            <a:r>
              <a:rPr lang="zh-CN" altLang="en-US" kern="1200" dirty="0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我的保姆</a:t>
            </a:r>
            <a:endParaRPr lang="zh-CN" altLang="en-US" kern="1200" dirty="0">
              <a:latin typeface="黑体" panose="02010609060101010101" pitchFamily="2" charset="-122"/>
              <a:ea typeface="黑体" panose="02010609060101010101" pitchFamily="2" charset="-122"/>
              <a:cs typeface="+mj-c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Picture 2" descr="Aiqi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25" y="549275"/>
            <a:ext cx="2692400" cy="3887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Text Box 3"/>
          <p:cNvSpPr txBox="1"/>
          <p:nvPr/>
        </p:nvSpPr>
        <p:spPr>
          <a:xfrm>
            <a:off x="0" y="333375"/>
            <a:ext cx="5435600" cy="57546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latin typeface="Times New Roman" panose="02020603050405020304" pitchFamily="18" charset="0"/>
                <a:ea typeface="华文楷体" pitchFamily="2" charset="-122"/>
              </a:rPr>
              <a:t>作者简介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艾青，原名蒋海澄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1910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年出生于浙江省金华，现代著名诗人。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1929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年赴法国勤工俭学，专修绘画。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1932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年回国，参加中国左翼美术家联盟，因从事爱国运动被捕，狱中一日他见了漫天飞舞的雪花，联想到保姆落满白雪的坟头，因冷而神飞，睹雪而思人，挥笔写下了这首赞美劳动人民，诅咒黑暗世界的诗篇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大堰河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我的保姆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艾青在现代史上具有重要地位，被誉为“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卓越的民族诗人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”。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大堰河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----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我的保姆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是艾青的成名作。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我爱这土地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》《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向太阳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》.《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火把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》.《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古罗马竞技场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等是他的代表作。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47" name="Text Box 4"/>
          <p:cNvSpPr txBox="1"/>
          <p:nvPr/>
        </p:nvSpPr>
        <p:spPr>
          <a:xfrm>
            <a:off x="6516688" y="4652963"/>
            <a:ext cx="1439862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2" charset="-122"/>
              </a:rPr>
              <a:t>艾青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Rectangle 2"/>
          <p:cNvSpPr>
            <a:spLocks noGrp="1"/>
          </p:cNvSpPr>
          <p:nvPr>
            <p:ph type="title"/>
          </p:nvPr>
        </p:nvSpPr>
        <p:spPr>
          <a:xfrm>
            <a:off x="0" y="620713"/>
            <a:ext cx="6337300" cy="647700"/>
          </a:xfrm>
          <a:noFill/>
          <a:ln>
            <a:noFill/>
          </a:ln>
        </p:spPr>
        <p:txBody>
          <a:bodyPr anchor="t"/>
          <a:p>
            <a:pPr eaLnBrk="1" hangingPunct="1"/>
            <a:r>
              <a:rPr lang="zh-CN" altLang="en-US" sz="3200" b="1" dirty="0"/>
              <a:t>我爱这土地</a:t>
            </a:r>
            <a:br>
              <a:rPr lang="zh-CN" altLang="en-US" sz="3200" b="1" dirty="0"/>
            </a:br>
            <a:endParaRPr lang="zh-CN" altLang="en-US" sz="3200" b="1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 bwMode="auto">
          <a:ln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假如我是一只鸟，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我也应该用嘶哑的喉咙歌唱：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这被暴风雨所打击着的土地，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这永远汹涌着我们的悲愤的河流，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这无止息地吹刮着的激怒的风，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和那来自林间的无比温柔的黎明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……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然后我死了，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连羽毛也腐烂在土地里面。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为什么我的眼里常含泪水？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因为我对这土地爱得深沉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……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        一九三八年十一月十七日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3" name="Picture 2" descr="dyh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Rectangle 2"/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1143000"/>
          </a:xfrm>
          <a:noFill/>
          <a:ln>
            <a:noFill/>
          </a:ln>
        </p:spPr>
        <p:txBody>
          <a:bodyPr anchor="t"/>
          <a:p>
            <a:pPr eaLnBrk="1" hangingPunct="1"/>
            <a:r>
              <a:rPr lang="zh-CN" altLang="en-US" sz="6000" b="1" dirty="0"/>
              <a:t>形象美</a:t>
            </a:r>
            <a:endParaRPr lang="zh-CN" altLang="en-US" sz="6000" b="1" dirty="0"/>
          </a:p>
        </p:txBody>
      </p:sp>
      <p:sp>
        <p:nvSpPr>
          <p:cNvPr id="9218" name="Rectangle 3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/>
          <a:p>
            <a:pPr eaLnBrk="1" hangingPunct="1">
              <a:buNone/>
            </a:pPr>
            <a:r>
              <a:rPr lang="zh-CN" altLang="en-US" sz="3600" b="1" dirty="0"/>
              <a:t>探究一：大堰河是一个什么样的人？</a:t>
            </a:r>
            <a:endParaRPr lang="zh-CN" altLang="en-US" sz="3600" b="1" dirty="0"/>
          </a:p>
          <a:p>
            <a:pPr eaLnBrk="1" hangingPunct="1">
              <a:buNone/>
            </a:pPr>
            <a:endParaRPr lang="zh-CN" altLang="en-US" sz="3600" b="1" dirty="0"/>
          </a:p>
          <a:p>
            <a:pPr eaLnBrk="1" hangingPunct="1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Rectangle 2"/>
          <p:cNvSpPr/>
          <p:nvPr/>
        </p:nvSpPr>
        <p:spPr>
          <a:xfrm>
            <a:off x="3429000" y="1981200"/>
            <a:ext cx="2133600" cy="533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华文新魏" pitchFamily="2" charset="-122"/>
                <a:ea typeface="华文新魏" pitchFamily="2" charset="-122"/>
              </a:rPr>
              <a:t>搭好灶火后</a:t>
            </a:r>
            <a:endParaRPr lang="zh-CN" altLang="en-US" sz="2800" dirty="0">
              <a:solidFill>
                <a:schemeClr val="bg1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47107" name="Line 3"/>
          <p:cNvSpPr/>
          <p:nvPr/>
        </p:nvSpPr>
        <p:spPr>
          <a:xfrm>
            <a:off x="4495800" y="2514600"/>
            <a:ext cx="0" cy="685800"/>
          </a:xfrm>
          <a:prstGeom prst="line">
            <a:avLst/>
          </a:prstGeom>
          <a:ln w="12700" cap="flat" cmpd="sng">
            <a:solidFill>
              <a:srgbClr val="660033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7108" name="Line 4"/>
          <p:cNvSpPr/>
          <p:nvPr/>
        </p:nvSpPr>
        <p:spPr>
          <a:xfrm flipH="1">
            <a:off x="5105400" y="2895600"/>
            <a:ext cx="914400" cy="609600"/>
          </a:xfrm>
          <a:prstGeom prst="line">
            <a:avLst/>
          </a:prstGeom>
          <a:ln w="9525" cap="flat" cmpd="sng">
            <a:solidFill>
              <a:srgbClr val="660033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7109" name="Line 5"/>
          <p:cNvSpPr/>
          <p:nvPr/>
        </p:nvSpPr>
        <p:spPr>
          <a:xfrm flipH="1">
            <a:off x="5257800" y="3962400"/>
            <a:ext cx="685800" cy="0"/>
          </a:xfrm>
          <a:prstGeom prst="line">
            <a:avLst/>
          </a:prstGeom>
          <a:ln w="9525" cap="flat" cmpd="sng">
            <a:solidFill>
              <a:srgbClr val="660033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7110" name="Rectangle 6"/>
          <p:cNvSpPr/>
          <p:nvPr/>
        </p:nvSpPr>
        <p:spPr>
          <a:xfrm>
            <a:off x="5943600" y="3657600"/>
            <a:ext cx="2133600" cy="533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尝过熟饭后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7111" name="Line 7"/>
          <p:cNvSpPr/>
          <p:nvPr/>
        </p:nvSpPr>
        <p:spPr>
          <a:xfrm flipH="1" flipV="1">
            <a:off x="5029200" y="4495800"/>
            <a:ext cx="914400" cy="457200"/>
          </a:xfrm>
          <a:prstGeom prst="line">
            <a:avLst/>
          </a:prstGeom>
          <a:ln w="9525" cap="flat" cmpd="sng">
            <a:solidFill>
              <a:srgbClr val="660033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7112" name="Rectangle 8"/>
          <p:cNvSpPr/>
          <p:nvPr/>
        </p:nvSpPr>
        <p:spPr>
          <a:xfrm>
            <a:off x="5943600" y="4648200"/>
            <a:ext cx="2133600" cy="533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放好酱碗后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7113" name="Rectangle 9"/>
          <p:cNvSpPr/>
          <p:nvPr/>
        </p:nvSpPr>
        <p:spPr>
          <a:xfrm>
            <a:off x="3429000" y="5410200"/>
            <a:ext cx="2133600" cy="533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补好破衣后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7114" name="Line 10"/>
          <p:cNvSpPr/>
          <p:nvPr/>
        </p:nvSpPr>
        <p:spPr>
          <a:xfrm flipV="1">
            <a:off x="4495800" y="4648200"/>
            <a:ext cx="0" cy="762000"/>
          </a:xfrm>
          <a:prstGeom prst="line">
            <a:avLst/>
          </a:prstGeom>
          <a:ln w="9525" cap="flat" cmpd="sng">
            <a:solidFill>
              <a:srgbClr val="660033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7115" name="Rectangle 11"/>
          <p:cNvSpPr/>
          <p:nvPr/>
        </p:nvSpPr>
        <p:spPr>
          <a:xfrm>
            <a:off x="914400" y="4648200"/>
            <a:ext cx="2133600" cy="533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包扎伤手后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7116" name="Line 12"/>
          <p:cNvSpPr/>
          <p:nvPr/>
        </p:nvSpPr>
        <p:spPr>
          <a:xfrm flipV="1">
            <a:off x="3048000" y="4419600"/>
            <a:ext cx="990600" cy="533400"/>
          </a:xfrm>
          <a:prstGeom prst="line">
            <a:avLst/>
          </a:prstGeom>
          <a:ln w="9525" cap="flat" cmpd="sng">
            <a:solidFill>
              <a:srgbClr val="660033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7117" name="Rectangle 13"/>
          <p:cNvSpPr/>
          <p:nvPr/>
        </p:nvSpPr>
        <p:spPr>
          <a:xfrm>
            <a:off x="914400" y="3581400"/>
            <a:ext cx="2133600" cy="533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掐死虱子后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7118" name="Line 14"/>
          <p:cNvSpPr/>
          <p:nvPr/>
        </p:nvSpPr>
        <p:spPr>
          <a:xfrm>
            <a:off x="3048000" y="3886200"/>
            <a:ext cx="685800" cy="0"/>
          </a:xfrm>
          <a:prstGeom prst="line">
            <a:avLst/>
          </a:prstGeom>
          <a:ln w="9525" cap="flat" cmpd="sng">
            <a:solidFill>
              <a:srgbClr val="660033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7119" name="Rectangle 15"/>
          <p:cNvSpPr/>
          <p:nvPr/>
        </p:nvSpPr>
        <p:spPr>
          <a:xfrm>
            <a:off x="914400" y="2590800"/>
            <a:ext cx="2133600" cy="533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拾起鸡蛋后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7120" name="Line 16"/>
          <p:cNvSpPr/>
          <p:nvPr/>
        </p:nvSpPr>
        <p:spPr>
          <a:xfrm>
            <a:off x="3048000" y="2895600"/>
            <a:ext cx="914400" cy="609600"/>
          </a:xfrm>
          <a:prstGeom prst="line">
            <a:avLst/>
          </a:prstGeom>
          <a:ln w="9525" cap="flat" cmpd="sng">
            <a:solidFill>
              <a:srgbClr val="660033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7121" name="Oval 17">
            <a:hlinkClick r:id="rId1" action="ppaction://hlinksldjump"/>
          </p:cNvPr>
          <p:cNvSpPr/>
          <p:nvPr/>
        </p:nvSpPr>
        <p:spPr>
          <a:xfrm>
            <a:off x="3810000" y="3200400"/>
            <a:ext cx="1371600" cy="13716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抱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华文新魏" pitchFamily="2" charset="-122"/>
            </a:endParaRPr>
          </a:p>
          <a:p>
            <a:pPr algn="ctr"/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抚摸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7122" name="Rectangle 18"/>
          <p:cNvSpPr/>
          <p:nvPr/>
        </p:nvSpPr>
        <p:spPr>
          <a:xfrm>
            <a:off x="5943600" y="2667000"/>
            <a:ext cx="2133600" cy="533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拍去炭灰后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10258" name="Text Box 19"/>
          <p:cNvSpPr txBox="1"/>
          <p:nvPr/>
        </p:nvSpPr>
        <p:spPr>
          <a:xfrm>
            <a:off x="304800" y="1143000"/>
            <a:ext cx="841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第四节诗人回忆了在大堰河家的生活，摄取了哪些生活场景？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0259" name="Text Box 20"/>
          <p:cNvSpPr txBox="1"/>
          <p:nvPr/>
        </p:nvSpPr>
        <p:spPr>
          <a:xfrm>
            <a:off x="7870825" y="6453188"/>
            <a:ext cx="733425" cy="404812"/>
          </a:xfrm>
          <a:prstGeom prst="rect">
            <a:avLst/>
          </a:prstGeom>
          <a:noFill/>
          <a:ln w="9525">
            <a:noFill/>
          </a:ln>
          <a:effectLst>
            <a:outerShdw dist="107763" dir="18900000" algn="ctr" rotWithShape="0">
              <a:schemeClr val="bg2"/>
            </a:outerShdw>
          </a:effectLst>
        </p:spPr>
        <p:txBody>
          <a:bodyPr vert="eaVert" anchor="t">
            <a:spAutoFit/>
          </a:bodyPr>
          <a:p>
            <a:pPr defTabSz="914400">
              <a:spcBef>
                <a:spcPct val="50000"/>
              </a:spcBef>
            </a:pP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nimBg="1"/>
      <p:bldP spid="47110" grpId="0" animBg="1"/>
      <p:bldP spid="47112" grpId="0" animBg="1"/>
      <p:bldP spid="47113" grpId="0" animBg="1"/>
      <p:bldP spid="47115" grpId="0" animBg="1"/>
      <p:bldP spid="47117" grpId="0" animBg="1"/>
      <p:bldP spid="47119" grpId="0" animBg="1"/>
      <p:bldP spid="47121" grpId="0" animBg="1"/>
      <p:bldP spid="471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Oval 2"/>
          <p:cNvSpPr/>
          <p:nvPr/>
        </p:nvSpPr>
        <p:spPr>
          <a:xfrm>
            <a:off x="3276600" y="838200"/>
            <a:ext cx="2590800" cy="838200"/>
          </a:xfrm>
          <a:prstGeom prst="ellipse">
            <a:avLst/>
          </a:prstGeom>
          <a:solidFill>
            <a:srgbClr val="FF7C80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4400" dirty="0">
                <a:solidFill>
                  <a:srgbClr val="FFFF00"/>
                </a:solidFill>
                <a:latin typeface="Times New Roman" panose="02020603050405020304" pitchFamily="18" charset="0"/>
                <a:ea typeface="隶书" pitchFamily="49" charset="-122"/>
              </a:rPr>
              <a:t>含着笑</a:t>
            </a:r>
            <a:endParaRPr lang="zh-CN" altLang="en-US" sz="4400" dirty="0">
              <a:solidFill>
                <a:srgbClr val="FFFF00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23555" name="Line 3"/>
          <p:cNvSpPr/>
          <p:nvPr/>
        </p:nvSpPr>
        <p:spPr>
          <a:xfrm>
            <a:off x="5638800" y="1600200"/>
            <a:ext cx="2362200" cy="182880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3556" name="Line 4"/>
          <p:cNvSpPr/>
          <p:nvPr/>
        </p:nvSpPr>
        <p:spPr>
          <a:xfrm flipH="1">
            <a:off x="1295400" y="1600200"/>
            <a:ext cx="2362200" cy="182880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3557" name="Line 5"/>
          <p:cNvSpPr/>
          <p:nvPr/>
        </p:nvSpPr>
        <p:spPr>
          <a:xfrm flipH="1">
            <a:off x="2590800" y="1676400"/>
            <a:ext cx="1447800" cy="167640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3558" name="Line 6"/>
          <p:cNvSpPr/>
          <p:nvPr/>
        </p:nvSpPr>
        <p:spPr>
          <a:xfrm flipH="1">
            <a:off x="3962400" y="1752600"/>
            <a:ext cx="381000" cy="167640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3559" name="Line 7"/>
          <p:cNvSpPr/>
          <p:nvPr/>
        </p:nvSpPr>
        <p:spPr>
          <a:xfrm>
            <a:off x="4876800" y="1752600"/>
            <a:ext cx="457200" cy="167640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3560" name="Line 8"/>
          <p:cNvSpPr/>
          <p:nvPr/>
        </p:nvSpPr>
        <p:spPr>
          <a:xfrm>
            <a:off x="5334000" y="1676400"/>
            <a:ext cx="1143000" cy="175260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3561" name="Rectangle 9"/>
          <p:cNvSpPr/>
          <p:nvPr/>
        </p:nvSpPr>
        <p:spPr>
          <a:xfrm>
            <a:off x="762000" y="3429000"/>
            <a:ext cx="990600" cy="609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洗衣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24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562" name="Rectangle 10"/>
          <p:cNvSpPr/>
          <p:nvPr/>
        </p:nvSpPr>
        <p:spPr>
          <a:xfrm>
            <a:off x="2057400" y="3429000"/>
            <a:ext cx="990600" cy="609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洗菜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23563" name="Rectangle 11"/>
          <p:cNvSpPr/>
          <p:nvPr/>
        </p:nvSpPr>
        <p:spPr>
          <a:xfrm>
            <a:off x="3429000" y="3429000"/>
            <a:ext cx="990600" cy="609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切菜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23564" name="Rectangle 12"/>
          <p:cNvSpPr/>
          <p:nvPr/>
        </p:nvSpPr>
        <p:spPr>
          <a:xfrm>
            <a:off x="4800600" y="3429000"/>
            <a:ext cx="990600" cy="609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喂猪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23565" name="Rectangle 13"/>
          <p:cNvSpPr/>
          <p:nvPr/>
        </p:nvSpPr>
        <p:spPr>
          <a:xfrm>
            <a:off x="6096000" y="3429000"/>
            <a:ext cx="990600" cy="609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烧肉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23566" name="Rectangle 14"/>
          <p:cNvSpPr/>
          <p:nvPr/>
        </p:nvSpPr>
        <p:spPr>
          <a:xfrm>
            <a:off x="7391400" y="3429000"/>
            <a:ext cx="990600" cy="609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晒麦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23567" name="Text Box 15"/>
          <p:cNvSpPr txBox="1"/>
          <p:nvPr/>
        </p:nvSpPr>
        <p:spPr>
          <a:xfrm>
            <a:off x="1584325" y="4668838"/>
            <a:ext cx="6264275" cy="641350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 anchor="t">
            <a:spAutoFit/>
          </a:bodyPr>
          <a:p>
            <a:pPr defTabSz="914400"/>
            <a:r>
              <a:rPr lang="zh-CN" altLang="en-US" sz="3600">
                <a:solidFill>
                  <a:srgbClr val="D60093"/>
                </a:solidFill>
                <a:latin typeface="Times New Roman" panose="02020603050405020304" pitchFamily="18" charset="0"/>
                <a:ea typeface="隶书" pitchFamily="49" charset="-122"/>
              </a:rPr>
              <a:t>纯朴宽厚　勤劳善良的大堰河</a:t>
            </a:r>
            <a:endParaRPr lang="zh-CN" altLang="en-US" sz="3600">
              <a:solidFill>
                <a:srgbClr val="D60093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23568" name="Text Box 16"/>
          <p:cNvSpPr txBox="1"/>
          <p:nvPr/>
        </p:nvSpPr>
        <p:spPr>
          <a:xfrm>
            <a:off x="2100263" y="5291138"/>
            <a:ext cx="5400675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命运悲惨，极容易满足。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61" grpId="0" animBg="1"/>
      <p:bldP spid="23562" grpId="0" animBg="1"/>
      <p:bldP spid="23563" grpId="0" animBg="1"/>
      <p:bldP spid="23564" grpId="0" animBg="1"/>
      <p:bldP spid="23565" grpId="0" animBg="1"/>
      <p:bldP spid="23566" grpId="0" animBg="1"/>
      <p:bldP spid="23567" grpId="0"/>
      <p:bldP spid="235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Rectangle 2"/>
          <p:cNvSpPr/>
          <p:nvPr/>
        </p:nvSpPr>
        <p:spPr>
          <a:xfrm>
            <a:off x="1676400" y="1752600"/>
            <a:ext cx="7086600" cy="411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</a:pPr>
            <a:endParaRPr lang="zh-CN" altLang="en-US" sz="2800" b="1" dirty="0">
              <a:solidFill>
                <a:schemeClr val="tx2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290" name="Rectangle 3"/>
          <p:cNvSpPr/>
          <p:nvPr/>
        </p:nvSpPr>
        <p:spPr>
          <a:xfrm>
            <a:off x="2519363" y="269875"/>
            <a:ext cx="4394200" cy="6858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</a:pPr>
            <a:r>
              <a:rPr lang="zh-CN" altLang="en-US" sz="4400" b="1" dirty="0">
                <a:solidFill>
                  <a:schemeClr val="tx2"/>
                </a:solidFill>
                <a:latin typeface="Times New Roman" panose="02020603050405020304" pitchFamily="18" charset="0"/>
                <a:ea typeface="隶书" pitchFamily="49" charset="-122"/>
              </a:rPr>
              <a:t>关于大堰河</a:t>
            </a:r>
            <a:endParaRPr lang="zh-CN" altLang="en-US" sz="4400" b="1" dirty="0">
              <a:solidFill>
                <a:schemeClr val="tx2"/>
              </a:solidFill>
              <a:latin typeface="Tahoma" panose="020B0604030504040204" pitchFamily="34" charset="0"/>
              <a:ea typeface="隶书" pitchFamily="49" charset="-122"/>
            </a:endParaRPr>
          </a:p>
        </p:txBody>
      </p:sp>
      <p:pic>
        <p:nvPicPr>
          <p:cNvPr id="12291" name="Picture 4" descr="线条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V="1">
            <a:off x="314325" y="955675"/>
            <a:ext cx="8416925" cy="238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4360863"/>
            <a:ext cx="9144000" cy="2308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   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大堰河，原出生于离艾青老家五里远的大叶荷村，很小就被卖到艾青的家乡－－畈田蒋村当童养媳。她没有名字，人们只好用她的出生地称呼她，“卑微到连自己的名字也没有！”她一生命运非常悲惨：与前夫生了三个孩子；前夫死后，另嫁，又生了两个孩子。当时农民生活非常艰难，苛捐杂税，还有地主盘剥。大堰河孩子多，生活更是艰难，她受尽煎熬，仅四十多岁就离开了人世。　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　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　　　　　　　　　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pic>
        <p:nvPicPr>
          <p:cNvPr id="12293" name="Picture 6"/>
          <p:cNvPicPr>
            <a:picLocks noChangeAspect="1"/>
          </p:cNvPicPr>
          <p:nvPr/>
        </p:nvPicPr>
        <p:blipFill>
          <a:blip r:embed="rId2"/>
          <a:srcRect r="93" b="-3"/>
          <a:stretch>
            <a:fillRect/>
          </a:stretch>
        </p:blipFill>
        <p:spPr>
          <a:xfrm>
            <a:off x="276225" y="1268413"/>
            <a:ext cx="4186238" cy="298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463" y="1268413"/>
            <a:ext cx="4108450" cy="2971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Rectangle 2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  <a:noFill/>
          <a:ln>
            <a:noFill/>
          </a:ln>
        </p:spPr>
        <p:txBody>
          <a:bodyPr anchor="t"/>
          <a:p>
            <a:pPr eaLnBrk="1" hangingPunct="1"/>
            <a:r>
              <a:rPr lang="zh-CN" altLang="en-US" sz="6000" b="1" dirty="0"/>
              <a:t>形象美</a:t>
            </a:r>
            <a:endParaRPr lang="zh-CN" altLang="en-US" sz="6000" b="1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 bwMode="auto">
          <a:ln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探究一：大堰河是一个什么样的人？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地位低下，勤劳，善良，热爱乳儿，悲苦一生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charRg st="18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1">
                                            <p:txEl>
                                              <p:charRg st="18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1">
                                            <p:txEl>
                                              <p:charRg st="18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1143000"/>
          </a:xfrm>
          <a:noFill/>
          <a:ln>
            <a:noFill/>
          </a:ln>
        </p:spPr>
        <p:txBody>
          <a:bodyPr anchor="t"/>
          <a:p>
            <a:pPr eaLnBrk="1" hangingPunct="1"/>
            <a:r>
              <a:rPr lang="zh-CN" altLang="en-US" sz="6000" b="1" dirty="0"/>
              <a:t>情感美</a:t>
            </a:r>
            <a:endParaRPr lang="zh-CN" altLang="en-US" sz="6000" b="1" dirty="0"/>
          </a:p>
        </p:txBody>
      </p:sp>
      <p:sp>
        <p:nvSpPr>
          <p:cNvPr id="39939" name="Rectangle 3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/>
          <a:p>
            <a:pPr eaLnBrk="1" hangingPunct="1">
              <a:buNone/>
            </a:pPr>
            <a:r>
              <a:rPr lang="zh-CN" altLang="en-US" sz="3600" b="1" dirty="0"/>
              <a:t>探究二：这首诗分为几个部分</a:t>
            </a:r>
            <a:r>
              <a:rPr lang="en-US" altLang="zh-CN" sz="3600" b="1" dirty="0"/>
              <a:t>?</a:t>
            </a:r>
            <a:endParaRPr lang="en-US" altLang="zh-CN" sz="3600" b="1" dirty="0"/>
          </a:p>
          <a:p>
            <a:pPr eaLnBrk="1" hangingPunct="1">
              <a:buNone/>
            </a:pPr>
            <a:endParaRPr lang="en-US" altLang="zh-CN" sz="3600" b="1" dirty="0"/>
          </a:p>
          <a:p>
            <a:pPr eaLnBrk="1" hangingPunct="1">
              <a:buNone/>
            </a:pPr>
            <a:r>
              <a:rPr lang="zh-CN" altLang="en-US" sz="3600" b="1" dirty="0"/>
              <a:t>探究三：每一部分主要讲了些什么，表达了诗人什么思想感情</a:t>
            </a:r>
            <a:r>
              <a:rPr lang="en-US" altLang="zh-CN" sz="3600" b="1" dirty="0"/>
              <a:t>?</a:t>
            </a:r>
            <a:endParaRPr lang="en-US" altLang="zh-CN" sz="3600" b="1" dirty="0"/>
          </a:p>
          <a:p>
            <a:pPr eaLnBrk="1" hangingPunct="1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charRg st="16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charRg st="16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AutoShape 2"/>
          <p:cNvSpPr/>
          <p:nvPr/>
        </p:nvSpPr>
        <p:spPr>
          <a:xfrm>
            <a:off x="900113" y="1268413"/>
            <a:ext cx="304800" cy="4648200"/>
          </a:xfrm>
          <a:prstGeom prst="leftBrace">
            <a:avLst>
              <a:gd name="adj1" fmla="val 127012"/>
              <a:gd name="adj2" fmla="val 50000"/>
            </a:avLst>
          </a:prstGeom>
          <a:noFill/>
          <a:ln w="34925" cap="flat" cmpd="sng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Text Box 3"/>
          <p:cNvSpPr txBox="1"/>
          <p:nvPr/>
        </p:nvSpPr>
        <p:spPr>
          <a:xfrm>
            <a:off x="1143000" y="1219200"/>
            <a:ext cx="69342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引起回忆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----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介绍我与大堰河的关系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----(  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追怀  痛悼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0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52" name="Text Box 4"/>
          <p:cNvSpPr txBox="1"/>
          <p:nvPr/>
        </p:nvSpPr>
        <p:spPr>
          <a:xfrm>
            <a:off x="990600" y="2514600"/>
            <a:ext cx="18288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大堰河生前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388" name="Text Box 5"/>
          <p:cNvSpPr txBox="1"/>
          <p:nvPr/>
        </p:nvSpPr>
        <p:spPr>
          <a:xfrm>
            <a:off x="3276600" y="2133600"/>
            <a:ext cx="42672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en-US" sz="2400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54" name="AutoShape 6"/>
          <p:cNvSpPr/>
          <p:nvPr/>
        </p:nvSpPr>
        <p:spPr>
          <a:xfrm>
            <a:off x="2590800" y="1981200"/>
            <a:ext cx="304800" cy="1524000"/>
          </a:xfrm>
          <a:prstGeom prst="leftBrace">
            <a:avLst>
              <a:gd name="adj1" fmla="val 41643"/>
              <a:gd name="adj2" fmla="val 50000"/>
            </a:avLst>
          </a:prstGeom>
          <a:noFill/>
          <a:ln w="31750" cap="flat" cmpd="sng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5" name="Text Box 7"/>
          <p:cNvSpPr txBox="1"/>
          <p:nvPr/>
        </p:nvSpPr>
        <p:spPr>
          <a:xfrm>
            <a:off x="2819400" y="1828800"/>
            <a:ext cx="2438400" cy="1768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家务繁重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疼爱乳儿</a:t>
            </a:r>
            <a:endParaRPr lang="zh-CN" altLang="en-US" sz="20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含泪别离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贫富对比</a:t>
            </a:r>
            <a:endParaRPr lang="zh-CN" altLang="en-US" sz="20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生活勤俭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宽厚善良</a:t>
            </a:r>
            <a:endParaRPr lang="zh-CN" altLang="en-US" sz="20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爱儿好梦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美丽心灵</a:t>
            </a:r>
            <a:endParaRPr lang="zh-CN" altLang="en-US" sz="20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56" name="Text Box 8"/>
          <p:cNvSpPr txBox="1"/>
          <p:nvPr/>
        </p:nvSpPr>
        <p:spPr>
          <a:xfrm>
            <a:off x="990600" y="4343400"/>
            <a:ext cx="17526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大堰河死后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57" name="AutoShape 9"/>
          <p:cNvSpPr/>
          <p:nvPr/>
        </p:nvSpPr>
        <p:spPr>
          <a:xfrm>
            <a:off x="2590800" y="3810000"/>
            <a:ext cx="304800" cy="1524000"/>
          </a:xfrm>
          <a:prstGeom prst="leftBrace">
            <a:avLst>
              <a:gd name="adj1" fmla="val 41643"/>
              <a:gd name="adj2" fmla="val 50000"/>
            </a:avLst>
          </a:prstGeom>
          <a:noFill/>
          <a:ln w="31750" cap="flat" cmpd="sng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8" name="Text Box 10"/>
          <p:cNvSpPr txBox="1"/>
          <p:nvPr/>
        </p:nvSpPr>
        <p:spPr>
          <a:xfrm>
            <a:off x="2819400" y="3886200"/>
            <a:ext cx="2438400" cy="13112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死后凄苦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一生悲凉</a:t>
            </a:r>
            <a:endParaRPr lang="zh-CN" altLang="en-US" sz="20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殡葬之薄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悲惨写照</a:t>
            </a:r>
            <a:endParaRPr lang="zh-CN" altLang="en-US" sz="20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家人遭遇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悲剧命运</a:t>
            </a:r>
            <a:endParaRPr lang="zh-CN" altLang="en-US" sz="20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59" name="Text Box 11"/>
          <p:cNvSpPr txBox="1"/>
          <p:nvPr/>
        </p:nvSpPr>
        <p:spPr>
          <a:xfrm>
            <a:off x="1143000" y="5715000"/>
            <a:ext cx="69342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直接赞美</a:t>
            </a:r>
            <a:r>
              <a:rPr lang="en-US" altLang="zh-CN" sz="20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---- 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呈给大堰河的赞美诗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----   (  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赞颂  讴歌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0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60" name="AutoShape 12"/>
          <p:cNvSpPr/>
          <p:nvPr/>
        </p:nvSpPr>
        <p:spPr>
          <a:xfrm>
            <a:off x="5181600" y="1905000"/>
            <a:ext cx="228600" cy="1676400"/>
          </a:xfrm>
          <a:prstGeom prst="rightBrace">
            <a:avLst>
              <a:gd name="adj1" fmla="val 61077"/>
              <a:gd name="adj2" fmla="val 50000"/>
            </a:avLst>
          </a:prstGeom>
          <a:noFill/>
          <a:ln w="31750" cap="flat" cmpd="sng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61" name="AutoShape 13"/>
          <p:cNvSpPr/>
          <p:nvPr/>
        </p:nvSpPr>
        <p:spPr>
          <a:xfrm>
            <a:off x="5181600" y="3810000"/>
            <a:ext cx="228600" cy="1524000"/>
          </a:xfrm>
          <a:prstGeom prst="rightBrace">
            <a:avLst>
              <a:gd name="adj1" fmla="val 55524"/>
              <a:gd name="adj2" fmla="val 50000"/>
            </a:avLst>
          </a:prstGeom>
          <a:noFill/>
          <a:ln w="31750" cap="flat" cmpd="sng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62" name="Text Box 14"/>
          <p:cNvSpPr txBox="1"/>
          <p:nvPr/>
        </p:nvSpPr>
        <p:spPr>
          <a:xfrm>
            <a:off x="5562600" y="2590800"/>
            <a:ext cx="19812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0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  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眷恋  感激</a:t>
            </a:r>
            <a:r>
              <a:rPr lang="en-US" altLang="zh-CN" sz="20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63" name="Text Box 15"/>
          <p:cNvSpPr txBox="1"/>
          <p:nvPr/>
        </p:nvSpPr>
        <p:spPr>
          <a:xfrm>
            <a:off x="5638800" y="4419600"/>
            <a:ext cx="20574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0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  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同情 诅咒</a:t>
            </a:r>
            <a:r>
              <a:rPr lang="en-US" altLang="zh-CN" sz="20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64" name="AutoShape 16"/>
          <p:cNvSpPr/>
          <p:nvPr/>
        </p:nvSpPr>
        <p:spPr>
          <a:xfrm>
            <a:off x="7391400" y="1371600"/>
            <a:ext cx="152400" cy="4648200"/>
          </a:xfrm>
          <a:prstGeom prst="rightBrace">
            <a:avLst>
              <a:gd name="adj1" fmla="val 254025"/>
              <a:gd name="adj2" fmla="val 50000"/>
            </a:avLst>
          </a:prstGeom>
          <a:noFill/>
          <a:ln w="34925" cap="flat" cmpd="sng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65" name="Text Box 17"/>
          <p:cNvSpPr txBox="1"/>
          <p:nvPr/>
        </p:nvSpPr>
        <p:spPr>
          <a:xfrm>
            <a:off x="7951788" y="2060575"/>
            <a:ext cx="615950" cy="3811588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990000"/>
                </a:solidFill>
                <a:latin typeface="Times New Roman" panose="02020603050405020304" pitchFamily="18" charset="0"/>
                <a:ea typeface="华文行楷" pitchFamily="2" charset="-122"/>
              </a:rPr>
              <a:t>对大堰河的赞美</a:t>
            </a:r>
            <a:endParaRPr lang="zh-CN" altLang="en-US" sz="2800" dirty="0">
              <a:solidFill>
                <a:srgbClr val="990000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27666" name="Text Box 18"/>
          <p:cNvSpPr txBox="1"/>
          <p:nvPr/>
        </p:nvSpPr>
        <p:spPr>
          <a:xfrm>
            <a:off x="3505200" y="533400"/>
            <a:ext cx="13716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CC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叙事</a:t>
            </a:r>
            <a:endParaRPr lang="zh-CN" altLang="en-US" sz="3200" b="1" dirty="0">
              <a:solidFill>
                <a:srgbClr val="CC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67" name="Text Box 19"/>
          <p:cNvSpPr txBox="1"/>
          <p:nvPr/>
        </p:nvSpPr>
        <p:spPr>
          <a:xfrm>
            <a:off x="5715000" y="533400"/>
            <a:ext cx="12954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CC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抒情</a:t>
            </a:r>
            <a:endParaRPr lang="zh-CN" altLang="en-US" sz="3200" b="1" dirty="0">
              <a:solidFill>
                <a:srgbClr val="CC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68" name="AutoShape 20"/>
          <p:cNvSpPr/>
          <p:nvPr/>
        </p:nvSpPr>
        <p:spPr>
          <a:xfrm rot="-5400000" flipH="1">
            <a:off x="5772150" y="1924050"/>
            <a:ext cx="914400" cy="266700"/>
          </a:xfrm>
          <a:custGeom>
            <a:avLst/>
            <a:gdLst/>
            <a:ahLst/>
            <a:cxnLst>
              <a:cxn ang="17694720">
                <a:pos x="2147483647" y="0"/>
              </a:cxn>
              <a:cxn ang="11796480">
                <a:pos x="0" y="2147483647"/>
              </a:cxn>
              <a:cxn ang="5898240">
                <a:pos x="2147483647" y="2147483647"/>
              </a:cxn>
              <a:cxn ang="0">
                <a:pos x="2147483647" y="2147483647"/>
              </a:cxn>
            </a:cxnLst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7C80"/>
          </a:solidFill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7669" name="AutoShape 21"/>
          <p:cNvSpPr/>
          <p:nvPr/>
        </p:nvSpPr>
        <p:spPr>
          <a:xfrm rot="-5400000" flipH="1">
            <a:off x="5848350" y="3524250"/>
            <a:ext cx="914400" cy="266700"/>
          </a:xfrm>
          <a:custGeom>
            <a:avLst/>
            <a:gdLst/>
            <a:ahLst/>
            <a:cxnLst>
              <a:cxn ang="17694720">
                <a:pos x="2147483647" y="0"/>
              </a:cxn>
              <a:cxn ang="11796480">
                <a:pos x="0" y="2147483647"/>
              </a:cxn>
              <a:cxn ang="5898240">
                <a:pos x="2147483647" y="2147483647"/>
              </a:cxn>
              <a:cxn ang="0">
                <a:pos x="2147483647" y="2147483647"/>
              </a:cxn>
            </a:cxnLst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7C80"/>
          </a:solidFill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7670" name="AutoShape 22"/>
          <p:cNvSpPr/>
          <p:nvPr/>
        </p:nvSpPr>
        <p:spPr>
          <a:xfrm rot="-5400000" flipH="1">
            <a:off x="5848350" y="5200650"/>
            <a:ext cx="914400" cy="266700"/>
          </a:xfrm>
          <a:custGeom>
            <a:avLst/>
            <a:gdLst/>
            <a:ahLst/>
            <a:cxnLst>
              <a:cxn ang="17694720">
                <a:pos x="2147483647" y="0"/>
              </a:cxn>
              <a:cxn ang="11796480">
                <a:pos x="0" y="2147483647"/>
              </a:cxn>
              <a:cxn ang="5898240">
                <a:pos x="2147483647" y="2147483647"/>
              </a:cxn>
              <a:cxn ang="0">
                <a:pos x="2147483647" y="2147483647"/>
              </a:cxn>
            </a:cxnLst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7C80"/>
          </a:solidFill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6406" name="Group 23"/>
          <p:cNvGrpSpPr/>
          <p:nvPr/>
        </p:nvGrpSpPr>
        <p:grpSpPr>
          <a:xfrm>
            <a:off x="0" y="1371600"/>
            <a:ext cx="793750" cy="4572000"/>
            <a:chOff x="0" y="864"/>
            <a:chExt cx="500" cy="2880"/>
          </a:xfrm>
        </p:grpSpPr>
        <p:sp>
          <p:nvSpPr>
            <p:cNvPr id="16407" name="Text Box 24"/>
            <p:cNvSpPr txBox="1"/>
            <p:nvPr/>
          </p:nvSpPr>
          <p:spPr>
            <a:xfrm>
              <a:off x="0" y="864"/>
              <a:ext cx="500" cy="288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40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隶书" pitchFamily="49" charset="-122"/>
                </a:rPr>
                <a:t>大堰河       我的保姆</a:t>
              </a:r>
              <a:endParaRPr lang="zh-CN" altLang="en-US" sz="4000" b="1" dirty="0">
                <a:solidFill>
                  <a:srgbClr val="0000CC"/>
                </a:solidFill>
                <a:latin typeface="Times New Roman" panose="02020603050405020304" pitchFamily="18" charset="0"/>
                <a:ea typeface="隶书" pitchFamily="49" charset="-122"/>
              </a:endParaRPr>
            </a:p>
          </p:txBody>
        </p:sp>
        <p:sp>
          <p:nvSpPr>
            <p:cNvPr id="16408" name="Line 25"/>
            <p:cNvSpPr/>
            <p:nvPr/>
          </p:nvSpPr>
          <p:spPr>
            <a:xfrm>
              <a:off x="240" y="1824"/>
              <a:ext cx="0" cy="528"/>
            </a:xfrm>
            <a:prstGeom prst="line">
              <a:avLst/>
            </a:prstGeom>
            <a:ln w="38100" cap="flat" cmpd="sng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/>
      <p:bldP spid="27652" grpId="0"/>
      <p:bldP spid="27654" grpId="0" animBg="1"/>
      <p:bldP spid="27655" grpId="0"/>
      <p:bldP spid="27656" grpId="0"/>
      <p:bldP spid="27657" grpId="0" animBg="1"/>
      <p:bldP spid="27658" grpId="0"/>
      <p:bldP spid="27659" grpId="0"/>
      <p:bldP spid="27660" grpId="0" animBg="1"/>
      <p:bldP spid="27661" grpId="0" animBg="1"/>
      <p:bldP spid="27662" grpId="0"/>
      <p:bldP spid="27663" grpId="0"/>
      <p:bldP spid="27664" grpId="0" animBg="1"/>
      <p:bldP spid="27665" grpId="0"/>
      <p:bldP spid="27666" grpId="0"/>
      <p:bldP spid="27667" grpId="0"/>
      <p:bldP spid="27668" grpId="0" animBg="1"/>
      <p:bldP spid="27669" grpId="0" animBg="1"/>
      <p:bldP spid="276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Rectangle 2"/>
          <p:cNvSpPr>
            <a:spLocks noGrp="1"/>
          </p:cNvSpPr>
          <p:nvPr>
            <p:ph type="title"/>
          </p:nvPr>
        </p:nvSpPr>
        <p:spPr>
          <a:xfrm>
            <a:off x="323850" y="836613"/>
            <a:ext cx="8229600" cy="1143000"/>
          </a:xfrm>
          <a:noFill/>
          <a:ln>
            <a:noFill/>
          </a:ln>
        </p:spPr>
        <p:txBody>
          <a:bodyPr anchor="t"/>
          <a:p>
            <a:pPr algn="l" eaLnBrk="1" hangingPunct="1"/>
            <a:r>
              <a:rPr lang="zh-CN" altLang="en-US" sz="3200" b="1" dirty="0"/>
              <a:t>探究四：在诗歌中诗人表现的情感是丰富的、变化的。试分析这种情感变化过程及变化的原因。</a:t>
            </a:r>
            <a:endParaRPr lang="zh-CN" altLang="en-US" sz="3200" b="1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79388" y="2349500"/>
            <a:ext cx="8229600" cy="3057525"/>
          </a:xfrm>
          <a:ln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源于作者对大堰河的深深的爱和对不公道世界的愤怒控诉。 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Rectangle 3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/>
          <a:p>
            <a:pPr marL="0" indent="0" eaLnBrk="1" hangingPunct="1">
              <a:buNone/>
            </a:pPr>
            <a:r>
              <a:rPr lang="zh-CN" altLang="en-US" b="1" dirty="0"/>
              <a:t>探究五：作者的爱和控诉难道仅仅只是针对大堰河这一个人，这一件事吗？依据本诗并结合艾青的生平资料和艾青的其他诗歌说一说。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  <a:noFill/>
          <a:ln>
            <a:noFill/>
          </a:ln>
        </p:spPr>
        <p:txBody>
          <a:bodyPr anchor="t"/>
          <a:p>
            <a:pPr eaLnBrk="1" hangingPunct="1"/>
            <a:r>
              <a:rPr lang="zh-CN" altLang="en-US" sz="6000" b="1" dirty="0"/>
              <a:t>形式美</a:t>
            </a:r>
            <a:endParaRPr lang="zh-CN" altLang="en-US" sz="6000" b="1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 bwMode="auto">
          <a:ln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本诗在形式上与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雨巷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》《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再别康桥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等新格律诗有什么不同，诗歌中运用了哪些表现手法？这些表现手法在情感表达上有什么作用？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70231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运用了排比、反复、对比、细节描写以及铺叙等手法。</a:t>
            </a: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charRg st="61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3011">
                                            <p:txEl>
                                              <p:charRg st="61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Text Box 2"/>
          <p:cNvSpPr txBox="1"/>
          <p:nvPr/>
        </p:nvSpPr>
        <p:spPr>
          <a:xfrm>
            <a:off x="539750" y="1052513"/>
            <a:ext cx="7924800" cy="4359275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 anchor="t">
            <a:spAutoFit/>
          </a:bodyPr>
          <a:p>
            <a:pPr defTabSz="914400"/>
            <a:r>
              <a:rPr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华文行楷" pitchFamily="2" charset="-122"/>
              </a:rPr>
              <a:t>        没有一个诗人能够由于自身和依赖自身而伟大，他既不依赖自己的痛苦，也不依赖自己的幸福；任何伟大的诗人之所以伟大，是因为他的痛苦和幸福深深植根于社会和历史的土壤里。　</a:t>
            </a:r>
            <a:r>
              <a:rPr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　　　　</a:t>
            </a:r>
            <a:endParaRPr lang="zh-CN" altLang="en-US" sz="4000">
              <a:solidFill>
                <a:srgbClr val="FF0000"/>
              </a:solidFill>
              <a:latin typeface="Times New Roman" panose="02020603050405020304" pitchFamily="18" charset="0"/>
              <a:ea typeface="华文新魏" pitchFamily="2" charset="-122"/>
            </a:endParaRPr>
          </a:p>
          <a:p>
            <a:pPr defTabSz="914400"/>
            <a:r>
              <a:rPr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                 －－</a:t>
            </a:r>
            <a:r>
              <a:rPr lang="en-US" altLang="zh-CN" sz="400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〔</a:t>
            </a:r>
            <a:r>
              <a:rPr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苏联</a:t>
            </a:r>
            <a:r>
              <a:rPr lang="en-US" altLang="zh-CN" sz="400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〕</a:t>
            </a:r>
            <a:r>
              <a:rPr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别林斯基</a:t>
            </a:r>
            <a:endParaRPr lang="zh-CN" altLang="en-US" sz="4000">
              <a:solidFill>
                <a:srgbClr val="FF0000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Picture 2" descr="凌霄花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1125538"/>
            <a:ext cx="7620000" cy="5122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9" name="Text Box 3"/>
          <p:cNvSpPr txBox="1"/>
          <p:nvPr/>
        </p:nvSpPr>
        <p:spPr>
          <a:xfrm>
            <a:off x="1371600" y="1981200"/>
            <a:ext cx="6629400" cy="3657600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</a:t>
            </a:r>
            <a:r>
              <a:rPr lang="zh-CN" altLang="en-US" sz="4000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这首抒情长诗，以深沉、真挚的感情，歌颂了贫农妇女大堰河勤劳、善良的美好品质，描写了她的悲惨命运，并诅咒和控诉了造成她悲剧命的黑暗社会。</a:t>
            </a:r>
            <a:endParaRPr lang="zh-CN" altLang="en-US" sz="4000" b="1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31" name="Text Box 4"/>
          <p:cNvSpPr txBox="1"/>
          <p:nvPr/>
        </p:nvSpPr>
        <p:spPr>
          <a:xfrm>
            <a:off x="1258888" y="333375"/>
            <a:ext cx="3457575" cy="1006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6000" dirty="0">
                <a:latin typeface="Arial" panose="020B0604020202020204" pitchFamily="34" charset="0"/>
                <a:ea typeface="宋体" panose="02010600030101010101" pitchFamily="2" charset="-122"/>
              </a:rPr>
              <a:t>课文小结</a:t>
            </a:r>
            <a:endParaRPr lang="zh-CN" altLang="en-US" sz="6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457200" y="836613"/>
            <a:ext cx="8229600" cy="863600"/>
          </a:xfrm>
          <a:noFill/>
          <a:ln>
            <a:noFill/>
          </a:ln>
        </p:spPr>
        <p:txBody>
          <a:bodyPr anchor="t"/>
          <a:p>
            <a:pPr eaLnBrk="1" hangingPunct="1"/>
            <a:r>
              <a:rPr lang="zh-CN" altLang="en-US" b="1" dirty="0"/>
              <a:t>作业设置</a:t>
            </a:r>
            <a:endParaRPr lang="zh-CN" altLang="en-US" b="1" dirty="0"/>
          </a:p>
        </p:txBody>
      </p:sp>
      <p:sp>
        <p:nvSpPr>
          <p:cNvPr id="23554" name="Rectangle 3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/>
          <a:p>
            <a:pPr eaLnBrk="1" hangingPunct="1">
              <a:buNone/>
            </a:pPr>
            <a:r>
              <a:rPr lang="en-US" altLang="zh-CN" dirty="0"/>
              <a:t>   </a:t>
            </a:r>
            <a:r>
              <a:rPr lang="en-US" altLang="zh-CN" b="1" dirty="0"/>
              <a:t>1.</a:t>
            </a:r>
            <a:r>
              <a:rPr lang="zh-CN" altLang="en-US" b="1" dirty="0"/>
              <a:t>查找当代社会弱势群体的资料，包括图片、文章等。</a:t>
            </a:r>
            <a:endParaRPr lang="zh-CN" altLang="en-US" b="1" dirty="0"/>
          </a:p>
          <a:p>
            <a:pPr eaLnBrk="1" hangingPunct="1">
              <a:buNone/>
            </a:pPr>
            <a:r>
              <a:rPr lang="en-US" altLang="zh-CN" b="1" dirty="0"/>
              <a:t>   2.</a:t>
            </a:r>
            <a:r>
              <a:rPr lang="zh-CN" altLang="en-US" b="1" dirty="0"/>
              <a:t>分析造成这些弱势群体如此生活状态的原因。</a:t>
            </a:r>
            <a:endParaRPr lang="zh-CN" altLang="en-US" b="1" dirty="0"/>
          </a:p>
          <a:p>
            <a:pPr eaLnBrk="1" hangingPunct="1">
              <a:buNone/>
            </a:pPr>
            <a:r>
              <a:rPr lang="en-US" altLang="zh-CN" b="1" dirty="0"/>
              <a:t>   3.</a:t>
            </a:r>
            <a:r>
              <a:rPr lang="zh-CN" altLang="en-US" b="1" dirty="0"/>
              <a:t>写出你了解这些之后自己的心理感受和情感波动，想一想自己应该对他们采取什么样的态度，如何去帮助这些弱势群体。</a:t>
            </a:r>
            <a:endParaRPr lang="zh-CN" alt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《大堰河——我的保姆》教学设计二">
  <a:themeElements>
    <a:clrScheme name="行云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《大堰河——我的保姆》教学设计二</Template>
  <TotalTime>0</TotalTime>
  <Words>1546</Words>
  <Application>WPS 演示</Application>
  <PresentationFormat>全屏显示(4:3)</PresentationFormat>
  <Paragraphs>143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3" baseType="lpstr">
      <vt:lpstr>Arial</vt:lpstr>
      <vt:lpstr>宋体</vt:lpstr>
      <vt:lpstr>Wingdings</vt:lpstr>
      <vt:lpstr>Calibri</vt:lpstr>
      <vt:lpstr>黑体</vt:lpstr>
      <vt:lpstr>Times New Roman</vt:lpstr>
      <vt:lpstr>华文楷体</vt:lpstr>
      <vt:lpstr>楷体_GB2312</vt:lpstr>
      <vt:lpstr>新宋体</vt:lpstr>
      <vt:lpstr>华文新魏</vt:lpstr>
      <vt:lpstr>华文行楷</vt:lpstr>
      <vt:lpstr>微软雅黑</vt:lpstr>
      <vt:lpstr>隶书</vt:lpstr>
      <vt:lpstr>Tahoma</vt:lpstr>
      <vt:lpstr>Arial Unicode MS</vt:lpstr>
      <vt:lpstr>《大堰河——我的保姆》教学设计二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  大堰河——我的保姆</dc:title>
  <dc:creator>zxj</dc:creator>
  <cp:lastModifiedBy>家长帮-帮帮</cp:lastModifiedBy>
  <cp:revision>13</cp:revision>
  <dcterms:created xsi:type="dcterms:W3CDTF">2014-03-11T06:36:39Z</dcterms:created>
  <dcterms:modified xsi:type="dcterms:W3CDTF">2019-08-29T06:02:55Z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