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8" r:id="rId3"/>
    <p:sldId id="263" r:id="rId4"/>
    <p:sldId id="257" r:id="rId5"/>
    <p:sldId id="260" r:id="rId6"/>
    <p:sldId id="306" r:id="rId7"/>
    <p:sldId id="338" r:id="rId8"/>
    <p:sldId id="339" r:id="rId9"/>
    <p:sldId id="340" r:id="rId10"/>
    <p:sldId id="341" r:id="rId11"/>
    <p:sldId id="344" r:id="rId12"/>
    <p:sldId id="283" r:id="rId13"/>
    <p:sldId id="307" r:id="rId14"/>
    <p:sldId id="335" r:id="rId15"/>
    <p:sldId id="336" r:id="rId16"/>
    <p:sldId id="285" r:id="rId17"/>
    <p:sldId id="330" r:id="rId18"/>
    <p:sldId id="284" r:id="rId19"/>
    <p:sldId id="334" r:id="rId20"/>
    <p:sldId id="337" r:id="rId21"/>
    <p:sldId id="286" r:id="rId22"/>
    <p:sldId id="287" r:id="rId23"/>
    <p:sldId id="289" r:id="rId24"/>
    <p:sldId id="277" r:id="rId25"/>
    <p:sldId id="345" r:id="rId26"/>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2FDB2607-1784-4EEB-B798-7EB5836EED8A}">
        <p14:showMediaCtrls xmlns:p14="http://schemas.microsoft.com/office/powerpoint/2010/main" val="1"/>
      </p:ext>
    </p:extLst>
  </p:showPr>
  <p:clrMru>
    <a:srgbClr val="FF0000"/>
    <a:srgbClr val="C3C3A9"/>
    <a:srgbClr val="F0F6DA"/>
    <a:srgbClr val="F3F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70" autoAdjust="0"/>
    <p:restoredTop sz="94186" autoAdjust="0"/>
  </p:normalViewPr>
  <p:slideViewPr>
    <p:cSldViewPr snapToGrid="0">
      <p:cViewPr varScale="1">
        <p:scale>
          <a:sx n="66" d="100"/>
          <a:sy n="66" d="100"/>
        </p:scale>
        <p:origin x="-1512" y="-108"/>
      </p:cViewPr>
      <p:guideLst>
        <p:guide orient="horz" pos="2219"/>
        <p:guide pos="2952"/>
      </p:guideLst>
    </p:cSldViewPr>
  </p:slideViewPr>
  <p:notesTextViewPr>
    <p:cViewPr>
      <p:scale>
        <a:sx n="1" d="1"/>
        <a:sy n="1" d="1"/>
      </p:scale>
      <p:origin x="0" y="0"/>
    </p:cViewPr>
  </p:notesTextViewPr>
  <p:gridSpacing cx="72004" cy="72004"/>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2686050" y="1541463"/>
            <a:ext cx="6121066" cy="2387600"/>
          </a:xfrm>
        </p:spPr>
        <p:txBody>
          <a:bodyPr anchor="b">
            <a:normAutofit/>
          </a:bodyPr>
          <a:lstStyle>
            <a:lvl1pPr algn="ctr">
              <a:defRPr sz="4800">
                <a:solidFill>
                  <a:schemeClr val="bg1"/>
                </a:solidFill>
              </a:defRPr>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2686050" y="4021138"/>
            <a:ext cx="6121066" cy="1655762"/>
          </a:xfrm>
        </p:spPr>
        <p:txBody>
          <a:bodyPr>
            <a:normAutofit/>
          </a:bodyPr>
          <a:lstStyle>
            <a:lvl1pPr marL="0" indent="0" algn="ctr">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E9F1857E-0D50-4C9F-A3E2-9AF9CA9C5A1C}"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4C18D735-0996-425F-82EC-1A69E9B50857}" type="slidenum">
              <a:rPr lang="zh-CN" altLang="en-US"/>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1230489" y="1616725"/>
            <a:ext cx="7284861" cy="4560238"/>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8" name="标题 7"/>
          <p:cNvSpPr>
            <a:spLocks noGrp="1"/>
          </p:cNvSpPr>
          <p:nvPr>
            <p:ph type="title"/>
          </p:nvPr>
        </p:nvSpPr>
        <p:spPr/>
        <p:txBody>
          <a:bodyPr/>
          <a:lstStyle/>
          <a:p>
            <a:r>
              <a:rPr lang="zh-CN" altLang="en-US" smtClean="0"/>
              <a:t>单击此处编辑母版标题样式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44AEB3B1-2000-49DB-81A4-96A4A9B88643}"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6541C931-389C-4F44-8535-BA8E5E60648B}"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3888" y="4165598"/>
            <a:ext cx="7886700" cy="1114073"/>
          </a:xfrm>
        </p:spPr>
        <p:txBody>
          <a:bodyPr anchor="b">
            <a:normAutofit/>
          </a:bodyPr>
          <a:lstStyle>
            <a:lvl1pPr algn="ctr">
              <a:defRPr sz="48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5279670"/>
            <a:ext cx="7886700" cy="584200"/>
          </a:xfrm>
        </p:spPr>
        <p:txBody>
          <a:bodyPr>
            <a:normAutofit/>
          </a:bodyPr>
          <a:lstStyle>
            <a:lvl1pPr marL="0" indent="0" algn="ctr">
              <a:buNone/>
              <a:defRPr sz="24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lvl1pPr>
              <a:defRPr/>
            </a:lvl1pPr>
          </a:lstStyle>
          <a:p>
            <a:pPr>
              <a:defRPr/>
            </a:pPr>
            <a:fld id="{75142377-A126-42BB-9BC8-110E62929F7E}"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7B7ABC9-5169-4E30-A15D-F5059D463B2C}"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241778" y="1554345"/>
            <a:ext cx="7273572" cy="2308833"/>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内容占位符 3"/>
          <p:cNvSpPr>
            <a:spLocks noGrp="1"/>
          </p:cNvSpPr>
          <p:nvPr>
            <p:ph sz="half" idx="2"/>
          </p:nvPr>
        </p:nvSpPr>
        <p:spPr>
          <a:xfrm>
            <a:off x="1241778" y="4043839"/>
            <a:ext cx="7273572" cy="2312511"/>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5" name="日期占位符 3"/>
          <p:cNvSpPr>
            <a:spLocks noGrp="1"/>
          </p:cNvSpPr>
          <p:nvPr>
            <p:ph type="dt" sz="half" idx="10"/>
          </p:nvPr>
        </p:nvSpPr>
        <p:spPr/>
        <p:txBody>
          <a:bodyPr/>
          <a:lstStyle>
            <a:lvl1pPr>
              <a:defRPr/>
            </a:lvl1pPr>
          </a:lstStyle>
          <a:p>
            <a:pPr>
              <a:defRPr/>
            </a:pPr>
            <a:fld id="{DC04D422-2F9A-410A-A71C-A596DE625ED4}"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64EC8872-1837-4EF7-8C89-FDC80F05DA74}"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629842" y="1376365"/>
            <a:ext cx="3868340" cy="823912"/>
          </a:xfrm>
        </p:spPr>
        <p:txBody>
          <a:bodyPr anchor="b">
            <a:normAutofit/>
          </a:bodyPr>
          <a:lstStyle>
            <a:lvl1pPr marL="0" indent="0">
              <a:buNone/>
              <a:defRPr sz="2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29842" y="2200277"/>
            <a:ext cx="3868340" cy="402406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29150" y="1376365"/>
            <a:ext cx="3887391" cy="823912"/>
          </a:xfrm>
        </p:spPr>
        <p:txBody>
          <a:bodyPr anchor="b">
            <a:normAutofit/>
          </a:bodyPr>
          <a:lstStyle>
            <a:lvl1pPr marL="0" indent="0">
              <a:buNone/>
              <a:defRPr sz="2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29150" y="2200277"/>
            <a:ext cx="3887391" cy="402406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标题 9"/>
          <p:cNvSpPr>
            <a:spLocks noGrp="1"/>
          </p:cNvSpPr>
          <p:nvPr>
            <p:ph type="title"/>
          </p:nvPr>
        </p:nvSpPr>
        <p:spPr/>
        <p:txBody>
          <a:bodyPr/>
          <a:lstStyle/>
          <a:p>
            <a:r>
              <a:rPr lang="zh-CN" altLang="en-US" smtClean="0"/>
              <a:t>单击此处编辑母版标题样式</a:t>
            </a:r>
            <a:endParaRPr lang="zh-CN" altLang="en-US"/>
          </a:p>
        </p:txBody>
      </p:sp>
      <p:sp>
        <p:nvSpPr>
          <p:cNvPr id="7" name="日期占位符 3"/>
          <p:cNvSpPr>
            <a:spLocks noGrp="1"/>
          </p:cNvSpPr>
          <p:nvPr>
            <p:ph type="dt" sz="half" idx="10"/>
          </p:nvPr>
        </p:nvSpPr>
        <p:spPr/>
        <p:txBody>
          <a:bodyPr/>
          <a:lstStyle>
            <a:lvl1pPr>
              <a:defRPr/>
            </a:lvl1pPr>
          </a:lstStyle>
          <a:p>
            <a:pPr>
              <a:defRPr/>
            </a:pPr>
            <a:fld id="{94B6DADE-E2ED-42EC-A1B6-4741F4779749}" type="datetimeFigureOut">
              <a:rPr lang="zh-CN" altLang="en-US"/>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018EB909-4609-4236-870A-A6BA5B0D6716}"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686050" y="1631112"/>
            <a:ext cx="5230350" cy="2386800"/>
          </a:xfrm>
        </p:spPr>
        <p:txBody>
          <a:bodyPr anchor="b">
            <a:normAutofit/>
          </a:bodyPr>
          <a:lstStyle>
            <a:lvl1pPr algn="ctr">
              <a:defRPr sz="8000"/>
            </a:lvl1pPr>
          </a:lstStyle>
          <a:p>
            <a:r>
              <a:rPr lang="en-US" altLang="zh-CN" dirty="0" smtClean="0"/>
              <a:t>Click to edit Master title style</a:t>
            </a:r>
            <a:endParaRPr lang="zh-CN" altLang="en-US" dirty="0"/>
          </a:p>
        </p:txBody>
      </p:sp>
      <p:sp>
        <p:nvSpPr>
          <p:cNvPr id="3" name="日期占位符 2"/>
          <p:cNvSpPr>
            <a:spLocks noGrp="1"/>
          </p:cNvSpPr>
          <p:nvPr>
            <p:ph type="dt" sz="half" idx="10"/>
          </p:nvPr>
        </p:nvSpPr>
        <p:spPr/>
        <p:txBody>
          <a:bodyPr/>
          <a:lstStyle>
            <a:lvl1pPr>
              <a:defRPr/>
            </a:lvl1pPr>
          </a:lstStyle>
          <a:p>
            <a:pPr>
              <a:defRPr/>
            </a:pPr>
            <a:fld id="{E1746C81-24A9-49F2-8E8A-33BADBF9763D}" type="datetimeFigureOut">
              <a:rPr lang="zh-CN" altLang="en-US"/>
            </a:fld>
            <a:endParaRPr lang="zh-CN" altLang="en-US"/>
          </a:p>
        </p:txBody>
      </p:sp>
      <p:sp>
        <p:nvSpPr>
          <p:cNvPr id="4" name="页脚占位符 3"/>
          <p:cNvSpPr>
            <a:spLocks noGrp="1"/>
          </p:cNvSpPr>
          <p:nvPr>
            <p:ph type="ftr" sz="quarter" idx="11"/>
          </p:nvPr>
        </p:nvSpPr>
        <p:spPr/>
        <p:txBody>
          <a:bodyPr/>
          <a:lstStyle>
            <a:lvl1pPr>
              <a:defRPr/>
            </a:lvl1pPr>
          </a:lstStyle>
          <a:p>
            <a:pPr>
              <a:defRPr/>
            </a:pPr>
            <a:endParaRPr lang="zh-CN" altLang="en-US"/>
          </a:p>
        </p:txBody>
      </p:sp>
      <p:sp>
        <p:nvSpPr>
          <p:cNvPr id="5" name="灯片编号占位符 4"/>
          <p:cNvSpPr>
            <a:spLocks noGrp="1"/>
          </p:cNvSpPr>
          <p:nvPr>
            <p:ph type="sldNum" sz="quarter" idx="12"/>
          </p:nvPr>
        </p:nvSpPr>
        <p:spPr/>
        <p:txBody>
          <a:bodyPr/>
          <a:lstStyle>
            <a:lvl1pPr>
              <a:defRPr/>
            </a:lvl1pPr>
          </a:lstStyle>
          <a:p>
            <a:pPr>
              <a:defRPr/>
            </a:pPr>
            <a:fld id="{A9B37254-7507-4390-8C2A-783F5455EF32}"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DE1DFB83-7FDD-4D7C-9B9B-AE63CAEDFE30}"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397F97B-D5ED-4BD1-8343-1E3FC11C0602}"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78199" y="1228062"/>
            <a:ext cx="3196800" cy="1605447"/>
          </a:xfrm>
        </p:spPr>
        <p:txBody>
          <a:bodyPr anchor="t">
            <a:noAutofit/>
          </a:bodyPr>
          <a:lstStyle>
            <a:lvl1pPr>
              <a:defRPr sz="3200">
                <a:solidFill>
                  <a:schemeClr val="accent1"/>
                </a:solidFill>
              </a:defRPr>
            </a:lvl1pPr>
          </a:lstStyle>
          <a:p>
            <a:r>
              <a:rPr lang="en-US" altLang="zh-CN" dirty="0" smtClean="0"/>
              <a:t>Click to edit Master title style</a:t>
            </a:r>
            <a:endParaRPr lang="zh-CN" altLang="en-US" dirty="0"/>
          </a:p>
        </p:txBody>
      </p:sp>
      <p:sp>
        <p:nvSpPr>
          <p:cNvPr id="3" name="图片占位符 2"/>
          <p:cNvSpPr>
            <a:spLocks noGrp="1"/>
          </p:cNvSpPr>
          <p:nvPr>
            <p:ph type="pic" idx="1"/>
          </p:nvPr>
        </p:nvSpPr>
        <p:spPr>
          <a:xfrm>
            <a:off x="4262749" y="1228063"/>
            <a:ext cx="4068453" cy="4908961"/>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878199" y="2833510"/>
            <a:ext cx="3196800" cy="3289477"/>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3"/>
          <p:cNvSpPr>
            <a:spLocks noGrp="1"/>
          </p:cNvSpPr>
          <p:nvPr>
            <p:ph type="dt" sz="half" idx="10"/>
          </p:nvPr>
        </p:nvSpPr>
        <p:spPr/>
        <p:txBody>
          <a:bodyPr/>
          <a:lstStyle>
            <a:lvl1pPr>
              <a:defRPr/>
            </a:lvl1pPr>
          </a:lstStyle>
          <a:p>
            <a:pPr>
              <a:defRPr/>
            </a:pPr>
            <a:fld id="{BA194D9A-4E8E-4726-9A3F-E197FCDBCE7F}"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1FFEC8A2-A98B-4144-BD24-6100FAC8E8AE}"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267074" y="1315453"/>
            <a:ext cx="1248276" cy="4861510"/>
          </a:xfrm>
        </p:spPr>
        <p:txBody>
          <a:bodyPr vert="eaVert"/>
          <a:lstStyle>
            <a:lvl1pPr>
              <a:defRPr>
                <a:solidFill>
                  <a:schemeClr val="accent1"/>
                </a:solidFill>
              </a:defRPr>
            </a:lvl1p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1315453"/>
            <a:ext cx="6506076" cy="4861510"/>
          </a:xfrm>
        </p:spPr>
        <p:txBody>
          <a:bodyPr vert="eaVert"/>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5BABC7C2-4FBA-44E3-BCB5-38643053C95E}"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07B7531-DD6A-4540-9363-47F734DDC4B0}"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628650" y="1315454"/>
            <a:ext cx="7886700" cy="4788709"/>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3" name="日期占位符 3"/>
          <p:cNvSpPr>
            <a:spLocks noGrp="1"/>
          </p:cNvSpPr>
          <p:nvPr>
            <p:ph type="dt" sz="half" idx="14"/>
          </p:nvPr>
        </p:nvSpPr>
        <p:spPr/>
        <p:txBody>
          <a:bodyPr/>
          <a:lstStyle>
            <a:lvl1pPr>
              <a:defRPr/>
            </a:lvl1pPr>
          </a:lstStyle>
          <a:p>
            <a:pPr>
              <a:defRPr/>
            </a:pPr>
            <a:fld id="{0292F256-12A1-4626-B9A5-150628DF47CF}" type="datetimeFigureOut">
              <a:rPr lang="zh-CN" altLang="en-US"/>
            </a:fld>
            <a:endParaRPr lang="zh-CN" altLang="en-US"/>
          </a:p>
        </p:txBody>
      </p:sp>
      <p:sp>
        <p:nvSpPr>
          <p:cNvPr id="4" name="页脚占位符 4"/>
          <p:cNvSpPr>
            <a:spLocks noGrp="1"/>
          </p:cNvSpPr>
          <p:nvPr>
            <p:ph type="ftr" sz="quarter" idx="15"/>
          </p:nvPr>
        </p:nvSpPr>
        <p:spPr/>
        <p:txBody>
          <a:bodyPr/>
          <a:lstStyle>
            <a:lvl1pPr>
              <a:defRPr/>
            </a:lvl1pPr>
          </a:lstStyle>
          <a:p>
            <a:pPr>
              <a:defRPr/>
            </a:pPr>
            <a:endParaRPr lang="zh-CN" altLang="en-US"/>
          </a:p>
        </p:txBody>
      </p:sp>
      <p:sp>
        <p:nvSpPr>
          <p:cNvPr id="5" name="灯片编号占位符 5"/>
          <p:cNvSpPr>
            <a:spLocks noGrp="1"/>
          </p:cNvSpPr>
          <p:nvPr>
            <p:ph type="sldNum" sz="quarter" idx="16"/>
          </p:nvPr>
        </p:nvSpPr>
        <p:spPr/>
        <p:txBody>
          <a:bodyPr/>
          <a:lstStyle>
            <a:lvl1pPr>
              <a:defRPr/>
            </a:lvl1pPr>
          </a:lstStyle>
          <a:p>
            <a:pPr>
              <a:defRPr/>
            </a:pPr>
            <a:fld id="{0AD7FDBA-372A-4EEF-B3D4-E5FE4AF706FC}"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2.xml"/><Relationship Id="rId12" Type="http://schemas.openxmlformats.org/officeDocument/2006/relationships/tags" Target="../tags/tag1.xml"/><Relationship Id="rId11" Type="http://schemas.openxmlformats.org/officeDocument/2006/relationships/image" Target="../media/image3.jpe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cstate="print"/>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custDataLst>
              <p:tags r:id="rId12"/>
            </p:custDataLst>
          </p:nvPr>
        </p:nvSpPr>
        <p:spPr bwMode="auto">
          <a:xfrm>
            <a:off x="1139825" y="207963"/>
            <a:ext cx="7375525" cy="785812"/>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7" name="文本占位符 2"/>
          <p:cNvSpPr>
            <a:spLocks noGrp="1"/>
          </p:cNvSpPr>
          <p:nvPr>
            <p:ph type="body" idx="1"/>
            <p:custDataLst>
              <p:tags r:id="rId13"/>
            </p:custDataLst>
          </p:nvPr>
        </p:nvSpPr>
        <p:spPr bwMode="auto">
          <a:xfrm>
            <a:off x="628650" y="1343025"/>
            <a:ext cx="7886700" cy="4833938"/>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normAutofit/>
          </a:bodyPr>
          <a:lstStyle>
            <a:lvl1pPr algn="l" eaLnBrk="0" hangingPunct="0">
              <a:defRPr sz="1200" smtClean="0">
                <a:solidFill>
                  <a:schemeClr val="tx1">
                    <a:tint val="75000"/>
                  </a:schemeClr>
                </a:solidFill>
                <a:latin typeface="Arial" panose="020B0604020202020204" pitchFamily="34" charset="0"/>
                <a:ea typeface="宋体" panose="02010600030101010101" pitchFamily="2" charset="-122"/>
              </a:defRPr>
            </a:lvl1pPr>
          </a:lstStyle>
          <a:p>
            <a:pPr>
              <a:defRPr/>
            </a:pPr>
            <a:fld id="{5AAC585D-7C02-4F95-9471-670A2EB451A6}" type="datetimeFigureOut">
              <a:rPr lang="zh-CN" altLang="en-US"/>
            </a:fld>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normAutofit/>
          </a:bodyPr>
          <a:lstStyle>
            <a:lvl1pPr algn="ctr" eaLnBrk="0" hangingPunct="0">
              <a:defRPr sz="1200">
                <a:solidFill>
                  <a:schemeClr val="tx1">
                    <a:tint val="75000"/>
                  </a:schemeClr>
                </a:solidFill>
                <a:latin typeface="Arial" panose="020B0604020202020204" pitchFamily="34" charset="0"/>
                <a:ea typeface="宋体" panose="02010600030101010101" pitchFamily="2" charset="-122"/>
              </a:defRPr>
            </a:lvl1pPr>
          </a:lstStyle>
          <a:p>
            <a:pPr>
              <a:defRPr/>
            </a:pPr>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normAutofit/>
          </a:bodyPr>
          <a:lstStyle>
            <a:lvl1pPr algn="r" eaLnBrk="0" hangingPunct="0">
              <a:defRPr sz="1200" smtClean="0">
                <a:solidFill>
                  <a:schemeClr val="tx1">
                    <a:tint val="75000"/>
                  </a:schemeClr>
                </a:solidFill>
                <a:latin typeface="Arial" panose="020B0604020202020204" pitchFamily="34" charset="0"/>
                <a:ea typeface="宋体" panose="02010600030101010101" pitchFamily="2" charset="-122"/>
              </a:defRPr>
            </a:lvl1pPr>
          </a:lstStyle>
          <a:p>
            <a:pPr>
              <a:defRPr/>
            </a:pPr>
            <a:fld id="{FCB2236C-597D-4C24-B364-B64218F9085E}"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685800" rtl="0" fontAlgn="base">
        <a:lnSpc>
          <a:spcPct val="90000"/>
        </a:lnSpc>
        <a:spcBef>
          <a:spcPct val="0"/>
        </a:spcBef>
        <a:spcAft>
          <a:spcPct val="0"/>
        </a:spcAft>
        <a:defRPr sz="3200" b="1" kern="1200">
          <a:solidFill>
            <a:schemeClr val="bg1"/>
          </a:solidFill>
          <a:latin typeface="+mj-lt"/>
          <a:ea typeface="+mj-ea"/>
          <a:cs typeface="+mj-cs"/>
        </a:defRPr>
      </a:lvl1pPr>
      <a:lvl2pPr algn="l" defTabSz="685800" rtl="0" fontAlgn="base">
        <a:lnSpc>
          <a:spcPct val="90000"/>
        </a:lnSpc>
        <a:spcBef>
          <a:spcPct val="0"/>
        </a:spcBef>
        <a:spcAft>
          <a:spcPct val="0"/>
        </a:spcAft>
        <a:defRPr sz="3200" b="1">
          <a:solidFill>
            <a:schemeClr val="bg1"/>
          </a:solidFill>
          <a:latin typeface="Arial" panose="020B0604020202020204" pitchFamily="34" charset="0"/>
          <a:ea typeface="黑体" panose="02010609060101010101" pitchFamily="49" charset="-122"/>
        </a:defRPr>
      </a:lvl2pPr>
      <a:lvl3pPr algn="l" defTabSz="685800" rtl="0" fontAlgn="base">
        <a:lnSpc>
          <a:spcPct val="90000"/>
        </a:lnSpc>
        <a:spcBef>
          <a:spcPct val="0"/>
        </a:spcBef>
        <a:spcAft>
          <a:spcPct val="0"/>
        </a:spcAft>
        <a:defRPr sz="3200" b="1">
          <a:solidFill>
            <a:schemeClr val="bg1"/>
          </a:solidFill>
          <a:latin typeface="Arial" panose="020B0604020202020204" pitchFamily="34" charset="0"/>
          <a:ea typeface="黑体" panose="02010609060101010101" pitchFamily="49" charset="-122"/>
        </a:defRPr>
      </a:lvl3pPr>
      <a:lvl4pPr algn="l" defTabSz="685800" rtl="0" fontAlgn="base">
        <a:lnSpc>
          <a:spcPct val="90000"/>
        </a:lnSpc>
        <a:spcBef>
          <a:spcPct val="0"/>
        </a:spcBef>
        <a:spcAft>
          <a:spcPct val="0"/>
        </a:spcAft>
        <a:defRPr sz="3200" b="1">
          <a:solidFill>
            <a:schemeClr val="bg1"/>
          </a:solidFill>
          <a:latin typeface="Arial" panose="020B0604020202020204" pitchFamily="34" charset="0"/>
          <a:ea typeface="黑体" panose="02010609060101010101" pitchFamily="49" charset="-122"/>
        </a:defRPr>
      </a:lvl4pPr>
      <a:lvl5pPr algn="l" defTabSz="685800" rtl="0" fontAlgn="base">
        <a:lnSpc>
          <a:spcPct val="90000"/>
        </a:lnSpc>
        <a:spcBef>
          <a:spcPct val="0"/>
        </a:spcBef>
        <a:spcAft>
          <a:spcPct val="0"/>
        </a:spcAft>
        <a:defRPr sz="3200" b="1">
          <a:solidFill>
            <a:schemeClr val="bg1"/>
          </a:solidFill>
          <a:latin typeface="Arial" panose="020B0604020202020204" pitchFamily="34" charset="0"/>
          <a:ea typeface="黑体" panose="02010609060101010101" pitchFamily="49" charset="-122"/>
        </a:defRPr>
      </a:lvl5pPr>
      <a:lvl6pPr marL="457200" algn="l" defTabSz="685800" rtl="0" fontAlgn="base">
        <a:lnSpc>
          <a:spcPct val="90000"/>
        </a:lnSpc>
        <a:spcBef>
          <a:spcPct val="0"/>
        </a:spcBef>
        <a:spcAft>
          <a:spcPct val="0"/>
        </a:spcAft>
        <a:defRPr sz="3200" b="1">
          <a:solidFill>
            <a:schemeClr val="bg1"/>
          </a:solidFill>
          <a:latin typeface="Arial" panose="020B0604020202020204" pitchFamily="34" charset="0"/>
          <a:ea typeface="黑体" panose="02010609060101010101" pitchFamily="49" charset="-122"/>
        </a:defRPr>
      </a:lvl6pPr>
      <a:lvl7pPr marL="914400" algn="l" defTabSz="685800" rtl="0" fontAlgn="base">
        <a:lnSpc>
          <a:spcPct val="90000"/>
        </a:lnSpc>
        <a:spcBef>
          <a:spcPct val="0"/>
        </a:spcBef>
        <a:spcAft>
          <a:spcPct val="0"/>
        </a:spcAft>
        <a:defRPr sz="3200" b="1">
          <a:solidFill>
            <a:schemeClr val="bg1"/>
          </a:solidFill>
          <a:latin typeface="Arial" panose="020B0604020202020204" pitchFamily="34" charset="0"/>
          <a:ea typeface="黑体" panose="02010609060101010101" pitchFamily="49" charset="-122"/>
        </a:defRPr>
      </a:lvl7pPr>
      <a:lvl8pPr marL="1371600" algn="l" defTabSz="685800" rtl="0" fontAlgn="base">
        <a:lnSpc>
          <a:spcPct val="90000"/>
        </a:lnSpc>
        <a:spcBef>
          <a:spcPct val="0"/>
        </a:spcBef>
        <a:spcAft>
          <a:spcPct val="0"/>
        </a:spcAft>
        <a:defRPr sz="3200" b="1">
          <a:solidFill>
            <a:schemeClr val="bg1"/>
          </a:solidFill>
          <a:latin typeface="Arial" panose="020B0604020202020204" pitchFamily="34" charset="0"/>
          <a:ea typeface="黑体" panose="02010609060101010101" pitchFamily="49" charset="-122"/>
        </a:defRPr>
      </a:lvl8pPr>
      <a:lvl9pPr marL="1828800" algn="l" defTabSz="685800" rtl="0" fontAlgn="base">
        <a:lnSpc>
          <a:spcPct val="90000"/>
        </a:lnSpc>
        <a:spcBef>
          <a:spcPct val="0"/>
        </a:spcBef>
        <a:spcAft>
          <a:spcPct val="0"/>
        </a:spcAft>
        <a:defRPr sz="3200" b="1">
          <a:solidFill>
            <a:schemeClr val="bg1"/>
          </a:solidFill>
          <a:latin typeface="Arial" panose="020B0604020202020204" pitchFamily="34" charset="0"/>
          <a:ea typeface="黑体" panose="02010609060101010101" pitchFamily="49" charset="-122"/>
        </a:defRPr>
      </a:lvl9pPr>
    </p:titleStyle>
    <p:bodyStyle>
      <a:lvl1pPr marL="171450" indent="-171450" algn="just" defTabSz="685800" rtl="0" fontAlgn="base">
        <a:lnSpc>
          <a:spcPct val="120000"/>
        </a:lnSpc>
        <a:spcBef>
          <a:spcPts val="750"/>
        </a:spcBef>
        <a:spcAft>
          <a:spcPct val="0"/>
        </a:spcAft>
        <a:buFont typeface="Arial" panose="020B0604020202020204" pitchFamily="34" charset="0"/>
        <a:buChar char="•"/>
        <a:defRPr sz="2400" kern="1200">
          <a:solidFill>
            <a:schemeClr val="tx1"/>
          </a:solidFill>
          <a:latin typeface="+mn-lt"/>
          <a:ea typeface="+mn-ea"/>
          <a:cs typeface="+mn-cs"/>
        </a:defRPr>
      </a:lvl1pPr>
      <a:lvl2pPr marL="514350" indent="-171450" algn="just" defTabSz="685800" rtl="0" fontAlgn="base">
        <a:lnSpc>
          <a:spcPct val="120000"/>
        </a:lnSpc>
        <a:spcBef>
          <a:spcPts val="375"/>
        </a:spcBef>
        <a:spcAft>
          <a:spcPct val="0"/>
        </a:spcAft>
        <a:buFont typeface="Arial" panose="020B0604020202020204" pitchFamily="34" charset="0"/>
        <a:buChar char="•"/>
        <a:defRPr sz="2000" kern="1200">
          <a:solidFill>
            <a:schemeClr val="tx1"/>
          </a:solidFill>
          <a:latin typeface="+mn-lt"/>
          <a:ea typeface="+mn-ea"/>
          <a:cs typeface="+mn-cs"/>
        </a:defRPr>
      </a:lvl2pPr>
      <a:lvl3pPr marL="857250" indent="-171450" algn="just" defTabSz="685800" rtl="0" fontAlgn="base">
        <a:lnSpc>
          <a:spcPct val="12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3pPr>
      <a:lvl4pPr marL="1200150" indent="-171450" algn="just" defTabSz="685800" rtl="0" fontAlgn="base">
        <a:lnSpc>
          <a:spcPct val="12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just" defTabSz="685800" rtl="0" fontAlgn="base">
        <a:lnSpc>
          <a:spcPct val="12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xml"/><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7.xml"/><Relationship Id="rId2" Type="http://schemas.openxmlformats.org/officeDocument/2006/relationships/image" Target="../media/image9.pn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8.xml"/><Relationship Id="rId2" Type="http://schemas.openxmlformats.org/officeDocument/2006/relationships/image" Target="../media/image11.png"/><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0.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1.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3.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5.xml"/><Relationship Id="rId1" Type="http://schemas.openxmlformats.org/officeDocument/2006/relationships/image" Target="../media/image12.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26.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stretch>
            <a:fillRect/>
          </a:stretch>
        </p:blipFill>
        <p:spPr>
          <a:xfrm>
            <a:off x="0" y="848586"/>
            <a:ext cx="9144000" cy="6009414"/>
          </a:xfrm>
          <a:prstGeom prst="rect">
            <a:avLst/>
          </a:prstGeom>
          <a:effectLst>
            <a:softEdge rad="88900"/>
          </a:effectLst>
        </p:spPr>
      </p:pic>
      <p:sp>
        <p:nvSpPr>
          <p:cNvPr id="12290" name="Rectangle 2"/>
          <p:cNvSpPr>
            <a:spLocks noGrp="1" noRot="1" noChangeArrowheads="1"/>
          </p:cNvSpPr>
          <p:nvPr/>
        </p:nvSpPr>
        <p:spPr bwMode="auto">
          <a:xfrm>
            <a:off x="317500" y="1036638"/>
            <a:ext cx="8418513" cy="1982787"/>
          </a:xfrm>
          <a:prstGeom prst="rect">
            <a:avLst/>
          </a:prstGeom>
          <a:noFill/>
          <a:ln w="9525">
            <a:noFill/>
            <a:miter lim="800000"/>
          </a:ln>
        </p:spPr>
        <p:txBody>
          <a:bodyPr anchor="ctr"/>
          <a:lstStyle/>
          <a:p>
            <a:pPr>
              <a:lnSpc>
                <a:spcPct val="90000"/>
              </a:lnSpc>
              <a:buFont typeface="Arial" panose="020B0604020202020204" pitchFamily="34" charset="0"/>
              <a:buNone/>
            </a:pPr>
            <a:endParaRPr lang="zh-CN" altLang="en-US" sz="6000" b="1">
              <a:latin typeface="黑体" panose="02010609060101010101" pitchFamily="49" charset="-122"/>
              <a:ea typeface="黑体" panose="02010609060101010101" pitchFamily="49" charset="-122"/>
              <a:sym typeface="Calibri Light" panose="020F0302020204030204"/>
            </a:endParaRPr>
          </a:p>
        </p:txBody>
      </p:sp>
      <p:sp>
        <p:nvSpPr>
          <p:cNvPr id="12291" name="文本框 9"/>
          <p:cNvSpPr txBox="1">
            <a:spLocks noChangeArrowheads="1"/>
          </p:cNvSpPr>
          <p:nvPr/>
        </p:nvSpPr>
        <p:spPr bwMode="auto">
          <a:xfrm>
            <a:off x="317500" y="930275"/>
            <a:ext cx="2501900" cy="1016000"/>
          </a:xfrm>
          <a:prstGeom prst="rect">
            <a:avLst/>
          </a:prstGeom>
          <a:noFill/>
          <a:ln w="9525">
            <a:noFill/>
            <a:miter lim="800000"/>
          </a:ln>
        </p:spPr>
        <p:txBody>
          <a:bodyPr wrap="none">
            <a:spAutoFit/>
          </a:bodyPr>
          <a:lstStyle/>
          <a:p>
            <a:pPr eaLnBrk="0" hangingPunct="0">
              <a:buFont typeface="Arial" panose="020B0604020202020204" pitchFamily="34" charset="0"/>
              <a:buNone/>
            </a:pPr>
            <a:r>
              <a:rPr lang="zh-CN" altLang="en-US" sz="6000" b="1">
                <a:latin typeface="黑体" panose="02010609060101010101" pitchFamily="49" charset="-122"/>
                <a:ea typeface="黑体" panose="02010609060101010101" pitchFamily="49" charset="-122"/>
              </a:rPr>
              <a:t>包身工</a:t>
            </a:r>
            <a:endParaRPr lang="zh-CN" altLang="en-US" sz="6000" b="1">
              <a:latin typeface="黑体" panose="02010609060101010101" pitchFamily="49" charset="-122"/>
              <a:ea typeface="黑体" panose="02010609060101010101" pitchFamily="49" charset="-122"/>
            </a:endParaRPr>
          </a:p>
        </p:txBody>
      </p:sp>
      <p:sp>
        <p:nvSpPr>
          <p:cNvPr id="12292" name="文本框 10"/>
          <p:cNvSpPr txBox="1">
            <a:spLocks noChangeArrowheads="1"/>
          </p:cNvSpPr>
          <p:nvPr/>
        </p:nvSpPr>
        <p:spPr bwMode="auto">
          <a:xfrm>
            <a:off x="2917825" y="1927225"/>
            <a:ext cx="1338263" cy="646113"/>
          </a:xfrm>
          <a:prstGeom prst="rect">
            <a:avLst/>
          </a:prstGeom>
          <a:noFill/>
          <a:ln w="9525">
            <a:noFill/>
            <a:miter lim="800000"/>
          </a:ln>
        </p:spPr>
        <p:txBody>
          <a:bodyPr wrap="none">
            <a:spAutoFit/>
          </a:bodyPr>
          <a:lstStyle/>
          <a:p>
            <a:pPr>
              <a:buFont typeface="Arial" panose="020B0604020202020204" pitchFamily="34" charset="0"/>
              <a:buNone/>
            </a:pPr>
            <a:r>
              <a:rPr lang="zh-CN" altLang="en-US" sz="3600">
                <a:latin typeface="黑体" panose="02010609060101010101" pitchFamily="49" charset="-122"/>
                <a:ea typeface="黑体" panose="02010609060101010101" pitchFamily="49" charset="-122"/>
                <a:sym typeface="黑体" panose="02010609060101010101" pitchFamily="49" charset="-122"/>
              </a:rPr>
              <a:t>课时2</a:t>
            </a:r>
            <a:endParaRPr lang="zh-CN" altLang="en-US" sz="3600">
              <a:latin typeface="黑体" panose="02010609060101010101" pitchFamily="49" charset="-122"/>
              <a:ea typeface="黑体" panose="02010609060101010101" pitchFamily="49" charset="-122"/>
              <a:sym typeface="黑体" panose="02010609060101010101" pitchFamily="49" charset="-122"/>
            </a:endParaRPr>
          </a:p>
        </p:txBody>
      </p:sp>
    </p:spTree>
    <p:custDataLst>
      <p:tags r:id="rId2"/>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2" descr="C:\Users\szyw09\AppData\Local\Temp\Rar$DIa0.377\学习目标.png"/>
          <p:cNvPicPr>
            <a:picLocks noChangeAspect="1" noChangeArrowheads="1"/>
          </p:cNvPicPr>
          <p:nvPr/>
        </p:nvPicPr>
        <p:blipFill>
          <a:blip r:embed="rId1" cstate="print"/>
          <a:srcRect/>
          <a:stretch>
            <a:fillRect/>
          </a:stretch>
        </p:blipFill>
        <p:spPr bwMode="auto">
          <a:xfrm>
            <a:off x="231775" y="1025525"/>
            <a:ext cx="2511425" cy="703263"/>
          </a:xfrm>
          <a:prstGeom prst="rect">
            <a:avLst/>
          </a:prstGeom>
          <a:noFill/>
          <a:ln w="9525">
            <a:noFill/>
            <a:miter lim="800000"/>
            <a:headEnd/>
            <a:tailEnd/>
          </a:ln>
        </p:spPr>
      </p:pic>
      <p:sp>
        <p:nvSpPr>
          <p:cNvPr id="13314" name="Text Box 3"/>
          <p:cNvSpPr txBox="1">
            <a:spLocks noChangeArrowheads="1"/>
          </p:cNvSpPr>
          <p:nvPr/>
        </p:nvSpPr>
        <p:spPr bwMode="auto">
          <a:xfrm>
            <a:off x="1674813" y="2132013"/>
            <a:ext cx="4902200" cy="1201737"/>
          </a:xfrm>
          <a:prstGeom prst="rect">
            <a:avLst/>
          </a:prstGeom>
          <a:noFill/>
          <a:ln w="9525">
            <a:noFill/>
            <a:miter lim="800000"/>
          </a:ln>
        </p:spPr>
        <p:txBody>
          <a:bodyPr>
            <a:spAutoFit/>
          </a:bodyPr>
          <a:lstStyle/>
          <a:p>
            <a:pPr eaLnBrk="0" hangingPunct="0">
              <a:buFont typeface="Arial" panose="020B0604020202020204" pitchFamily="34" charset="0"/>
              <a:buNone/>
            </a:pPr>
            <a:r>
              <a:rPr lang="zh-CN" altLang="en-US" sz="3600" b="1"/>
              <a:t>学习文章中多种表达方式与修辞手法的运用</a:t>
            </a:r>
            <a:endParaRPr lang="zh-CN" altLang="en-US" sz="3600" b="1"/>
          </a:p>
        </p:txBody>
      </p:sp>
    </p:spTree>
    <p:custDataLst>
      <p:tags r:id="rId2"/>
    </p:custData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3" descr="C:\Users\Administrator\Desktop\设计思路(修改).png"/>
          <p:cNvPicPr>
            <a:picLocks noChangeAspect="1" noChangeArrowheads="1"/>
          </p:cNvPicPr>
          <p:nvPr/>
        </p:nvPicPr>
        <p:blipFill>
          <a:blip r:embed="rId1" cstate="print"/>
          <a:srcRect/>
          <a:stretch>
            <a:fillRect/>
          </a:stretch>
        </p:blipFill>
        <p:spPr bwMode="auto">
          <a:xfrm>
            <a:off x="107950" y="890588"/>
            <a:ext cx="2571750" cy="788987"/>
          </a:xfrm>
          <a:prstGeom prst="rect">
            <a:avLst/>
          </a:prstGeom>
          <a:noFill/>
          <a:ln w="9525">
            <a:noFill/>
            <a:miter lim="800000"/>
            <a:headEnd/>
            <a:tailEnd/>
          </a:ln>
        </p:spPr>
      </p:pic>
      <p:sp>
        <p:nvSpPr>
          <p:cNvPr id="4099" name="Text Box 3"/>
          <p:cNvSpPr txBox="1">
            <a:spLocks noChangeArrowheads="1"/>
          </p:cNvSpPr>
          <p:nvPr/>
        </p:nvSpPr>
        <p:spPr bwMode="auto">
          <a:xfrm>
            <a:off x="679450" y="1941513"/>
            <a:ext cx="6848475" cy="4479925"/>
          </a:xfrm>
          <a:prstGeom prst="rect">
            <a:avLst/>
          </a:prstGeom>
          <a:noFill/>
          <a:ln w="9525">
            <a:noFill/>
            <a:miter lim="800000"/>
          </a:ln>
        </p:spPr>
        <p:txBody>
          <a:bodyPr>
            <a:spAutoFit/>
          </a:bodyPr>
          <a:lstStyle/>
          <a:p>
            <a:pPr eaLnBrk="0" hangingPunct="0">
              <a:buFont typeface="Arial" panose="020B0604020202020204" pitchFamily="34" charset="0"/>
              <a:buNone/>
            </a:pPr>
            <a:r>
              <a:rPr lang="zh-CN" altLang="en-US" sz="3200"/>
              <a:t>1、学习在复杂记叙中有条理地穿插描写、议论和抒情的写法</a:t>
            </a:r>
            <a:endParaRPr lang="zh-CN" altLang="en-US" sz="3200"/>
          </a:p>
          <a:p>
            <a:pPr eaLnBrk="0" hangingPunct="0">
              <a:buFont typeface="Arial" panose="020B0604020202020204" pitchFamily="34" charset="0"/>
              <a:buNone/>
            </a:pPr>
            <a:r>
              <a:rPr lang="zh-CN" altLang="en-US" sz="3200"/>
              <a:t>2、学习运用对比、比喻、排比等修辞手法</a:t>
            </a:r>
            <a:endParaRPr lang="zh-CN" altLang="en-US" sz="3200"/>
          </a:p>
          <a:p>
            <a:pPr eaLnBrk="0" hangingPunct="0">
              <a:buFont typeface="Arial" panose="020B0604020202020204" pitchFamily="34" charset="0"/>
              <a:buNone/>
            </a:pPr>
            <a:r>
              <a:rPr lang="zh-CN" altLang="en-US" sz="3200"/>
              <a:t>3、更进一步了解包身工的涵义和包身工制度，体会作者情感</a:t>
            </a:r>
            <a:endParaRPr lang="zh-CN" altLang="en-US" sz="3200"/>
          </a:p>
          <a:p>
            <a:pPr eaLnBrk="0" hangingPunct="0">
              <a:buFont typeface="Arial" panose="020B0604020202020204" pitchFamily="34" charset="0"/>
              <a:buNone/>
            </a:pPr>
            <a:r>
              <a:rPr lang="zh-CN" altLang="en-US" sz="3200"/>
              <a:t>4、通过把握文章的时代意义和人文内涵，培养起学生的社会责任和人权意识</a:t>
            </a:r>
            <a:endParaRPr lang="zh-CN" altLang="en-US" sz="3200"/>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fade">
                                      <p:cBhvr>
                                        <p:cTn id="7"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图片 7" descr="新课导入2.png"/>
          <p:cNvPicPr>
            <a:picLocks noChangeAspect="1" noChangeArrowheads="1"/>
          </p:cNvPicPr>
          <p:nvPr/>
        </p:nvPicPr>
        <p:blipFill>
          <a:blip r:embed="rId1" cstate="print"/>
          <a:srcRect/>
          <a:stretch>
            <a:fillRect/>
          </a:stretch>
        </p:blipFill>
        <p:spPr bwMode="auto">
          <a:xfrm>
            <a:off x="109538" y="835025"/>
            <a:ext cx="2501900" cy="765175"/>
          </a:xfrm>
          <a:prstGeom prst="rect">
            <a:avLst/>
          </a:prstGeom>
          <a:noFill/>
          <a:ln w="9525">
            <a:noFill/>
            <a:miter lim="800000"/>
            <a:headEnd/>
            <a:tailEnd/>
          </a:ln>
        </p:spPr>
      </p:pic>
      <p:sp>
        <p:nvSpPr>
          <p:cNvPr id="15363" name="Text Box 4"/>
          <p:cNvSpPr txBox="1">
            <a:spLocks noChangeArrowheads="1"/>
          </p:cNvSpPr>
          <p:nvPr/>
        </p:nvSpPr>
        <p:spPr bwMode="auto">
          <a:xfrm>
            <a:off x="4416425" y="3246438"/>
            <a:ext cx="311150" cy="365125"/>
          </a:xfrm>
          <a:prstGeom prst="rect">
            <a:avLst/>
          </a:prstGeom>
          <a:noFill/>
          <a:ln w="9525">
            <a:noFill/>
            <a:miter lim="800000"/>
          </a:ln>
        </p:spPr>
        <p:txBody>
          <a:bodyPr wrap="none">
            <a:spAutoFit/>
          </a:bodyPr>
          <a:lstStyle/>
          <a:p>
            <a:pPr eaLnBrk="0" hangingPunct="0">
              <a:buFont typeface="Arial" panose="020B0604020202020204" pitchFamily="34" charset="0"/>
              <a:buNone/>
            </a:pPr>
            <a:endParaRPr lang="zh-CN" altLang="zh-CN"/>
          </a:p>
        </p:txBody>
      </p:sp>
      <p:sp>
        <p:nvSpPr>
          <p:cNvPr id="15364" name="Text Box 5"/>
          <p:cNvSpPr txBox="1">
            <a:spLocks noChangeArrowheads="1"/>
          </p:cNvSpPr>
          <p:nvPr/>
        </p:nvSpPr>
        <p:spPr bwMode="auto">
          <a:xfrm>
            <a:off x="4416425" y="3246438"/>
            <a:ext cx="311150" cy="365125"/>
          </a:xfrm>
          <a:prstGeom prst="rect">
            <a:avLst/>
          </a:prstGeom>
          <a:noFill/>
          <a:ln w="9525">
            <a:noFill/>
            <a:miter lim="800000"/>
          </a:ln>
        </p:spPr>
        <p:txBody>
          <a:bodyPr wrap="none">
            <a:spAutoFit/>
          </a:bodyPr>
          <a:lstStyle/>
          <a:p>
            <a:pPr eaLnBrk="0" hangingPunct="0">
              <a:buFont typeface="Arial" panose="020B0604020202020204" pitchFamily="34" charset="0"/>
              <a:buNone/>
            </a:pPr>
            <a:endParaRPr lang="zh-CN" altLang="zh-CN"/>
          </a:p>
        </p:txBody>
      </p:sp>
      <p:sp>
        <p:nvSpPr>
          <p:cNvPr id="5129" name="Text Box 9"/>
          <p:cNvSpPr txBox="1">
            <a:spLocks noChangeArrowheads="1"/>
          </p:cNvSpPr>
          <p:nvPr/>
        </p:nvSpPr>
        <p:spPr bwMode="auto">
          <a:xfrm>
            <a:off x="727075" y="1836738"/>
            <a:ext cx="7443788" cy="3979862"/>
          </a:xfrm>
          <a:prstGeom prst="rect">
            <a:avLst/>
          </a:prstGeom>
          <a:noFill/>
          <a:ln w="9525">
            <a:noFill/>
            <a:miter lim="800000"/>
          </a:ln>
        </p:spPr>
        <p:txBody>
          <a:bodyPr vert="eaVert">
            <a:spAutoFit/>
          </a:bodyPr>
          <a:lstStyle/>
          <a:p>
            <a:pPr eaLnBrk="0" hangingPunct="0">
              <a:buFont typeface="Arial" panose="020B0604020202020204" pitchFamily="34" charset="0"/>
              <a:buNone/>
            </a:pPr>
            <a:r>
              <a:rPr lang="zh-CN" altLang="zh-CN" sz="2800">
                <a:ea typeface="黑体" panose="02010609060101010101" pitchFamily="49" charset="-122"/>
              </a:rPr>
              <a:t>月儿弯弯照九州</a:t>
            </a:r>
            <a:endParaRPr lang="zh-CN" altLang="zh-CN" sz="2800">
              <a:ea typeface="黑体" panose="02010609060101010101" pitchFamily="49" charset="-122"/>
            </a:endParaRPr>
          </a:p>
          <a:p>
            <a:pPr eaLnBrk="0" hangingPunct="0">
              <a:buFont typeface="Arial" panose="020B0604020202020204" pitchFamily="34" charset="0"/>
              <a:buNone/>
            </a:pPr>
            <a:r>
              <a:rPr lang="zh-CN" altLang="zh-CN" sz="2800">
                <a:ea typeface="黑体" panose="02010609060101010101" pitchFamily="49" charset="-122"/>
              </a:rPr>
              <a:t>几家欢乐几家愁</a:t>
            </a:r>
            <a:endParaRPr lang="zh-CN" altLang="zh-CN" sz="2800">
              <a:ea typeface="黑体" panose="02010609060101010101" pitchFamily="49" charset="-122"/>
            </a:endParaRPr>
          </a:p>
          <a:p>
            <a:pPr eaLnBrk="0" hangingPunct="0">
              <a:buFont typeface="Arial" panose="020B0604020202020204" pitchFamily="34" charset="0"/>
              <a:buNone/>
            </a:pPr>
            <a:r>
              <a:rPr lang="zh-CN" altLang="zh-CN" sz="2800">
                <a:ea typeface="黑体" panose="02010609060101010101" pitchFamily="49" charset="-122"/>
              </a:rPr>
              <a:t>几家高楼饮美酒</a:t>
            </a:r>
            <a:endParaRPr lang="zh-CN" altLang="zh-CN" sz="2800">
              <a:ea typeface="黑体" panose="02010609060101010101" pitchFamily="49" charset="-122"/>
            </a:endParaRPr>
          </a:p>
          <a:p>
            <a:pPr eaLnBrk="0" hangingPunct="0">
              <a:buFont typeface="Arial" panose="020B0604020202020204" pitchFamily="34" charset="0"/>
              <a:buNone/>
            </a:pPr>
            <a:r>
              <a:rPr lang="zh-CN" altLang="zh-CN" sz="2800">
                <a:ea typeface="黑体" panose="02010609060101010101" pitchFamily="49" charset="-122"/>
              </a:rPr>
              <a:t>几家流落在呀么在街头</a:t>
            </a:r>
            <a:endParaRPr lang="zh-CN" altLang="zh-CN" sz="2800">
              <a:ea typeface="黑体" panose="02010609060101010101" pitchFamily="49" charset="-122"/>
            </a:endParaRPr>
          </a:p>
          <a:p>
            <a:pPr eaLnBrk="0" hangingPunct="0">
              <a:buFont typeface="Arial" panose="020B0604020202020204" pitchFamily="34" charset="0"/>
              <a:buNone/>
            </a:pPr>
            <a:r>
              <a:rPr lang="zh-CN" altLang="zh-CN" sz="2800">
                <a:ea typeface="黑体" panose="02010609060101010101" pitchFamily="49" charset="-122"/>
              </a:rPr>
              <a:t>月儿弯弯照九州</a:t>
            </a:r>
            <a:endParaRPr lang="zh-CN" altLang="zh-CN" sz="2800">
              <a:ea typeface="黑体" panose="02010609060101010101" pitchFamily="49" charset="-122"/>
            </a:endParaRPr>
          </a:p>
          <a:p>
            <a:pPr eaLnBrk="0" hangingPunct="0">
              <a:buFont typeface="Arial" panose="020B0604020202020204" pitchFamily="34" charset="0"/>
              <a:buNone/>
            </a:pPr>
            <a:r>
              <a:rPr lang="zh-CN" altLang="zh-CN" sz="2800">
                <a:ea typeface="黑体" panose="02010609060101010101" pitchFamily="49" charset="-122"/>
              </a:rPr>
              <a:t>几家欢乐几家愁</a:t>
            </a:r>
            <a:endParaRPr lang="zh-CN" altLang="zh-CN" sz="2800">
              <a:ea typeface="黑体" panose="02010609060101010101" pitchFamily="49" charset="-122"/>
            </a:endParaRPr>
          </a:p>
          <a:p>
            <a:pPr eaLnBrk="0" hangingPunct="0">
              <a:buFont typeface="Arial" panose="020B0604020202020204" pitchFamily="34" charset="0"/>
              <a:buNone/>
            </a:pPr>
            <a:r>
              <a:rPr lang="zh-CN" altLang="zh-CN" sz="2800">
                <a:ea typeface="黑体" panose="02010609060101010101" pitchFamily="49" charset="-122"/>
              </a:rPr>
              <a:t>几家高楼饮美酒</a:t>
            </a:r>
            <a:endParaRPr lang="zh-CN" altLang="zh-CN" sz="2800">
              <a:ea typeface="黑体" panose="02010609060101010101" pitchFamily="49" charset="-122"/>
            </a:endParaRPr>
          </a:p>
          <a:p>
            <a:pPr eaLnBrk="0" hangingPunct="0">
              <a:buFont typeface="Arial" panose="020B0604020202020204" pitchFamily="34" charset="0"/>
              <a:buNone/>
            </a:pPr>
            <a:r>
              <a:rPr lang="zh-CN" altLang="zh-CN" sz="2800">
                <a:ea typeface="黑体" panose="02010609060101010101" pitchFamily="49" charset="-122"/>
              </a:rPr>
              <a:t>几家流落在呀么在街头</a:t>
            </a:r>
            <a:endParaRPr lang="zh-CN" altLang="zh-CN" sz="2800">
              <a:ea typeface="黑体" panose="02010609060101010101" pitchFamily="49" charset="-122"/>
            </a:endParaRPr>
          </a:p>
          <a:p>
            <a:pPr eaLnBrk="0" hangingPunct="0">
              <a:buFont typeface="Arial" panose="020B0604020202020204" pitchFamily="34" charset="0"/>
              <a:buNone/>
            </a:pPr>
            <a:r>
              <a:rPr lang="zh-CN" altLang="zh-CN" sz="2800">
                <a:ea typeface="黑体" panose="02010609060101010101" pitchFamily="49" charset="-122"/>
              </a:rPr>
              <a:t>几家高楼饮美酒</a:t>
            </a:r>
            <a:endParaRPr lang="zh-CN" altLang="zh-CN" sz="2800">
              <a:ea typeface="黑体" panose="02010609060101010101" pitchFamily="49" charset="-122"/>
            </a:endParaRPr>
          </a:p>
          <a:p>
            <a:pPr eaLnBrk="0" hangingPunct="0">
              <a:buFont typeface="Arial" panose="020B0604020202020204" pitchFamily="34" charset="0"/>
              <a:buNone/>
            </a:pPr>
            <a:r>
              <a:rPr lang="zh-CN" altLang="zh-CN" sz="2800">
                <a:ea typeface="黑体" panose="02010609060101010101" pitchFamily="49" charset="-122"/>
              </a:rPr>
              <a:t>几家流落在呀么在街头</a:t>
            </a:r>
            <a:endParaRPr lang="zh-CN" altLang="zh-CN" sz="2800">
              <a:ea typeface="黑体" panose="02010609060101010101" pitchFamily="49" charset="-122"/>
            </a:endParaRPr>
          </a:p>
          <a:p>
            <a:pPr eaLnBrk="0" hangingPunct="0">
              <a:buFont typeface="Arial" panose="020B0604020202020204" pitchFamily="34" charset="0"/>
              <a:buNone/>
            </a:pPr>
            <a:r>
              <a:rPr lang="zh-CN" altLang="zh-CN" sz="2800">
                <a:ea typeface="黑体" panose="02010609060101010101" pitchFamily="49" charset="-122"/>
              </a:rPr>
              <a:t>月儿弯弯照九州</a:t>
            </a:r>
            <a:endParaRPr lang="zh-CN" altLang="zh-CN" sz="2800">
              <a:ea typeface="黑体" panose="02010609060101010101" pitchFamily="49" charset="-122"/>
            </a:endParaRPr>
          </a:p>
          <a:p>
            <a:pPr eaLnBrk="0" hangingPunct="0">
              <a:buFont typeface="Arial" panose="020B0604020202020204" pitchFamily="34" charset="0"/>
              <a:buNone/>
            </a:pPr>
            <a:r>
              <a:rPr lang="zh-CN" altLang="zh-CN" sz="2800">
                <a:ea typeface="黑体" panose="02010609060101010101" pitchFamily="49" charset="-122"/>
              </a:rPr>
              <a:t>几家欢乐几家愁</a:t>
            </a:r>
            <a:endParaRPr lang="zh-CN" altLang="zh-CN" sz="2800">
              <a:ea typeface="黑体" panose="02010609060101010101" pitchFamily="49" charset="-122"/>
            </a:endParaRPr>
          </a:p>
          <a:p>
            <a:pPr eaLnBrk="0" hangingPunct="0">
              <a:buFont typeface="Arial" panose="020B0604020202020204" pitchFamily="34" charset="0"/>
              <a:buNone/>
            </a:pPr>
            <a:r>
              <a:rPr lang="zh-CN" altLang="zh-CN" sz="2800">
                <a:ea typeface="黑体" panose="02010609060101010101" pitchFamily="49" charset="-122"/>
              </a:rPr>
              <a:t>几家高楼饮美酒</a:t>
            </a:r>
            <a:endParaRPr lang="zh-CN" altLang="zh-CN" sz="2800">
              <a:ea typeface="黑体" panose="02010609060101010101" pitchFamily="49" charset="-122"/>
            </a:endParaRPr>
          </a:p>
          <a:p>
            <a:pPr eaLnBrk="0" hangingPunct="0">
              <a:buFont typeface="Arial" panose="020B0604020202020204" pitchFamily="34" charset="0"/>
              <a:buNone/>
            </a:pPr>
            <a:r>
              <a:rPr lang="zh-CN" altLang="zh-CN" sz="2800">
                <a:ea typeface="黑体" panose="02010609060101010101" pitchFamily="49" charset="-122"/>
              </a:rPr>
              <a:t>几家流落在呀么在街头</a:t>
            </a:r>
            <a:endParaRPr lang="zh-CN" altLang="zh-CN" sz="2800">
              <a:ea typeface="黑体" panose="02010609060101010101" pitchFamily="49" charset="-122"/>
            </a:endParaRPr>
          </a:p>
          <a:p>
            <a:pPr eaLnBrk="0" hangingPunct="0">
              <a:buFont typeface="Arial" panose="020B0604020202020204" pitchFamily="34" charset="0"/>
              <a:buNone/>
            </a:pPr>
            <a:r>
              <a:rPr lang="zh-CN" altLang="zh-CN" sz="2800">
                <a:ea typeface="黑体" panose="02010609060101010101" pitchFamily="49" charset="-122"/>
              </a:rPr>
              <a:t>几家高楼饮美酒</a:t>
            </a:r>
            <a:endParaRPr lang="zh-CN" altLang="zh-CN" sz="2800">
              <a:ea typeface="黑体" panose="02010609060101010101" pitchFamily="49" charset="-122"/>
            </a:endParaRPr>
          </a:p>
          <a:p>
            <a:pPr eaLnBrk="0" hangingPunct="0">
              <a:buFont typeface="Arial" panose="020B0604020202020204" pitchFamily="34" charset="0"/>
              <a:buNone/>
            </a:pPr>
            <a:r>
              <a:rPr lang="zh-CN" altLang="zh-CN" sz="2800">
                <a:ea typeface="黑体" panose="02010609060101010101" pitchFamily="49" charset="-122"/>
              </a:rPr>
              <a:t>几家流落在呀么在街头</a:t>
            </a:r>
            <a:endParaRPr lang="zh-CN" altLang="zh-CN" sz="2800">
              <a:ea typeface="黑体" panose="02010609060101010101" pitchFamily="49" charset="-122"/>
            </a:endParaRPr>
          </a:p>
          <a:p>
            <a:pPr eaLnBrk="0" hangingPunct="0">
              <a:buFont typeface="Arial" panose="020B0604020202020204" pitchFamily="34" charset="0"/>
              <a:buNone/>
            </a:pPr>
            <a:endParaRPr lang="zh-CN" altLang="zh-CN" sz="2800">
              <a:ea typeface="黑体" panose="02010609060101010101" pitchFamily="49" charset="-122"/>
            </a:endParaRPr>
          </a:p>
        </p:txBody>
      </p:sp>
    </p:spTree>
    <p:custDataLst>
      <p:tags r:id="rId2"/>
    </p:custData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9"/>
                                        </p:tgtEl>
                                        <p:attrNameLst>
                                          <p:attrName>style.visibility</p:attrName>
                                        </p:attrNameLst>
                                      </p:cBhvr>
                                      <p:to>
                                        <p:strVal val="visible"/>
                                      </p:to>
                                    </p:set>
                                    <p:animEffect transition="in" filter="fade">
                                      <p:cBhvr>
                                        <p:cTn id="7" dur="500"/>
                                        <p:tgtEl>
                                          <p:spTgt spid="5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1" descr="F:\备课中心精品课件\图标\一级\新课讲授.png"/>
          <p:cNvPicPr>
            <a:picLocks noChangeAspect="1" noChangeArrowheads="1"/>
          </p:cNvPicPr>
          <p:nvPr/>
        </p:nvPicPr>
        <p:blipFill>
          <a:blip r:embed="rId1" cstate="print"/>
          <a:srcRect/>
          <a:stretch>
            <a:fillRect/>
          </a:stretch>
        </p:blipFill>
        <p:spPr bwMode="auto">
          <a:xfrm>
            <a:off x="120650" y="963613"/>
            <a:ext cx="2116138" cy="798512"/>
          </a:xfrm>
          <a:prstGeom prst="rect">
            <a:avLst/>
          </a:prstGeom>
          <a:noFill/>
          <a:ln w="9525">
            <a:noFill/>
            <a:miter lim="800000"/>
            <a:headEnd/>
            <a:tailEnd/>
          </a:ln>
        </p:spPr>
      </p:pic>
      <p:sp>
        <p:nvSpPr>
          <p:cNvPr id="16386" name="Text Box 3"/>
          <p:cNvSpPr txBox="1">
            <a:spLocks noChangeArrowheads="1"/>
          </p:cNvSpPr>
          <p:nvPr/>
        </p:nvSpPr>
        <p:spPr bwMode="auto">
          <a:xfrm>
            <a:off x="661988" y="1936750"/>
            <a:ext cx="7626350" cy="762000"/>
          </a:xfrm>
          <a:prstGeom prst="rect">
            <a:avLst/>
          </a:prstGeom>
          <a:noFill/>
          <a:ln w="9525">
            <a:noFill/>
            <a:miter lim="800000"/>
          </a:ln>
        </p:spPr>
        <p:txBody>
          <a:bodyPr>
            <a:spAutoFit/>
          </a:bodyPr>
          <a:lstStyle/>
          <a:p>
            <a:pPr eaLnBrk="0" hangingPunct="0">
              <a:buFont typeface="Arial" panose="020B0604020202020204" pitchFamily="34" charset="0"/>
              <a:buNone/>
            </a:pPr>
            <a:r>
              <a:rPr lang="zh-CN" altLang="en-US" sz="4400">
                <a:ea typeface="黑体" panose="02010609060101010101" pitchFamily="49" charset="-122"/>
              </a:rPr>
              <a:t>回顾上一课，展开新的内容</a:t>
            </a:r>
            <a:endParaRPr lang="zh-CN" altLang="en-US" sz="4400">
              <a:ea typeface="黑体" panose="02010609060101010101" pitchFamily="49" charset="-122"/>
            </a:endParaRPr>
          </a:p>
        </p:txBody>
      </p:sp>
      <p:sp>
        <p:nvSpPr>
          <p:cNvPr id="16387" name="Text Box 4"/>
          <p:cNvSpPr txBox="1">
            <a:spLocks noChangeArrowheads="1"/>
          </p:cNvSpPr>
          <p:nvPr/>
        </p:nvSpPr>
        <p:spPr bwMode="auto">
          <a:xfrm>
            <a:off x="3375025" y="3498850"/>
            <a:ext cx="5338763" cy="2530475"/>
          </a:xfrm>
          <a:prstGeom prst="rect">
            <a:avLst/>
          </a:prstGeom>
          <a:noFill/>
          <a:ln w="9525">
            <a:noFill/>
            <a:miter lim="800000"/>
          </a:ln>
        </p:spPr>
        <p:txBody>
          <a:bodyPr>
            <a:spAutoFit/>
          </a:bodyPr>
          <a:lstStyle/>
          <a:p>
            <a:pPr eaLnBrk="0" hangingPunct="0">
              <a:buFont typeface="Arial" panose="020B0604020202020204" pitchFamily="34" charset="0"/>
              <a:buNone/>
            </a:pPr>
            <a:r>
              <a:rPr lang="zh-CN" altLang="en-US" sz="3200"/>
              <a:t>    </a:t>
            </a:r>
            <a:r>
              <a:rPr lang="zh-CN" altLang="en-US" sz="3200" b="1"/>
              <a:t>在上一课中，我们明确了文章的内容和中心思想，在选材上，本文除了运用点面结合手法之外，在表达方式和修辞手法上也很有特色。</a:t>
            </a:r>
            <a:endParaRPr lang="zh-CN" altLang="en-US" sz="3200" b="1"/>
          </a:p>
        </p:txBody>
      </p:sp>
      <p:pic>
        <p:nvPicPr>
          <p:cNvPr id="16388" name="Picture 5" descr="office6\wpsassist\cache\A000220150318P43PPIC"/>
          <p:cNvPicPr>
            <a:picLocks noChangeAspect="1" noChangeArrowheads="1"/>
          </p:cNvPicPr>
          <p:nvPr/>
        </p:nvPicPr>
        <p:blipFill>
          <a:blip r:embed="rId2" cstate="print"/>
          <a:srcRect/>
          <a:stretch>
            <a:fillRect/>
          </a:stretch>
        </p:blipFill>
        <p:spPr bwMode="auto">
          <a:xfrm>
            <a:off x="120650" y="3240088"/>
            <a:ext cx="2495550" cy="2789237"/>
          </a:xfrm>
          <a:prstGeom prst="rect">
            <a:avLst/>
          </a:prstGeom>
          <a:noFill/>
          <a:ln w="9525">
            <a:noFill/>
            <a:miter lim="800000"/>
            <a:headEnd/>
            <a:tailEnd/>
          </a:ln>
        </p:spPr>
      </p:pic>
    </p:spTree>
    <p:custDataLst>
      <p:tags r:id="rId3"/>
    </p:custData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标题 2"/>
          <p:cNvSpPr>
            <a:spLocks noGrp="1" noChangeArrowheads="1"/>
          </p:cNvSpPr>
          <p:nvPr/>
        </p:nvSpPr>
        <p:spPr bwMode="auto">
          <a:xfrm>
            <a:off x="147638" y="1504950"/>
            <a:ext cx="8229600" cy="1554163"/>
          </a:xfrm>
          <a:prstGeom prst="rect">
            <a:avLst/>
          </a:prstGeom>
          <a:noFill/>
          <a:ln w="9525">
            <a:noFill/>
            <a:miter lim="800000"/>
          </a:ln>
        </p:spPr>
        <p:txBody>
          <a:bodyPr anchor="ctr"/>
          <a:lstStyle/>
          <a:p>
            <a:pPr marL="914400" indent="-914400">
              <a:lnSpc>
                <a:spcPct val="90000"/>
              </a:lnSpc>
            </a:pPr>
            <a:r>
              <a:rPr lang="zh-CN" altLang="en-US" sz="4000" b="1">
                <a:solidFill>
                  <a:srgbClr val="C00000"/>
                </a:solidFill>
                <a:latin typeface="Calibri Light" panose="020F0302020204030204"/>
                <a:ea typeface="微软雅黑" panose="020B0503020204020204" pitchFamily="34" charset="-122"/>
                <a:sym typeface="Calibri Light" panose="020F0302020204030204"/>
              </a:rPr>
              <a:t>                  </a:t>
            </a:r>
            <a:r>
              <a:rPr lang="zh-CN" altLang="en-US" sz="4400" b="1">
                <a:solidFill>
                  <a:srgbClr val="C00000"/>
                </a:solidFill>
                <a:latin typeface="Calibri Light" panose="020F0302020204030204"/>
                <a:ea typeface="微软雅黑" panose="020B0503020204020204" pitchFamily="34" charset="-122"/>
                <a:sym typeface="Calibri Light" panose="020F0302020204030204"/>
              </a:rPr>
              <a:t>表达方式</a:t>
            </a:r>
            <a:br>
              <a:rPr lang="zh-CN" altLang="en-US" sz="4000" b="1">
                <a:solidFill>
                  <a:srgbClr val="C00000"/>
                </a:solidFill>
                <a:latin typeface="Calibri Light" panose="020F0302020204030204"/>
                <a:ea typeface="微软雅黑" panose="020B0503020204020204" pitchFamily="34" charset="-122"/>
                <a:sym typeface="Calibri Light" panose="020F0302020204030204"/>
              </a:rPr>
            </a:br>
            <a:r>
              <a:rPr lang="zh-CN" altLang="en-US" sz="3600" b="1">
                <a:latin typeface="Times New Roman" panose="02020603050405020304" pitchFamily="18" charset="0"/>
                <a:ea typeface="楷体_GB2312"/>
                <a:cs typeface="楷体_GB2312"/>
                <a:sym typeface="Calibri Light" panose="020F0302020204030204"/>
              </a:rPr>
              <a:t>在表达上，多种表达方式方式结合。</a:t>
            </a:r>
            <a:endParaRPr lang="zh-CN" altLang="en-US" sz="3600">
              <a:solidFill>
                <a:srgbClr val="C00000"/>
              </a:solidFill>
              <a:latin typeface="Calibri Light" panose="020F0302020204030204"/>
              <a:ea typeface="微软雅黑" panose="020B0503020204020204" pitchFamily="34" charset="-122"/>
              <a:sym typeface="Calibri Light" panose="020F0302020204030204"/>
            </a:endParaRPr>
          </a:p>
        </p:txBody>
      </p:sp>
      <p:sp>
        <p:nvSpPr>
          <p:cNvPr id="8196" name="内容占位符 3"/>
          <p:cNvSpPr>
            <a:spLocks noGrp="1" noChangeArrowheads="1"/>
          </p:cNvSpPr>
          <p:nvPr/>
        </p:nvSpPr>
        <p:spPr bwMode="auto">
          <a:xfrm>
            <a:off x="914400" y="3429000"/>
            <a:ext cx="8229600" cy="4686300"/>
          </a:xfrm>
          <a:prstGeom prst="rect">
            <a:avLst/>
          </a:prstGeom>
          <a:noFill/>
          <a:ln w="9525">
            <a:noFill/>
            <a:miter lim="800000"/>
          </a:ln>
        </p:spPr>
        <p:txBody>
          <a:bodyPr/>
          <a:lstStyle/>
          <a:p>
            <a:pPr marL="228600" indent="-228600">
              <a:lnSpc>
                <a:spcPct val="90000"/>
              </a:lnSpc>
              <a:spcBef>
                <a:spcPts val="1000"/>
              </a:spcBef>
              <a:buFont typeface="Arial" panose="020B0604020202020204" pitchFamily="34" charset="0"/>
              <a:buNone/>
            </a:pPr>
            <a:r>
              <a:rPr lang="zh-CN" altLang="en-US" sz="2800" b="1">
                <a:latin typeface="Microsoft JhengHei" panose="020B0604030504040204" charset="-120"/>
                <a:ea typeface="Microsoft JhengHei" panose="020B0604030504040204" charset="-120"/>
                <a:cs typeface="Microsoft JhengHei" panose="020B0604030504040204" charset="-120"/>
                <a:sym typeface="Calibri" panose="020F0502020204030204" pitchFamily="34" charset="0"/>
              </a:rPr>
              <a:t>     </a:t>
            </a:r>
            <a:endParaRPr lang="zh-CN" altLang="en-US" sz="2800" b="1">
              <a:latin typeface="Microsoft JhengHei" panose="020B0604030504040204" charset="-120"/>
              <a:ea typeface="Microsoft JhengHei" panose="020B0604030504040204" charset="-120"/>
              <a:cs typeface="Microsoft JhengHei" panose="020B0604030504040204" charset="-120"/>
              <a:sym typeface="Calibri" panose="020F0502020204030204" pitchFamily="34" charset="0"/>
            </a:endParaRPr>
          </a:p>
          <a:p>
            <a:pPr marL="228600" indent="-228600">
              <a:lnSpc>
                <a:spcPct val="90000"/>
              </a:lnSpc>
              <a:spcBef>
                <a:spcPts val="1000"/>
              </a:spcBef>
              <a:buFont typeface="Arial" panose="020B0604020202020204" pitchFamily="34" charset="0"/>
              <a:buNone/>
            </a:pPr>
            <a:r>
              <a:rPr lang="zh-CN" altLang="en-US" sz="2800" b="1">
                <a:latin typeface="Microsoft JhengHei" panose="020B0604030504040204" charset="-120"/>
                <a:sym typeface="Calibri" panose="020F0502020204030204" pitchFamily="34" charset="0"/>
              </a:rPr>
              <a:t>     </a:t>
            </a:r>
            <a:r>
              <a:rPr lang="en-US" altLang="zh-CN" sz="3600" b="1">
                <a:latin typeface="Microsoft JhengHei" panose="020B0604030504040204" charset="-120"/>
                <a:ea typeface="Microsoft JhengHei" panose="020B0604030504040204" charset="-120"/>
                <a:cs typeface="Microsoft JhengHei" panose="020B0604030504040204" charset="-120"/>
                <a:sym typeface="Calibri" panose="020F0502020204030204" pitchFamily="34" charset="0"/>
              </a:rPr>
              <a:t>1.</a:t>
            </a:r>
            <a:r>
              <a:rPr lang="zh-CN" altLang="en-US" sz="3600" b="1">
                <a:latin typeface="Microsoft JhengHei" panose="020B0604030504040204" charset="-120"/>
                <a:ea typeface="Microsoft JhengHei" panose="020B0604030504040204" charset="-120"/>
                <a:cs typeface="Microsoft JhengHei" panose="020B0604030504040204" charset="-120"/>
                <a:sym typeface="Calibri" panose="020F0502020204030204" pitchFamily="34" charset="0"/>
              </a:rPr>
              <a:t>记叙</a:t>
            </a:r>
            <a:endParaRPr lang="zh-CN" altLang="en-US" sz="3600" b="1">
              <a:latin typeface="Microsoft JhengHei" panose="020B0604030504040204" charset="-120"/>
              <a:ea typeface="Microsoft JhengHei" panose="020B0604030504040204" charset="-120"/>
              <a:cs typeface="Microsoft JhengHei" panose="020B0604030504040204" charset="-120"/>
              <a:sym typeface="Calibri" panose="020F0502020204030204" pitchFamily="34" charset="0"/>
            </a:endParaRPr>
          </a:p>
          <a:p>
            <a:pPr marL="228600" indent="-228600">
              <a:lnSpc>
                <a:spcPct val="90000"/>
              </a:lnSpc>
              <a:spcBef>
                <a:spcPts val="1000"/>
              </a:spcBef>
              <a:buFont typeface="Arial" panose="020B0604020202020204" pitchFamily="34" charset="0"/>
              <a:buNone/>
            </a:pPr>
            <a:r>
              <a:rPr lang="zh-CN" altLang="en-US" sz="3600" b="1">
                <a:latin typeface="Microsoft JhengHei" panose="020B0604030504040204" charset="-120"/>
                <a:ea typeface="Microsoft JhengHei" panose="020B0604030504040204" charset="-120"/>
                <a:cs typeface="Microsoft JhengHei" panose="020B0604030504040204" charset="-120"/>
                <a:sym typeface="Calibri" panose="020F0502020204030204" pitchFamily="34" charset="0"/>
              </a:rPr>
              <a:t>    </a:t>
            </a:r>
            <a:r>
              <a:rPr lang="en-US" altLang="zh-CN" sz="3600" b="1">
                <a:latin typeface="Microsoft JhengHei" panose="020B0604030504040204" charset="-120"/>
                <a:ea typeface="Microsoft JhengHei" panose="020B0604030504040204" charset="-120"/>
                <a:cs typeface="Microsoft JhengHei" panose="020B0604030504040204" charset="-120"/>
                <a:sym typeface="Calibri" panose="020F0502020204030204" pitchFamily="34" charset="0"/>
              </a:rPr>
              <a:t>2.</a:t>
            </a:r>
            <a:r>
              <a:rPr lang="zh-CN" altLang="en-US" sz="3600" b="1">
                <a:latin typeface="Microsoft JhengHei" panose="020B0604030504040204" charset="-120"/>
                <a:ea typeface="Microsoft JhengHei" panose="020B0604030504040204" charset="-120"/>
                <a:cs typeface="Microsoft JhengHei" panose="020B0604030504040204" charset="-120"/>
                <a:sym typeface="Calibri" panose="020F0502020204030204" pitchFamily="34" charset="0"/>
              </a:rPr>
              <a:t>说明</a:t>
            </a:r>
            <a:endParaRPr lang="zh-CN" altLang="en-US" sz="3600" b="1">
              <a:latin typeface="Microsoft JhengHei" panose="020B0604030504040204" charset="-120"/>
              <a:ea typeface="Microsoft JhengHei" panose="020B0604030504040204" charset="-120"/>
              <a:cs typeface="Microsoft JhengHei" panose="020B0604030504040204" charset="-120"/>
              <a:sym typeface="Calibri" panose="020F0502020204030204" pitchFamily="34" charset="0"/>
            </a:endParaRPr>
          </a:p>
          <a:p>
            <a:pPr marL="228600" indent="-228600">
              <a:lnSpc>
                <a:spcPct val="90000"/>
              </a:lnSpc>
              <a:spcBef>
                <a:spcPts val="1000"/>
              </a:spcBef>
              <a:buFont typeface="Arial" panose="020B0604020202020204" pitchFamily="34" charset="0"/>
              <a:buNone/>
            </a:pPr>
            <a:r>
              <a:rPr lang="zh-CN" altLang="en-US" sz="3600" b="1">
                <a:latin typeface="Microsoft JhengHei" panose="020B0604030504040204" charset="-120"/>
                <a:ea typeface="Microsoft JhengHei" panose="020B0604030504040204" charset="-120"/>
                <a:cs typeface="Microsoft JhengHei" panose="020B0604030504040204" charset="-120"/>
                <a:sym typeface="Calibri" panose="020F0502020204030204" pitchFamily="34" charset="0"/>
              </a:rPr>
              <a:t>    </a:t>
            </a:r>
            <a:r>
              <a:rPr lang="en-US" altLang="zh-CN" sz="3600" b="1">
                <a:latin typeface="Microsoft JhengHei" panose="020B0604030504040204" charset="-120"/>
                <a:ea typeface="Microsoft JhengHei" panose="020B0604030504040204" charset="-120"/>
                <a:cs typeface="Microsoft JhengHei" panose="020B0604030504040204" charset="-120"/>
                <a:sym typeface="Calibri" panose="020F0502020204030204" pitchFamily="34" charset="0"/>
              </a:rPr>
              <a:t>3.</a:t>
            </a:r>
            <a:r>
              <a:rPr lang="zh-CN" altLang="en-US" sz="3600" b="1">
                <a:latin typeface="Microsoft JhengHei" panose="020B0604030504040204" charset="-120"/>
                <a:ea typeface="Microsoft JhengHei" panose="020B0604030504040204" charset="-120"/>
                <a:cs typeface="Microsoft JhengHei" panose="020B0604030504040204" charset="-120"/>
                <a:sym typeface="Calibri" panose="020F0502020204030204" pitchFamily="34" charset="0"/>
              </a:rPr>
              <a:t>议论</a:t>
            </a:r>
            <a:endParaRPr lang="zh-CN" altLang="en-US" sz="3600" b="1">
              <a:latin typeface="Microsoft JhengHei" panose="020B0604030504040204" charset="-120"/>
              <a:ea typeface="Microsoft JhengHei" panose="020B0604030504040204" charset="-120"/>
              <a:cs typeface="Microsoft JhengHei" panose="020B0604030504040204" charset="-120"/>
              <a:sym typeface="Calibri" panose="020F0502020204030204" pitchFamily="34" charset="0"/>
            </a:endParaRPr>
          </a:p>
          <a:p>
            <a:pPr marL="228600" indent="-228600">
              <a:lnSpc>
                <a:spcPct val="90000"/>
              </a:lnSpc>
              <a:spcBef>
                <a:spcPts val="1000"/>
              </a:spcBef>
              <a:buFont typeface="Arial" panose="020B0604020202020204" pitchFamily="34" charset="0"/>
              <a:buNone/>
            </a:pPr>
            <a:endParaRPr lang="zh-CN" altLang="en-US" sz="3600">
              <a:latin typeface="Calibri" panose="020F0502020204030204" pitchFamily="34" charset="0"/>
              <a:ea typeface="黑体" panose="02010609060101010101" pitchFamily="49" charset="-122"/>
              <a:sym typeface="Calibri" panose="020F0502020204030204"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196">
                                            <p:txEl>
                                              <p:pRg st="0" end="0"/>
                                            </p:txEl>
                                          </p:spTgt>
                                        </p:tgtEl>
                                        <p:attrNameLst>
                                          <p:attrName>style.visibility</p:attrName>
                                        </p:attrNameLst>
                                      </p:cBhvr>
                                      <p:to>
                                        <p:strVal val="visible"/>
                                      </p:to>
                                    </p:set>
                                    <p:animEffect transition="in" filter="fade">
                                      <p:cBhvr>
                                        <p:cTn id="7" dur="500"/>
                                        <p:tgtEl>
                                          <p:spTgt spid="819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195"/>
                                        </p:tgtEl>
                                        <p:attrNameLst>
                                          <p:attrName>style.visibility</p:attrName>
                                        </p:attrNameLst>
                                      </p:cBhvr>
                                      <p:to>
                                        <p:strVal val="visible"/>
                                      </p:to>
                                    </p:set>
                                    <p:animEffect transition="in" filter="fade">
                                      <p:cBhvr>
                                        <p:cTn id="12" dur="500"/>
                                        <p:tgtEl>
                                          <p:spTgt spid="819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196">
                                            <p:txEl>
                                              <p:pRg st="1" end="1"/>
                                            </p:txEl>
                                          </p:spTgt>
                                        </p:tgtEl>
                                        <p:attrNameLst>
                                          <p:attrName>style.visibility</p:attrName>
                                        </p:attrNameLst>
                                      </p:cBhvr>
                                      <p:to>
                                        <p:strVal val="visible"/>
                                      </p:to>
                                    </p:set>
                                    <p:animEffect transition="in" filter="fade">
                                      <p:cBhvr>
                                        <p:cTn id="17" dur="500"/>
                                        <p:tgtEl>
                                          <p:spTgt spid="819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196">
                                            <p:txEl>
                                              <p:pRg st="2" end="2"/>
                                            </p:txEl>
                                          </p:spTgt>
                                        </p:tgtEl>
                                        <p:attrNameLst>
                                          <p:attrName>style.visibility</p:attrName>
                                        </p:attrNameLst>
                                      </p:cBhvr>
                                      <p:to>
                                        <p:strVal val="visible"/>
                                      </p:to>
                                    </p:set>
                                    <p:animEffect transition="in" filter="fade">
                                      <p:cBhvr>
                                        <p:cTn id="22" dur="500"/>
                                        <p:tgtEl>
                                          <p:spTgt spid="819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196">
                                            <p:txEl>
                                              <p:pRg st="3" end="3"/>
                                            </p:txEl>
                                          </p:spTgt>
                                        </p:tgtEl>
                                        <p:attrNameLst>
                                          <p:attrName>style.visibility</p:attrName>
                                        </p:attrNameLst>
                                      </p:cBhvr>
                                      <p:to>
                                        <p:strVal val="visible"/>
                                      </p:to>
                                    </p:set>
                                    <p:animEffect transition="in" filter="fade">
                                      <p:cBhvr>
                                        <p:cTn id="27" dur="500"/>
                                        <p:tgtEl>
                                          <p:spTgt spid="819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ldLvl="0" autoUpdateAnimBg="0" uiExpand="1"/>
      <p:bldP spid="8196" grpId="0" autoUpdateAnimBg="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Box 2"/>
          <p:cNvSpPr txBox="1">
            <a:spLocks noChangeArrowheads="1"/>
          </p:cNvSpPr>
          <p:nvPr/>
        </p:nvSpPr>
        <p:spPr bwMode="auto">
          <a:xfrm>
            <a:off x="381000" y="738188"/>
            <a:ext cx="8153400" cy="2011362"/>
          </a:xfrm>
          <a:prstGeom prst="rect">
            <a:avLst/>
          </a:prstGeom>
          <a:noFill/>
          <a:ln w="9525">
            <a:noFill/>
            <a:miter lim="800000"/>
          </a:ln>
        </p:spPr>
        <p:txBody>
          <a:bodyPr>
            <a:spAutoFit/>
          </a:bodyPr>
          <a:lstStyle/>
          <a:p>
            <a:pPr>
              <a:lnSpc>
                <a:spcPct val="150000"/>
              </a:lnSpc>
              <a:buFont typeface="Arial" panose="020B0604020202020204" pitchFamily="34" charset="0"/>
              <a:buNone/>
            </a:pPr>
            <a:r>
              <a:rPr lang="zh-CN" altLang="en-US" sz="2800">
                <a:solidFill>
                  <a:srgbClr val="C00000"/>
                </a:solidFill>
                <a:latin typeface="黑体" panose="02010609060101010101" pitchFamily="49" charset="-122"/>
                <a:ea typeface="黑体" panose="02010609060101010101" pitchFamily="49" charset="-122"/>
              </a:rPr>
              <a:t>记叙：</a:t>
            </a:r>
            <a:r>
              <a:rPr lang="zh-CN" altLang="en-US" sz="2800">
                <a:latin typeface="黑体" panose="02010609060101010101" pitchFamily="49" charset="-122"/>
                <a:ea typeface="黑体" panose="02010609060101010101" pitchFamily="49" charset="-122"/>
              </a:rPr>
              <a:t>本文通过对“包身工” 悲惨的日常生活和恶劣的劳动条件的具体记叙，揭露了帝国主义和封建势力的罪恶。记叙的方式又分顺叙、补叙和插叙。</a:t>
            </a:r>
            <a:endParaRPr lang="zh-CN" altLang="en-US" sz="2800">
              <a:latin typeface="黑体" panose="02010609060101010101" pitchFamily="49" charset="-122"/>
              <a:ea typeface="黑体" panose="02010609060101010101" pitchFamily="49" charset="-122"/>
            </a:endParaRPr>
          </a:p>
        </p:txBody>
      </p:sp>
      <p:sp>
        <p:nvSpPr>
          <p:cNvPr id="9220" name="TextBox 3"/>
          <p:cNvSpPr txBox="1">
            <a:spLocks noChangeArrowheads="1"/>
          </p:cNvSpPr>
          <p:nvPr/>
        </p:nvSpPr>
        <p:spPr bwMode="auto">
          <a:xfrm>
            <a:off x="381000" y="2733675"/>
            <a:ext cx="8455025" cy="3694113"/>
          </a:xfrm>
          <a:prstGeom prst="rect">
            <a:avLst/>
          </a:prstGeom>
          <a:noFill/>
          <a:ln w="9525">
            <a:noFill/>
            <a:miter lim="800000"/>
          </a:ln>
        </p:spPr>
        <p:txBody>
          <a:bodyPr>
            <a:spAutoFit/>
          </a:bodyPr>
          <a:lstStyle/>
          <a:p>
            <a:pPr>
              <a:lnSpc>
                <a:spcPct val="150000"/>
              </a:lnSpc>
              <a:buFont typeface="Wingdings" panose="05000000000000000000" pitchFamily="2" charset="2"/>
              <a:buChar char="Ø"/>
            </a:pPr>
            <a:r>
              <a:rPr lang="zh-CN" altLang="en-US" sz="2400">
                <a:solidFill>
                  <a:srgbClr val="C00000"/>
                </a:solidFill>
                <a:latin typeface="黑体" panose="02010609060101010101" pitchFamily="49" charset="-122"/>
                <a:ea typeface="黑体" panose="02010609060101010101" pitchFamily="49" charset="-122"/>
                <a:sym typeface="Calibri" panose="020F0502020204030204" pitchFamily="34" charset="0"/>
              </a:rPr>
              <a:t>顺叙</a:t>
            </a:r>
            <a:r>
              <a:rPr lang="en-US" altLang="zh-CN" sz="2400">
                <a:latin typeface="黑体" panose="02010609060101010101" pitchFamily="49" charset="-122"/>
                <a:ea typeface="黑体" panose="02010609060101010101" pitchFamily="49" charset="-122"/>
                <a:sym typeface="Calibri" panose="020F0502020204030204" pitchFamily="34" charset="0"/>
              </a:rPr>
              <a:t>——</a:t>
            </a:r>
            <a:r>
              <a:rPr lang="zh-CN" altLang="en-US" sz="2400">
                <a:latin typeface="黑体" panose="02010609060101010101" pitchFamily="49" charset="-122"/>
                <a:ea typeface="黑体" panose="02010609060101010101" pitchFamily="49" charset="-122"/>
                <a:sym typeface="Calibri" panose="020F0502020204030204" pitchFamily="34" charset="0"/>
              </a:rPr>
              <a:t>文章以“包身工” 一天的生活为组织材料的主线</a:t>
            </a:r>
            <a:r>
              <a:rPr lang="en-US" altLang="zh-CN" sz="2400">
                <a:latin typeface="黑体" panose="02010609060101010101" pitchFamily="49" charset="-122"/>
                <a:ea typeface="黑体" panose="02010609060101010101" pitchFamily="49" charset="-122"/>
                <a:sym typeface="Calibri" panose="020F0502020204030204" pitchFamily="34" charset="0"/>
              </a:rPr>
              <a:t>, </a:t>
            </a:r>
            <a:r>
              <a:rPr lang="zh-CN" altLang="en-US" sz="2400">
                <a:latin typeface="黑体" panose="02010609060101010101" pitchFamily="49" charset="-122"/>
                <a:ea typeface="黑体" panose="02010609060101010101" pitchFamily="49" charset="-122"/>
                <a:sym typeface="Calibri" panose="020F0502020204030204" pitchFamily="34" charset="0"/>
              </a:rPr>
              <a:t>按时间顺序记叙了“包身工” 起床、吃饭、上工、收工等生活场景。</a:t>
            </a:r>
            <a:endParaRPr lang="zh-CN" altLang="en-US" sz="2400">
              <a:latin typeface="黑体" panose="02010609060101010101" pitchFamily="49" charset="-122"/>
              <a:ea typeface="黑体" panose="02010609060101010101" pitchFamily="49" charset="-122"/>
              <a:sym typeface="Calibri" panose="020F0502020204030204" pitchFamily="34" charset="0"/>
            </a:endParaRPr>
          </a:p>
          <a:p>
            <a:pPr>
              <a:lnSpc>
                <a:spcPct val="150000"/>
              </a:lnSpc>
              <a:buFont typeface="Wingdings" panose="05000000000000000000" pitchFamily="2" charset="2"/>
              <a:buChar char="Ø"/>
            </a:pPr>
            <a:r>
              <a:rPr lang="zh-CN" altLang="en-US" sz="2400">
                <a:solidFill>
                  <a:srgbClr val="C00000"/>
                </a:solidFill>
                <a:latin typeface="黑体" panose="02010609060101010101" pitchFamily="49" charset="-122"/>
                <a:ea typeface="黑体" panose="02010609060101010101" pitchFamily="49" charset="-122"/>
                <a:sym typeface="Calibri" panose="020F0502020204030204" pitchFamily="34" charset="0"/>
              </a:rPr>
              <a:t>补叙</a:t>
            </a:r>
            <a:r>
              <a:rPr lang="en-US" altLang="zh-CN" sz="2400">
                <a:latin typeface="黑体" panose="02010609060101010101" pitchFamily="49" charset="-122"/>
                <a:ea typeface="黑体" panose="02010609060101010101" pitchFamily="49" charset="-122"/>
                <a:sym typeface="Calibri" panose="020F0502020204030204" pitchFamily="34" charset="0"/>
              </a:rPr>
              <a:t>——“ </a:t>
            </a:r>
            <a:r>
              <a:rPr lang="zh-CN" altLang="en-US" sz="2400">
                <a:latin typeface="黑体" panose="02010609060101010101" pitchFamily="49" charset="-122"/>
                <a:ea typeface="黑体" panose="02010609060101010101" pitchFamily="49" charset="-122"/>
                <a:sym typeface="Calibri" panose="020F0502020204030204" pitchFamily="34" charset="0"/>
              </a:rPr>
              <a:t>包身工” 的来历、身份。</a:t>
            </a:r>
            <a:endParaRPr lang="zh-CN" altLang="en-US" sz="2400">
              <a:latin typeface="黑体" panose="02010609060101010101" pitchFamily="49" charset="-122"/>
              <a:ea typeface="黑体" panose="02010609060101010101" pitchFamily="49" charset="-122"/>
              <a:sym typeface="Calibri" panose="020F0502020204030204" pitchFamily="34" charset="0"/>
            </a:endParaRPr>
          </a:p>
          <a:p>
            <a:pPr>
              <a:lnSpc>
                <a:spcPct val="150000"/>
              </a:lnSpc>
              <a:buFont typeface="Wingdings" panose="05000000000000000000" pitchFamily="2" charset="2"/>
              <a:buChar char="Ø"/>
            </a:pPr>
            <a:r>
              <a:rPr lang="zh-CN" altLang="en-US" sz="2400">
                <a:solidFill>
                  <a:srgbClr val="C00000"/>
                </a:solidFill>
                <a:latin typeface="黑体" panose="02010609060101010101" pitchFamily="49" charset="-122"/>
                <a:ea typeface="黑体" panose="02010609060101010101" pitchFamily="49" charset="-122"/>
                <a:sym typeface="Calibri" panose="020F0502020204030204" pitchFamily="34" charset="0"/>
              </a:rPr>
              <a:t>插叙</a:t>
            </a:r>
            <a:r>
              <a:rPr lang="en-US" altLang="zh-CN" sz="2400">
                <a:latin typeface="黑体" panose="02010609060101010101" pitchFamily="49" charset="-122"/>
                <a:ea typeface="黑体" panose="02010609060101010101" pitchFamily="49" charset="-122"/>
                <a:sym typeface="Calibri" panose="020F0502020204030204" pitchFamily="34" charset="0"/>
              </a:rPr>
              <a:t>——</a:t>
            </a:r>
            <a:r>
              <a:rPr lang="zh-CN" altLang="en-US" sz="2400">
                <a:latin typeface="黑体" panose="02010609060101010101" pitchFamily="49" charset="-122"/>
                <a:ea typeface="黑体" panose="02010609060101010101" pitchFamily="49" charset="-122"/>
                <a:sym typeface="Calibri" panose="020F0502020204030204" pitchFamily="34" charset="0"/>
              </a:rPr>
              <a:t>日本厂家特别愿意雇佣“ 包身工” 的原因和日本纱厂迅速膨大的事实。</a:t>
            </a:r>
            <a:endParaRPr lang="zh-CN" altLang="en-US" sz="2400">
              <a:latin typeface="黑体" panose="02010609060101010101" pitchFamily="49" charset="-122"/>
              <a:ea typeface="黑体" panose="02010609060101010101" pitchFamily="49" charset="-122"/>
              <a:sym typeface="Calibri" panose="020F0502020204030204" pitchFamily="34" charset="0"/>
            </a:endParaRPr>
          </a:p>
          <a:p>
            <a:pPr>
              <a:lnSpc>
                <a:spcPct val="90000"/>
              </a:lnSpc>
              <a:buFont typeface="Arial" panose="020B0604020202020204" pitchFamily="34" charset="0"/>
              <a:buNone/>
            </a:pPr>
            <a:endParaRPr lang="zh-CN" altLang="en-US">
              <a:ea typeface="黑体" panose="02010609060101010101" pitchFamily="49" charset="-122"/>
              <a:sym typeface="Calibri" panose="020F0502020204030204"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5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20">
                                            <p:txEl>
                                              <p:pRg st="0" end="0"/>
                                            </p:txEl>
                                          </p:spTgt>
                                        </p:tgtEl>
                                        <p:attrNameLst>
                                          <p:attrName>style.visibility</p:attrName>
                                        </p:attrNameLst>
                                      </p:cBhvr>
                                      <p:to>
                                        <p:strVal val="visible"/>
                                      </p:to>
                                    </p:set>
                                    <p:animEffect transition="in" filter="fade">
                                      <p:cBhvr>
                                        <p:cTn id="12" dur="500"/>
                                        <p:tgtEl>
                                          <p:spTgt spid="922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220">
                                            <p:txEl>
                                              <p:pRg st="1" end="1"/>
                                            </p:txEl>
                                          </p:spTgt>
                                        </p:tgtEl>
                                        <p:attrNameLst>
                                          <p:attrName>style.visibility</p:attrName>
                                        </p:attrNameLst>
                                      </p:cBhvr>
                                      <p:to>
                                        <p:strVal val="visible"/>
                                      </p:to>
                                    </p:set>
                                    <p:animEffect transition="in" filter="fade">
                                      <p:cBhvr>
                                        <p:cTn id="17" dur="500"/>
                                        <p:tgtEl>
                                          <p:spTgt spid="922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220">
                                            <p:txEl>
                                              <p:pRg st="2" end="2"/>
                                            </p:txEl>
                                          </p:spTgt>
                                        </p:tgtEl>
                                        <p:attrNameLst>
                                          <p:attrName>style.visibility</p:attrName>
                                        </p:attrNameLst>
                                      </p:cBhvr>
                                      <p:to>
                                        <p:strVal val="visible"/>
                                      </p:to>
                                    </p:set>
                                    <p:animEffect transition="in" filter="fade">
                                      <p:cBhvr>
                                        <p:cTn id="22" dur="500"/>
                                        <p:tgtEl>
                                          <p:spTgt spid="92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autoUpdateAnimBg="0" build="allAtOnce"/>
      <p:bldP spid="9220" grpId="0" autoUpdateAnimBg="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标题 2"/>
          <p:cNvSpPr>
            <a:spLocks noGrp="1" noChangeArrowheads="1"/>
          </p:cNvSpPr>
          <p:nvPr/>
        </p:nvSpPr>
        <p:spPr bwMode="auto">
          <a:xfrm>
            <a:off x="354013" y="631825"/>
            <a:ext cx="7840662" cy="1570038"/>
          </a:xfrm>
          <a:prstGeom prst="rect">
            <a:avLst/>
          </a:prstGeom>
          <a:noFill/>
          <a:ln w="9525">
            <a:noFill/>
            <a:miter lim="800000"/>
          </a:ln>
        </p:spPr>
        <p:txBody>
          <a:bodyPr anchor="ctr"/>
          <a:lstStyle/>
          <a:p>
            <a:pPr marL="914400" indent="-914400">
              <a:lnSpc>
                <a:spcPct val="150000"/>
              </a:lnSpc>
            </a:pPr>
            <a:r>
              <a:rPr lang="zh-CN" altLang="en-US" sz="2800">
                <a:solidFill>
                  <a:srgbClr val="C00000"/>
                </a:solidFill>
                <a:latin typeface="黑体" panose="02010609060101010101" pitchFamily="49" charset="-122"/>
                <a:ea typeface="黑体" panose="02010609060101010101" pitchFamily="49" charset="-122"/>
                <a:sym typeface="Calibri Light" panose="020F0302020204030204"/>
              </a:rPr>
              <a:t>说明：</a:t>
            </a:r>
            <a:r>
              <a:rPr lang="zh-CN" altLang="en-US" sz="2800">
                <a:latin typeface="黑体" panose="02010609060101010101" pitchFamily="49" charset="-122"/>
                <a:ea typeface="黑体" panose="02010609060101010101" pitchFamily="49" charset="-122"/>
                <a:sym typeface="Calibri Light" panose="020F0302020204030204"/>
              </a:rPr>
              <a:t>本文在记叙的同时</a:t>
            </a:r>
            <a:r>
              <a:rPr lang="en-US" altLang="zh-CN" sz="2800">
                <a:latin typeface="黑体" panose="02010609060101010101" pitchFamily="49" charset="-122"/>
                <a:ea typeface="黑体" panose="02010609060101010101" pitchFamily="49" charset="-122"/>
                <a:sym typeface="Calibri Light" panose="020F0302020204030204"/>
              </a:rPr>
              <a:t>, </a:t>
            </a:r>
            <a:r>
              <a:rPr lang="zh-CN" altLang="en-US" sz="2800">
                <a:latin typeface="黑体" panose="02010609060101010101" pitchFamily="49" charset="-122"/>
                <a:ea typeface="黑体" panose="02010609060101010101" pitchFamily="49" charset="-122"/>
                <a:sym typeface="Calibri Light" panose="020F0302020204030204"/>
              </a:rPr>
              <a:t>采用了说明的方法</a:t>
            </a:r>
            <a:r>
              <a:rPr lang="en-US" altLang="zh-CN" sz="2800">
                <a:latin typeface="黑体" panose="02010609060101010101" pitchFamily="49" charset="-122"/>
                <a:ea typeface="黑体" panose="02010609060101010101" pitchFamily="49" charset="-122"/>
                <a:sym typeface="Calibri Light" panose="020F0302020204030204"/>
              </a:rPr>
              <a:t>, </a:t>
            </a:r>
            <a:r>
              <a:rPr lang="zh-CN" altLang="en-US" sz="2800">
                <a:latin typeface="黑体" panose="02010609060101010101" pitchFamily="49" charset="-122"/>
                <a:ea typeface="黑体" panose="02010609060101010101" pitchFamily="49" charset="-122"/>
                <a:sym typeface="Calibri Light" panose="020F0302020204030204"/>
              </a:rPr>
              <a:t>更深刻地揭露了“ 包身工” 制度的罪恶。</a:t>
            </a:r>
            <a:endParaRPr lang="zh-CN" altLang="en-US" sz="2800">
              <a:latin typeface="Calibri Light" panose="020F0302020204030204"/>
              <a:ea typeface="微软雅黑" panose="020B0503020204020204" pitchFamily="34" charset="-122"/>
              <a:sym typeface="Calibri Light" panose="020F0302020204030204"/>
            </a:endParaRPr>
          </a:p>
        </p:txBody>
      </p:sp>
      <p:sp>
        <p:nvSpPr>
          <p:cNvPr id="10244" name="TextBox 3"/>
          <p:cNvSpPr txBox="1">
            <a:spLocks noChangeArrowheads="1"/>
          </p:cNvSpPr>
          <p:nvPr/>
        </p:nvSpPr>
        <p:spPr bwMode="auto">
          <a:xfrm>
            <a:off x="190500" y="1905000"/>
            <a:ext cx="8004175" cy="4246563"/>
          </a:xfrm>
          <a:prstGeom prst="rect">
            <a:avLst/>
          </a:prstGeom>
          <a:noFill/>
          <a:ln w="9525">
            <a:noFill/>
            <a:miter lim="800000"/>
          </a:ln>
        </p:spPr>
        <p:txBody>
          <a:bodyPr>
            <a:spAutoFit/>
          </a:bodyPr>
          <a:lstStyle/>
          <a:p>
            <a:pPr>
              <a:lnSpc>
                <a:spcPct val="150000"/>
              </a:lnSpc>
              <a:buFont typeface="Wingdings" panose="05000000000000000000" pitchFamily="2" charset="2"/>
              <a:buChar char="Ø"/>
            </a:pPr>
            <a:r>
              <a:rPr lang="zh-CN" altLang="en-US" sz="2400" b="1">
                <a:latin typeface="楷体" panose="02010609060101010101" charset="-122"/>
                <a:ea typeface="楷体" panose="02010609060101010101" charset="-122"/>
                <a:cs typeface="楷体" panose="02010609060101010101" charset="-122"/>
                <a:sym typeface="Calibri" panose="020F0502020204030204" pitchFamily="34" charset="0"/>
              </a:rPr>
              <a:t>在叙述包身工的来历、身份时</a:t>
            </a:r>
            <a:r>
              <a:rPr lang="en-US" altLang="zh-CN" sz="2400" b="1">
                <a:latin typeface="楷体" panose="02010609060101010101" charset="-122"/>
                <a:ea typeface="楷体" panose="02010609060101010101" charset="-122"/>
                <a:cs typeface="楷体" panose="02010609060101010101" charset="-122"/>
                <a:sym typeface="Calibri" panose="020F0502020204030204" pitchFamily="34" charset="0"/>
              </a:rPr>
              <a:t>, </a:t>
            </a:r>
            <a:r>
              <a:rPr lang="zh-CN" altLang="en-US" sz="2400" b="1">
                <a:latin typeface="楷体" panose="02010609060101010101" charset="-122"/>
                <a:ea typeface="楷体" panose="02010609060101010101" charset="-122"/>
                <a:cs typeface="楷体" panose="02010609060101010101" charset="-122"/>
                <a:sym typeface="Calibri" panose="020F0502020204030204" pitchFamily="34" charset="0"/>
              </a:rPr>
              <a:t>有准确的说明</a:t>
            </a:r>
            <a:r>
              <a:rPr lang="en-US" altLang="zh-CN" sz="2400" b="1">
                <a:latin typeface="楷体" panose="02010609060101010101" charset="-122"/>
                <a:ea typeface="楷体" panose="02010609060101010101" charset="-122"/>
                <a:cs typeface="楷体" panose="02010609060101010101" charset="-122"/>
                <a:sym typeface="Calibri" panose="020F0502020204030204" pitchFamily="34" charset="0"/>
              </a:rPr>
              <a:t>——</a:t>
            </a:r>
            <a:r>
              <a:rPr lang="zh-CN" altLang="en-US" sz="2400" b="1">
                <a:solidFill>
                  <a:srgbClr val="0070C0"/>
                </a:solidFill>
                <a:latin typeface="楷体" panose="02010609060101010101" charset="-122"/>
                <a:ea typeface="楷体" panose="02010609060101010101" charset="-122"/>
                <a:cs typeface="楷体" panose="02010609060101010101" charset="-122"/>
                <a:sym typeface="Calibri" panose="020F0502020204030204" pitchFamily="34" charset="0"/>
              </a:rPr>
              <a:t>包身工制度是由于帝国主义的经济侵略</a:t>
            </a:r>
            <a:r>
              <a:rPr lang="en-US" altLang="zh-CN" sz="2400" b="1">
                <a:solidFill>
                  <a:srgbClr val="0070C0"/>
                </a:solidFill>
                <a:latin typeface="楷体" panose="02010609060101010101" charset="-122"/>
                <a:ea typeface="楷体" panose="02010609060101010101" charset="-122"/>
                <a:cs typeface="楷体" panose="02010609060101010101" charset="-122"/>
                <a:sym typeface="Calibri" panose="020F0502020204030204" pitchFamily="34" charset="0"/>
              </a:rPr>
              <a:t>, </a:t>
            </a:r>
            <a:r>
              <a:rPr lang="zh-CN" altLang="en-US" sz="2400" b="1">
                <a:solidFill>
                  <a:srgbClr val="0070C0"/>
                </a:solidFill>
                <a:latin typeface="楷体" panose="02010609060101010101" charset="-122"/>
                <a:ea typeface="楷体" panose="02010609060101010101" charset="-122"/>
                <a:cs typeface="楷体" panose="02010609060101010101" charset="-122"/>
                <a:sym typeface="Calibri" panose="020F0502020204030204" pitchFamily="34" charset="0"/>
              </a:rPr>
              <a:t>造成中国农村的迅速破产而产生的。</a:t>
            </a:r>
            <a:endParaRPr lang="zh-CN" altLang="en-US" sz="2400" b="1">
              <a:solidFill>
                <a:srgbClr val="0070C0"/>
              </a:solidFill>
              <a:latin typeface="楷体" panose="02010609060101010101" charset="-122"/>
              <a:ea typeface="楷体" panose="02010609060101010101" charset="-122"/>
              <a:cs typeface="楷体" panose="02010609060101010101" charset="-122"/>
              <a:sym typeface="Calibri" panose="020F0502020204030204" pitchFamily="34" charset="0"/>
            </a:endParaRPr>
          </a:p>
          <a:p>
            <a:pPr>
              <a:lnSpc>
                <a:spcPct val="150000"/>
              </a:lnSpc>
              <a:buFont typeface="Wingdings" panose="05000000000000000000" pitchFamily="2" charset="2"/>
              <a:buChar char="Ø"/>
            </a:pPr>
            <a:r>
              <a:rPr lang="zh-CN" altLang="en-US" sz="2400" b="1">
                <a:latin typeface="楷体" panose="02010609060101010101" charset="-122"/>
                <a:ea typeface="楷体" panose="02010609060101010101" charset="-122"/>
                <a:cs typeface="楷体" panose="02010609060101010101" charset="-122"/>
                <a:sym typeface="Calibri" panose="020F0502020204030204" pitchFamily="34" charset="0"/>
              </a:rPr>
              <a:t>在插叙雇佣包身工的原因时也有说明</a:t>
            </a:r>
            <a:r>
              <a:rPr lang="en-US" altLang="zh-CN" sz="2400" b="1">
                <a:latin typeface="楷体" panose="02010609060101010101" charset="-122"/>
                <a:ea typeface="楷体" panose="02010609060101010101" charset="-122"/>
                <a:cs typeface="楷体" panose="02010609060101010101" charset="-122"/>
                <a:sym typeface="Calibri" panose="020F0502020204030204" pitchFamily="34" charset="0"/>
              </a:rPr>
              <a:t>——</a:t>
            </a:r>
            <a:r>
              <a:rPr lang="zh-CN" altLang="en-US" sz="2400" b="1">
                <a:solidFill>
                  <a:srgbClr val="0070C0"/>
                </a:solidFill>
                <a:latin typeface="楷体" panose="02010609060101010101" charset="-122"/>
                <a:ea typeface="楷体" panose="02010609060101010101" charset="-122"/>
                <a:cs typeface="楷体" panose="02010609060101010101" charset="-122"/>
                <a:sym typeface="Calibri" panose="020F0502020204030204" pitchFamily="34" charset="0"/>
              </a:rPr>
              <a:t>包身工制度的恶性发展</a:t>
            </a:r>
            <a:r>
              <a:rPr lang="en-US" altLang="zh-CN" sz="2400" b="1">
                <a:solidFill>
                  <a:srgbClr val="0070C0"/>
                </a:solidFill>
                <a:latin typeface="楷体" panose="02010609060101010101" charset="-122"/>
                <a:ea typeface="楷体" panose="02010609060101010101" charset="-122"/>
                <a:cs typeface="楷体" panose="02010609060101010101" charset="-122"/>
                <a:sym typeface="Calibri" panose="020F0502020204030204" pitchFamily="34" charset="0"/>
              </a:rPr>
              <a:t>, </a:t>
            </a:r>
            <a:r>
              <a:rPr lang="zh-CN" altLang="en-US" sz="2400" b="1">
                <a:solidFill>
                  <a:srgbClr val="0070C0"/>
                </a:solidFill>
                <a:latin typeface="楷体" panose="02010609060101010101" charset="-122"/>
                <a:ea typeface="楷体" panose="02010609060101010101" charset="-122"/>
                <a:cs typeface="楷体" panose="02010609060101010101" charset="-122"/>
                <a:sym typeface="Calibri" panose="020F0502020204030204" pitchFamily="34" charset="0"/>
              </a:rPr>
              <a:t>是帝国主义与封建势力相勾结促成的。</a:t>
            </a:r>
            <a:endParaRPr lang="zh-CN" altLang="en-US" sz="2400" b="1">
              <a:solidFill>
                <a:srgbClr val="0070C0"/>
              </a:solidFill>
              <a:latin typeface="楷体" panose="02010609060101010101" charset="-122"/>
              <a:ea typeface="楷体" panose="02010609060101010101" charset="-122"/>
              <a:cs typeface="楷体" panose="02010609060101010101" charset="-122"/>
              <a:sym typeface="Calibri" panose="020F0502020204030204" pitchFamily="34" charset="0"/>
            </a:endParaRPr>
          </a:p>
          <a:p>
            <a:pPr>
              <a:lnSpc>
                <a:spcPct val="150000"/>
              </a:lnSpc>
              <a:buFont typeface="Wingdings" panose="05000000000000000000" pitchFamily="2" charset="2"/>
              <a:buChar char="Ø"/>
            </a:pPr>
            <a:r>
              <a:rPr lang="zh-CN" altLang="en-US" sz="2400" b="1">
                <a:latin typeface="楷体" panose="02010609060101010101" charset="-122"/>
                <a:ea typeface="楷体" panose="02010609060101010101" charset="-122"/>
                <a:cs typeface="楷体" panose="02010609060101010101" charset="-122"/>
                <a:sym typeface="Calibri" panose="020F0502020204030204" pitchFamily="34" charset="0"/>
              </a:rPr>
              <a:t>文中还用了大量确凿的数字说明</a:t>
            </a:r>
            <a:r>
              <a:rPr lang="en-US" altLang="zh-CN" sz="2400" b="1">
                <a:latin typeface="楷体" panose="02010609060101010101" charset="-122"/>
                <a:ea typeface="楷体" panose="02010609060101010101" charset="-122"/>
                <a:cs typeface="楷体" panose="02010609060101010101" charset="-122"/>
                <a:sym typeface="Calibri" panose="020F0502020204030204" pitchFamily="34" charset="0"/>
              </a:rPr>
              <a:t>——</a:t>
            </a:r>
            <a:r>
              <a:rPr lang="zh-CN" altLang="en-US" sz="2400" b="1">
                <a:solidFill>
                  <a:srgbClr val="0070C0"/>
                </a:solidFill>
                <a:latin typeface="楷体" panose="02010609060101010101" charset="-122"/>
                <a:ea typeface="楷体" panose="02010609060101010101" charset="-122"/>
                <a:cs typeface="楷体" panose="02010609060101010101" charset="-122"/>
                <a:sym typeface="Calibri" panose="020F0502020204030204" pitchFamily="34" charset="0"/>
              </a:rPr>
              <a:t>帝国主义的垄断资本</a:t>
            </a:r>
            <a:r>
              <a:rPr lang="en-US" altLang="zh-CN" sz="2400" b="1">
                <a:solidFill>
                  <a:srgbClr val="0070C0"/>
                </a:solidFill>
                <a:latin typeface="楷体" panose="02010609060101010101" charset="-122"/>
                <a:ea typeface="楷体" panose="02010609060101010101" charset="-122"/>
                <a:cs typeface="楷体" panose="02010609060101010101" charset="-122"/>
                <a:sym typeface="Calibri" panose="020F0502020204030204" pitchFamily="34" charset="0"/>
              </a:rPr>
              <a:t>, </a:t>
            </a:r>
            <a:r>
              <a:rPr lang="zh-CN" altLang="en-US" sz="2400" b="1">
                <a:solidFill>
                  <a:srgbClr val="0070C0"/>
                </a:solidFill>
                <a:latin typeface="楷体" panose="02010609060101010101" charset="-122"/>
                <a:ea typeface="楷体" panose="02010609060101010101" charset="-122"/>
                <a:cs typeface="楷体" panose="02010609060101010101" charset="-122"/>
                <a:sym typeface="Calibri" panose="020F0502020204030204" pitchFamily="34" charset="0"/>
              </a:rPr>
              <a:t>是靠榨取劳动人民的血汗而膨大发展起来的。</a:t>
            </a:r>
            <a:endParaRPr lang="zh-CN" altLang="en-US" sz="2400" b="1">
              <a:solidFill>
                <a:srgbClr val="0070C0"/>
              </a:solidFill>
              <a:latin typeface="楷体" panose="02010609060101010101" charset="-122"/>
              <a:ea typeface="楷体" panose="02010609060101010101" charset="-122"/>
              <a:cs typeface="楷体" panose="02010609060101010101" charset="-122"/>
              <a:sym typeface="Calibri" panose="020F0502020204030204" pitchFamily="34" charset="0"/>
            </a:endParaRPr>
          </a:p>
          <a:p>
            <a:pPr>
              <a:lnSpc>
                <a:spcPct val="90000"/>
              </a:lnSpc>
              <a:buFont typeface="Arial" panose="020B0604020202020204" pitchFamily="34" charset="0"/>
              <a:buNone/>
            </a:pPr>
            <a:endParaRPr lang="zh-CN" altLang="en-US">
              <a:ea typeface="楷体" panose="02010609060101010101" charset="-122"/>
              <a:cs typeface="楷体" panose="02010609060101010101" charset="-122"/>
              <a:sym typeface="Calibri" panose="020F0502020204030204"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fade">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44"/>
                                        </p:tgtEl>
                                        <p:attrNameLst>
                                          <p:attrName>style.visibility</p:attrName>
                                        </p:attrNameLst>
                                      </p:cBhvr>
                                      <p:to>
                                        <p:strVal val="visible"/>
                                      </p:to>
                                    </p:set>
                                    <p:animEffect transition="in" filter="fade">
                                      <p:cBhvr>
                                        <p:cTn id="12" dur="5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ldLvl="0" autoUpdateAnimBg="0"/>
      <p:bldP spid="10244"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标题 2"/>
          <p:cNvSpPr>
            <a:spLocks noGrp="1" noChangeArrowheads="1"/>
          </p:cNvSpPr>
          <p:nvPr/>
        </p:nvSpPr>
        <p:spPr bwMode="auto">
          <a:xfrm>
            <a:off x="176213" y="646113"/>
            <a:ext cx="9018587" cy="1811337"/>
          </a:xfrm>
          <a:prstGeom prst="rect">
            <a:avLst/>
          </a:prstGeom>
          <a:noFill/>
          <a:ln w="9525">
            <a:noFill/>
            <a:miter lim="800000"/>
          </a:ln>
        </p:spPr>
        <p:txBody>
          <a:bodyPr anchor="ctr"/>
          <a:lstStyle/>
          <a:p>
            <a:pPr marL="914400" indent="-914400">
              <a:lnSpc>
                <a:spcPct val="150000"/>
              </a:lnSpc>
            </a:pPr>
            <a:r>
              <a:rPr lang="zh-CN" altLang="en-US" sz="2800">
                <a:solidFill>
                  <a:srgbClr val="C00000"/>
                </a:solidFill>
                <a:latin typeface="黑体" panose="02010609060101010101" pitchFamily="49" charset="-122"/>
                <a:ea typeface="黑体" panose="02010609060101010101" pitchFamily="49" charset="-122"/>
                <a:sym typeface="Calibri Light" panose="020F0302020204030204"/>
              </a:rPr>
              <a:t>议论：</a:t>
            </a:r>
            <a:r>
              <a:rPr lang="zh-CN" altLang="en-US" sz="2800">
                <a:latin typeface="黑体" panose="02010609060101010101" pitchFamily="49" charset="-122"/>
                <a:ea typeface="黑体" panose="02010609060101010101" pitchFamily="49" charset="-122"/>
                <a:sym typeface="Calibri Light" panose="020F0302020204030204"/>
              </a:rPr>
              <a:t>本文议论有的使记叙、描写富有哲理性，有的以议论作为记叙、描写的总结</a:t>
            </a:r>
            <a:r>
              <a:rPr lang="en-US" altLang="zh-CN" sz="2800">
                <a:latin typeface="黑体" panose="02010609060101010101" pitchFamily="49" charset="-122"/>
                <a:ea typeface="黑体" panose="02010609060101010101" pitchFamily="49" charset="-122"/>
                <a:sym typeface="Calibri Light" panose="020F0302020204030204"/>
              </a:rPr>
              <a:t>, </a:t>
            </a:r>
            <a:r>
              <a:rPr lang="zh-CN" altLang="en-US" sz="2800">
                <a:latin typeface="黑体" panose="02010609060101010101" pitchFamily="49" charset="-122"/>
                <a:ea typeface="黑体" panose="02010609060101010101" pitchFamily="49" charset="-122"/>
                <a:sym typeface="Calibri Light" panose="020F0302020204030204"/>
              </a:rPr>
              <a:t>点明要旨。</a:t>
            </a:r>
            <a:endParaRPr lang="zh-CN" altLang="en-US" sz="2800">
              <a:latin typeface="黑体" panose="02010609060101010101" pitchFamily="49" charset="-122"/>
              <a:ea typeface="黑体" panose="02010609060101010101" pitchFamily="49" charset="-122"/>
              <a:sym typeface="Calibri Light" panose="020F0302020204030204"/>
            </a:endParaRPr>
          </a:p>
        </p:txBody>
      </p:sp>
      <p:sp>
        <p:nvSpPr>
          <p:cNvPr id="11268" name="内容占位符 3"/>
          <p:cNvSpPr>
            <a:spLocks noGrp="1" noChangeArrowheads="1"/>
          </p:cNvSpPr>
          <p:nvPr/>
        </p:nvSpPr>
        <p:spPr bwMode="auto">
          <a:xfrm>
            <a:off x="419100" y="2174875"/>
            <a:ext cx="8534400" cy="4686300"/>
          </a:xfrm>
          <a:prstGeom prst="rect">
            <a:avLst/>
          </a:prstGeom>
          <a:noFill/>
          <a:ln w="9525">
            <a:noFill/>
            <a:miter lim="800000"/>
          </a:ln>
        </p:spPr>
        <p:txBody>
          <a:bodyPr/>
          <a:lstStyle/>
          <a:p>
            <a:pPr marL="228600" indent="-228600">
              <a:lnSpc>
                <a:spcPct val="150000"/>
              </a:lnSpc>
              <a:spcBef>
                <a:spcPts val="1000"/>
              </a:spcBef>
              <a:buFont typeface="Wingdings" panose="05000000000000000000" pitchFamily="2" charset="2"/>
              <a:buChar char="Ø"/>
            </a:pPr>
            <a:r>
              <a:rPr lang="zh-CN" altLang="en-US" sz="2400" b="1">
                <a:latin typeface="楷体" panose="02010609060101010101" charset="-122"/>
                <a:ea typeface="楷体" panose="02010609060101010101" charset="-122"/>
                <a:cs typeface="楷体" panose="02010609060101010101" charset="-122"/>
                <a:sym typeface="Calibri" panose="020F0502020204030204" pitchFamily="34" charset="0"/>
              </a:rPr>
              <a:t>记叙包身工起床</a:t>
            </a:r>
            <a:r>
              <a:rPr lang="en-US" altLang="zh-CN" sz="2400" b="1">
                <a:latin typeface="楷体" panose="02010609060101010101" charset="-122"/>
                <a:ea typeface="楷体" panose="02010609060101010101" charset="-122"/>
                <a:cs typeface="楷体" panose="02010609060101010101" charset="-122"/>
                <a:sym typeface="Calibri" panose="020F0502020204030204" pitchFamily="34" charset="0"/>
              </a:rPr>
              <a:t>,</a:t>
            </a:r>
            <a:r>
              <a:rPr lang="zh-CN" altLang="en-US" sz="2400" b="1">
                <a:latin typeface="楷体" panose="02010609060101010101" charset="-122"/>
                <a:ea typeface="楷体" panose="02010609060101010101" charset="-122"/>
                <a:cs typeface="楷体" panose="02010609060101010101" charset="-122"/>
                <a:sym typeface="Calibri" panose="020F0502020204030204" pitchFamily="34" charset="0"/>
              </a:rPr>
              <a:t>兼议</a:t>
            </a:r>
            <a:r>
              <a:rPr lang="zh-CN" altLang="en-US" sz="2400" b="1">
                <a:solidFill>
                  <a:srgbClr val="0070C0"/>
                </a:solidFill>
                <a:latin typeface="楷体" panose="02010609060101010101" charset="-122"/>
                <a:ea typeface="楷体" panose="02010609060101010101" charset="-122"/>
                <a:cs typeface="楷体" panose="02010609060101010101" charset="-122"/>
                <a:sym typeface="Calibri" panose="020F0502020204030204" pitchFamily="34" charset="0"/>
              </a:rPr>
              <a:t>包身工制度的产生；</a:t>
            </a:r>
            <a:endParaRPr lang="zh-CN" altLang="en-US" sz="2400" b="1">
              <a:solidFill>
                <a:srgbClr val="0070C0"/>
              </a:solidFill>
              <a:latin typeface="楷体" panose="02010609060101010101" charset="-122"/>
              <a:ea typeface="楷体" panose="02010609060101010101" charset="-122"/>
              <a:cs typeface="楷体" panose="02010609060101010101" charset="-122"/>
              <a:sym typeface="Calibri" panose="020F0502020204030204" pitchFamily="34" charset="0"/>
            </a:endParaRPr>
          </a:p>
          <a:p>
            <a:pPr marL="228600" indent="-228600">
              <a:lnSpc>
                <a:spcPct val="150000"/>
              </a:lnSpc>
              <a:spcBef>
                <a:spcPts val="1000"/>
              </a:spcBef>
              <a:buFont typeface="Wingdings" panose="05000000000000000000" pitchFamily="2" charset="2"/>
              <a:buChar char="Ø"/>
            </a:pPr>
            <a:r>
              <a:rPr lang="zh-CN" altLang="en-US" sz="2400" b="1">
                <a:latin typeface="楷体" panose="02010609060101010101" charset="-122"/>
                <a:ea typeface="楷体" panose="02010609060101010101" charset="-122"/>
                <a:cs typeface="楷体" panose="02010609060101010101" charset="-122"/>
                <a:sym typeface="Calibri" panose="020F0502020204030204" pitchFamily="34" charset="0"/>
              </a:rPr>
              <a:t>记叙包身工的早餐</a:t>
            </a:r>
            <a:r>
              <a:rPr lang="en-US" altLang="zh-CN" sz="2400" b="1">
                <a:latin typeface="楷体" panose="02010609060101010101" charset="-122"/>
                <a:ea typeface="楷体" panose="02010609060101010101" charset="-122"/>
                <a:cs typeface="楷体" panose="02010609060101010101" charset="-122"/>
                <a:sym typeface="Calibri" panose="020F0502020204030204" pitchFamily="34" charset="0"/>
              </a:rPr>
              <a:t>, </a:t>
            </a:r>
            <a:r>
              <a:rPr lang="zh-CN" altLang="en-US" sz="2400" b="1">
                <a:latin typeface="楷体" panose="02010609060101010101" charset="-122"/>
                <a:ea typeface="楷体" panose="02010609060101010101" charset="-122"/>
                <a:cs typeface="楷体" panose="02010609060101010101" charset="-122"/>
                <a:sym typeface="Calibri" panose="020F0502020204030204" pitchFamily="34" charset="0"/>
              </a:rPr>
              <a:t>兼议</a:t>
            </a:r>
            <a:r>
              <a:rPr lang="zh-CN" altLang="en-US" sz="2400" b="1">
                <a:solidFill>
                  <a:srgbClr val="0070C0"/>
                </a:solidFill>
                <a:latin typeface="楷体" panose="02010609060101010101" charset="-122"/>
                <a:ea typeface="楷体" panose="02010609060101010101" charset="-122"/>
                <a:cs typeface="楷体" panose="02010609060101010101" charset="-122"/>
                <a:sym typeface="Calibri" panose="020F0502020204030204" pitchFamily="34" charset="0"/>
              </a:rPr>
              <a:t>包身工制度的发展；</a:t>
            </a:r>
            <a:endParaRPr lang="zh-CN" altLang="en-US" sz="2400" b="1">
              <a:solidFill>
                <a:srgbClr val="0070C0"/>
              </a:solidFill>
              <a:latin typeface="楷体" panose="02010609060101010101" charset="-122"/>
              <a:ea typeface="楷体" panose="02010609060101010101" charset="-122"/>
              <a:cs typeface="楷体" panose="02010609060101010101" charset="-122"/>
              <a:sym typeface="Calibri" panose="020F0502020204030204" pitchFamily="34" charset="0"/>
            </a:endParaRPr>
          </a:p>
          <a:p>
            <a:pPr marL="228600" indent="-228600">
              <a:lnSpc>
                <a:spcPct val="150000"/>
              </a:lnSpc>
              <a:spcBef>
                <a:spcPts val="1000"/>
              </a:spcBef>
              <a:buFont typeface="Wingdings" panose="05000000000000000000" pitchFamily="2" charset="2"/>
              <a:buChar char="Ø"/>
            </a:pPr>
            <a:r>
              <a:rPr lang="zh-CN" altLang="en-US" sz="2400" b="1">
                <a:latin typeface="楷体" panose="02010609060101010101" charset="-122"/>
                <a:ea typeface="楷体" panose="02010609060101010101" charset="-122"/>
                <a:cs typeface="楷体" panose="02010609060101010101" charset="-122"/>
                <a:sym typeface="Calibri" panose="020F0502020204030204" pitchFamily="34" charset="0"/>
              </a:rPr>
              <a:t>记叙包身工上工</a:t>
            </a:r>
            <a:r>
              <a:rPr lang="en-US" altLang="zh-CN" sz="2400" b="1">
                <a:latin typeface="楷体" panose="02010609060101010101" charset="-122"/>
                <a:ea typeface="楷体" panose="02010609060101010101" charset="-122"/>
                <a:cs typeface="楷体" panose="02010609060101010101" charset="-122"/>
                <a:sym typeface="Calibri" panose="020F0502020204030204" pitchFamily="34" charset="0"/>
              </a:rPr>
              <a:t>, </a:t>
            </a:r>
            <a:r>
              <a:rPr lang="zh-CN" altLang="en-US" sz="2400" b="1">
                <a:latin typeface="楷体" panose="02010609060101010101" charset="-122"/>
                <a:ea typeface="楷体" panose="02010609060101010101" charset="-122"/>
                <a:cs typeface="楷体" panose="02010609060101010101" charset="-122"/>
                <a:sym typeface="Calibri" panose="020F0502020204030204" pitchFamily="34" charset="0"/>
              </a:rPr>
              <a:t>兼议</a:t>
            </a:r>
            <a:r>
              <a:rPr lang="zh-CN" altLang="en-US" sz="2400" b="1">
                <a:solidFill>
                  <a:srgbClr val="0070C0"/>
                </a:solidFill>
                <a:latin typeface="楷体" panose="02010609060101010101" charset="-122"/>
                <a:ea typeface="楷体" panose="02010609060101010101" charset="-122"/>
                <a:cs typeface="楷体" panose="02010609060101010101" charset="-122"/>
                <a:sym typeface="Calibri" panose="020F0502020204030204" pitchFamily="34" charset="0"/>
              </a:rPr>
              <a:t>外国资本家对中国工人阶级的压迫剥削；</a:t>
            </a:r>
            <a:endParaRPr lang="zh-CN" altLang="en-US" sz="2400" b="1">
              <a:solidFill>
                <a:srgbClr val="0070C0"/>
              </a:solidFill>
              <a:latin typeface="楷体" panose="02010609060101010101" charset="-122"/>
              <a:ea typeface="楷体" panose="02010609060101010101" charset="-122"/>
              <a:cs typeface="楷体" panose="02010609060101010101" charset="-122"/>
              <a:sym typeface="Calibri" panose="020F0502020204030204" pitchFamily="34" charset="0"/>
            </a:endParaRPr>
          </a:p>
          <a:p>
            <a:pPr marL="228600" indent="-228600">
              <a:lnSpc>
                <a:spcPct val="150000"/>
              </a:lnSpc>
              <a:spcBef>
                <a:spcPts val="1000"/>
              </a:spcBef>
              <a:buFont typeface="Wingdings" panose="05000000000000000000" pitchFamily="2" charset="2"/>
              <a:buChar char="Ø"/>
            </a:pPr>
            <a:r>
              <a:rPr lang="zh-CN" altLang="en-US" sz="2400" b="1">
                <a:latin typeface="楷体" panose="02010609060101010101" charset="-122"/>
                <a:ea typeface="楷体" panose="02010609060101010101" charset="-122"/>
                <a:cs typeface="楷体" panose="02010609060101010101" charset="-122"/>
                <a:sym typeface="Calibri" panose="020F0502020204030204" pitchFamily="34" charset="0"/>
              </a:rPr>
              <a:t>最后三段的议论重点</a:t>
            </a:r>
            <a:r>
              <a:rPr lang="en-US" altLang="zh-CN" sz="2400" b="1">
                <a:latin typeface="楷体" panose="02010609060101010101" charset="-122"/>
                <a:ea typeface="楷体" panose="02010609060101010101" charset="-122"/>
                <a:cs typeface="楷体" panose="02010609060101010101" charset="-122"/>
                <a:sym typeface="Calibri" panose="020F0502020204030204" pitchFamily="34" charset="0"/>
              </a:rPr>
              <a:t>, </a:t>
            </a:r>
            <a:r>
              <a:rPr lang="zh-CN" altLang="en-US" sz="2400" b="1">
                <a:latin typeface="楷体" panose="02010609060101010101" charset="-122"/>
                <a:ea typeface="楷体" panose="02010609060101010101" charset="-122"/>
                <a:cs typeface="楷体" panose="02010609060101010101" charset="-122"/>
                <a:sym typeface="Calibri" panose="020F0502020204030204" pitchFamily="34" charset="0"/>
              </a:rPr>
              <a:t>控诉吃人的包身工制度</a:t>
            </a:r>
            <a:r>
              <a:rPr lang="en-US" altLang="zh-CN" sz="2400" b="1">
                <a:latin typeface="楷体" panose="02010609060101010101" charset="-122"/>
                <a:ea typeface="楷体" panose="02010609060101010101" charset="-122"/>
                <a:cs typeface="楷体" panose="02010609060101010101" charset="-122"/>
                <a:sym typeface="Calibri" panose="020F0502020204030204" pitchFamily="34" charset="0"/>
              </a:rPr>
              <a:t>, </a:t>
            </a:r>
            <a:r>
              <a:rPr lang="zh-CN" altLang="en-US" sz="2400" b="1">
                <a:latin typeface="楷体" panose="02010609060101010101" charset="-122"/>
                <a:ea typeface="楷体" panose="02010609060101010101" charset="-122"/>
                <a:cs typeface="楷体" panose="02010609060101010101" charset="-122"/>
                <a:sym typeface="Calibri" panose="020F0502020204030204" pitchFamily="34" charset="0"/>
              </a:rPr>
              <a:t>警告中外吃人者。通过事理的议沦</a:t>
            </a:r>
            <a:r>
              <a:rPr lang="en-US" altLang="zh-CN" sz="2400" b="1">
                <a:latin typeface="楷体" panose="02010609060101010101" charset="-122"/>
                <a:ea typeface="楷体" panose="02010609060101010101" charset="-122"/>
                <a:cs typeface="楷体" panose="02010609060101010101" charset="-122"/>
                <a:sym typeface="Calibri" panose="020F0502020204030204" pitchFamily="34" charset="0"/>
              </a:rPr>
              <a:t>, </a:t>
            </a:r>
            <a:r>
              <a:rPr lang="zh-CN" altLang="en-US" sz="2400" b="1">
                <a:solidFill>
                  <a:srgbClr val="0070C0"/>
                </a:solidFill>
                <a:latin typeface="楷体" panose="02010609060101010101" charset="-122"/>
                <a:ea typeface="楷体" panose="02010609060101010101" charset="-122"/>
                <a:cs typeface="楷体" panose="02010609060101010101" charset="-122"/>
                <a:sym typeface="Calibri" panose="020F0502020204030204" pitchFamily="34" charset="0"/>
              </a:rPr>
              <a:t>使文章的主题升华到一个新的高度</a:t>
            </a:r>
            <a:r>
              <a:rPr lang="en-US" altLang="zh-CN" sz="2400" b="1">
                <a:solidFill>
                  <a:srgbClr val="0070C0"/>
                </a:solidFill>
                <a:latin typeface="楷体" panose="02010609060101010101" charset="-122"/>
                <a:ea typeface="楷体" panose="02010609060101010101" charset="-122"/>
                <a:cs typeface="楷体" panose="02010609060101010101" charset="-122"/>
                <a:sym typeface="Calibri" panose="020F0502020204030204" pitchFamily="34" charset="0"/>
              </a:rPr>
              <a:t>, </a:t>
            </a:r>
            <a:r>
              <a:rPr lang="zh-CN" altLang="en-US" sz="2400" b="1">
                <a:solidFill>
                  <a:srgbClr val="0070C0"/>
                </a:solidFill>
                <a:latin typeface="楷体" panose="02010609060101010101" charset="-122"/>
                <a:ea typeface="楷体" panose="02010609060101010101" charset="-122"/>
                <a:cs typeface="楷体" panose="02010609060101010101" charset="-122"/>
                <a:sym typeface="Calibri" panose="020F0502020204030204" pitchFamily="34" charset="0"/>
              </a:rPr>
              <a:t>具有极强的鼓动性和战斗力。</a:t>
            </a:r>
            <a:endParaRPr lang="zh-CN" altLang="en-US" sz="2400" b="1">
              <a:solidFill>
                <a:srgbClr val="0070C0"/>
              </a:solidFill>
              <a:latin typeface="楷体" panose="02010609060101010101" charset="-122"/>
              <a:ea typeface="楷体" panose="02010609060101010101" charset="-122"/>
              <a:cs typeface="楷体" panose="02010609060101010101" charset="-122"/>
              <a:sym typeface="Calibri" panose="020F0502020204030204" pitchFamily="34" charset="0"/>
            </a:endParaRPr>
          </a:p>
          <a:p>
            <a:pPr marL="228600" indent="-228600">
              <a:lnSpc>
                <a:spcPct val="90000"/>
              </a:lnSpc>
              <a:spcBef>
                <a:spcPts val="1000"/>
              </a:spcBef>
              <a:buFont typeface="Arial" panose="020B0604020202020204" pitchFamily="34" charset="0"/>
              <a:buChar char="•"/>
            </a:pPr>
            <a:endParaRPr lang="zh-CN" altLang="en-US" sz="2800">
              <a:latin typeface="Calibri" panose="020F0502020204030204" pitchFamily="34" charset="0"/>
              <a:ea typeface="黑体" panose="02010609060101010101" pitchFamily="49" charset="-122"/>
              <a:sym typeface="Calibri" panose="020F0502020204030204"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fade">
                                      <p:cBhvr>
                                        <p:cTn id="7" dur="500"/>
                                        <p:tgtEl>
                                          <p:spTgt spid="1126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268"/>
                                        </p:tgtEl>
                                        <p:attrNameLst>
                                          <p:attrName>style.visibility</p:attrName>
                                        </p:attrNameLst>
                                      </p:cBhvr>
                                      <p:to>
                                        <p:strVal val="visible"/>
                                      </p:to>
                                    </p:set>
                                    <p:animEffect transition="in" filter="fade">
                                      <p:cBhvr>
                                        <p:cTn id="12" dur="5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ldLvl="0" autoUpdateAnimBg="0"/>
      <p:bldP spid="11268"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569913" y="1595438"/>
            <a:ext cx="7896225" cy="519112"/>
          </a:xfrm>
          <a:prstGeom prst="rect">
            <a:avLst/>
          </a:prstGeom>
          <a:noFill/>
          <a:ln w="9525">
            <a:noFill/>
            <a:miter lim="800000"/>
          </a:ln>
        </p:spPr>
        <p:txBody>
          <a:bodyPr/>
          <a:lstStyle/>
          <a:p>
            <a:pPr eaLnBrk="0" hangingPunct="0">
              <a:lnSpc>
                <a:spcPct val="90000"/>
              </a:lnSpc>
              <a:spcBef>
                <a:spcPts val="1000"/>
              </a:spcBef>
              <a:buFont typeface="Arial" panose="020B0604020202020204" pitchFamily="34" charset="0"/>
              <a:buNone/>
            </a:pPr>
            <a:r>
              <a:rPr lang="zh-CN" altLang="zh-CN" sz="3200">
                <a:latin typeface="Calibri" panose="020F0502020204030204" pitchFamily="34" charset="0"/>
                <a:ea typeface="黑体" panose="02010609060101010101" pitchFamily="49" charset="-122"/>
                <a:sym typeface="Calibri" panose="020F0502020204030204" pitchFamily="34" charset="0"/>
              </a:rPr>
              <a:t>本文以什么为线索贯穿全文的？</a:t>
            </a:r>
            <a:endParaRPr lang="zh-CN" altLang="zh-CN" sz="3200">
              <a:latin typeface="Calibri" panose="020F0502020204030204" pitchFamily="34" charset="0"/>
              <a:sym typeface="Calibri" panose="020F0502020204030204" pitchFamily="34" charset="0"/>
            </a:endParaRPr>
          </a:p>
        </p:txBody>
      </p:sp>
      <p:sp>
        <p:nvSpPr>
          <p:cNvPr id="12291" name="Text Box 3"/>
          <p:cNvSpPr txBox="1">
            <a:spLocks noChangeArrowheads="1"/>
          </p:cNvSpPr>
          <p:nvPr/>
        </p:nvSpPr>
        <p:spPr bwMode="auto">
          <a:xfrm>
            <a:off x="515938" y="2106613"/>
            <a:ext cx="8124825" cy="822325"/>
          </a:xfrm>
          <a:prstGeom prst="rect">
            <a:avLst/>
          </a:prstGeom>
          <a:noFill/>
          <a:ln w="9525">
            <a:noFill/>
            <a:miter lim="800000"/>
          </a:ln>
        </p:spPr>
        <p:txBody>
          <a:bodyPr>
            <a:spAutoFit/>
          </a:bodyPr>
          <a:lstStyle/>
          <a:p>
            <a:pPr eaLnBrk="0" hangingPunct="0">
              <a:spcBef>
                <a:spcPct val="50000"/>
              </a:spcBef>
              <a:buFont typeface="Arial" panose="020B0604020202020204" pitchFamily="34" charset="0"/>
              <a:buNone/>
            </a:pPr>
            <a:r>
              <a:rPr lang="zh-CN" altLang="zh-CN" sz="2400" b="1">
                <a:latin typeface="Times New Roman" panose="02020603050405020304" pitchFamily="18" charset="0"/>
                <a:ea typeface="黑体" panose="02010609060101010101" pitchFamily="49" charset="-122"/>
              </a:rPr>
              <a:t>这篇报告文学材料丰富，画面广阔，揭示深刻，采用了双线交织的结构形式。</a:t>
            </a:r>
            <a:endParaRPr lang="zh-CN" altLang="zh-CN" sz="2400" b="1">
              <a:latin typeface="Times New Roman" panose="02020603050405020304" pitchFamily="18" charset="0"/>
              <a:ea typeface="黑体" panose="02010609060101010101" pitchFamily="49" charset="-122"/>
            </a:endParaRPr>
          </a:p>
        </p:txBody>
      </p:sp>
      <p:sp>
        <p:nvSpPr>
          <p:cNvPr id="12292" name="Text Box 4"/>
          <p:cNvSpPr txBox="1">
            <a:spLocks noChangeArrowheads="1"/>
          </p:cNvSpPr>
          <p:nvPr/>
        </p:nvSpPr>
        <p:spPr bwMode="auto">
          <a:xfrm>
            <a:off x="369888" y="3179763"/>
            <a:ext cx="1028700" cy="519112"/>
          </a:xfrm>
          <a:prstGeom prst="rect">
            <a:avLst/>
          </a:prstGeom>
          <a:solidFill>
            <a:srgbClr val="F0F6DA"/>
          </a:solidFill>
          <a:ln w="9525">
            <a:solidFill>
              <a:srgbClr val="C3C3A9"/>
            </a:solidFill>
            <a:miter lim="800000"/>
          </a:ln>
        </p:spPr>
        <p:txBody>
          <a:bodyPr>
            <a:spAutoFit/>
          </a:bodyPr>
          <a:lstStyle/>
          <a:p>
            <a:pPr eaLnBrk="0" hangingPunct="0">
              <a:spcBef>
                <a:spcPct val="50000"/>
              </a:spcBef>
              <a:buFont typeface="Arial" panose="020B0604020202020204" pitchFamily="34" charset="0"/>
              <a:buNone/>
            </a:pPr>
            <a:r>
              <a:rPr lang="zh-CN" altLang="zh-CN" sz="2800" b="1">
                <a:latin typeface="Times New Roman" panose="02020603050405020304" pitchFamily="18" charset="0"/>
                <a:ea typeface="楷体_GB2312"/>
                <a:cs typeface="楷体_GB2312"/>
              </a:rPr>
              <a:t>主线</a:t>
            </a:r>
            <a:endParaRPr lang="zh-CN" altLang="zh-CN" sz="2800" b="1">
              <a:latin typeface="Times New Roman" panose="02020603050405020304" pitchFamily="18" charset="0"/>
              <a:ea typeface="楷体_GB2312"/>
              <a:cs typeface="楷体_GB2312"/>
            </a:endParaRPr>
          </a:p>
        </p:txBody>
      </p:sp>
      <p:sp>
        <p:nvSpPr>
          <p:cNvPr id="12293" name="Text Box 5"/>
          <p:cNvSpPr txBox="1">
            <a:spLocks noChangeArrowheads="1"/>
          </p:cNvSpPr>
          <p:nvPr/>
        </p:nvSpPr>
        <p:spPr bwMode="auto">
          <a:xfrm>
            <a:off x="1455738" y="3035300"/>
            <a:ext cx="7010400" cy="1555750"/>
          </a:xfrm>
          <a:prstGeom prst="rect">
            <a:avLst/>
          </a:prstGeom>
          <a:solidFill>
            <a:srgbClr val="F0F6DA"/>
          </a:solidFill>
          <a:ln w="9525">
            <a:solidFill>
              <a:srgbClr val="C3C3A9"/>
            </a:solidFill>
            <a:miter lim="800000"/>
          </a:ln>
        </p:spPr>
        <p:txBody>
          <a:bodyPr>
            <a:spAutoFit/>
          </a:bodyPr>
          <a:lstStyle/>
          <a:p>
            <a:pPr eaLnBrk="0" hangingPunct="0">
              <a:spcBef>
                <a:spcPct val="50000"/>
              </a:spcBef>
              <a:buFont typeface="Arial" panose="020B0604020202020204" pitchFamily="34" charset="0"/>
              <a:buNone/>
            </a:pPr>
            <a:r>
              <a:rPr lang="zh-CN" altLang="zh-CN" sz="2400" b="1">
                <a:latin typeface="Times New Roman" panose="02020603050405020304" pitchFamily="18" charset="0"/>
              </a:rPr>
              <a:t>以时间为序，描绘包身工一整天的生活和劳动画面：清晨起床→吃早饭→上工→黄昏收工。这四个片段从生活条件恶劣、劳动条件恶劣两方面形象地反映出包身工悲惨的生活和劳动情况。</a:t>
            </a:r>
            <a:endParaRPr lang="zh-CN" altLang="zh-CN" sz="2400" b="1">
              <a:latin typeface="Times New Roman" panose="02020603050405020304" pitchFamily="18" charset="0"/>
            </a:endParaRPr>
          </a:p>
        </p:txBody>
      </p:sp>
      <p:sp>
        <p:nvSpPr>
          <p:cNvPr id="12294" name="Text Box 6"/>
          <p:cNvSpPr txBox="1">
            <a:spLocks noChangeArrowheads="1"/>
          </p:cNvSpPr>
          <p:nvPr/>
        </p:nvSpPr>
        <p:spPr bwMode="auto">
          <a:xfrm>
            <a:off x="369888" y="5411788"/>
            <a:ext cx="1028700" cy="519112"/>
          </a:xfrm>
          <a:prstGeom prst="rect">
            <a:avLst/>
          </a:prstGeom>
          <a:solidFill>
            <a:srgbClr val="F0F6DA"/>
          </a:solidFill>
          <a:ln w="9525">
            <a:solidFill>
              <a:srgbClr val="C3C3A9"/>
            </a:solidFill>
            <a:miter lim="800000"/>
          </a:ln>
        </p:spPr>
        <p:txBody>
          <a:bodyPr>
            <a:spAutoFit/>
          </a:bodyPr>
          <a:lstStyle/>
          <a:p>
            <a:pPr eaLnBrk="0" hangingPunct="0">
              <a:spcBef>
                <a:spcPct val="50000"/>
              </a:spcBef>
              <a:buFont typeface="Arial" panose="020B0604020202020204" pitchFamily="34" charset="0"/>
              <a:buNone/>
            </a:pPr>
            <a:r>
              <a:rPr lang="zh-CN" altLang="zh-CN" sz="2800" b="1">
                <a:latin typeface="Times New Roman" panose="02020603050405020304" pitchFamily="18" charset="0"/>
                <a:ea typeface="楷体_GB2312"/>
                <a:cs typeface="楷体_GB2312"/>
              </a:rPr>
              <a:t>副线</a:t>
            </a:r>
            <a:r>
              <a:rPr lang="zh-CN" altLang="zh-CN" sz="2400">
                <a:latin typeface="Times New Roman" panose="02020603050405020304" pitchFamily="18" charset="0"/>
              </a:rPr>
              <a:t>  </a:t>
            </a:r>
            <a:endParaRPr lang="zh-CN" altLang="zh-CN" sz="2400">
              <a:latin typeface="Times New Roman" panose="02020603050405020304" pitchFamily="18" charset="0"/>
            </a:endParaRPr>
          </a:p>
        </p:txBody>
      </p:sp>
      <p:sp>
        <p:nvSpPr>
          <p:cNvPr id="12295" name="Text Box 7"/>
          <p:cNvSpPr txBox="1">
            <a:spLocks noChangeArrowheads="1"/>
          </p:cNvSpPr>
          <p:nvPr/>
        </p:nvSpPr>
        <p:spPr bwMode="auto">
          <a:xfrm>
            <a:off x="1468438" y="5226050"/>
            <a:ext cx="7010400" cy="1189038"/>
          </a:xfrm>
          <a:prstGeom prst="rect">
            <a:avLst/>
          </a:prstGeom>
          <a:solidFill>
            <a:srgbClr val="F0F6DA"/>
          </a:solidFill>
          <a:ln w="9525">
            <a:solidFill>
              <a:srgbClr val="C3C3A9"/>
            </a:solidFill>
            <a:miter lim="800000"/>
          </a:ln>
        </p:spPr>
        <p:txBody>
          <a:bodyPr>
            <a:spAutoFit/>
          </a:bodyPr>
          <a:lstStyle/>
          <a:p>
            <a:pPr eaLnBrk="0" hangingPunct="0">
              <a:spcBef>
                <a:spcPct val="50000"/>
              </a:spcBef>
              <a:buFont typeface="Arial" panose="020B0604020202020204" pitchFamily="34" charset="0"/>
              <a:buNone/>
            </a:pPr>
            <a:r>
              <a:rPr lang="zh-CN" altLang="zh-CN" sz="2400" b="1">
                <a:latin typeface="Times New Roman" panose="02020603050405020304" pitchFamily="18" charset="0"/>
              </a:rPr>
              <a:t>文中穿插着包身工制度的形成发展及膨大的状况，揭露了</a:t>
            </a:r>
            <a:r>
              <a:rPr lang="zh-CN" altLang="zh-CN" sz="2400" b="1">
                <a:solidFill>
                  <a:srgbClr val="FF0000"/>
                </a:solidFill>
              </a:rPr>
              <a:t>包身工制度的残酷和黑暗及其必然灭亡的历史趋势。</a:t>
            </a:r>
            <a:endParaRPr lang="zh-CN" altLang="zh-CN" sz="2400" b="1">
              <a:solidFill>
                <a:srgbClr val="FF0000"/>
              </a:solidFill>
            </a:endParaRPr>
          </a:p>
        </p:txBody>
      </p:sp>
      <p:sp>
        <p:nvSpPr>
          <p:cNvPr id="21511" name="文本框 2"/>
          <p:cNvSpPr txBox="1">
            <a:spLocks noChangeArrowheads="1"/>
          </p:cNvSpPr>
          <p:nvPr/>
        </p:nvSpPr>
        <p:spPr bwMode="auto">
          <a:xfrm>
            <a:off x="22225" y="939800"/>
            <a:ext cx="1724025" cy="706438"/>
          </a:xfrm>
          <a:prstGeom prst="rect">
            <a:avLst/>
          </a:prstGeom>
          <a:noFill/>
          <a:ln w="9525">
            <a:noFill/>
            <a:miter lim="800000"/>
          </a:ln>
        </p:spPr>
        <p:txBody>
          <a:bodyPr wrap="none">
            <a:spAutoFit/>
          </a:bodyPr>
          <a:lstStyle/>
          <a:p>
            <a:pPr eaLnBrk="0" hangingPunct="0"/>
            <a:r>
              <a:rPr lang="zh-CN" altLang="en-US" sz="4000" b="1">
                <a:solidFill>
                  <a:srgbClr val="FF0000"/>
                </a:solidFill>
              </a:rPr>
              <a:t>思考：</a:t>
            </a:r>
            <a:endParaRPr lang="zh-CN" altLang="en-US" sz="4000" b="1">
              <a:solidFill>
                <a:srgbClr val="FF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fade">
                                      <p:cBhvr>
                                        <p:cTn id="7" dur="500"/>
                                        <p:tgtEl>
                                          <p:spTgt spid="1229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291"/>
                                        </p:tgtEl>
                                        <p:attrNameLst>
                                          <p:attrName>style.visibility</p:attrName>
                                        </p:attrNameLst>
                                      </p:cBhvr>
                                      <p:to>
                                        <p:strVal val="visible"/>
                                      </p:to>
                                    </p:set>
                                    <p:animEffect transition="in" filter="fade">
                                      <p:cBhvr>
                                        <p:cTn id="12" dur="500"/>
                                        <p:tgtEl>
                                          <p:spTgt spid="1229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292"/>
                                        </p:tgtEl>
                                        <p:attrNameLst>
                                          <p:attrName>style.visibility</p:attrName>
                                        </p:attrNameLst>
                                      </p:cBhvr>
                                      <p:to>
                                        <p:strVal val="visible"/>
                                      </p:to>
                                    </p:set>
                                    <p:animEffect transition="in" filter="fade">
                                      <p:cBhvr>
                                        <p:cTn id="17" dur="500"/>
                                        <p:tgtEl>
                                          <p:spTgt spid="1229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293"/>
                                        </p:tgtEl>
                                        <p:attrNameLst>
                                          <p:attrName>style.visibility</p:attrName>
                                        </p:attrNameLst>
                                      </p:cBhvr>
                                      <p:to>
                                        <p:strVal val="visible"/>
                                      </p:to>
                                    </p:set>
                                    <p:animEffect transition="in" filter="fade">
                                      <p:cBhvr>
                                        <p:cTn id="22" dur="500"/>
                                        <p:tgtEl>
                                          <p:spTgt spid="1229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294"/>
                                        </p:tgtEl>
                                        <p:attrNameLst>
                                          <p:attrName>style.visibility</p:attrName>
                                        </p:attrNameLst>
                                      </p:cBhvr>
                                      <p:to>
                                        <p:strVal val="visible"/>
                                      </p:to>
                                    </p:set>
                                    <p:animEffect transition="in" filter="fade">
                                      <p:cBhvr>
                                        <p:cTn id="27" dur="500"/>
                                        <p:tgtEl>
                                          <p:spTgt spid="1229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295"/>
                                        </p:tgtEl>
                                        <p:attrNameLst>
                                          <p:attrName>style.visibility</p:attrName>
                                        </p:attrNameLst>
                                      </p:cBhvr>
                                      <p:to>
                                        <p:strVal val="visible"/>
                                      </p:to>
                                    </p:set>
                                    <p:animEffect transition="in" filter="fade">
                                      <p:cBhvr>
                                        <p:cTn id="32" dur="500"/>
                                        <p:tgtEl>
                                          <p:spTgt spid="12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1" grpId="0" bldLvl="0"/>
      <p:bldP spid="12292" grpId="0" bldLvl="0" animBg="1" autoUpdateAnimBg="0"/>
      <p:bldP spid="12293" grpId="0" bldLvl="0" animBg="1"/>
      <p:bldP spid="12294" grpId="0" bldLvl="0" animBg="1" autoUpdateAnimBg="0"/>
      <p:bldP spid="12295" grpId="0" bldLvl="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10"/>
          <p:cNvSpPr txBox="1">
            <a:spLocks noChangeArrowheads="1"/>
          </p:cNvSpPr>
          <p:nvPr/>
        </p:nvSpPr>
        <p:spPr bwMode="auto">
          <a:xfrm>
            <a:off x="301625" y="4422775"/>
            <a:ext cx="3957638" cy="520700"/>
          </a:xfrm>
          <a:prstGeom prst="rect">
            <a:avLst/>
          </a:prstGeom>
          <a:noFill/>
          <a:ln w="9525">
            <a:noFill/>
            <a:miter lim="800000"/>
          </a:ln>
        </p:spPr>
        <p:txBody>
          <a:bodyPr>
            <a:spAutoFit/>
          </a:bodyPr>
          <a:lstStyle/>
          <a:p>
            <a:pPr>
              <a:lnSpc>
                <a:spcPct val="90000"/>
              </a:lnSpc>
              <a:spcBef>
                <a:spcPct val="50000"/>
              </a:spcBef>
              <a:buFont typeface="Arial" panose="020B0604020202020204" pitchFamily="34" charset="0"/>
              <a:buNone/>
            </a:pPr>
            <a:r>
              <a:rPr lang="zh-CN" altLang="zh-CN" sz="2800" b="1">
                <a:latin typeface="Times New Roman" panose="02020603050405020304" pitchFamily="18" charset="0"/>
                <a:ea typeface="方正姚体"/>
                <a:cs typeface="方正姚体"/>
                <a:sym typeface="Calibri" panose="020F0502020204030204" pitchFamily="34" charset="0"/>
              </a:rPr>
              <a:t>穿的“拷绸”之类</a:t>
            </a:r>
            <a:endParaRPr lang="zh-CN" altLang="zh-CN" sz="2800" b="1">
              <a:latin typeface="Times New Roman" panose="02020603050405020304" pitchFamily="18" charset="0"/>
              <a:ea typeface="方正姚体"/>
              <a:cs typeface="方正姚体"/>
              <a:sym typeface="Calibri" panose="020F0502020204030204" pitchFamily="34" charset="0"/>
            </a:endParaRPr>
          </a:p>
        </p:txBody>
      </p:sp>
      <p:sp>
        <p:nvSpPr>
          <p:cNvPr id="13316" name="Text Box 11"/>
          <p:cNvSpPr txBox="1">
            <a:spLocks noChangeArrowheads="1"/>
          </p:cNvSpPr>
          <p:nvPr/>
        </p:nvSpPr>
        <p:spPr bwMode="auto">
          <a:xfrm>
            <a:off x="255588" y="4905375"/>
            <a:ext cx="8480425" cy="946150"/>
          </a:xfrm>
          <a:prstGeom prst="rect">
            <a:avLst/>
          </a:prstGeom>
          <a:noFill/>
          <a:ln w="9525">
            <a:noFill/>
            <a:miter lim="800000"/>
          </a:ln>
        </p:spPr>
        <p:txBody>
          <a:bodyPr>
            <a:spAutoFit/>
          </a:bodyPr>
          <a:lstStyle/>
          <a:p>
            <a:pPr>
              <a:lnSpc>
                <a:spcPct val="90000"/>
              </a:lnSpc>
              <a:spcBef>
                <a:spcPct val="50000"/>
              </a:spcBef>
              <a:buFont typeface="Arial" panose="020B0604020202020204" pitchFamily="34" charset="0"/>
              <a:buNone/>
            </a:pPr>
            <a:r>
              <a:rPr lang="zh-CN" altLang="zh-CN" sz="2800" b="1">
                <a:latin typeface="Times New Roman" panose="02020603050405020304" pitchFamily="18" charset="0"/>
                <a:ea typeface="方正姚体"/>
                <a:cs typeface="方正姚体"/>
                <a:sym typeface="Calibri" panose="020F0502020204030204" pitchFamily="34" charset="0"/>
              </a:rPr>
              <a:t>收入不仅可以放债起屋买田，还能兼营茶楼浴室理发一类的买卖．</a:t>
            </a:r>
            <a:endParaRPr lang="zh-CN" altLang="zh-CN" sz="2800" b="1">
              <a:latin typeface="Times New Roman" panose="02020603050405020304" pitchFamily="18" charset="0"/>
              <a:ea typeface="方正姚体"/>
              <a:cs typeface="方正姚体"/>
              <a:sym typeface="Calibri" panose="020F0502020204030204" pitchFamily="34" charset="0"/>
            </a:endParaRPr>
          </a:p>
        </p:txBody>
      </p:sp>
      <p:sp>
        <p:nvSpPr>
          <p:cNvPr id="13317" name="Text Box 12"/>
          <p:cNvSpPr txBox="1">
            <a:spLocks noChangeArrowheads="1"/>
          </p:cNvSpPr>
          <p:nvPr/>
        </p:nvSpPr>
        <p:spPr bwMode="auto">
          <a:xfrm>
            <a:off x="82550" y="5976938"/>
            <a:ext cx="1331913" cy="457200"/>
          </a:xfrm>
          <a:prstGeom prst="rect">
            <a:avLst/>
          </a:prstGeom>
          <a:noFill/>
          <a:ln w="9525">
            <a:noFill/>
            <a:miter lim="800000"/>
          </a:ln>
        </p:spPr>
        <p:txBody>
          <a:bodyPr>
            <a:spAutoFit/>
          </a:bodyPr>
          <a:lstStyle/>
          <a:p>
            <a:pPr>
              <a:lnSpc>
                <a:spcPct val="90000"/>
              </a:lnSpc>
              <a:spcBef>
                <a:spcPct val="50000"/>
              </a:spcBef>
              <a:buFont typeface="Arial" panose="020B0604020202020204" pitchFamily="34" charset="0"/>
              <a:buNone/>
            </a:pPr>
            <a:r>
              <a:rPr lang="zh-CN" altLang="zh-CN" sz="2400" b="1">
                <a:solidFill>
                  <a:srgbClr val="FF0000"/>
                </a:solidFill>
                <a:latin typeface="Times New Roman" panose="02020603050405020304" pitchFamily="18" charset="0"/>
                <a:ea typeface="方正姚体"/>
                <a:cs typeface="方正姚体"/>
                <a:sym typeface="Calibri" panose="020F0502020204030204" pitchFamily="34" charset="0"/>
              </a:rPr>
              <a:t>作用</a:t>
            </a:r>
            <a:endParaRPr lang="zh-CN" altLang="zh-CN" sz="2400" b="1">
              <a:solidFill>
                <a:srgbClr val="FF0000"/>
              </a:solidFill>
              <a:latin typeface="Times New Roman" panose="02020603050405020304" pitchFamily="18" charset="0"/>
              <a:ea typeface="方正姚体"/>
              <a:cs typeface="方正姚体"/>
              <a:sym typeface="Calibri" panose="020F0502020204030204" pitchFamily="34" charset="0"/>
            </a:endParaRPr>
          </a:p>
        </p:txBody>
      </p:sp>
      <p:sp>
        <p:nvSpPr>
          <p:cNvPr id="13318" name="Text Box 13"/>
          <p:cNvSpPr txBox="1">
            <a:spLocks noChangeArrowheads="1"/>
          </p:cNvSpPr>
          <p:nvPr/>
        </p:nvSpPr>
        <p:spPr bwMode="auto">
          <a:xfrm>
            <a:off x="900113" y="5761038"/>
            <a:ext cx="8243887" cy="946150"/>
          </a:xfrm>
          <a:prstGeom prst="rect">
            <a:avLst/>
          </a:prstGeom>
          <a:noFill/>
          <a:ln w="9525">
            <a:noFill/>
            <a:miter lim="800000"/>
          </a:ln>
        </p:spPr>
        <p:txBody>
          <a:bodyPr>
            <a:spAutoFit/>
          </a:bodyPr>
          <a:lstStyle/>
          <a:p>
            <a:pPr>
              <a:lnSpc>
                <a:spcPct val="90000"/>
              </a:lnSpc>
              <a:spcBef>
                <a:spcPct val="50000"/>
              </a:spcBef>
              <a:buFont typeface="Arial" panose="020B0604020202020204" pitchFamily="34" charset="0"/>
              <a:buNone/>
            </a:pPr>
            <a:r>
              <a:rPr lang="zh-CN" altLang="zh-CN" sz="2800" b="1">
                <a:latin typeface="Times New Roman" panose="02020603050405020304" pitchFamily="18" charset="0"/>
                <a:ea typeface="黑体" panose="02010609060101010101" pitchFamily="49" charset="-122"/>
                <a:sym typeface="Calibri" panose="020F0502020204030204" pitchFamily="34" charset="0"/>
              </a:rPr>
              <a:t>刻画出包身工奴隶一般的生活，揭露了帝国主义和中国封建势力相勾结残酷压榨包身工血汗的罪行。</a:t>
            </a:r>
            <a:endParaRPr lang="zh-CN" altLang="zh-CN" sz="2800" b="1">
              <a:latin typeface="Times New Roman" panose="02020603050405020304" pitchFamily="18" charset="0"/>
              <a:ea typeface="黑体" panose="02010609060101010101" pitchFamily="49" charset="-122"/>
              <a:sym typeface="Calibri" panose="020F0502020204030204" pitchFamily="34" charset="0"/>
            </a:endParaRPr>
          </a:p>
        </p:txBody>
      </p:sp>
      <p:sp>
        <p:nvSpPr>
          <p:cNvPr id="13319" name="Text Box 9"/>
          <p:cNvSpPr txBox="1">
            <a:spLocks noChangeArrowheads="1"/>
          </p:cNvSpPr>
          <p:nvPr/>
        </p:nvSpPr>
        <p:spPr bwMode="auto">
          <a:xfrm>
            <a:off x="42863" y="4068763"/>
            <a:ext cx="1409700" cy="457200"/>
          </a:xfrm>
          <a:prstGeom prst="rect">
            <a:avLst/>
          </a:prstGeom>
          <a:noFill/>
          <a:ln w="9525">
            <a:noFill/>
            <a:miter lim="800000"/>
          </a:ln>
        </p:spPr>
        <p:txBody>
          <a:bodyPr>
            <a:spAutoFit/>
          </a:bodyPr>
          <a:lstStyle/>
          <a:p>
            <a:pPr>
              <a:lnSpc>
                <a:spcPct val="90000"/>
              </a:lnSpc>
              <a:spcBef>
                <a:spcPct val="50000"/>
              </a:spcBef>
              <a:buFont typeface="Arial" panose="020B0604020202020204" pitchFamily="34" charset="0"/>
              <a:buNone/>
            </a:pPr>
            <a:r>
              <a:rPr lang="zh-CN" altLang="zh-CN" sz="2400" b="1">
                <a:solidFill>
                  <a:srgbClr val="FF0000"/>
                </a:solidFill>
                <a:latin typeface="Times New Roman" panose="02020603050405020304" pitchFamily="18" charset="0"/>
                <a:ea typeface="方正姚体"/>
                <a:cs typeface="方正姚体"/>
                <a:sym typeface="Calibri" panose="020F0502020204030204" pitchFamily="34" charset="0"/>
              </a:rPr>
              <a:t>带工老板</a:t>
            </a:r>
            <a:endParaRPr lang="zh-CN" altLang="zh-CN" sz="2400" b="1">
              <a:solidFill>
                <a:srgbClr val="FF0000"/>
              </a:solidFill>
              <a:latin typeface="Times New Roman" panose="02020603050405020304" pitchFamily="18" charset="0"/>
              <a:ea typeface="方正姚体"/>
              <a:cs typeface="方正姚体"/>
              <a:sym typeface="Calibri" panose="020F0502020204030204" pitchFamily="34" charset="0"/>
            </a:endParaRPr>
          </a:p>
        </p:txBody>
      </p:sp>
      <p:sp>
        <p:nvSpPr>
          <p:cNvPr id="22534" name="Rectangle 2"/>
          <p:cNvSpPr>
            <a:spLocks noGrp="1" noRot="1" noChangeArrowheads="1"/>
          </p:cNvSpPr>
          <p:nvPr/>
        </p:nvSpPr>
        <p:spPr bwMode="auto">
          <a:xfrm>
            <a:off x="301625" y="928688"/>
            <a:ext cx="1395413" cy="585787"/>
          </a:xfrm>
          <a:prstGeom prst="rect">
            <a:avLst/>
          </a:prstGeom>
          <a:solidFill>
            <a:schemeClr val="accent1"/>
          </a:solidFill>
          <a:ln w="9525">
            <a:noFill/>
            <a:miter lim="800000"/>
          </a:ln>
        </p:spPr>
        <p:txBody>
          <a:bodyPr lIns="90170" tIns="46990" rIns="90170" bIns="46990" anchor="ctr"/>
          <a:lstStyle/>
          <a:p>
            <a:pPr marL="914400" indent="-914400">
              <a:lnSpc>
                <a:spcPct val="90000"/>
              </a:lnSpc>
            </a:pPr>
            <a:r>
              <a:rPr lang="zh-CN" altLang="zh-CN" sz="4400" b="1">
                <a:latin typeface="Calibri Light" panose="020F0302020204030204"/>
                <a:ea typeface="华文隶书"/>
                <a:cs typeface="华文隶书"/>
                <a:sym typeface="Calibri Light" panose="020F0302020204030204"/>
              </a:rPr>
              <a:t>对比</a:t>
            </a:r>
            <a:endParaRPr lang="zh-CN" altLang="zh-CN" sz="4400" b="1">
              <a:latin typeface="Calibri Light" panose="020F0302020204030204"/>
              <a:ea typeface="华文隶书"/>
              <a:cs typeface="华文隶书"/>
              <a:sym typeface="Calibri Light" panose="020F0302020204030204"/>
            </a:endParaRPr>
          </a:p>
        </p:txBody>
      </p:sp>
      <p:sp>
        <p:nvSpPr>
          <p:cNvPr id="13321" name="Rectangle 3"/>
          <p:cNvSpPr>
            <a:spLocks noGrp="1" noRot="1" noChangeArrowheads="1"/>
          </p:cNvSpPr>
          <p:nvPr/>
        </p:nvSpPr>
        <p:spPr bwMode="auto">
          <a:xfrm>
            <a:off x="996950" y="1249363"/>
            <a:ext cx="6524625" cy="349250"/>
          </a:xfrm>
          <a:prstGeom prst="rect">
            <a:avLst/>
          </a:prstGeom>
          <a:noFill/>
          <a:ln w="9525">
            <a:noFill/>
            <a:miter lim="800000"/>
          </a:ln>
        </p:spPr>
        <p:txBody>
          <a:bodyPr/>
          <a:lstStyle/>
          <a:p>
            <a:pPr marL="2057400" lvl="4" indent="-228600">
              <a:lnSpc>
                <a:spcPct val="90000"/>
              </a:lnSpc>
              <a:spcBef>
                <a:spcPts val="500"/>
              </a:spcBef>
              <a:buFont typeface="Arial" panose="020B0604020202020204" pitchFamily="34" charset="0"/>
              <a:buNone/>
            </a:pPr>
            <a:r>
              <a:rPr lang="zh-CN" altLang="zh-CN" sz="3600" b="1">
                <a:solidFill>
                  <a:srgbClr val="FF0000"/>
                </a:solidFill>
                <a:latin typeface="Calibri" panose="020F0502020204030204" pitchFamily="34" charset="0"/>
                <a:ea typeface="华文隶书"/>
                <a:cs typeface="华文隶书"/>
                <a:sym typeface="Calibri" panose="020F0502020204030204" pitchFamily="34" charset="0"/>
              </a:rPr>
              <a:t>包身工与代工老板的对比：</a:t>
            </a:r>
            <a:endParaRPr lang="zh-CN" altLang="zh-CN" sz="3600" b="1">
              <a:solidFill>
                <a:srgbClr val="FF0000"/>
              </a:solidFill>
              <a:latin typeface="Calibri" panose="020F0502020204030204" pitchFamily="34" charset="0"/>
              <a:ea typeface="华文隶书"/>
              <a:cs typeface="华文隶书"/>
              <a:sym typeface="Calibri" panose="020F0502020204030204" pitchFamily="34" charset="0"/>
            </a:endParaRPr>
          </a:p>
        </p:txBody>
      </p:sp>
      <p:sp>
        <p:nvSpPr>
          <p:cNvPr id="13322" name="Text Box 4"/>
          <p:cNvSpPr txBox="1">
            <a:spLocks noChangeArrowheads="1"/>
          </p:cNvSpPr>
          <p:nvPr/>
        </p:nvSpPr>
        <p:spPr bwMode="auto">
          <a:xfrm>
            <a:off x="250825" y="2174875"/>
            <a:ext cx="8893175" cy="579438"/>
          </a:xfrm>
          <a:prstGeom prst="rect">
            <a:avLst/>
          </a:prstGeom>
          <a:noFill/>
          <a:ln>
            <a:noFill/>
          </a:ln>
          <a:effec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spcBef>
                <a:spcPct val="50000"/>
              </a:spcBef>
              <a:buFont typeface="Arial" panose="020B0604020202020204" pitchFamily="34" charset="0"/>
              <a:buNone/>
              <a:defRPr/>
            </a:pPr>
            <a:r>
              <a:rPr lang="zh-CN" altLang="en-US" sz="2800" b="1" dirty="0" smtClean="0">
                <a:effectLst>
                  <a:outerShdw blurRad="38100" dist="38100" dir="2700000" algn="tl">
                    <a:srgbClr val="C0C0C0"/>
                  </a:outerShdw>
                </a:effectLst>
                <a:latin typeface="Times New Roman" panose="02020603050405020304" pitchFamily="18" charset="0"/>
                <a:ea typeface="方正姚体" panose="02010601030101010101" pitchFamily="2" charset="-122"/>
              </a:rPr>
              <a:t>住的“充满了汗臭、粪臭和湿气”“像鸽笼一般”的工房</a:t>
            </a:r>
            <a:r>
              <a:rPr lang="zh-CN" altLang="en-US" sz="3200" b="1" dirty="0" smtClean="0">
                <a:effectLst>
                  <a:outerShdw blurRad="38100" dist="38100" dir="2700000" algn="tl">
                    <a:srgbClr val="C0C0C0"/>
                  </a:outerShdw>
                </a:effectLst>
                <a:latin typeface="Times New Roman" panose="02020603050405020304" pitchFamily="18" charset="0"/>
                <a:ea typeface="方正姚体" panose="02010601030101010101" pitchFamily="2" charset="-122"/>
              </a:rPr>
              <a:t>；</a:t>
            </a:r>
            <a:endParaRPr lang="zh-CN" altLang="en-US" sz="3200" b="1" dirty="0" smtClean="0">
              <a:effectLst>
                <a:outerShdw blurRad="38100" dist="38100" dir="2700000" algn="tl">
                  <a:srgbClr val="C0C0C0"/>
                </a:outerShdw>
              </a:effectLst>
              <a:latin typeface="Times New Roman" panose="02020603050405020304" pitchFamily="18" charset="0"/>
              <a:ea typeface="方正姚体" panose="02010601030101010101" pitchFamily="2" charset="-122"/>
            </a:endParaRPr>
          </a:p>
        </p:txBody>
      </p:sp>
      <p:sp>
        <p:nvSpPr>
          <p:cNvPr id="13323" name="Text Box 5"/>
          <p:cNvSpPr txBox="1">
            <a:spLocks noChangeArrowheads="1"/>
          </p:cNvSpPr>
          <p:nvPr/>
        </p:nvSpPr>
        <p:spPr bwMode="auto">
          <a:xfrm>
            <a:off x="255588" y="3509963"/>
            <a:ext cx="4972050" cy="519112"/>
          </a:xfrm>
          <a:prstGeom prst="rect">
            <a:avLst/>
          </a:prstGeom>
          <a:noFill/>
          <a:ln>
            <a:noFill/>
          </a:ln>
          <a:effec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spcBef>
                <a:spcPct val="50000"/>
              </a:spcBef>
              <a:buFont typeface="Arial" panose="020B0604020202020204" pitchFamily="34" charset="0"/>
              <a:buNone/>
              <a:defRPr/>
            </a:pPr>
            <a:r>
              <a:rPr lang="zh-CN" altLang="en-US" sz="2800" b="1" dirty="0" smtClean="0">
                <a:effectLst>
                  <a:outerShdw blurRad="38100" dist="38100" dir="2700000" algn="tl">
                    <a:srgbClr val="C0C0C0"/>
                  </a:outerShdw>
                </a:effectLst>
                <a:latin typeface="Times New Roman" panose="02020603050405020304" pitchFamily="18" charset="0"/>
                <a:ea typeface="方正姚体" panose="02010601030101010101" pitchFamily="2" charset="-122"/>
              </a:rPr>
              <a:t>吃的“浆糊一般“的薄粥；</a:t>
            </a:r>
            <a:endParaRPr lang="zh-CN" altLang="en-US" sz="2800" b="1" dirty="0" smtClean="0">
              <a:effectLst>
                <a:outerShdw blurRad="38100" dist="38100" dir="2700000" algn="tl">
                  <a:srgbClr val="C0C0C0"/>
                </a:outerShdw>
              </a:effectLst>
              <a:latin typeface="Times New Roman" panose="02020603050405020304" pitchFamily="18" charset="0"/>
              <a:ea typeface="方正姚体" panose="02010601030101010101" pitchFamily="2" charset="-122"/>
            </a:endParaRPr>
          </a:p>
        </p:txBody>
      </p:sp>
      <p:sp>
        <p:nvSpPr>
          <p:cNvPr id="13324" name="Text Box 6"/>
          <p:cNvSpPr txBox="1">
            <a:spLocks noChangeArrowheads="1"/>
          </p:cNvSpPr>
          <p:nvPr/>
        </p:nvSpPr>
        <p:spPr bwMode="auto">
          <a:xfrm>
            <a:off x="255588" y="3063875"/>
            <a:ext cx="7562850" cy="519113"/>
          </a:xfrm>
          <a:prstGeom prst="rect">
            <a:avLst/>
          </a:prstGeom>
          <a:noFill/>
          <a:ln>
            <a:noFill/>
          </a:ln>
          <a:effec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spcBef>
                <a:spcPct val="50000"/>
              </a:spcBef>
              <a:buFont typeface="Arial" panose="020B0604020202020204" pitchFamily="34" charset="0"/>
              <a:buNone/>
              <a:defRPr/>
            </a:pPr>
            <a:r>
              <a:rPr lang="zh-CN" altLang="en-US" sz="2800" b="1" dirty="0" smtClean="0">
                <a:effectLst>
                  <a:outerShdw blurRad="38100" dist="38100" dir="2700000" algn="tl">
                    <a:srgbClr val="C0C0C0"/>
                  </a:outerShdw>
                </a:effectLst>
                <a:latin typeface="Times New Roman" panose="02020603050405020304" pitchFamily="18" charset="0"/>
                <a:ea typeface="方正姚体" panose="02010601030101010101" pitchFamily="2" charset="-122"/>
              </a:rPr>
              <a:t>穿的“褪色和油脏了的湖绿乃至莲青的短衫”；</a:t>
            </a:r>
            <a:endParaRPr lang="zh-CN" altLang="en-US" sz="2800" b="1" dirty="0" smtClean="0">
              <a:effectLst>
                <a:outerShdw blurRad="38100" dist="38100" dir="2700000" algn="tl">
                  <a:srgbClr val="C0C0C0"/>
                </a:outerShdw>
              </a:effectLst>
              <a:latin typeface="Times New Roman" panose="02020603050405020304" pitchFamily="18" charset="0"/>
              <a:ea typeface="方正姚体" panose="02010601030101010101" pitchFamily="2" charset="-122"/>
            </a:endParaRPr>
          </a:p>
        </p:txBody>
      </p:sp>
      <p:sp>
        <p:nvSpPr>
          <p:cNvPr id="13325" name="Text Box 8"/>
          <p:cNvSpPr txBox="1">
            <a:spLocks noChangeArrowheads="1"/>
          </p:cNvSpPr>
          <p:nvPr/>
        </p:nvSpPr>
        <p:spPr bwMode="auto">
          <a:xfrm>
            <a:off x="90488" y="1831975"/>
            <a:ext cx="1403350" cy="457200"/>
          </a:xfrm>
          <a:prstGeom prst="rect">
            <a:avLst/>
          </a:prstGeom>
          <a:noFill/>
          <a:ln w="9525">
            <a:noFill/>
            <a:miter lim="800000"/>
          </a:ln>
        </p:spPr>
        <p:txBody>
          <a:bodyPr>
            <a:spAutoFit/>
          </a:bodyPr>
          <a:lstStyle/>
          <a:p>
            <a:pPr>
              <a:lnSpc>
                <a:spcPct val="90000"/>
              </a:lnSpc>
              <a:spcBef>
                <a:spcPct val="50000"/>
              </a:spcBef>
              <a:buFont typeface="Arial" panose="020B0604020202020204" pitchFamily="34" charset="0"/>
              <a:buNone/>
            </a:pPr>
            <a:r>
              <a:rPr lang="zh-CN" altLang="zh-CN" sz="2400" b="1">
                <a:solidFill>
                  <a:srgbClr val="FF0000"/>
                </a:solidFill>
                <a:latin typeface="方正姚体"/>
                <a:ea typeface="方正姚体"/>
                <a:cs typeface="方正姚体"/>
                <a:sym typeface="Calibri" panose="020F0502020204030204" pitchFamily="34" charset="0"/>
              </a:rPr>
              <a:t>包身工</a:t>
            </a:r>
            <a:endParaRPr lang="zh-CN" altLang="zh-CN" sz="2400" b="1">
              <a:solidFill>
                <a:srgbClr val="FF0000"/>
              </a:solidFill>
              <a:latin typeface="方正姚体"/>
              <a:ea typeface="方正姚体"/>
              <a:cs typeface="方正姚体"/>
              <a:sym typeface="Calibri" panose="020F0502020204030204"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21">
                                            <p:txEl>
                                              <p:pRg st="0" end="0"/>
                                            </p:txEl>
                                          </p:spTgt>
                                        </p:tgtEl>
                                        <p:attrNameLst>
                                          <p:attrName>style.visibility</p:attrName>
                                        </p:attrNameLst>
                                      </p:cBhvr>
                                      <p:to>
                                        <p:strVal val="visible"/>
                                      </p:to>
                                    </p:set>
                                    <p:animEffect transition="in" filter="fade">
                                      <p:cBhvr>
                                        <p:cTn id="7" dur="500"/>
                                        <p:tgtEl>
                                          <p:spTgt spid="133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325"/>
                                        </p:tgtEl>
                                        <p:attrNameLst>
                                          <p:attrName>style.visibility</p:attrName>
                                        </p:attrNameLst>
                                      </p:cBhvr>
                                      <p:to>
                                        <p:strVal val="visible"/>
                                      </p:to>
                                    </p:set>
                                    <p:animEffect transition="in" filter="fade">
                                      <p:cBhvr>
                                        <p:cTn id="12" dur="500"/>
                                        <p:tgtEl>
                                          <p:spTgt spid="133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322"/>
                                        </p:tgtEl>
                                        <p:attrNameLst>
                                          <p:attrName>style.visibility</p:attrName>
                                        </p:attrNameLst>
                                      </p:cBhvr>
                                      <p:to>
                                        <p:strVal val="visible"/>
                                      </p:to>
                                    </p:set>
                                    <p:animEffect transition="in" filter="fade">
                                      <p:cBhvr>
                                        <p:cTn id="17" dur="500"/>
                                        <p:tgtEl>
                                          <p:spTgt spid="133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324"/>
                                        </p:tgtEl>
                                        <p:attrNameLst>
                                          <p:attrName>style.visibility</p:attrName>
                                        </p:attrNameLst>
                                      </p:cBhvr>
                                      <p:to>
                                        <p:strVal val="visible"/>
                                      </p:to>
                                    </p:set>
                                    <p:animEffect transition="in" filter="fade">
                                      <p:cBhvr>
                                        <p:cTn id="22" dur="500"/>
                                        <p:tgtEl>
                                          <p:spTgt spid="133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323"/>
                                        </p:tgtEl>
                                        <p:attrNameLst>
                                          <p:attrName>style.visibility</p:attrName>
                                        </p:attrNameLst>
                                      </p:cBhvr>
                                      <p:to>
                                        <p:strVal val="visible"/>
                                      </p:to>
                                    </p:set>
                                    <p:animEffect transition="in" filter="fade">
                                      <p:cBhvr>
                                        <p:cTn id="27" dur="500"/>
                                        <p:tgtEl>
                                          <p:spTgt spid="1332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319"/>
                                        </p:tgtEl>
                                        <p:attrNameLst>
                                          <p:attrName>style.visibility</p:attrName>
                                        </p:attrNameLst>
                                      </p:cBhvr>
                                      <p:to>
                                        <p:strVal val="visible"/>
                                      </p:to>
                                    </p:set>
                                    <p:animEffect transition="in" filter="fade">
                                      <p:cBhvr>
                                        <p:cTn id="32" dur="500"/>
                                        <p:tgtEl>
                                          <p:spTgt spid="1331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315"/>
                                        </p:tgtEl>
                                        <p:attrNameLst>
                                          <p:attrName>style.visibility</p:attrName>
                                        </p:attrNameLst>
                                      </p:cBhvr>
                                      <p:to>
                                        <p:strVal val="visible"/>
                                      </p:to>
                                    </p:set>
                                    <p:animEffect transition="in" filter="fade">
                                      <p:cBhvr>
                                        <p:cTn id="37" dur="500"/>
                                        <p:tgtEl>
                                          <p:spTgt spid="133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316"/>
                                        </p:tgtEl>
                                        <p:attrNameLst>
                                          <p:attrName>style.visibility</p:attrName>
                                        </p:attrNameLst>
                                      </p:cBhvr>
                                      <p:to>
                                        <p:strVal val="visible"/>
                                      </p:to>
                                    </p:set>
                                    <p:animEffect transition="in" filter="fade">
                                      <p:cBhvr>
                                        <p:cTn id="42" dur="500"/>
                                        <p:tgtEl>
                                          <p:spTgt spid="1331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3317">
                                            <p:txEl>
                                              <p:pRg st="0" end="0"/>
                                            </p:txEl>
                                          </p:spTgt>
                                        </p:tgtEl>
                                        <p:attrNameLst>
                                          <p:attrName>style.visibility</p:attrName>
                                        </p:attrNameLst>
                                      </p:cBhvr>
                                      <p:to>
                                        <p:strVal val="visible"/>
                                      </p:to>
                                    </p:set>
                                    <p:animEffect transition="in" filter="fade">
                                      <p:cBhvr>
                                        <p:cTn id="47" dur="500"/>
                                        <p:tgtEl>
                                          <p:spTgt spid="13317">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3318"/>
                                        </p:tgtEl>
                                        <p:attrNameLst>
                                          <p:attrName>style.visibility</p:attrName>
                                        </p:attrNameLst>
                                      </p:cBhvr>
                                      <p:to>
                                        <p:strVal val="visible"/>
                                      </p:to>
                                    </p:set>
                                    <p:animEffect transition="in" filter="fade">
                                      <p:cBhvr>
                                        <p:cTn id="52" dur="500"/>
                                        <p:tgtEl>
                                          <p:spTgt spid="13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autoUpdateAnimBg="0"/>
      <p:bldP spid="13316" grpId="0" autoUpdateAnimBg="0"/>
      <p:bldP spid="13318" grpId="0" autoUpdateAnimBg="0"/>
      <p:bldP spid="13319" grpId="0" autoUpdateAnimBg="0"/>
      <p:bldP spid="13322" grpId="0" autoUpdateAnimBg="0"/>
      <p:bldP spid="13323" grpId="0" autoUpdateAnimBg="0"/>
      <p:bldP spid="13324" grpId="0" autoUpdateAnimBg="0"/>
      <p:bldP spid="13325"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nvSpPr>
        <p:spPr bwMode="auto">
          <a:xfrm>
            <a:off x="153988" y="909638"/>
            <a:ext cx="1697037" cy="863600"/>
          </a:xfrm>
          <a:prstGeom prst="rect">
            <a:avLst/>
          </a:prstGeom>
          <a:solidFill>
            <a:schemeClr val="accent1"/>
          </a:solidFill>
          <a:ln>
            <a:noFill/>
          </a:ln>
          <a:effectLst/>
        </p:spPr>
        <p:txBody>
          <a:bodyPr lIns="90170" tIns="46990" rIns="90170" bIns="46990" anchor="ctr"/>
          <a:lstStyle>
            <a:lvl1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1pPr>
            <a:lvl2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2pPr>
            <a:lvl3pPr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3pPr>
            <a:lvl4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4pPr>
            <a:lvl5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5pPr>
            <a:lvl6pPr marL="13716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6pPr>
            <a:lvl7pPr marL="18288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7pPr>
            <a:lvl8pPr marL="22860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8pPr>
            <a:lvl9pPr marL="27432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9pPr>
          </a:lstStyle>
          <a:p>
            <a:pPr>
              <a:defRPr/>
            </a:pPr>
            <a:r>
              <a:rPr lang="zh-CN" altLang="zh-CN" sz="4800" dirty="0" smtClean="0">
                <a:effectLst>
                  <a:outerShdw blurRad="38100" dist="38100" dir="2700000" algn="tl">
                    <a:srgbClr val="000000"/>
                  </a:outerShdw>
                </a:effectLst>
                <a:ea typeface="华文隶书" panose="02010800040101010101" pitchFamily="2" charset="-122"/>
              </a:rPr>
              <a:t>比喻</a:t>
            </a:r>
            <a:endParaRPr lang="zh-CN" altLang="zh-CN" sz="4800" dirty="0" smtClean="0">
              <a:effectLst>
                <a:outerShdw blurRad="38100" dist="38100" dir="2700000" algn="tl">
                  <a:srgbClr val="000000"/>
                </a:outerShdw>
              </a:effectLst>
              <a:ea typeface="华文隶书" panose="02010800040101010101" pitchFamily="2" charset="-122"/>
            </a:endParaRPr>
          </a:p>
        </p:txBody>
      </p:sp>
      <p:sp>
        <p:nvSpPr>
          <p:cNvPr id="14340" name="Rectangle 3"/>
          <p:cNvSpPr>
            <a:spLocks noGrp="1" noChangeArrowheads="1"/>
          </p:cNvSpPr>
          <p:nvPr/>
        </p:nvSpPr>
        <p:spPr bwMode="auto">
          <a:xfrm>
            <a:off x="57150" y="2027238"/>
            <a:ext cx="6223000" cy="4329112"/>
          </a:xfrm>
          <a:prstGeom prst="rect">
            <a:avLst/>
          </a:prstGeom>
          <a:noFill/>
          <a:ln w="9525">
            <a:noFill/>
            <a:miter lim="800000"/>
          </a:ln>
        </p:spPr>
        <p:txBody>
          <a:bodyPr/>
          <a:lstStyle/>
          <a:p>
            <a:pPr marL="228600" indent="-228600">
              <a:lnSpc>
                <a:spcPct val="80000"/>
              </a:lnSpc>
              <a:spcBef>
                <a:spcPts val="1000"/>
              </a:spcBef>
              <a:buFont typeface="Arial" panose="020B0604020202020204" pitchFamily="34" charset="0"/>
              <a:buNone/>
            </a:pPr>
            <a:r>
              <a:rPr lang="zh-CN" altLang="zh-CN" sz="3600" b="1">
                <a:latin typeface="Calibri" panose="020F0502020204030204" pitchFamily="34" charset="0"/>
                <a:sym typeface="Calibri" panose="020F0502020204030204" pitchFamily="34" charset="0"/>
              </a:rPr>
              <a:t>１．手脚瘦得像芦柴棒一样。</a:t>
            </a:r>
            <a:endParaRPr lang="zh-CN" altLang="zh-CN" sz="3600" b="1">
              <a:latin typeface="Calibri" panose="020F0502020204030204" pitchFamily="34" charset="0"/>
              <a:sym typeface="Calibri" panose="020F0502020204030204" pitchFamily="34" charset="0"/>
            </a:endParaRPr>
          </a:p>
          <a:p>
            <a:pPr marL="228600" indent="-228600">
              <a:lnSpc>
                <a:spcPct val="80000"/>
              </a:lnSpc>
              <a:spcBef>
                <a:spcPts val="1000"/>
              </a:spcBef>
              <a:buFont typeface="Arial" panose="020B0604020202020204" pitchFamily="34" charset="0"/>
              <a:buNone/>
            </a:pPr>
            <a:r>
              <a:rPr lang="zh-CN" altLang="zh-CN" sz="3600" b="1">
                <a:latin typeface="Calibri" panose="020F0502020204030204" pitchFamily="34" charset="0"/>
                <a:sym typeface="Calibri" panose="020F0502020204030204" pitchFamily="34" charset="0"/>
              </a:rPr>
              <a:t>２．像鸽笼一般地分得均匀。</a:t>
            </a:r>
            <a:endParaRPr lang="zh-CN" altLang="zh-CN" sz="3600" b="1">
              <a:latin typeface="Calibri" panose="020F0502020204030204" pitchFamily="34" charset="0"/>
              <a:sym typeface="Calibri" panose="020F0502020204030204" pitchFamily="34" charset="0"/>
            </a:endParaRPr>
          </a:p>
          <a:p>
            <a:pPr marL="228600" indent="-228600">
              <a:lnSpc>
                <a:spcPct val="80000"/>
              </a:lnSpc>
              <a:spcBef>
                <a:spcPts val="1000"/>
              </a:spcBef>
              <a:buFont typeface="Arial" panose="020B0604020202020204" pitchFamily="34" charset="0"/>
              <a:buNone/>
            </a:pPr>
            <a:r>
              <a:rPr lang="zh-CN" altLang="zh-CN" sz="3600" b="1">
                <a:latin typeface="Calibri" panose="020F0502020204030204" pitchFamily="34" charset="0"/>
                <a:sym typeface="Calibri" panose="020F0502020204030204" pitchFamily="34" charset="0"/>
              </a:rPr>
              <a:t>３．很像一只在肢体上附有吸盘的贼。</a:t>
            </a:r>
            <a:endParaRPr lang="zh-CN" altLang="zh-CN" sz="3600" b="1">
              <a:latin typeface="Calibri" panose="020F0502020204030204" pitchFamily="34" charset="0"/>
              <a:sym typeface="Calibri" panose="020F0502020204030204" pitchFamily="34" charset="0"/>
            </a:endParaRPr>
          </a:p>
          <a:p>
            <a:pPr marL="228600" indent="-228600">
              <a:lnSpc>
                <a:spcPct val="80000"/>
              </a:lnSpc>
              <a:spcBef>
                <a:spcPts val="1000"/>
              </a:spcBef>
              <a:buFont typeface="Arial" panose="020B0604020202020204" pitchFamily="34" charset="0"/>
              <a:buNone/>
            </a:pPr>
            <a:r>
              <a:rPr lang="zh-CN" altLang="zh-CN" sz="3600" b="1">
                <a:latin typeface="Calibri" panose="020F0502020204030204" pitchFamily="34" charset="0"/>
                <a:sym typeface="Calibri" panose="020F0502020204030204" pitchFamily="34" charset="0"/>
              </a:rPr>
              <a:t>４．包身工是一种“罐装了的劳动力”。</a:t>
            </a:r>
            <a:endParaRPr lang="zh-CN" altLang="zh-CN" sz="3600" b="1">
              <a:latin typeface="Calibri" panose="020F0502020204030204" pitchFamily="34" charset="0"/>
              <a:sym typeface="Calibri" panose="020F0502020204030204" pitchFamily="34" charset="0"/>
            </a:endParaRPr>
          </a:p>
          <a:p>
            <a:pPr marL="228600" indent="-228600">
              <a:lnSpc>
                <a:spcPct val="80000"/>
              </a:lnSpc>
              <a:spcBef>
                <a:spcPts val="1000"/>
              </a:spcBef>
              <a:buFont typeface="Arial" panose="020B0604020202020204" pitchFamily="34" charset="0"/>
              <a:buNone/>
            </a:pPr>
            <a:r>
              <a:rPr lang="zh-CN" altLang="zh-CN" sz="3600" b="1">
                <a:latin typeface="Calibri" panose="020F0502020204030204" pitchFamily="34" charset="0"/>
                <a:sym typeface="Calibri" panose="020F0502020204030204" pitchFamily="34" charset="0"/>
              </a:rPr>
              <a:t>５．手脚像芦柴棒一般的瘦，身体像弓一样的弯，面色像死人一样的惨。</a:t>
            </a:r>
            <a:endParaRPr lang="zh-CN" altLang="zh-CN" sz="3600" b="1">
              <a:latin typeface="Calibri" panose="020F0502020204030204" pitchFamily="34" charset="0"/>
              <a:sym typeface="Calibri" panose="020F0502020204030204" pitchFamily="34" charset="0"/>
            </a:endParaRPr>
          </a:p>
          <a:p>
            <a:pPr marL="228600" indent="-228600">
              <a:lnSpc>
                <a:spcPct val="80000"/>
              </a:lnSpc>
              <a:spcBef>
                <a:spcPts val="1000"/>
              </a:spcBef>
              <a:buFont typeface="Arial" panose="020B0604020202020204" pitchFamily="34" charset="0"/>
              <a:buNone/>
            </a:pPr>
            <a:r>
              <a:rPr lang="zh-CN" altLang="zh-CN" sz="3600" b="1">
                <a:latin typeface="Calibri" panose="020F0502020204030204" pitchFamily="34" charset="0"/>
                <a:sym typeface="Calibri" panose="020F0502020204030204" pitchFamily="34" charset="0"/>
              </a:rPr>
              <a:t>　　　　　　　</a:t>
            </a:r>
            <a:endParaRPr lang="zh-CN" altLang="zh-CN" sz="3600" b="1">
              <a:latin typeface="Calibri" panose="020F0502020204030204" pitchFamily="34" charset="0"/>
              <a:sym typeface="Calibri" panose="020F0502020204030204" pitchFamily="34" charset="0"/>
            </a:endParaRPr>
          </a:p>
        </p:txBody>
      </p:sp>
      <p:grpSp>
        <p:nvGrpSpPr>
          <p:cNvPr id="14341" name="Group 5"/>
          <p:cNvGrpSpPr/>
          <p:nvPr/>
        </p:nvGrpSpPr>
        <p:grpSpPr bwMode="auto">
          <a:xfrm>
            <a:off x="5764213" y="2044700"/>
            <a:ext cx="3319462" cy="2470150"/>
            <a:chOff x="0" y="0"/>
            <a:chExt cx="5228" cy="3890"/>
          </a:xfrm>
        </p:grpSpPr>
        <p:sp>
          <p:nvSpPr>
            <p:cNvPr id="23556" name="云形标注1 336"/>
            <p:cNvSpPr/>
            <p:nvPr/>
          </p:nvSpPr>
          <p:spPr bwMode="auto">
            <a:xfrm>
              <a:off x="0" y="0"/>
              <a:ext cx="5229" cy="3891"/>
            </a:xfrm>
            <a:custGeom>
              <a:avLst/>
              <a:gdLst>
                <a:gd name="T0" fmla="*/ 0 w 7221640"/>
                <a:gd name="T1" fmla="*/ 0 h 6408712"/>
                <a:gd name="T2" fmla="*/ 0 w 7221640"/>
                <a:gd name="T3" fmla="*/ 0 h 6408712"/>
                <a:gd name="T4" fmla="*/ 0 w 7221640"/>
                <a:gd name="T5" fmla="*/ 0 h 6408712"/>
                <a:gd name="T6" fmla="*/ 0 w 7221640"/>
                <a:gd name="T7" fmla="*/ 0 h 6408712"/>
                <a:gd name="T8" fmla="*/ 0 w 7221640"/>
                <a:gd name="T9" fmla="*/ 0 h 6408712"/>
                <a:gd name="T10" fmla="*/ 0 w 7221640"/>
                <a:gd name="T11" fmla="*/ 0 h 6408712"/>
                <a:gd name="T12" fmla="*/ 0 w 7221640"/>
                <a:gd name="T13" fmla="*/ 0 h 6408712"/>
                <a:gd name="T14" fmla="*/ 0 w 7221640"/>
                <a:gd name="T15" fmla="*/ 0 h 6408712"/>
                <a:gd name="T16" fmla="*/ 0 w 7221640"/>
                <a:gd name="T17" fmla="*/ 0 h 6408712"/>
                <a:gd name="T18" fmla="*/ 0 w 7221640"/>
                <a:gd name="T19" fmla="*/ 0 h 6408712"/>
                <a:gd name="T20" fmla="*/ 0 w 7221640"/>
                <a:gd name="T21" fmla="*/ 0 h 6408712"/>
                <a:gd name="T22" fmla="*/ 0 w 7221640"/>
                <a:gd name="T23" fmla="*/ 0 h 6408712"/>
                <a:gd name="T24" fmla="*/ 0 w 7221640"/>
                <a:gd name="T25" fmla="*/ 0 h 6408712"/>
                <a:gd name="T26" fmla="*/ 0 w 7221640"/>
                <a:gd name="T27" fmla="*/ 0 h 6408712"/>
                <a:gd name="T28" fmla="*/ 0 w 7221640"/>
                <a:gd name="T29" fmla="*/ 0 h 6408712"/>
                <a:gd name="T30" fmla="*/ 0 w 7221640"/>
                <a:gd name="T31" fmla="*/ 0 h 6408712"/>
                <a:gd name="T32" fmla="*/ 0 w 7221640"/>
                <a:gd name="T33" fmla="*/ 0 h 6408712"/>
                <a:gd name="T34" fmla="*/ 0 w 7221640"/>
                <a:gd name="T35" fmla="*/ 0 h 6408712"/>
                <a:gd name="T36" fmla="*/ 0 w 7221640"/>
                <a:gd name="T37" fmla="*/ 0 h 6408712"/>
                <a:gd name="T38" fmla="*/ 0 w 7221640"/>
                <a:gd name="T39" fmla="*/ 0 h 6408712"/>
                <a:gd name="T40" fmla="*/ 0 w 7221640"/>
                <a:gd name="T41" fmla="*/ 0 h 6408712"/>
                <a:gd name="T42" fmla="*/ 0 w 7221640"/>
                <a:gd name="T43" fmla="*/ 0 h 6408712"/>
                <a:gd name="T44" fmla="*/ 0 w 7221640"/>
                <a:gd name="T45" fmla="*/ 0 h 6408712"/>
                <a:gd name="T46" fmla="*/ 0 w 7221640"/>
                <a:gd name="T47" fmla="*/ 0 h 6408712"/>
                <a:gd name="T48" fmla="*/ 0 w 7221640"/>
                <a:gd name="T49" fmla="*/ 0 h 6408712"/>
                <a:gd name="T50" fmla="*/ 0 w 7221640"/>
                <a:gd name="T51" fmla="*/ 0 h 6408712"/>
                <a:gd name="T52" fmla="*/ 0 w 7221640"/>
                <a:gd name="T53" fmla="*/ 0 h 6408712"/>
                <a:gd name="T54" fmla="*/ 0 w 7221640"/>
                <a:gd name="T55" fmla="*/ 0 h 6408712"/>
                <a:gd name="T56" fmla="*/ 0 w 7221640"/>
                <a:gd name="T57" fmla="*/ 0 h 6408712"/>
                <a:gd name="T58" fmla="*/ 0 w 7221640"/>
                <a:gd name="T59" fmla="*/ 0 h 640871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21640"/>
                <a:gd name="T91" fmla="*/ 0 h 6408712"/>
                <a:gd name="T92" fmla="*/ 7221640 w 7221640"/>
                <a:gd name="T93" fmla="*/ 6408712 h 640871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21640" h="6408712">
                  <a:moveTo>
                    <a:pt x="273631" y="6192688"/>
                  </a:moveTo>
                  <a:cubicBezTo>
                    <a:pt x="345215" y="6192688"/>
                    <a:pt x="403246" y="6241047"/>
                    <a:pt x="403246" y="6300700"/>
                  </a:cubicBezTo>
                  <a:cubicBezTo>
                    <a:pt x="403246" y="6360353"/>
                    <a:pt x="345215" y="6408712"/>
                    <a:pt x="273631" y="6408712"/>
                  </a:cubicBezTo>
                  <a:cubicBezTo>
                    <a:pt x="202047" y="6408712"/>
                    <a:pt x="144016" y="6360353"/>
                    <a:pt x="144016" y="6300700"/>
                  </a:cubicBezTo>
                  <a:cubicBezTo>
                    <a:pt x="144016" y="6241047"/>
                    <a:pt x="202047" y="6192688"/>
                    <a:pt x="273631" y="6192688"/>
                  </a:cubicBezTo>
                  <a:close/>
                  <a:moveTo>
                    <a:pt x="720080" y="5633983"/>
                  </a:moveTo>
                  <a:cubicBezTo>
                    <a:pt x="839387" y="5633983"/>
                    <a:pt x="936104" y="5714581"/>
                    <a:pt x="936104" y="5814003"/>
                  </a:cubicBezTo>
                  <a:cubicBezTo>
                    <a:pt x="936104" y="5913425"/>
                    <a:pt x="839387" y="5994023"/>
                    <a:pt x="720080" y="5994023"/>
                  </a:cubicBezTo>
                  <a:cubicBezTo>
                    <a:pt x="600773" y="5994023"/>
                    <a:pt x="504056" y="5913425"/>
                    <a:pt x="504056" y="5814003"/>
                  </a:cubicBezTo>
                  <a:cubicBezTo>
                    <a:pt x="504056" y="5714581"/>
                    <a:pt x="600773" y="5633983"/>
                    <a:pt x="720080" y="5633983"/>
                  </a:cubicBezTo>
                  <a:close/>
                  <a:moveTo>
                    <a:pt x="1296144" y="4752528"/>
                  </a:moveTo>
                  <a:cubicBezTo>
                    <a:pt x="1534759" y="4752528"/>
                    <a:pt x="1728193" y="4913723"/>
                    <a:pt x="1728193" y="5112568"/>
                  </a:cubicBezTo>
                  <a:cubicBezTo>
                    <a:pt x="1728193" y="5311413"/>
                    <a:pt x="1534759" y="5472608"/>
                    <a:pt x="1296144" y="5472608"/>
                  </a:cubicBezTo>
                  <a:cubicBezTo>
                    <a:pt x="1057530" y="5472608"/>
                    <a:pt x="864096" y="5311413"/>
                    <a:pt x="864096" y="5112568"/>
                  </a:cubicBezTo>
                  <a:cubicBezTo>
                    <a:pt x="864096" y="4913723"/>
                    <a:pt x="1057530" y="4752528"/>
                    <a:pt x="1296144" y="4752528"/>
                  </a:cubicBezTo>
                  <a:close/>
                  <a:moveTo>
                    <a:pt x="3966529" y="0"/>
                  </a:moveTo>
                  <a:cubicBezTo>
                    <a:pt x="5114352" y="0"/>
                    <a:pt x="6044856" y="832504"/>
                    <a:pt x="6044856" y="1859443"/>
                  </a:cubicBezTo>
                  <a:cubicBezTo>
                    <a:pt x="6044856" y="1959497"/>
                    <a:pt x="6036024" y="2057708"/>
                    <a:pt x="6016461" y="2153116"/>
                  </a:cubicBezTo>
                  <a:cubicBezTo>
                    <a:pt x="6700482" y="2239030"/>
                    <a:pt x="7221640" y="2707824"/>
                    <a:pt x="7221640" y="3272698"/>
                  </a:cubicBezTo>
                  <a:cubicBezTo>
                    <a:pt x="7221640" y="3763638"/>
                    <a:pt x="6828000" y="4181987"/>
                    <a:pt x="6274866" y="4337852"/>
                  </a:cubicBezTo>
                  <a:cubicBezTo>
                    <a:pt x="6148538" y="4385349"/>
                    <a:pt x="6009751" y="4411133"/>
                    <a:pt x="5864215" y="4411133"/>
                  </a:cubicBezTo>
                  <a:lnTo>
                    <a:pt x="5779539" y="4411133"/>
                  </a:lnTo>
                  <a:lnTo>
                    <a:pt x="1623088" y="4411133"/>
                  </a:lnTo>
                  <a:lnTo>
                    <a:pt x="1442101" y="4411133"/>
                  </a:lnTo>
                  <a:cubicBezTo>
                    <a:pt x="645653" y="4411133"/>
                    <a:pt x="0" y="3901436"/>
                    <a:pt x="0" y="3272698"/>
                  </a:cubicBezTo>
                  <a:cubicBezTo>
                    <a:pt x="0" y="2806304"/>
                    <a:pt x="355272" y="2405416"/>
                    <a:pt x="864383" y="2230755"/>
                  </a:cubicBezTo>
                  <a:cubicBezTo>
                    <a:pt x="911564" y="1943620"/>
                    <a:pt x="1082327" y="1714243"/>
                    <a:pt x="1344226" y="1631017"/>
                  </a:cubicBezTo>
                  <a:cubicBezTo>
                    <a:pt x="1399423" y="1613479"/>
                    <a:pt x="1456059" y="1603265"/>
                    <a:pt x="1513328" y="1599886"/>
                  </a:cubicBezTo>
                  <a:cubicBezTo>
                    <a:pt x="1642027" y="1592274"/>
                    <a:pt x="1773951" y="1619161"/>
                    <a:pt x="1898454" y="1677813"/>
                  </a:cubicBezTo>
                  <a:cubicBezTo>
                    <a:pt x="2000054" y="736088"/>
                    <a:pt x="2887216" y="0"/>
                    <a:pt x="3966529" y="0"/>
                  </a:cubicBezTo>
                  <a:close/>
                </a:path>
              </a:pathLst>
            </a:custGeom>
            <a:solidFill>
              <a:schemeClr val="accent1"/>
            </a:solidFill>
            <a:ln w="9525" cmpd="sng">
              <a:solidFill>
                <a:schemeClr val="tx1"/>
              </a:solidFill>
              <a:round/>
            </a:ln>
          </p:spPr>
          <p:txBody>
            <a:bodyPr lIns="540000" rIns="540000" bIns="360000" anchor="ctr"/>
            <a:lstStyle/>
            <a:p>
              <a:endParaRPr lang="zh-CN" altLang="en-US"/>
            </a:p>
          </p:txBody>
        </p:sp>
        <p:sp>
          <p:nvSpPr>
            <p:cNvPr id="23557" name="Text Box 7"/>
            <p:cNvSpPr txBox="1">
              <a:spLocks noChangeArrowheads="1"/>
            </p:cNvSpPr>
            <p:nvPr/>
          </p:nvSpPr>
          <p:spPr bwMode="auto">
            <a:xfrm>
              <a:off x="689" y="869"/>
              <a:ext cx="3566" cy="1872"/>
            </a:xfrm>
            <a:prstGeom prst="rect">
              <a:avLst/>
            </a:prstGeom>
            <a:noFill/>
            <a:ln w="9525">
              <a:noFill/>
              <a:miter lim="800000"/>
            </a:ln>
          </p:spPr>
          <p:txBody>
            <a:bodyPr>
              <a:spAutoFit/>
            </a:bodyPr>
            <a:lstStyle/>
            <a:p>
              <a:pPr eaLnBrk="0" hangingPunct="0">
                <a:buFont typeface="Arial" panose="020B0604020202020204" pitchFamily="34" charset="0"/>
                <a:buNone/>
              </a:pPr>
              <a:r>
                <a:rPr lang="zh-CN" altLang="en-US" sz="2400" b="1"/>
                <a:t>形象地描写出“包身工”凄惨情状</a:t>
              </a:r>
              <a:endParaRPr lang="zh-CN" altLang="en-US" sz="2400" b="1"/>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340">
                                            <p:txEl>
                                              <p:pRg st="0" end="0"/>
                                            </p:txEl>
                                          </p:spTgt>
                                        </p:tgtEl>
                                        <p:attrNameLst>
                                          <p:attrName>style.visibility</p:attrName>
                                        </p:attrNameLst>
                                      </p:cBhvr>
                                      <p:to>
                                        <p:strVal val="visible"/>
                                      </p:to>
                                    </p:set>
                                    <p:animEffect transition="in" filter="fade">
                                      <p:cBhvr>
                                        <p:cTn id="7" dur="500"/>
                                        <p:tgtEl>
                                          <p:spTgt spid="143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340">
                                            <p:txEl>
                                              <p:pRg st="1" end="1"/>
                                            </p:txEl>
                                          </p:spTgt>
                                        </p:tgtEl>
                                        <p:attrNameLst>
                                          <p:attrName>style.visibility</p:attrName>
                                        </p:attrNameLst>
                                      </p:cBhvr>
                                      <p:to>
                                        <p:strVal val="visible"/>
                                      </p:to>
                                    </p:set>
                                    <p:animEffect transition="in" filter="fade">
                                      <p:cBhvr>
                                        <p:cTn id="12" dur="500"/>
                                        <p:tgtEl>
                                          <p:spTgt spid="1434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340">
                                            <p:txEl>
                                              <p:pRg st="2" end="2"/>
                                            </p:txEl>
                                          </p:spTgt>
                                        </p:tgtEl>
                                        <p:attrNameLst>
                                          <p:attrName>style.visibility</p:attrName>
                                        </p:attrNameLst>
                                      </p:cBhvr>
                                      <p:to>
                                        <p:strVal val="visible"/>
                                      </p:to>
                                    </p:set>
                                    <p:animEffect transition="in" filter="fade">
                                      <p:cBhvr>
                                        <p:cTn id="17" dur="500"/>
                                        <p:tgtEl>
                                          <p:spTgt spid="1434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340">
                                            <p:txEl>
                                              <p:pRg st="3" end="3"/>
                                            </p:txEl>
                                          </p:spTgt>
                                        </p:tgtEl>
                                        <p:attrNameLst>
                                          <p:attrName>style.visibility</p:attrName>
                                        </p:attrNameLst>
                                      </p:cBhvr>
                                      <p:to>
                                        <p:strVal val="visible"/>
                                      </p:to>
                                    </p:set>
                                    <p:animEffect transition="in" filter="fade">
                                      <p:cBhvr>
                                        <p:cTn id="22" dur="500"/>
                                        <p:tgtEl>
                                          <p:spTgt spid="1434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340">
                                            <p:txEl>
                                              <p:pRg st="4" end="4"/>
                                            </p:txEl>
                                          </p:spTgt>
                                        </p:tgtEl>
                                        <p:attrNameLst>
                                          <p:attrName>style.visibility</p:attrName>
                                        </p:attrNameLst>
                                      </p:cBhvr>
                                      <p:to>
                                        <p:strVal val="visible"/>
                                      </p:to>
                                    </p:set>
                                    <p:animEffect transition="in" filter="fade">
                                      <p:cBhvr>
                                        <p:cTn id="27" dur="500"/>
                                        <p:tgtEl>
                                          <p:spTgt spid="1434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340">
                                            <p:txEl>
                                              <p:pRg st="5" end="5"/>
                                            </p:txEl>
                                          </p:spTgt>
                                        </p:tgtEl>
                                        <p:attrNameLst>
                                          <p:attrName>style.visibility</p:attrName>
                                        </p:attrNameLst>
                                      </p:cBhvr>
                                      <p:to>
                                        <p:strVal val="visible"/>
                                      </p:to>
                                    </p:set>
                                    <p:animEffect transition="in" filter="fade">
                                      <p:cBhvr>
                                        <p:cTn id="32" dur="500"/>
                                        <p:tgtEl>
                                          <p:spTgt spid="1434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341"/>
                                        </p:tgtEl>
                                        <p:attrNameLst>
                                          <p:attrName>style.visibility</p:attrName>
                                        </p:attrNameLst>
                                      </p:cBhvr>
                                      <p:to>
                                        <p:strVal val="visible"/>
                                      </p:to>
                                    </p:set>
                                    <p:animEffect transition="in" filter="fade">
                                      <p:cBhvr>
                                        <p:cTn id="37" dur="500"/>
                                        <p:tgtEl>
                                          <p:spTgt spid="14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utoUpdateAnimBg="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extBox 7"/>
          <p:cNvSpPr txBox="1">
            <a:spLocks noChangeArrowheads="1"/>
          </p:cNvSpPr>
          <p:nvPr/>
        </p:nvSpPr>
        <p:spPr bwMode="auto">
          <a:xfrm>
            <a:off x="192088" y="1976438"/>
            <a:ext cx="8305800" cy="1589087"/>
          </a:xfrm>
          <a:prstGeom prst="rect">
            <a:avLst/>
          </a:prstGeom>
          <a:noFill/>
          <a:ln w="9525">
            <a:noFill/>
            <a:miter lim="800000"/>
          </a:ln>
        </p:spPr>
        <p:txBody>
          <a:bodyPr>
            <a:spAutoFit/>
          </a:bodyPr>
          <a:lstStyle/>
          <a:p>
            <a:pPr>
              <a:lnSpc>
                <a:spcPct val="90000"/>
              </a:lnSpc>
              <a:buFont typeface="Arial" panose="020B0604020202020204" pitchFamily="34" charset="0"/>
              <a:buNone/>
            </a:pPr>
            <a:r>
              <a:rPr lang="zh-CN" altLang="en-US" sz="2400" b="1">
                <a:solidFill>
                  <a:srgbClr val="C00000"/>
                </a:solidFill>
                <a:sym typeface="Calibri" panose="020F0502020204030204" pitchFamily="34" charset="0"/>
              </a:rPr>
              <a:t>        </a:t>
            </a:r>
            <a:r>
              <a:rPr lang="zh-CN" altLang="en-US" sz="3600" b="1">
                <a:sym typeface="Calibri" panose="020F0502020204030204" pitchFamily="34" charset="0"/>
              </a:rPr>
              <a:t>粥菜？是不可能有的。有几个“慈祥”的老板到菜市场去收集一些菜叶，用盐一浸，这就是她们难得的“佳肴”。</a:t>
            </a:r>
            <a:endParaRPr lang="zh-CN" altLang="en-US" sz="3600" b="1">
              <a:sym typeface="Calibri" panose="020F0502020204030204" pitchFamily="34" charset="0"/>
            </a:endParaRPr>
          </a:p>
        </p:txBody>
      </p:sp>
      <p:sp>
        <p:nvSpPr>
          <p:cNvPr id="24578" name="Text Box 4"/>
          <p:cNvSpPr txBox="1">
            <a:spLocks noChangeArrowheads="1"/>
          </p:cNvSpPr>
          <p:nvPr/>
        </p:nvSpPr>
        <p:spPr bwMode="auto">
          <a:xfrm>
            <a:off x="377825" y="3832225"/>
            <a:ext cx="8491538" cy="2286000"/>
          </a:xfrm>
          <a:prstGeom prst="rect">
            <a:avLst/>
          </a:prstGeom>
          <a:noFill/>
          <a:ln w="9525">
            <a:noFill/>
            <a:miter lim="800000"/>
          </a:ln>
        </p:spPr>
        <p:txBody>
          <a:bodyPr>
            <a:spAutoFit/>
          </a:bodyPr>
          <a:lstStyle/>
          <a:p>
            <a:pPr eaLnBrk="0" hangingPunct="0">
              <a:buFont typeface="Arial" panose="020B0604020202020204" pitchFamily="34" charset="0"/>
              <a:buNone/>
            </a:pPr>
            <a:r>
              <a:rPr lang="zh-CN" altLang="en-US" sz="3600" b="1">
                <a:solidFill>
                  <a:srgbClr val="C00000"/>
                </a:solidFill>
                <a:sym typeface="Calibri" panose="020F0502020204030204" pitchFamily="34" charset="0"/>
              </a:rPr>
              <a:t>    </a:t>
            </a:r>
            <a:r>
              <a:rPr lang="zh-CN" altLang="en-US" sz="3600" b="1">
                <a:sym typeface="Calibri" panose="020F0502020204030204" pitchFamily="34" charset="0"/>
              </a:rPr>
              <a:t>这种“文明的惩罚”，有时候会叫你继续到两小时以上。两小时不做工作，赶不出一天该做的活儿，那么工资减少而被带工老板殴打，也就是分内的事了。</a:t>
            </a:r>
            <a:endParaRPr lang="zh-CN" altLang="en-US" sz="3600" b="1">
              <a:sym typeface="Calibri" panose="020F0502020204030204" pitchFamily="34" charset="0"/>
            </a:endParaRPr>
          </a:p>
        </p:txBody>
      </p:sp>
      <p:sp>
        <p:nvSpPr>
          <p:cNvPr id="15365" name="Rectangle 2"/>
          <p:cNvSpPr>
            <a:spLocks noGrp="1" noChangeArrowheads="1"/>
          </p:cNvSpPr>
          <p:nvPr/>
        </p:nvSpPr>
        <p:spPr bwMode="auto">
          <a:xfrm>
            <a:off x="192088" y="941388"/>
            <a:ext cx="1695450" cy="752475"/>
          </a:xfrm>
          <a:prstGeom prst="rect">
            <a:avLst/>
          </a:prstGeom>
          <a:solidFill>
            <a:schemeClr val="accent1"/>
          </a:solidFill>
          <a:ln>
            <a:noFill/>
          </a:ln>
          <a:effectLst/>
        </p:spPr>
        <p:txBody>
          <a:bodyPr lIns="90170" tIns="46990" rIns="90170" bIns="46990" anchor="ctr"/>
          <a:lstStyle>
            <a:lvl1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1pPr>
            <a:lvl2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2pPr>
            <a:lvl3pPr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3pPr>
            <a:lvl4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4pPr>
            <a:lvl5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5pPr>
            <a:lvl6pPr marL="13716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6pPr>
            <a:lvl7pPr marL="18288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7pPr>
            <a:lvl8pPr marL="22860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8pPr>
            <a:lvl9pPr marL="27432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9pPr>
          </a:lstStyle>
          <a:p>
            <a:pPr>
              <a:defRPr/>
            </a:pPr>
            <a:r>
              <a:rPr lang="zh-CN" altLang="en-US" sz="4800" dirty="0" smtClean="0">
                <a:effectLst>
                  <a:outerShdw blurRad="38100" dist="38100" dir="2700000" algn="tl">
                    <a:srgbClr val="000000"/>
                  </a:outerShdw>
                </a:effectLst>
                <a:ea typeface="华文隶书" panose="02010800040101010101" pitchFamily="2" charset="-122"/>
              </a:rPr>
              <a:t>反语</a:t>
            </a:r>
            <a:endParaRPr lang="zh-CN" altLang="en-US" sz="4800" dirty="0" smtClean="0">
              <a:effectLst>
                <a:outerShdw blurRad="38100" dist="38100" dir="2700000" algn="tl">
                  <a:srgbClr val="000000"/>
                </a:outerShdw>
              </a:effectLst>
              <a:ea typeface="华文隶书" panose="02010800040101010101" pitchFamily="2" charset="-122"/>
            </a:endParaRPr>
          </a:p>
        </p:txBody>
      </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Box 9"/>
          <p:cNvSpPr txBox="1">
            <a:spLocks noChangeArrowheads="1"/>
          </p:cNvSpPr>
          <p:nvPr/>
        </p:nvSpPr>
        <p:spPr bwMode="auto">
          <a:xfrm>
            <a:off x="0" y="1409700"/>
            <a:ext cx="9144000" cy="5327650"/>
          </a:xfrm>
          <a:prstGeom prst="rect">
            <a:avLst/>
          </a:prstGeom>
          <a:noFill/>
          <a:ln w="9525">
            <a:noFill/>
            <a:miter lim="800000"/>
          </a:ln>
        </p:spPr>
        <p:txBody>
          <a:bodyPr>
            <a:spAutoFit/>
          </a:bodyPr>
          <a:lstStyle/>
          <a:p>
            <a:pPr>
              <a:lnSpc>
                <a:spcPct val="150000"/>
              </a:lnSpc>
              <a:buFont typeface="Arial" panose="020B0604020202020204" pitchFamily="34" charset="0"/>
              <a:buNone/>
            </a:pPr>
            <a:r>
              <a:rPr lang="zh-CN" altLang="en-US" sz="2400" b="1">
                <a:latin typeface="楷体_GB2312"/>
                <a:sym typeface="Calibri" panose="020F0502020204030204" pitchFamily="34" charset="0"/>
              </a:rPr>
              <a:t> </a:t>
            </a:r>
            <a:r>
              <a:rPr lang="en-US" altLang="zh-CN" sz="2400" b="1">
                <a:solidFill>
                  <a:srgbClr val="C00000"/>
                </a:solidFill>
                <a:latin typeface="楷体_GB2312"/>
                <a:ea typeface="黑体" panose="02010609060101010101" pitchFamily="49" charset="-122"/>
                <a:sym typeface="Calibri" panose="020F0502020204030204" pitchFamily="34" charset="0"/>
              </a:rPr>
              <a:t>【</a:t>
            </a:r>
            <a:r>
              <a:rPr lang="zh-CN" altLang="en-US" sz="2400" b="1">
                <a:solidFill>
                  <a:srgbClr val="C00000"/>
                </a:solidFill>
                <a:latin typeface="楷体_GB2312"/>
                <a:ea typeface="黑体" panose="02010609060101010101" pitchFamily="49" charset="-122"/>
                <a:sym typeface="Calibri" panose="020F0502020204030204" pitchFamily="34" charset="0"/>
              </a:rPr>
              <a:t>明确</a:t>
            </a:r>
            <a:r>
              <a:rPr lang="en-US" altLang="zh-CN" sz="2400" b="1">
                <a:solidFill>
                  <a:srgbClr val="C00000"/>
                </a:solidFill>
                <a:latin typeface="楷体_GB2312"/>
                <a:ea typeface="黑体" panose="02010609060101010101" pitchFamily="49" charset="-122"/>
                <a:sym typeface="Calibri" panose="020F0502020204030204" pitchFamily="34" charset="0"/>
              </a:rPr>
              <a:t>】</a:t>
            </a:r>
            <a:r>
              <a:rPr lang="zh-CN" altLang="en-US" sz="2400" b="1">
                <a:latin typeface="楷体_GB2312"/>
                <a:sym typeface="Calibri" panose="020F0502020204030204" pitchFamily="34" charset="0"/>
              </a:rPr>
              <a:t>这是通过反问和褒词贬用（贬词褒用）的修辞手法，含蓄地表达感情。</a:t>
            </a:r>
            <a:endParaRPr lang="en-US" altLang="zh-CN" sz="2400" b="1">
              <a:latin typeface="楷体_GB2312"/>
              <a:sym typeface="Calibri" panose="020F0502020204030204" pitchFamily="34" charset="0"/>
            </a:endParaRPr>
          </a:p>
          <a:p>
            <a:pPr>
              <a:lnSpc>
                <a:spcPct val="150000"/>
              </a:lnSpc>
              <a:buFont typeface="Arial" panose="020B0604020202020204" pitchFamily="34" charset="0"/>
              <a:buNone/>
            </a:pPr>
            <a:r>
              <a:rPr lang="zh-CN" altLang="en-US" sz="2400" b="1">
                <a:latin typeface="楷体_GB2312"/>
                <a:sym typeface="Calibri" panose="020F0502020204030204" pitchFamily="34" charset="0"/>
              </a:rPr>
              <a:t>  “慈祥”这个褒义词，在这句中转为贬义了，这说明有的老板提供“粥菜”，看起来好像是为了改善包身工生活，实质上却是心怀鬼胎，为了从包身工身上榨取更多的利润。</a:t>
            </a:r>
            <a:endParaRPr lang="en-US" altLang="zh-CN" sz="2400" b="1">
              <a:latin typeface="楷体_GB2312"/>
              <a:sym typeface="Calibri" panose="020F0502020204030204" pitchFamily="34" charset="0"/>
            </a:endParaRPr>
          </a:p>
          <a:p>
            <a:pPr>
              <a:lnSpc>
                <a:spcPct val="150000"/>
              </a:lnSpc>
              <a:buFont typeface="Arial" panose="020B0604020202020204" pitchFamily="34" charset="0"/>
              <a:buNone/>
            </a:pPr>
            <a:r>
              <a:rPr lang="zh-CN" altLang="en-US" sz="2400" b="1">
                <a:latin typeface="楷体_GB2312"/>
                <a:sym typeface="Calibri" panose="020F0502020204030204" pitchFamily="34" charset="0"/>
              </a:rPr>
              <a:t>  “佳肴”本是褒义词，指美味可口的鱼肉等荤菜。从菜场上收集来的菜叶当然算不上什么佳肴，作者故意称为“佳肴”，变褒为贬，反衬出包身工粥菜之难得及质量之粗，暗含讽刺的意味。</a:t>
            </a:r>
            <a:endParaRPr lang="zh-CN" altLang="en-US" sz="2400" b="1">
              <a:latin typeface="楷体_GB2312"/>
              <a:sym typeface="Calibri" panose="020F0502020204030204" pitchFamily="34" charset="0"/>
            </a:endParaRPr>
          </a:p>
          <a:p>
            <a:pPr>
              <a:lnSpc>
                <a:spcPct val="150000"/>
              </a:lnSpc>
              <a:buFont typeface="Arial" panose="020B0604020202020204" pitchFamily="34" charset="0"/>
              <a:buNone/>
            </a:pPr>
            <a:r>
              <a:rPr lang="zh-CN" altLang="en-US" sz="2400" b="1">
                <a:latin typeface="楷体_GB2312"/>
                <a:sym typeface="Calibri" panose="020F0502020204030204" pitchFamily="34" charset="0"/>
              </a:rPr>
              <a:t>   “文明的惩罚”则反衬出剥削者的虚伪和残酷。</a:t>
            </a:r>
            <a:endParaRPr lang="zh-CN" altLang="en-US" sz="2400">
              <a:latin typeface="楷体_GB2312"/>
              <a:sym typeface="Calibri" panose="020F0502020204030204" pitchFamily="34" charset="0"/>
            </a:endParaRPr>
          </a:p>
          <a:p>
            <a:pPr>
              <a:lnSpc>
                <a:spcPct val="90000"/>
              </a:lnSpc>
              <a:buFont typeface="Arial" panose="020B0604020202020204" pitchFamily="34" charset="0"/>
              <a:buNone/>
            </a:pPr>
            <a:endParaRPr lang="zh-CN" altLang="en-US">
              <a:sym typeface="Calibri" panose="020F0502020204030204"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fade">
                                      <p:cBhvr>
                                        <p:cTn id="7" dur="500"/>
                                        <p:tgtEl>
                                          <p:spTgt spid="16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3"/>
          <p:cNvSpPr txBox="1">
            <a:spLocks noChangeArrowheads="1"/>
          </p:cNvSpPr>
          <p:nvPr/>
        </p:nvSpPr>
        <p:spPr bwMode="auto">
          <a:xfrm>
            <a:off x="638175" y="2000250"/>
            <a:ext cx="7845425" cy="4400550"/>
          </a:xfrm>
          <a:prstGeom prst="rect">
            <a:avLst/>
          </a:prstGeom>
          <a:noFill/>
          <a:ln w="9525">
            <a:noFill/>
            <a:miter lim="800000"/>
          </a:ln>
        </p:spPr>
        <p:txBody>
          <a:bodyPr>
            <a:spAutoFit/>
          </a:bodyPr>
          <a:lstStyle/>
          <a:p>
            <a:pPr eaLnBrk="0" hangingPunct="0">
              <a:buFont typeface="Arial" panose="020B0604020202020204" pitchFamily="34" charset="0"/>
              <a:buNone/>
            </a:pPr>
            <a:r>
              <a:rPr lang="zh-CN" altLang="en-US" sz="2800">
                <a:ea typeface="华文隶书"/>
                <a:cs typeface="华文隶书"/>
              </a:rPr>
              <a:t>      看着这种饲料小姑娘谋利的制度，我不禁想起孩子时候看到过的船户养墨鸭捕鱼的事了。和乌鸦很相像的那种怪样子的墨鸭，整排地停在船上，它们的脚是用绳子吊住了的，下水捕鱼，起水的时候船户就在它的颈子上轻轻地一挤，吐了再捕，捕了再吐。墨鸭整天地捕鱼，卖鱼得钱的却是养墨鸭的船户。但是，从我们孩子的眼里看来，船户对墨鸭并没有怎样虐待，而现在，将这种关系转移到人和人的中间，便连这一点施与的温情也已经不存在了！</a:t>
            </a:r>
            <a:endParaRPr lang="zh-CN" altLang="en-US" sz="2800">
              <a:ea typeface="华文隶书"/>
              <a:cs typeface="华文隶书"/>
            </a:endParaRPr>
          </a:p>
        </p:txBody>
      </p:sp>
      <p:sp>
        <p:nvSpPr>
          <p:cNvPr id="17412" name="Rectangle 2"/>
          <p:cNvSpPr>
            <a:spLocks noGrp="1" noChangeArrowheads="1"/>
          </p:cNvSpPr>
          <p:nvPr/>
        </p:nvSpPr>
        <p:spPr bwMode="auto">
          <a:xfrm>
            <a:off x="296863" y="890588"/>
            <a:ext cx="1697037" cy="641350"/>
          </a:xfrm>
          <a:prstGeom prst="rect">
            <a:avLst/>
          </a:prstGeom>
          <a:solidFill>
            <a:schemeClr val="accent1"/>
          </a:solidFill>
          <a:ln>
            <a:noFill/>
          </a:ln>
          <a:effectLst/>
        </p:spPr>
        <p:txBody>
          <a:bodyPr lIns="90170" tIns="46990" rIns="90170" bIns="46990" anchor="ctr"/>
          <a:lstStyle>
            <a:lvl1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1pPr>
            <a:lvl2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2pPr>
            <a:lvl3pPr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3pPr>
            <a:lvl4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4pPr>
            <a:lvl5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5pPr>
            <a:lvl6pPr marL="13716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6pPr>
            <a:lvl7pPr marL="18288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7pPr>
            <a:lvl8pPr marL="22860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8pPr>
            <a:lvl9pPr marL="27432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9pPr>
          </a:lstStyle>
          <a:p>
            <a:pPr>
              <a:defRPr/>
            </a:pPr>
            <a:r>
              <a:rPr lang="zh-CN" altLang="en-US" sz="4800" dirty="0" smtClean="0">
                <a:effectLst>
                  <a:outerShdw blurRad="38100" dist="38100" dir="2700000" algn="tl">
                    <a:srgbClr val="000000"/>
                  </a:outerShdw>
                </a:effectLst>
                <a:ea typeface="华文隶书" panose="02010800040101010101" pitchFamily="2" charset="-122"/>
              </a:rPr>
              <a:t>类比</a:t>
            </a:r>
            <a:endParaRPr lang="zh-CN" altLang="en-US" sz="4800" dirty="0" smtClean="0">
              <a:effectLst>
                <a:outerShdw blurRad="38100" dist="38100" dir="2700000" algn="tl">
                  <a:srgbClr val="000000"/>
                </a:outerShdw>
              </a:effectLst>
              <a:ea typeface="华文隶书" panose="02010800040101010101"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fade">
                                      <p:cBhvr>
                                        <p:cTn id="7" dur="500"/>
                                        <p:tgtEl>
                                          <p:spTgt spid="16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3"/>
          <p:cNvSpPr txBox="1">
            <a:spLocks noChangeArrowheads="1"/>
          </p:cNvSpPr>
          <p:nvPr/>
        </p:nvSpPr>
        <p:spPr bwMode="auto">
          <a:xfrm>
            <a:off x="4649788" y="4964113"/>
            <a:ext cx="4614862" cy="1066800"/>
          </a:xfrm>
          <a:prstGeom prst="rect">
            <a:avLst/>
          </a:prstGeom>
          <a:noFill/>
          <a:ln>
            <a:noFill/>
          </a:ln>
          <a:effec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80000"/>
              </a:lnSpc>
              <a:spcBef>
                <a:spcPct val="20000"/>
              </a:spcBef>
              <a:buClr>
                <a:schemeClr val="folHlink"/>
              </a:buClr>
              <a:buSzPct val="85000"/>
              <a:buFont typeface="Wingdings 2" pitchFamily="18" charset="2"/>
              <a:buNone/>
              <a:defRPr/>
            </a:pPr>
            <a:r>
              <a:rPr lang="zh-CN" altLang="en-US" sz="4000" b="1" dirty="0" smtClean="0">
                <a:effectLst>
                  <a:outerShdw blurRad="38100" dist="38100" dir="2700000" algn="tl">
                    <a:srgbClr val="C0C0C0"/>
                  </a:outerShdw>
                </a:effectLst>
                <a:latin typeface="宋体" panose="02010600030101010101" pitchFamily="2" charset="-122"/>
              </a:rPr>
              <a:t>表现了作者</a:t>
            </a:r>
            <a:r>
              <a:rPr lang="zh-CN" altLang="en-US" sz="4000" b="1" dirty="0" smtClean="0">
                <a:solidFill>
                  <a:srgbClr val="080300"/>
                </a:solidFill>
                <a:effectLst>
                  <a:outerShdw blurRad="38100" dist="38100" dir="2700000" algn="tl">
                    <a:srgbClr val="C0C0C0"/>
                  </a:outerShdw>
                </a:effectLst>
                <a:latin typeface="宋体" panose="02010600030101010101" pitchFamily="2" charset="-122"/>
              </a:rPr>
              <a:t>愤怒的心情。</a:t>
            </a:r>
            <a:endParaRPr lang="zh-CN" altLang="en-US" sz="4000" dirty="0" smtClean="0">
              <a:solidFill>
                <a:srgbClr val="080300"/>
              </a:solidFill>
              <a:effectLst>
                <a:outerShdw blurRad="38100" dist="38100" dir="2700000" algn="tl">
                  <a:srgbClr val="C0C0C0"/>
                </a:outerShdw>
              </a:effectLst>
              <a:latin typeface="宋体" panose="02010600030101010101" pitchFamily="2" charset="-122"/>
            </a:endParaRPr>
          </a:p>
        </p:txBody>
      </p:sp>
      <p:pic>
        <p:nvPicPr>
          <p:cNvPr id="19459" name="Picture 3"/>
          <p:cNvPicPr>
            <a:picLocks noChangeAspect="1" noChangeArrowheads="1"/>
          </p:cNvPicPr>
          <p:nvPr/>
        </p:nvPicPr>
        <p:blipFill>
          <a:blip r:embed="rId1" cstate="print"/>
          <a:srcRect/>
          <a:stretch>
            <a:fillRect/>
          </a:stretch>
        </p:blipFill>
        <p:spPr bwMode="auto">
          <a:xfrm>
            <a:off x="4737100" y="1314450"/>
            <a:ext cx="4132263" cy="3200400"/>
          </a:xfrm>
          <a:prstGeom prst="rect">
            <a:avLst/>
          </a:prstGeom>
          <a:noFill/>
          <a:ln w="9525">
            <a:noFill/>
            <a:miter lim="800000"/>
            <a:headEnd/>
            <a:tailEnd/>
          </a:ln>
        </p:spPr>
      </p:pic>
      <p:pic>
        <p:nvPicPr>
          <p:cNvPr id="19460" name="Picture 4"/>
          <p:cNvPicPr>
            <a:picLocks noChangeAspect="1" noChangeArrowheads="1"/>
          </p:cNvPicPr>
          <p:nvPr/>
        </p:nvPicPr>
        <p:blipFill>
          <a:blip r:embed="rId2" cstate="print"/>
          <a:srcRect/>
          <a:stretch>
            <a:fillRect/>
          </a:stretch>
        </p:blipFill>
        <p:spPr bwMode="auto">
          <a:xfrm>
            <a:off x="130175" y="3155950"/>
            <a:ext cx="4165600" cy="3227388"/>
          </a:xfrm>
          <a:prstGeom prst="rect">
            <a:avLst/>
          </a:prstGeom>
          <a:noFill/>
          <a:ln w="9525">
            <a:noFill/>
            <a:miter lim="800000"/>
            <a:headEnd/>
            <a:tailEnd/>
          </a:ln>
        </p:spPr>
      </p:pic>
      <p:sp>
        <p:nvSpPr>
          <p:cNvPr id="19461" name="Text Box 5"/>
          <p:cNvSpPr txBox="1">
            <a:spLocks noChangeArrowheads="1"/>
          </p:cNvSpPr>
          <p:nvPr/>
        </p:nvSpPr>
        <p:spPr bwMode="auto">
          <a:xfrm>
            <a:off x="0" y="1435100"/>
            <a:ext cx="3941763" cy="1323975"/>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0" hangingPunct="0">
              <a:buFont typeface="Arial" panose="020B0604020202020204" pitchFamily="34" charset="0"/>
              <a:buNone/>
              <a:defRPr/>
            </a:pPr>
            <a:r>
              <a:rPr lang="zh-CN" altLang="zh-CN" sz="4000" b="1" dirty="0" smtClean="0">
                <a:effectLst>
                  <a:outerShdw blurRad="38100" dist="38100" dir="2700000" algn="tl">
                    <a:srgbClr val="C0C0C0"/>
                  </a:outerShdw>
                </a:effectLst>
                <a:latin typeface="宋体" panose="02010600030101010101" pitchFamily="2" charset="-122"/>
                <a:sym typeface="Arial" panose="020B0604020202020204" pitchFamily="34" charset="0"/>
              </a:rPr>
              <a:t>揭露了资本家不把包身工当人。</a:t>
            </a:r>
            <a:endParaRPr lang="zh-CN" altLang="zh-CN" sz="4000" b="1" dirty="0" smtClean="0">
              <a:effectLst>
                <a:outerShdw blurRad="38100" dist="38100" dir="2700000" algn="tl">
                  <a:srgbClr val="C0C0C0"/>
                </a:outerShdw>
              </a:effectLst>
              <a:latin typeface="宋体" panose="02010600030101010101" pitchFamily="2" charset="-122"/>
              <a:sym typeface="Arial" panose="020B0604020202020204" pitchFamily="34" charset="0"/>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460"/>
                                        </p:tgtEl>
                                        <p:attrNameLst>
                                          <p:attrName>style.visibility</p:attrName>
                                        </p:attrNameLst>
                                      </p:cBhvr>
                                      <p:to>
                                        <p:strVal val="visible"/>
                                      </p:to>
                                    </p:set>
                                    <p:animEffect transition="in" filter="fade">
                                      <p:cBhvr>
                                        <p:cTn id="7" dur="500"/>
                                        <p:tgtEl>
                                          <p:spTgt spid="19460"/>
                                        </p:tgtEl>
                                      </p:cBhvr>
                                    </p:animEffect>
                                  </p:childTnLst>
                                </p:cTn>
                              </p:par>
                              <p:par>
                                <p:cTn id="8" presetID="10" presetClass="entr" presetSubtype="0" fill="hold" nodeType="withEffect">
                                  <p:stCondLst>
                                    <p:cond delay="0"/>
                                  </p:stCondLst>
                                  <p:childTnLst>
                                    <p:set>
                                      <p:cBhvr>
                                        <p:cTn id="9" dur="1" fill="hold">
                                          <p:stCondLst>
                                            <p:cond delay="0"/>
                                          </p:stCondLst>
                                        </p:cTn>
                                        <p:tgtEl>
                                          <p:spTgt spid="19459"/>
                                        </p:tgtEl>
                                        <p:attrNameLst>
                                          <p:attrName>style.visibility</p:attrName>
                                        </p:attrNameLst>
                                      </p:cBhvr>
                                      <p:to>
                                        <p:strVal val="visible"/>
                                      </p:to>
                                    </p:set>
                                    <p:animEffect transition="in" filter="fade">
                                      <p:cBhvr>
                                        <p:cTn id="10" dur="500"/>
                                        <p:tgtEl>
                                          <p:spTgt spid="1945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461"/>
                                        </p:tgtEl>
                                        <p:attrNameLst>
                                          <p:attrName>style.visibility</p:attrName>
                                        </p:attrNameLst>
                                      </p:cBhvr>
                                      <p:to>
                                        <p:strVal val="visible"/>
                                      </p:to>
                                    </p:set>
                                    <p:animEffect transition="in" filter="fade">
                                      <p:cBhvr>
                                        <p:cTn id="13" dur="500"/>
                                        <p:tgtEl>
                                          <p:spTgt spid="19461"/>
                                        </p:tgtEl>
                                      </p:cBhvr>
                                    </p:animEffect>
                                  </p:childTnLst>
                                </p:cTn>
                              </p:par>
                              <p:par>
                                <p:cTn id="14" presetID="10" presetClass="entr" presetSubtype="0" fill="hold" nodeType="withEffect">
                                  <p:stCondLst>
                                    <p:cond delay="0"/>
                                  </p:stCondLst>
                                  <p:childTnLst>
                                    <p:set>
                                      <p:cBhvr>
                                        <p:cTn id="15" dur="1" fill="hold">
                                          <p:stCondLst>
                                            <p:cond delay="0"/>
                                          </p:stCondLst>
                                        </p:cTn>
                                        <p:tgtEl>
                                          <p:spTgt spid="19458">
                                            <p:txEl>
                                              <p:pRg st="0" end="0"/>
                                            </p:txEl>
                                          </p:spTgt>
                                        </p:tgtEl>
                                        <p:attrNameLst>
                                          <p:attrName>style.visibility</p:attrName>
                                        </p:attrNameLst>
                                      </p:cBhvr>
                                      <p:to>
                                        <p:strVal val="visible"/>
                                      </p:to>
                                    </p:set>
                                    <p:animEffect transition="in" filter="fade">
                                      <p:cBhvr>
                                        <p:cTn id="16" dur="500"/>
                                        <p:tgtEl>
                                          <p:spTgt spid="194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1"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4"/>
          <p:cNvSpPr txBox="1">
            <a:spLocks noChangeArrowheads="1"/>
          </p:cNvSpPr>
          <p:nvPr/>
        </p:nvSpPr>
        <p:spPr bwMode="auto">
          <a:xfrm>
            <a:off x="384175" y="1477963"/>
            <a:ext cx="1800225" cy="641350"/>
          </a:xfrm>
          <a:prstGeom prst="rect">
            <a:avLst/>
          </a:prstGeom>
          <a:noFill/>
          <a:ln w="9525">
            <a:noFill/>
            <a:miter lim="800000"/>
          </a:ln>
        </p:spPr>
        <p:txBody>
          <a:bodyPr>
            <a:spAutoFit/>
          </a:bodyPr>
          <a:lstStyle/>
          <a:p>
            <a:pPr eaLnBrk="0" hangingPunct="0">
              <a:lnSpc>
                <a:spcPct val="90000"/>
              </a:lnSpc>
              <a:buFont typeface="Arial" panose="020B0604020202020204" pitchFamily="34" charset="0"/>
              <a:buNone/>
            </a:pPr>
            <a:r>
              <a:rPr lang="zh-CN" altLang="zh-CN" sz="3600" b="1">
                <a:solidFill>
                  <a:schemeClr val="tx2"/>
                </a:solidFill>
                <a:latin typeface="黑体" panose="02010609060101010101" pitchFamily="49" charset="-122"/>
                <a:ea typeface="黑体" panose="02010609060101010101" pitchFamily="49" charset="-122"/>
                <a:sym typeface="Calibri" panose="020F0502020204030204" pitchFamily="34" charset="0"/>
              </a:rPr>
              <a:t>明确：</a:t>
            </a:r>
            <a:endParaRPr lang="zh-CN" altLang="zh-CN" sz="3600">
              <a:solidFill>
                <a:schemeClr val="tx2"/>
              </a:solidFill>
              <a:latin typeface="宋体" panose="02010600030101010101" pitchFamily="2" charset="-122"/>
              <a:sym typeface="Calibri" panose="020F0502020204030204" pitchFamily="34" charset="0"/>
            </a:endParaRPr>
          </a:p>
        </p:txBody>
      </p:sp>
      <p:sp>
        <p:nvSpPr>
          <p:cNvPr id="18436" name="Rectangle 6"/>
          <p:cNvSpPr>
            <a:spLocks noChangeArrowheads="1"/>
          </p:cNvSpPr>
          <p:nvPr/>
        </p:nvSpPr>
        <p:spPr bwMode="auto">
          <a:xfrm>
            <a:off x="1763713" y="2420938"/>
            <a:ext cx="2632075" cy="579437"/>
          </a:xfrm>
          <a:prstGeom prst="rect">
            <a:avLst/>
          </a:prstGeom>
          <a:noFill/>
          <a:ln w="9525">
            <a:noFill/>
            <a:miter lim="800000"/>
          </a:ln>
        </p:spPr>
        <p:txBody>
          <a:bodyPr wrap="none">
            <a:spAutoFit/>
          </a:bodyPr>
          <a:lstStyle/>
          <a:p>
            <a:pPr>
              <a:lnSpc>
                <a:spcPct val="90000"/>
              </a:lnSpc>
              <a:buFont typeface="Arial" panose="020B0604020202020204" pitchFamily="34" charset="0"/>
              <a:buNone/>
            </a:pPr>
            <a:r>
              <a:rPr lang="zh-CN" altLang="zh-CN" sz="2800" b="1">
                <a:solidFill>
                  <a:schemeClr val="tx2"/>
                </a:solidFill>
                <a:latin typeface="Calibri" panose="020F0502020204030204" pitchFamily="34" charset="0"/>
                <a:sym typeface="Calibri" panose="020F0502020204030204" pitchFamily="34" charset="0"/>
              </a:rPr>
              <a:t>包身工的制度</a:t>
            </a:r>
            <a:endParaRPr lang="zh-CN" altLang="zh-CN" sz="2800" b="1">
              <a:solidFill>
                <a:schemeClr val="tx2"/>
              </a:solidFill>
              <a:latin typeface="Calibri" panose="020F0502020204030204" pitchFamily="34" charset="0"/>
              <a:sym typeface="Calibri" panose="020F0502020204030204" pitchFamily="34" charset="0"/>
            </a:endParaRPr>
          </a:p>
        </p:txBody>
      </p:sp>
      <p:sp>
        <p:nvSpPr>
          <p:cNvPr id="18437" name="Rectangle 7"/>
          <p:cNvSpPr>
            <a:spLocks noChangeArrowheads="1"/>
          </p:cNvSpPr>
          <p:nvPr/>
        </p:nvSpPr>
        <p:spPr bwMode="auto">
          <a:xfrm>
            <a:off x="5867400" y="2420938"/>
            <a:ext cx="3040063" cy="579437"/>
          </a:xfrm>
          <a:prstGeom prst="rect">
            <a:avLst/>
          </a:prstGeom>
          <a:noFill/>
          <a:ln w="9525">
            <a:noFill/>
            <a:miter lim="800000"/>
          </a:ln>
        </p:spPr>
        <p:txBody>
          <a:bodyPr wrap="none">
            <a:spAutoFit/>
          </a:bodyPr>
          <a:lstStyle/>
          <a:p>
            <a:pPr>
              <a:lnSpc>
                <a:spcPct val="90000"/>
              </a:lnSpc>
              <a:buFont typeface="Arial" panose="020B0604020202020204" pitchFamily="34" charset="0"/>
              <a:buNone/>
            </a:pPr>
            <a:r>
              <a:rPr lang="zh-CN" altLang="zh-CN" sz="2800" b="1">
                <a:solidFill>
                  <a:schemeClr val="tx2"/>
                </a:solidFill>
                <a:latin typeface="Calibri" panose="020F0502020204030204" pitchFamily="34" charset="0"/>
                <a:sym typeface="Calibri" panose="020F0502020204030204" pitchFamily="34" charset="0"/>
              </a:rPr>
              <a:t>船户养墨鸭捕鱼</a:t>
            </a:r>
            <a:endParaRPr lang="zh-CN" altLang="zh-CN" sz="2800" b="1">
              <a:solidFill>
                <a:schemeClr val="tx2"/>
              </a:solidFill>
              <a:latin typeface="Calibri" panose="020F0502020204030204" pitchFamily="34" charset="0"/>
              <a:sym typeface="Calibri" panose="020F0502020204030204" pitchFamily="34" charset="0"/>
            </a:endParaRPr>
          </a:p>
        </p:txBody>
      </p:sp>
      <p:sp>
        <p:nvSpPr>
          <p:cNvPr id="18438" name="AutoShape 8"/>
          <p:cNvSpPr>
            <a:spLocks noChangeArrowheads="1"/>
          </p:cNvSpPr>
          <p:nvPr/>
        </p:nvSpPr>
        <p:spPr bwMode="auto">
          <a:xfrm>
            <a:off x="4318000" y="2190750"/>
            <a:ext cx="1368425" cy="1008063"/>
          </a:xfrm>
          <a:prstGeom prst="rightArrow">
            <a:avLst>
              <a:gd name="adj1" fmla="val 50000"/>
              <a:gd name="adj2" fmla="val 33937"/>
            </a:avLst>
          </a:prstGeom>
          <a:solidFill>
            <a:schemeClr val="accent1"/>
          </a:solidFill>
          <a:ln w="9525">
            <a:solidFill>
              <a:schemeClr val="tx1"/>
            </a:solidFill>
            <a:miter lim="800000"/>
          </a:ln>
        </p:spPr>
        <p:txBody>
          <a:bodyPr wrap="none" anchor="ctr"/>
          <a:lstStyle/>
          <a:p>
            <a:pPr algn="ctr">
              <a:lnSpc>
                <a:spcPct val="90000"/>
              </a:lnSpc>
              <a:buFont typeface="Arial" panose="020B0604020202020204" pitchFamily="34" charset="0"/>
              <a:buNone/>
            </a:pPr>
            <a:r>
              <a:rPr lang="zh-CN" altLang="en-US" sz="2800" b="1">
                <a:solidFill>
                  <a:srgbClr val="0000FF"/>
                </a:solidFill>
                <a:latin typeface="Calibri" panose="020F0502020204030204" pitchFamily="34" charset="0"/>
                <a:sym typeface="Calibri" panose="020F0502020204030204" pitchFamily="34" charset="0"/>
              </a:rPr>
              <a:t>类比</a:t>
            </a:r>
            <a:endParaRPr lang="zh-CN" altLang="en-US" sz="2800" b="1">
              <a:solidFill>
                <a:srgbClr val="0000FF"/>
              </a:solidFill>
              <a:latin typeface="Calibri" panose="020F0502020204030204" pitchFamily="34" charset="0"/>
              <a:sym typeface="Calibri" panose="020F0502020204030204" pitchFamily="34" charset="0"/>
            </a:endParaRPr>
          </a:p>
        </p:txBody>
      </p:sp>
      <p:sp>
        <p:nvSpPr>
          <p:cNvPr id="18439" name="Rectangle 15"/>
          <p:cNvSpPr>
            <a:spLocks noChangeArrowheads="1"/>
          </p:cNvSpPr>
          <p:nvPr/>
        </p:nvSpPr>
        <p:spPr bwMode="auto">
          <a:xfrm>
            <a:off x="273050" y="3557588"/>
            <a:ext cx="8897938" cy="474662"/>
          </a:xfrm>
          <a:prstGeom prst="rect">
            <a:avLst/>
          </a:prstGeom>
          <a:noFill/>
          <a:ln w="9525">
            <a:noFill/>
            <a:miter lim="800000"/>
          </a:ln>
        </p:spPr>
        <p:txBody>
          <a:bodyPr>
            <a:spAutoFit/>
          </a:bodyPr>
          <a:lstStyle/>
          <a:p>
            <a:pPr>
              <a:lnSpc>
                <a:spcPct val="90000"/>
              </a:lnSpc>
              <a:buFont typeface="Arial" panose="020B0604020202020204" pitchFamily="34" charset="0"/>
              <a:buNone/>
            </a:pPr>
            <a:r>
              <a:rPr lang="en-US" altLang="zh-CN" sz="2800" b="1">
                <a:solidFill>
                  <a:schemeClr val="tx2"/>
                </a:solidFill>
                <a:latin typeface="Calibri" panose="020F0502020204030204" pitchFamily="34" charset="0"/>
                <a:sym typeface="Calibri" panose="020F0502020204030204" pitchFamily="34" charset="0"/>
              </a:rPr>
              <a:t>      </a:t>
            </a:r>
            <a:r>
              <a:rPr lang="zh-CN" altLang="en-US" sz="2800" b="1">
                <a:solidFill>
                  <a:schemeClr val="tx2"/>
                </a:solidFill>
                <a:latin typeface="Calibri" panose="020F0502020204030204" pitchFamily="34" charset="0"/>
                <a:sym typeface="Calibri" panose="020F0502020204030204" pitchFamily="34" charset="0"/>
              </a:rPr>
              <a:t>     </a:t>
            </a:r>
            <a:r>
              <a:rPr lang="zh-CN" altLang="en-US" sz="2800" b="1">
                <a:solidFill>
                  <a:schemeClr val="tx2"/>
                </a:solidFill>
                <a:latin typeface="Calibri" panose="020F0502020204030204" pitchFamily="34" charset="0"/>
                <a:ea typeface="黑体" panose="02010609060101010101" pitchFamily="49" charset="-122"/>
                <a:sym typeface="Calibri" panose="020F0502020204030204" pitchFamily="34" charset="0"/>
              </a:rPr>
              <a:t>指出墨鸭养活船户                   包身工养活带工老板</a:t>
            </a:r>
            <a:endParaRPr lang="zh-CN" altLang="en-US" sz="2800" b="1">
              <a:solidFill>
                <a:schemeClr val="tx2"/>
              </a:solidFill>
              <a:latin typeface="Calibri" panose="020F0502020204030204" pitchFamily="34" charset="0"/>
              <a:ea typeface="黑体" panose="02010609060101010101" pitchFamily="49" charset="-122"/>
              <a:sym typeface="Calibri" panose="020F0502020204030204" pitchFamily="34" charset="0"/>
            </a:endParaRPr>
          </a:p>
        </p:txBody>
      </p:sp>
      <p:sp>
        <p:nvSpPr>
          <p:cNvPr id="18440" name="Rectangle 16"/>
          <p:cNvSpPr>
            <a:spLocks noChangeArrowheads="1"/>
          </p:cNvSpPr>
          <p:nvPr/>
        </p:nvSpPr>
        <p:spPr bwMode="auto">
          <a:xfrm>
            <a:off x="65088" y="4751388"/>
            <a:ext cx="9121775" cy="474662"/>
          </a:xfrm>
          <a:prstGeom prst="rect">
            <a:avLst/>
          </a:prstGeom>
          <a:noFill/>
          <a:ln w="9525">
            <a:noFill/>
            <a:miter lim="800000"/>
          </a:ln>
        </p:spPr>
        <p:txBody>
          <a:bodyPr wrap="none">
            <a:spAutoFit/>
          </a:bodyPr>
          <a:lstStyle/>
          <a:p>
            <a:pPr>
              <a:lnSpc>
                <a:spcPct val="90000"/>
              </a:lnSpc>
              <a:buFont typeface="Arial" panose="020B0604020202020204" pitchFamily="34" charset="0"/>
              <a:buNone/>
            </a:pPr>
            <a:r>
              <a:rPr lang="zh-CN" altLang="en-US" sz="2800" b="1">
                <a:solidFill>
                  <a:schemeClr val="tx2"/>
                </a:solidFill>
                <a:latin typeface="Calibri" panose="020F0502020204030204" pitchFamily="34" charset="0"/>
                <a:ea typeface="黑体" panose="02010609060101010101" pitchFamily="49" charset="-122"/>
                <a:sym typeface="Calibri" panose="020F0502020204030204" pitchFamily="34" charset="0"/>
              </a:rPr>
              <a:t>但船户对墨鸭没有怎么虐待     带工老板却残酷压迫包身工</a:t>
            </a:r>
            <a:endParaRPr lang="zh-CN" altLang="en-US" sz="2800" b="1">
              <a:solidFill>
                <a:schemeClr val="tx2"/>
              </a:solidFill>
              <a:latin typeface="Calibri" panose="020F0502020204030204" pitchFamily="34" charset="0"/>
              <a:ea typeface="黑体" panose="02010609060101010101" pitchFamily="49" charset="-122"/>
              <a:sym typeface="Calibri" panose="020F0502020204030204" pitchFamily="34" charset="0"/>
            </a:endParaRPr>
          </a:p>
        </p:txBody>
      </p:sp>
      <p:sp>
        <p:nvSpPr>
          <p:cNvPr id="18441" name="Rectangle 17"/>
          <p:cNvSpPr>
            <a:spLocks noChangeArrowheads="1"/>
          </p:cNvSpPr>
          <p:nvPr/>
        </p:nvSpPr>
        <p:spPr bwMode="auto">
          <a:xfrm>
            <a:off x="3132138" y="5373688"/>
            <a:ext cx="4470400" cy="519112"/>
          </a:xfrm>
          <a:prstGeom prst="rect">
            <a:avLst/>
          </a:prstGeom>
          <a:noFill/>
          <a:ln w="9525">
            <a:noFill/>
            <a:miter lim="800000"/>
          </a:ln>
        </p:spPr>
        <p:txBody>
          <a:bodyPr wrap="none">
            <a:spAutoFit/>
          </a:bodyPr>
          <a:lstStyle/>
          <a:p>
            <a:pPr>
              <a:lnSpc>
                <a:spcPct val="90000"/>
              </a:lnSpc>
              <a:buFont typeface="Arial" panose="020B0604020202020204" pitchFamily="34" charset="0"/>
              <a:buNone/>
            </a:pPr>
            <a:r>
              <a:rPr lang="zh-CN" altLang="zh-CN" sz="2800" b="1">
                <a:solidFill>
                  <a:schemeClr val="tx2"/>
                </a:solidFill>
                <a:latin typeface="Calibri" panose="020F0502020204030204" pitchFamily="34" charset="0"/>
                <a:ea typeface="黑体" panose="02010609060101010101" pitchFamily="49" charset="-122"/>
                <a:sym typeface="Calibri" panose="020F0502020204030204" pitchFamily="34" charset="0"/>
              </a:rPr>
              <a:t>连一点施与的温情也没有。</a:t>
            </a:r>
            <a:endParaRPr lang="zh-CN" altLang="zh-CN" sz="2800" b="1">
              <a:solidFill>
                <a:schemeClr val="tx2"/>
              </a:solidFill>
              <a:latin typeface="Calibri" panose="020F0502020204030204" pitchFamily="34" charset="0"/>
              <a:ea typeface="黑体" panose="02010609060101010101" pitchFamily="49" charset="-122"/>
              <a:sym typeface="Calibri" panose="020F0502020204030204"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fade">
                                      <p:cBhvr>
                                        <p:cTn id="7" dur="500"/>
                                        <p:tgtEl>
                                          <p:spTgt spid="184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436"/>
                                        </p:tgtEl>
                                        <p:attrNameLst>
                                          <p:attrName>style.visibility</p:attrName>
                                        </p:attrNameLst>
                                      </p:cBhvr>
                                      <p:to>
                                        <p:strVal val="visible"/>
                                      </p:to>
                                    </p:set>
                                    <p:animEffect transition="in" filter="fade">
                                      <p:cBhvr>
                                        <p:cTn id="12" dur="500"/>
                                        <p:tgtEl>
                                          <p:spTgt spid="184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438"/>
                                        </p:tgtEl>
                                        <p:attrNameLst>
                                          <p:attrName>style.visibility</p:attrName>
                                        </p:attrNameLst>
                                      </p:cBhvr>
                                      <p:to>
                                        <p:strVal val="visible"/>
                                      </p:to>
                                    </p:set>
                                    <p:animEffect transition="in" filter="fade">
                                      <p:cBhvr>
                                        <p:cTn id="17" dur="500"/>
                                        <p:tgtEl>
                                          <p:spTgt spid="1843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437"/>
                                        </p:tgtEl>
                                        <p:attrNameLst>
                                          <p:attrName>style.visibility</p:attrName>
                                        </p:attrNameLst>
                                      </p:cBhvr>
                                      <p:to>
                                        <p:strVal val="visible"/>
                                      </p:to>
                                    </p:set>
                                    <p:animEffect transition="in" filter="fade">
                                      <p:cBhvr>
                                        <p:cTn id="22" dur="500"/>
                                        <p:tgtEl>
                                          <p:spTgt spid="1843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439"/>
                                        </p:tgtEl>
                                        <p:attrNameLst>
                                          <p:attrName>style.visibility</p:attrName>
                                        </p:attrNameLst>
                                      </p:cBhvr>
                                      <p:to>
                                        <p:strVal val="visible"/>
                                      </p:to>
                                    </p:set>
                                    <p:animEffect transition="in" filter="fade">
                                      <p:cBhvr>
                                        <p:cTn id="27" dur="500"/>
                                        <p:tgtEl>
                                          <p:spTgt spid="184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440"/>
                                        </p:tgtEl>
                                        <p:attrNameLst>
                                          <p:attrName>style.visibility</p:attrName>
                                        </p:attrNameLst>
                                      </p:cBhvr>
                                      <p:to>
                                        <p:strVal val="visible"/>
                                      </p:to>
                                    </p:set>
                                    <p:animEffect transition="in" filter="fade">
                                      <p:cBhvr>
                                        <p:cTn id="32" dur="500"/>
                                        <p:tgtEl>
                                          <p:spTgt spid="1844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441"/>
                                        </p:tgtEl>
                                        <p:attrNameLst>
                                          <p:attrName>style.visibility</p:attrName>
                                        </p:attrNameLst>
                                      </p:cBhvr>
                                      <p:to>
                                        <p:strVal val="visible"/>
                                      </p:to>
                                    </p:set>
                                    <p:animEffect transition="in" filter="fade">
                                      <p:cBhvr>
                                        <p:cTn id="37" dur="500"/>
                                        <p:tgtEl>
                                          <p:spTgt spid="184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utoUpdateAnimBg="0"/>
      <p:bldP spid="18436" grpId="0" autoUpdateAnimBg="0"/>
      <p:bldP spid="18437" grpId="0" autoUpdateAnimBg="0"/>
      <p:bldP spid="18438" grpId="0" animBg="1" autoUpdateAnimBg="0"/>
      <p:bldP spid="18439" grpId="0" autoUpdateAnimBg="0"/>
      <p:bldP spid="18440" grpId="0" autoUpdateAnimBg="0"/>
      <p:bldP spid="18441"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extBox 2"/>
          <p:cNvSpPr txBox="1">
            <a:spLocks noChangeArrowheads="1"/>
          </p:cNvSpPr>
          <p:nvPr/>
        </p:nvSpPr>
        <p:spPr bwMode="auto">
          <a:xfrm>
            <a:off x="19050" y="1187450"/>
            <a:ext cx="9124950" cy="2085975"/>
          </a:xfrm>
          <a:prstGeom prst="rect">
            <a:avLst/>
          </a:prstGeom>
          <a:noFill/>
          <a:ln w="9525">
            <a:noFill/>
            <a:miter lim="800000"/>
          </a:ln>
        </p:spPr>
        <p:txBody>
          <a:bodyPr>
            <a:spAutoFit/>
          </a:bodyPr>
          <a:lstStyle/>
          <a:p>
            <a:pPr>
              <a:lnSpc>
                <a:spcPct val="90000"/>
              </a:lnSpc>
              <a:buFont typeface="Arial" panose="020B0604020202020204" pitchFamily="34" charset="0"/>
              <a:buNone/>
            </a:pPr>
            <a:r>
              <a:rPr lang="zh-CN" altLang="en-US" sz="2400" b="1">
                <a:solidFill>
                  <a:srgbClr val="C00000"/>
                </a:solidFill>
                <a:sym typeface="Calibri" panose="020F0502020204030204" pitchFamily="34" charset="0"/>
              </a:rPr>
              <a:t>    </a:t>
            </a:r>
            <a:r>
              <a:rPr lang="zh-CN" altLang="en-US" sz="2400" b="1">
                <a:solidFill>
                  <a:srgbClr val="FF0000"/>
                </a:solidFill>
                <a:sym typeface="Calibri" panose="020F0502020204030204" pitchFamily="34" charset="0"/>
              </a:rPr>
              <a:t>两粥一饭，十二小时工作，劳动强化，工房和老板家庭的义务服役，猪猡一般的生活，泥土一般的作践</a:t>
            </a:r>
            <a:r>
              <a:rPr lang="zh-CN" altLang="en-US" sz="2400" b="1">
                <a:sym typeface="Calibri" panose="020F0502020204030204" pitchFamily="34" charset="0"/>
              </a:rPr>
              <a:t>──血肉造成的</a:t>
            </a:r>
            <a:r>
              <a:rPr lang="zh-CN" altLang="en-US" sz="2400" b="1">
                <a:solidFill>
                  <a:srgbClr val="FF0000"/>
                </a:solidFill>
                <a:sym typeface="Calibri" panose="020F0502020204030204" pitchFamily="34" charset="0"/>
              </a:rPr>
              <a:t>“机器”</a:t>
            </a:r>
            <a:r>
              <a:rPr lang="zh-CN" altLang="en-US" sz="2400" b="1">
                <a:sym typeface="Calibri" panose="020F0502020204030204" pitchFamily="34" charset="0"/>
              </a:rPr>
              <a:t>终究和钢铁造成的不一样，包身契上写明的三年期限，能够做满的不到三分之二。</a:t>
            </a:r>
            <a:r>
              <a:rPr lang="zh-CN" altLang="en-US" sz="2400" b="1">
                <a:solidFill>
                  <a:srgbClr val="FF0000"/>
                </a:solidFill>
                <a:sym typeface="Calibri" panose="020F0502020204030204" pitchFamily="34" charset="0"/>
              </a:rPr>
              <a:t>工作，工作，</a:t>
            </a:r>
            <a:r>
              <a:rPr lang="zh-CN" altLang="en-US" sz="2400" b="1">
                <a:sym typeface="Calibri" panose="020F0502020204030204" pitchFamily="34" charset="0"/>
              </a:rPr>
              <a:t>衰弱到不能走路还是工作，手脚像</a:t>
            </a:r>
            <a:r>
              <a:rPr lang="zh-CN" altLang="en-US" sz="2400" b="1">
                <a:solidFill>
                  <a:srgbClr val="FF0000"/>
                </a:solidFill>
                <a:sym typeface="Calibri" panose="020F0502020204030204" pitchFamily="34" charset="0"/>
              </a:rPr>
              <a:t>芦柴棒</a:t>
            </a:r>
            <a:r>
              <a:rPr lang="zh-CN" altLang="en-US" sz="2400" b="1">
                <a:sym typeface="Calibri" panose="020F0502020204030204" pitchFamily="34" charset="0"/>
              </a:rPr>
              <a:t>一般的瘦，身体像</a:t>
            </a:r>
            <a:r>
              <a:rPr lang="zh-CN" altLang="en-US" sz="2400" b="1">
                <a:solidFill>
                  <a:srgbClr val="FF0000"/>
                </a:solidFill>
                <a:sym typeface="Calibri" panose="020F0502020204030204" pitchFamily="34" charset="0"/>
              </a:rPr>
              <a:t>弓</a:t>
            </a:r>
            <a:r>
              <a:rPr lang="zh-CN" altLang="en-US" sz="2400" b="1">
                <a:sym typeface="Calibri" panose="020F0502020204030204" pitchFamily="34" charset="0"/>
              </a:rPr>
              <a:t>一样的弯，面色像死人一样的惨！咳着，喘着，淌着冷汗，还是被逼着在做工。（分析本段的修辞手法）</a:t>
            </a:r>
            <a:endParaRPr lang="zh-CN" altLang="en-US" sz="2400" b="1">
              <a:sym typeface="Calibri" panose="020F0502020204030204" pitchFamily="34" charset="0"/>
            </a:endParaRPr>
          </a:p>
        </p:txBody>
      </p:sp>
      <p:sp>
        <p:nvSpPr>
          <p:cNvPr id="20485" name="TextBox 3"/>
          <p:cNvSpPr txBox="1">
            <a:spLocks noChangeArrowheads="1"/>
          </p:cNvSpPr>
          <p:nvPr/>
        </p:nvSpPr>
        <p:spPr bwMode="auto">
          <a:xfrm>
            <a:off x="19050" y="3273425"/>
            <a:ext cx="9124950" cy="3657600"/>
          </a:xfrm>
          <a:prstGeom prst="rect">
            <a:avLst/>
          </a:prstGeom>
          <a:noFill/>
          <a:ln w="9525">
            <a:noFill/>
            <a:miter lim="800000"/>
          </a:ln>
        </p:spPr>
        <p:txBody>
          <a:bodyPr>
            <a:spAutoFit/>
          </a:bodyPr>
          <a:lstStyle/>
          <a:p>
            <a:pPr>
              <a:lnSpc>
                <a:spcPct val="150000"/>
              </a:lnSpc>
              <a:buFont typeface="Arial" panose="020B0604020202020204" pitchFamily="34" charset="0"/>
              <a:buNone/>
            </a:pPr>
            <a:r>
              <a:rPr lang="zh-CN" altLang="en-US" sz="2000" b="1">
                <a:sym typeface="Calibri" panose="020F0502020204030204" pitchFamily="34" charset="0"/>
              </a:rPr>
              <a:t> </a:t>
            </a:r>
            <a:r>
              <a:rPr lang="en-US" altLang="zh-CN" sz="2400" b="1">
                <a:solidFill>
                  <a:srgbClr val="C00000"/>
                </a:solidFill>
                <a:latin typeface="楷体_GB2312"/>
                <a:ea typeface="黑体" panose="02010609060101010101" pitchFamily="49" charset="-122"/>
                <a:sym typeface="Calibri" panose="020F0502020204030204" pitchFamily="34" charset="0"/>
              </a:rPr>
              <a:t>【</a:t>
            </a:r>
            <a:r>
              <a:rPr lang="zh-CN" altLang="en-US" sz="2400" b="1">
                <a:solidFill>
                  <a:srgbClr val="C00000"/>
                </a:solidFill>
                <a:latin typeface="楷体_GB2312"/>
                <a:ea typeface="黑体" panose="02010609060101010101" pitchFamily="49" charset="-122"/>
                <a:sym typeface="Calibri" panose="020F0502020204030204" pitchFamily="34" charset="0"/>
              </a:rPr>
              <a:t>明确</a:t>
            </a:r>
            <a:r>
              <a:rPr lang="en-US" altLang="zh-CN" sz="2400" b="1">
                <a:solidFill>
                  <a:srgbClr val="C00000"/>
                </a:solidFill>
                <a:latin typeface="楷体_GB2312"/>
                <a:ea typeface="黑体" panose="02010609060101010101" pitchFamily="49" charset="-122"/>
                <a:sym typeface="Calibri" panose="020F0502020204030204" pitchFamily="34" charset="0"/>
              </a:rPr>
              <a:t>】</a:t>
            </a:r>
            <a:r>
              <a:rPr lang="zh-CN" altLang="en-US" sz="2000" b="1">
                <a:sym typeface="Calibri" panose="020F0502020204030204" pitchFamily="34" charset="0"/>
              </a:rPr>
              <a:t>六个短语概述了包身工一天的全部悲惨遭遇，排比加强了语气节奏，增强了感情色彩。</a:t>
            </a:r>
            <a:endParaRPr lang="en-US" altLang="zh-CN" sz="2000" b="1">
              <a:sym typeface="Calibri" panose="020F0502020204030204" pitchFamily="34" charset="0"/>
            </a:endParaRPr>
          </a:p>
          <a:p>
            <a:pPr>
              <a:lnSpc>
                <a:spcPct val="150000"/>
              </a:lnSpc>
              <a:buFont typeface="Arial" panose="020B0604020202020204" pitchFamily="34" charset="0"/>
              <a:buNone/>
            </a:pPr>
            <a:r>
              <a:rPr lang="zh-CN" altLang="en-US" sz="2000" b="1">
                <a:sym typeface="Calibri" panose="020F0502020204030204" pitchFamily="34" charset="0"/>
              </a:rPr>
              <a:t>   “机器”借指包身工。“猪猡”的说明包身工物质生活待遇的恶劣；“泥土”的比喻说明包身工地位的低下和比喻毫无人身保障；“芦柴棒、弓”等比喻，直观地展现了包身工的凄惨形象，具有极强的感染力。</a:t>
            </a:r>
            <a:endParaRPr lang="zh-CN" altLang="en-US" sz="2000" b="1">
              <a:sym typeface="Calibri" panose="020F0502020204030204" pitchFamily="34" charset="0"/>
            </a:endParaRPr>
          </a:p>
          <a:p>
            <a:pPr>
              <a:lnSpc>
                <a:spcPct val="150000"/>
              </a:lnSpc>
              <a:buFont typeface="Arial" panose="020B0604020202020204" pitchFamily="34" charset="0"/>
              <a:buNone/>
            </a:pPr>
            <a:r>
              <a:rPr lang="zh-CN" altLang="en-US" sz="2000" b="1">
                <a:sym typeface="Calibri" panose="020F0502020204030204" pitchFamily="34" charset="0"/>
              </a:rPr>
              <a:t>   “工作，工作</a:t>
            </a:r>
            <a:r>
              <a:rPr lang="en-US" altLang="zh-CN" sz="2000" b="1">
                <a:sym typeface="Calibri" panose="020F0502020204030204" pitchFamily="34" charset="0"/>
              </a:rPr>
              <a:t>……</a:t>
            </a:r>
            <a:r>
              <a:rPr lang="zh-CN" altLang="en-US" sz="2000" b="1">
                <a:sym typeface="Calibri" panose="020F0502020204030204" pitchFamily="34" charset="0"/>
              </a:rPr>
              <a:t>咳着，喘着，淌着冷汗，还是被压迫着做工”等句子用了反复咏叹的方 法，表达了作者对包身工悲惨命运的深切同情。</a:t>
            </a:r>
            <a:endParaRPr lang="zh-CN" altLang="en-US" sz="2000" b="1">
              <a:sym typeface="Calibri" panose="020F0502020204030204" pitchFamily="34" charset="0"/>
            </a:endParaRPr>
          </a:p>
          <a:p>
            <a:pPr>
              <a:lnSpc>
                <a:spcPct val="90000"/>
              </a:lnSpc>
              <a:buFont typeface="Arial" panose="020B0604020202020204" pitchFamily="34" charset="0"/>
              <a:buNone/>
            </a:pPr>
            <a:endParaRPr lang="zh-CN" altLang="en-US">
              <a:sym typeface="Calibri" panose="020F0502020204030204"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485">
                                            <p:txEl>
                                              <p:pRg st="0" end="0"/>
                                            </p:txEl>
                                          </p:spTgt>
                                        </p:tgtEl>
                                        <p:attrNameLst>
                                          <p:attrName>style.visibility</p:attrName>
                                        </p:attrNameLst>
                                      </p:cBhvr>
                                      <p:to>
                                        <p:strVal val="visible"/>
                                      </p:to>
                                    </p:set>
                                    <p:animEffect transition="in" filter="fade">
                                      <p:cBhvr>
                                        <p:cTn id="7" dur="500"/>
                                        <p:tgtEl>
                                          <p:spTgt spid="2048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485">
                                            <p:txEl>
                                              <p:pRg st="1" end="1"/>
                                            </p:txEl>
                                          </p:spTgt>
                                        </p:tgtEl>
                                        <p:attrNameLst>
                                          <p:attrName>style.visibility</p:attrName>
                                        </p:attrNameLst>
                                      </p:cBhvr>
                                      <p:to>
                                        <p:strVal val="visible"/>
                                      </p:to>
                                    </p:set>
                                    <p:animEffect transition="in" filter="fade">
                                      <p:cBhvr>
                                        <p:cTn id="12" dur="500"/>
                                        <p:tgtEl>
                                          <p:spTgt spid="2048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485">
                                            <p:txEl>
                                              <p:pRg st="2" end="2"/>
                                            </p:txEl>
                                          </p:spTgt>
                                        </p:tgtEl>
                                        <p:attrNameLst>
                                          <p:attrName>style.visibility</p:attrName>
                                        </p:attrNameLst>
                                      </p:cBhvr>
                                      <p:to>
                                        <p:strVal val="visible"/>
                                      </p:to>
                                    </p:set>
                                    <p:animEffect transition="in" filter="fade">
                                      <p:cBhvr>
                                        <p:cTn id="17" dur="500"/>
                                        <p:tgtEl>
                                          <p:spTgt spid="2048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autoUpdateAnimBg="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extBox 2"/>
          <p:cNvSpPr txBox="1">
            <a:spLocks noChangeArrowheads="1"/>
          </p:cNvSpPr>
          <p:nvPr/>
        </p:nvSpPr>
        <p:spPr bwMode="auto">
          <a:xfrm>
            <a:off x="152400" y="1719263"/>
            <a:ext cx="8686800" cy="1654175"/>
          </a:xfrm>
          <a:prstGeom prst="rect">
            <a:avLst/>
          </a:prstGeom>
          <a:noFill/>
          <a:ln w="9525">
            <a:noFill/>
            <a:miter lim="800000"/>
          </a:ln>
        </p:spPr>
        <p:txBody>
          <a:bodyPr>
            <a:spAutoFit/>
          </a:bodyPr>
          <a:lstStyle/>
          <a:p>
            <a:pPr>
              <a:lnSpc>
                <a:spcPct val="90000"/>
              </a:lnSpc>
              <a:buFont typeface="Arial" panose="020B0604020202020204" pitchFamily="34" charset="0"/>
              <a:buNone/>
            </a:pPr>
            <a:r>
              <a:rPr lang="zh-CN" altLang="en-US" sz="2400" b="1">
                <a:solidFill>
                  <a:srgbClr val="C00000"/>
                </a:solidFill>
                <a:latin typeface="宋体" panose="02010600030101010101" pitchFamily="2" charset="-122"/>
                <a:sym typeface="Calibri" panose="020F0502020204030204" pitchFamily="34" charset="0"/>
              </a:rPr>
              <a:t>   在这千万被饲养者中间，没有光，没有热，没有温情，没有希望</a:t>
            </a:r>
            <a:r>
              <a:rPr lang="en-US" altLang="zh-CN" sz="2400" b="1">
                <a:solidFill>
                  <a:srgbClr val="C00000"/>
                </a:solidFill>
                <a:latin typeface="宋体" panose="02010600030101010101" pitchFamily="2" charset="-122"/>
                <a:sym typeface="Calibri" panose="020F0502020204030204" pitchFamily="34" charset="0"/>
              </a:rPr>
              <a:t>……</a:t>
            </a:r>
            <a:r>
              <a:rPr lang="zh-CN" altLang="en-US" sz="2400" b="1">
                <a:solidFill>
                  <a:srgbClr val="C00000"/>
                </a:solidFill>
                <a:latin typeface="宋体" panose="02010600030101010101" pitchFamily="2" charset="-122"/>
                <a:sym typeface="Calibri" panose="020F0502020204030204" pitchFamily="34" charset="0"/>
              </a:rPr>
              <a:t>没有法律，没有人道。这儿有的是</a:t>
            </a:r>
            <a:r>
              <a:rPr lang="en-US" altLang="zh-CN" sz="2400" b="1">
                <a:solidFill>
                  <a:srgbClr val="C00000"/>
                </a:solidFill>
                <a:latin typeface="宋体" panose="02010600030101010101" pitchFamily="2" charset="-122"/>
                <a:sym typeface="Calibri" panose="020F0502020204030204" pitchFamily="34" charset="0"/>
              </a:rPr>
              <a:t>20</a:t>
            </a:r>
            <a:r>
              <a:rPr lang="zh-CN" altLang="en-US" sz="2400" b="1">
                <a:solidFill>
                  <a:srgbClr val="C00000"/>
                </a:solidFill>
                <a:latin typeface="宋体" panose="02010600030101010101" pitchFamily="2" charset="-122"/>
                <a:sym typeface="Calibri" panose="020F0502020204030204" pitchFamily="34" charset="0"/>
              </a:rPr>
              <a:t>世纪的烂熟了的技术、机械、体制和对这种体制忠实地服役的</a:t>
            </a:r>
            <a:r>
              <a:rPr lang="en-US" altLang="zh-CN" sz="2400" b="1">
                <a:solidFill>
                  <a:srgbClr val="C00000"/>
                </a:solidFill>
                <a:latin typeface="宋体" panose="02010600030101010101" pitchFamily="2" charset="-122"/>
                <a:sym typeface="Calibri" panose="020F0502020204030204" pitchFamily="34" charset="0"/>
              </a:rPr>
              <a:t>16</a:t>
            </a:r>
            <a:r>
              <a:rPr lang="zh-CN" altLang="en-US" sz="2400" b="1">
                <a:solidFill>
                  <a:srgbClr val="C00000"/>
                </a:solidFill>
                <a:latin typeface="宋体" panose="02010600030101010101" pitchFamily="2" charset="-122"/>
                <a:sym typeface="Calibri" panose="020F0502020204030204" pitchFamily="34" charset="0"/>
              </a:rPr>
              <a:t>世纪封建制度下的奴隶！</a:t>
            </a:r>
            <a:endParaRPr lang="zh-CN" altLang="en-US" sz="2400" b="1">
              <a:solidFill>
                <a:srgbClr val="C00000"/>
              </a:solidFill>
              <a:latin typeface="宋体" panose="02010600030101010101" pitchFamily="2" charset="-122"/>
              <a:sym typeface="Calibri" panose="020F0502020204030204" pitchFamily="34" charset="0"/>
            </a:endParaRPr>
          </a:p>
          <a:p>
            <a:pPr>
              <a:lnSpc>
                <a:spcPct val="90000"/>
              </a:lnSpc>
              <a:buFont typeface="Arial" panose="020B0604020202020204" pitchFamily="34" charset="0"/>
              <a:buNone/>
            </a:pPr>
            <a:endParaRPr lang="zh-CN" altLang="en-US">
              <a:sym typeface="Calibri" panose="020F0502020204030204" pitchFamily="34" charset="0"/>
            </a:endParaRPr>
          </a:p>
        </p:txBody>
      </p:sp>
      <p:sp>
        <p:nvSpPr>
          <p:cNvPr id="21508" name="TextBox 3"/>
          <p:cNvSpPr txBox="1">
            <a:spLocks noChangeArrowheads="1"/>
          </p:cNvSpPr>
          <p:nvPr/>
        </p:nvSpPr>
        <p:spPr bwMode="auto">
          <a:xfrm>
            <a:off x="152400" y="3197225"/>
            <a:ext cx="8763000" cy="3652838"/>
          </a:xfrm>
          <a:prstGeom prst="rect">
            <a:avLst/>
          </a:prstGeom>
          <a:noFill/>
          <a:ln w="9525">
            <a:noFill/>
            <a:miter lim="800000"/>
          </a:ln>
        </p:spPr>
        <p:txBody>
          <a:bodyPr>
            <a:spAutoFit/>
          </a:bodyPr>
          <a:lstStyle/>
          <a:p>
            <a:pPr>
              <a:lnSpc>
                <a:spcPct val="150000"/>
              </a:lnSpc>
              <a:buFont typeface="Arial" panose="020B0604020202020204" pitchFamily="34" charset="0"/>
              <a:buNone/>
            </a:pPr>
            <a:r>
              <a:rPr lang="zh-CN" altLang="en-US" sz="2400" b="1">
                <a:sym typeface="Calibri" panose="020F0502020204030204" pitchFamily="34" charset="0"/>
              </a:rPr>
              <a:t> </a:t>
            </a:r>
            <a:r>
              <a:rPr lang="en-US" altLang="zh-CN" sz="2400" b="1">
                <a:solidFill>
                  <a:srgbClr val="C00000"/>
                </a:solidFill>
                <a:latin typeface="楷体_GB2312"/>
                <a:ea typeface="黑体" panose="02010609060101010101" pitchFamily="49" charset="-122"/>
                <a:sym typeface="Calibri" panose="020F0502020204030204" pitchFamily="34" charset="0"/>
              </a:rPr>
              <a:t>【</a:t>
            </a:r>
            <a:r>
              <a:rPr lang="zh-CN" altLang="en-US" sz="2400" b="1">
                <a:solidFill>
                  <a:srgbClr val="C00000"/>
                </a:solidFill>
                <a:latin typeface="楷体_GB2312"/>
                <a:ea typeface="黑体" panose="02010609060101010101" pitchFamily="49" charset="-122"/>
                <a:sym typeface="Calibri" panose="020F0502020204030204" pitchFamily="34" charset="0"/>
              </a:rPr>
              <a:t>明确</a:t>
            </a:r>
            <a:r>
              <a:rPr lang="en-US" altLang="zh-CN" sz="2400" b="1">
                <a:solidFill>
                  <a:srgbClr val="C00000"/>
                </a:solidFill>
                <a:latin typeface="楷体_GB2312"/>
                <a:ea typeface="黑体" panose="02010609060101010101" pitchFamily="49" charset="-122"/>
                <a:sym typeface="Calibri" panose="020F0502020204030204" pitchFamily="34" charset="0"/>
              </a:rPr>
              <a:t>】</a:t>
            </a:r>
            <a:r>
              <a:rPr lang="zh-CN" altLang="en-US" sz="2400" b="1">
                <a:sym typeface="Calibri" panose="020F0502020204030204" pitchFamily="34" charset="0"/>
              </a:rPr>
              <a:t>这是作者对包身工制度的控诉，运用了排比的修辞方法，以排山倒海的气势指斥包身工制度的罪恶。</a:t>
            </a:r>
            <a:endParaRPr lang="en-US" altLang="zh-CN" sz="2400" b="1">
              <a:sym typeface="Calibri" panose="020F0502020204030204" pitchFamily="34" charset="0"/>
            </a:endParaRPr>
          </a:p>
          <a:p>
            <a:pPr>
              <a:lnSpc>
                <a:spcPct val="150000"/>
              </a:lnSpc>
              <a:buFont typeface="Arial" panose="020B0604020202020204" pitchFamily="34" charset="0"/>
              <a:buNone/>
            </a:pPr>
            <a:r>
              <a:rPr lang="zh-CN" altLang="en-US" sz="2400" b="1">
                <a:sym typeface="Calibri" panose="020F0502020204030204" pitchFamily="34" charset="0"/>
              </a:rPr>
              <a:t>     后一句中，“</a:t>
            </a:r>
            <a:r>
              <a:rPr lang="en-US" altLang="zh-CN" sz="2400" b="1">
                <a:sym typeface="Calibri" panose="020F0502020204030204" pitchFamily="34" charset="0"/>
              </a:rPr>
              <a:t>20</a:t>
            </a:r>
            <a:r>
              <a:rPr lang="zh-CN" altLang="en-US" sz="2400" b="1">
                <a:sym typeface="Calibri" panose="020F0502020204030204" pitchFamily="34" charset="0"/>
              </a:rPr>
              <a:t>世纪的烂熟了的技术、机械、体制”代表了人类技术文明的进步，这同“</a:t>
            </a:r>
            <a:r>
              <a:rPr lang="en-US" altLang="zh-CN" sz="2400" b="1">
                <a:sym typeface="Calibri" panose="020F0502020204030204" pitchFamily="34" charset="0"/>
              </a:rPr>
              <a:t>16</a:t>
            </a:r>
            <a:r>
              <a:rPr lang="zh-CN" altLang="en-US" sz="2400" b="1">
                <a:sym typeface="Calibri" panose="020F0502020204030204" pitchFamily="34" charset="0"/>
              </a:rPr>
              <a:t>世纪封建制度下的奴隶”形成巨大反差，两种事物结合在包身工身上，揭露了包身工遭受的压迫之深。</a:t>
            </a:r>
            <a:endParaRPr lang="zh-CN" altLang="en-US" sz="2400" b="1">
              <a:sym typeface="Calibri" panose="020F0502020204030204" pitchFamily="34" charset="0"/>
            </a:endParaRPr>
          </a:p>
          <a:p>
            <a:pPr>
              <a:lnSpc>
                <a:spcPct val="90000"/>
              </a:lnSpc>
              <a:buFont typeface="Arial" panose="020B0604020202020204" pitchFamily="34" charset="0"/>
              <a:buNone/>
            </a:pPr>
            <a:endParaRPr lang="zh-CN" altLang="en-US">
              <a:sym typeface="Calibri" panose="020F0502020204030204" pitchFamily="34" charset="0"/>
            </a:endParaRPr>
          </a:p>
        </p:txBody>
      </p:sp>
      <p:sp>
        <p:nvSpPr>
          <p:cNvPr id="21509" name="Rectangle 2"/>
          <p:cNvSpPr>
            <a:spLocks noGrp="1" noChangeArrowheads="1"/>
          </p:cNvSpPr>
          <p:nvPr/>
        </p:nvSpPr>
        <p:spPr bwMode="auto">
          <a:xfrm>
            <a:off x="152400" y="854075"/>
            <a:ext cx="1585913" cy="600075"/>
          </a:xfrm>
          <a:prstGeom prst="rect">
            <a:avLst/>
          </a:prstGeom>
          <a:solidFill>
            <a:schemeClr val="accent1"/>
          </a:solidFill>
          <a:ln>
            <a:noFill/>
          </a:ln>
          <a:effectLst/>
        </p:spPr>
        <p:txBody>
          <a:bodyPr lIns="90170" tIns="46990" rIns="90170" bIns="46990" anchor="ctr"/>
          <a:lstStyle>
            <a:lvl1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1pPr>
            <a:lvl2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2pPr>
            <a:lvl3pPr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3pPr>
            <a:lvl4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4pPr>
            <a:lvl5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5pPr>
            <a:lvl6pPr marL="13716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6pPr>
            <a:lvl7pPr marL="18288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7pPr>
            <a:lvl8pPr marL="22860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8pPr>
            <a:lvl9pPr marL="27432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9pPr>
          </a:lstStyle>
          <a:p>
            <a:pPr>
              <a:defRPr/>
            </a:pPr>
            <a:r>
              <a:rPr lang="zh-CN" altLang="en-US" sz="4800" dirty="0" smtClean="0">
                <a:effectLst>
                  <a:outerShdw blurRad="38100" dist="38100" dir="2700000" algn="tl">
                    <a:srgbClr val="000000"/>
                  </a:outerShdw>
                </a:effectLst>
                <a:ea typeface="华文隶书" panose="02010800040101010101" pitchFamily="2" charset="-122"/>
              </a:rPr>
              <a:t>排比</a:t>
            </a:r>
            <a:endParaRPr lang="zh-CN" altLang="en-US" sz="4800" dirty="0" smtClean="0">
              <a:effectLst>
                <a:outerShdw blurRad="38100" dist="38100" dir="2700000" algn="tl">
                  <a:srgbClr val="000000"/>
                </a:outerShdw>
              </a:effectLst>
              <a:ea typeface="华文隶书" panose="02010800040101010101"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508">
                                            <p:txEl>
                                              <p:pRg st="0" end="0"/>
                                            </p:txEl>
                                          </p:spTgt>
                                        </p:tgtEl>
                                        <p:attrNameLst>
                                          <p:attrName>style.visibility</p:attrName>
                                        </p:attrNameLst>
                                      </p:cBhvr>
                                      <p:to>
                                        <p:strVal val="visible"/>
                                      </p:to>
                                    </p:set>
                                    <p:animEffect transition="in" filter="fade">
                                      <p:cBhvr>
                                        <p:cTn id="7" dur="500"/>
                                        <p:tgtEl>
                                          <p:spTgt spid="2150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508">
                                            <p:txEl>
                                              <p:pRg st="1" end="1"/>
                                            </p:txEl>
                                          </p:spTgt>
                                        </p:tgtEl>
                                        <p:attrNameLst>
                                          <p:attrName>style.visibility</p:attrName>
                                        </p:attrNameLst>
                                      </p:cBhvr>
                                      <p:to>
                                        <p:strVal val="visible"/>
                                      </p:to>
                                    </p:set>
                                    <p:animEffect transition="in" filter="fade">
                                      <p:cBhvr>
                                        <p:cTn id="12" dur="500"/>
                                        <p:tgtEl>
                                          <p:spTgt spid="2150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autoUpdateAnimBg="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 Box 3"/>
          <p:cNvSpPr txBox="1">
            <a:spLocks noChangeArrowheads="1"/>
          </p:cNvSpPr>
          <p:nvPr/>
        </p:nvSpPr>
        <p:spPr bwMode="auto">
          <a:xfrm>
            <a:off x="4419600" y="5030788"/>
            <a:ext cx="2978150" cy="366712"/>
          </a:xfrm>
          <a:prstGeom prst="rect">
            <a:avLst/>
          </a:prstGeom>
          <a:noFill/>
          <a:ln w="9525">
            <a:noFill/>
            <a:miter lim="800000"/>
          </a:ln>
        </p:spPr>
        <p:txBody>
          <a:bodyPr>
            <a:spAutoFit/>
          </a:bodyPr>
          <a:lstStyle/>
          <a:p>
            <a:pPr eaLnBrk="0" hangingPunct="0">
              <a:buFont typeface="Arial" panose="020B0604020202020204" pitchFamily="34" charset="0"/>
              <a:buNone/>
            </a:pPr>
            <a:endParaRPr lang="zh-CN" altLang="zh-CN"/>
          </a:p>
        </p:txBody>
      </p:sp>
      <p:sp>
        <p:nvSpPr>
          <p:cNvPr id="22532" name="Text Box 8"/>
          <p:cNvSpPr txBox="1">
            <a:spLocks noChangeArrowheads="1"/>
          </p:cNvSpPr>
          <p:nvPr/>
        </p:nvSpPr>
        <p:spPr bwMode="auto">
          <a:xfrm>
            <a:off x="317500" y="5726113"/>
            <a:ext cx="8431213" cy="868362"/>
          </a:xfrm>
          <a:prstGeom prst="rect">
            <a:avLst/>
          </a:prstGeom>
          <a:noFill/>
          <a:ln w="9525">
            <a:noFill/>
            <a:miter lim="800000"/>
          </a:ln>
        </p:spPr>
        <p:txBody>
          <a:bodyPr>
            <a:spAutoFit/>
          </a:bodyPr>
          <a:lstStyle/>
          <a:p>
            <a:pPr eaLnBrk="0" hangingPunct="0">
              <a:lnSpc>
                <a:spcPct val="90000"/>
              </a:lnSpc>
              <a:buFont typeface="Arial" panose="020B0604020202020204" pitchFamily="34" charset="0"/>
              <a:buNone/>
            </a:pPr>
            <a:r>
              <a:rPr lang="zh-CN" altLang="en-US" sz="2800" b="1">
                <a:solidFill>
                  <a:srgbClr val="FF0000"/>
                </a:solidFill>
                <a:latin typeface="黑体" panose="02010609060101010101" pitchFamily="49" charset="-122"/>
                <a:ea typeface="黑体" panose="02010609060101010101" pitchFamily="49" charset="-122"/>
                <a:sym typeface="Calibri" panose="020F0502020204030204" pitchFamily="34" charset="0"/>
              </a:rPr>
              <a:t>指出</a:t>
            </a:r>
            <a:r>
              <a:rPr lang="en-US" altLang="zh-CN" sz="2800" b="1">
                <a:solidFill>
                  <a:srgbClr val="FF0000"/>
                </a:solidFill>
                <a:latin typeface="黑体" panose="02010609060101010101" pitchFamily="49" charset="-122"/>
                <a:ea typeface="黑体" panose="02010609060101010101" pitchFamily="49" charset="-122"/>
                <a:sym typeface="Calibri" panose="020F0502020204030204" pitchFamily="34" charset="0"/>
              </a:rPr>
              <a:t>20</a:t>
            </a:r>
            <a:r>
              <a:rPr lang="zh-CN" altLang="en-US" sz="2800" b="1">
                <a:solidFill>
                  <a:srgbClr val="FF0000"/>
                </a:solidFill>
                <a:latin typeface="黑体" panose="02010609060101010101" pitchFamily="49" charset="-122"/>
                <a:ea typeface="黑体" panose="02010609060101010101" pitchFamily="49" charset="-122"/>
                <a:sym typeface="Calibri" panose="020F0502020204030204" pitchFamily="34" charset="0"/>
              </a:rPr>
              <a:t>世纪的工人却和</a:t>
            </a:r>
            <a:r>
              <a:rPr lang="en-US" altLang="zh-CN" sz="2800" b="1">
                <a:solidFill>
                  <a:srgbClr val="FF0000"/>
                </a:solidFill>
                <a:latin typeface="黑体" panose="02010609060101010101" pitchFamily="49" charset="-122"/>
                <a:ea typeface="黑体" panose="02010609060101010101" pitchFamily="49" charset="-122"/>
                <a:sym typeface="Calibri" panose="020F0502020204030204" pitchFamily="34" charset="0"/>
              </a:rPr>
              <a:t>16</a:t>
            </a:r>
            <a:r>
              <a:rPr lang="zh-CN" altLang="en-US" sz="2800" b="1">
                <a:solidFill>
                  <a:srgbClr val="FF0000"/>
                </a:solidFill>
                <a:latin typeface="黑体" panose="02010609060101010101" pitchFamily="49" charset="-122"/>
                <a:ea typeface="黑体" panose="02010609060101010101" pitchFamily="49" charset="-122"/>
                <a:sym typeface="Calibri" panose="020F0502020204030204" pitchFamily="34" charset="0"/>
              </a:rPr>
              <a:t>世纪的奴隶受着同样惨无人道的待遇。</a:t>
            </a:r>
            <a:endParaRPr lang="zh-CN" altLang="en-US" sz="2800" b="1">
              <a:solidFill>
                <a:srgbClr val="FF0000"/>
              </a:solidFill>
              <a:latin typeface="黑体" panose="02010609060101010101" pitchFamily="49" charset="-122"/>
              <a:ea typeface="黑体" panose="02010609060101010101" pitchFamily="49" charset="-122"/>
              <a:sym typeface="Calibri" panose="020F0502020204030204" pitchFamily="34" charset="0"/>
            </a:endParaRPr>
          </a:p>
        </p:txBody>
      </p:sp>
      <p:sp>
        <p:nvSpPr>
          <p:cNvPr id="22533" name="Rectangle 11"/>
          <p:cNvSpPr>
            <a:spLocks noChangeArrowheads="1"/>
          </p:cNvSpPr>
          <p:nvPr/>
        </p:nvSpPr>
        <p:spPr bwMode="auto">
          <a:xfrm>
            <a:off x="146050" y="3889375"/>
            <a:ext cx="8715375" cy="1657350"/>
          </a:xfrm>
          <a:prstGeom prst="rect">
            <a:avLst/>
          </a:prstGeom>
          <a:noFill/>
          <a:ln w="9525">
            <a:solidFill>
              <a:srgbClr val="C3C3A9"/>
            </a:solidFill>
            <a:miter lim="800000"/>
          </a:ln>
        </p:spPr>
        <p:txBody>
          <a:bodyPr wrap="none" lIns="90170" tIns="46990" rIns="90170" bIns="46990" anchor="ctr"/>
          <a:lstStyle/>
          <a:p>
            <a:pPr>
              <a:lnSpc>
                <a:spcPct val="90000"/>
              </a:lnSpc>
              <a:buFont typeface="Arial" panose="020B0604020202020204" pitchFamily="34" charset="0"/>
              <a:buNone/>
            </a:pPr>
            <a:endParaRPr lang="zh-CN" altLang="zh-CN">
              <a:latin typeface="Calibri" panose="020F0502020204030204" pitchFamily="34" charset="0"/>
              <a:sym typeface="Calibri" panose="020F0502020204030204" pitchFamily="34" charset="0"/>
            </a:endParaRPr>
          </a:p>
        </p:txBody>
      </p:sp>
      <p:sp>
        <p:nvSpPr>
          <p:cNvPr id="22534" name="Text Box 12"/>
          <p:cNvSpPr txBox="1">
            <a:spLocks noChangeArrowheads="1"/>
          </p:cNvSpPr>
          <p:nvPr/>
        </p:nvSpPr>
        <p:spPr bwMode="auto">
          <a:xfrm>
            <a:off x="176213" y="4303713"/>
            <a:ext cx="3097212" cy="641350"/>
          </a:xfrm>
          <a:prstGeom prst="rect">
            <a:avLst/>
          </a:prstGeom>
          <a:noFill/>
          <a:ln w="9525">
            <a:noFill/>
            <a:miter lim="800000"/>
          </a:ln>
        </p:spPr>
        <p:txBody>
          <a:bodyPr>
            <a:spAutoFit/>
          </a:bodyPr>
          <a:lstStyle/>
          <a:p>
            <a:pPr eaLnBrk="0" hangingPunct="0">
              <a:lnSpc>
                <a:spcPct val="90000"/>
              </a:lnSpc>
              <a:buFont typeface="Arial" panose="020B0604020202020204" pitchFamily="34" charset="0"/>
              <a:buNone/>
            </a:pPr>
            <a:r>
              <a:rPr lang="zh-CN" altLang="zh-CN" sz="3600" b="1">
                <a:solidFill>
                  <a:srgbClr val="996600"/>
                </a:solidFill>
                <a:latin typeface="黑体" panose="02010609060101010101" pitchFamily="49" charset="-122"/>
                <a:ea typeface="黑体" panose="02010609060101010101" pitchFamily="49" charset="-122"/>
                <a:sym typeface="Calibri" panose="020F0502020204030204" pitchFamily="34" charset="0"/>
              </a:rPr>
              <a:t>包身工的处境</a:t>
            </a:r>
            <a:endParaRPr lang="zh-CN" altLang="zh-CN" sz="3600" b="1">
              <a:solidFill>
                <a:srgbClr val="996600"/>
              </a:solidFill>
              <a:latin typeface="黑体" panose="02010609060101010101" pitchFamily="49" charset="-122"/>
              <a:ea typeface="黑体" panose="02010609060101010101" pitchFamily="49" charset="-122"/>
              <a:sym typeface="Calibri" panose="020F0502020204030204" pitchFamily="34" charset="0"/>
            </a:endParaRPr>
          </a:p>
        </p:txBody>
      </p:sp>
      <p:sp>
        <p:nvSpPr>
          <p:cNvPr id="22535" name="AutoShape 13"/>
          <p:cNvSpPr>
            <a:spLocks noChangeArrowheads="1"/>
          </p:cNvSpPr>
          <p:nvPr/>
        </p:nvSpPr>
        <p:spPr bwMode="auto">
          <a:xfrm>
            <a:off x="3708400" y="4184650"/>
            <a:ext cx="1584325" cy="1079500"/>
          </a:xfrm>
          <a:prstGeom prst="rightArrow">
            <a:avLst>
              <a:gd name="adj1" fmla="val 50000"/>
              <a:gd name="adj2" fmla="val 36691"/>
            </a:avLst>
          </a:prstGeom>
          <a:solidFill>
            <a:schemeClr val="accent1"/>
          </a:solidFill>
          <a:ln w="9525">
            <a:solidFill>
              <a:schemeClr val="tx1"/>
            </a:solidFill>
            <a:miter lim="800000"/>
          </a:ln>
        </p:spPr>
        <p:txBody>
          <a:bodyPr wrap="none" anchor="ctr"/>
          <a:lstStyle/>
          <a:p>
            <a:pPr algn="ctr">
              <a:lnSpc>
                <a:spcPct val="90000"/>
              </a:lnSpc>
              <a:buFont typeface="Arial" panose="020B0604020202020204" pitchFamily="34" charset="0"/>
              <a:buNone/>
            </a:pPr>
            <a:r>
              <a:rPr lang="zh-CN" altLang="zh-CN" sz="3600">
                <a:latin typeface="Calibri" panose="020F0502020204030204" pitchFamily="34" charset="0"/>
                <a:sym typeface="Calibri" panose="020F0502020204030204" pitchFamily="34" charset="0"/>
              </a:rPr>
              <a:t>联想</a:t>
            </a:r>
            <a:endParaRPr lang="zh-CN" altLang="zh-CN" sz="3600">
              <a:latin typeface="Calibri" panose="020F0502020204030204" pitchFamily="34" charset="0"/>
              <a:sym typeface="Calibri" panose="020F0502020204030204" pitchFamily="34" charset="0"/>
            </a:endParaRPr>
          </a:p>
        </p:txBody>
      </p:sp>
      <p:sp>
        <p:nvSpPr>
          <p:cNvPr id="22536" name="Text Box 14"/>
          <p:cNvSpPr txBox="1">
            <a:spLocks noChangeArrowheads="1"/>
          </p:cNvSpPr>
          <p:nvPr/>
        </p:nvSpPr>
        <p:spPr bwMode="auto">
          <a:xfrm>
            <a:off x="5451475" y="4016375"/>
            <a:ext cx="3276600" cy="1190625"/>
          </a:xfrm>
          <a:prstGeom prst="rect">
            <a:avLst/>
          </a:prstGeom>
          <a:noFill/>
          <a:ln w="9525">
            <a:noFill/>
            <a:miter lim="800000"/>
          </a:ln>
        </p:spPr>
        <p:txBody>
          <a:bodyPr>
            <a:spAutoFit/>
          </a:bodyPr>
          <a:lstStyle/>
          <a:p>
            <a:pPr eaLnBrk="0" hangingPunct="0">
              <a:lnSpc>
                <a:spcPct val="90000"/>
              </a:lnSpc>
              <a:buFont typeface="Arial" panose="020B0604020202020204" pitchFamily="34" charset="0"/>
              <a:buNone/>
            </a:pPr>
            <a:r>
              <a:rPr lang="en-US" altLang="zh-CN" sz="3600" b="1">
                <a:solidFill>
                  <a:srgbClr val="996600"/>
                </a:solidFill>
                <a:latin typeface="黑体" panose="02010609060101010101" pitchFamily="49" charset="-122"/>
                <a:ea typeface="黑体" panose="02010609060101010101" pitchFamily="49" charset="-122"/>
                <a:sym typeface="Calibri" panose="020F0502020204030204" pitchFamily="34" charset="0"/>
              </a:rPr>
              <a:t>16</a:t>
            </a:r>
            <a:r>
              <a:rPr lang="zh-CN" altLang="en-US" sz="3600" b="1">
                <a:solidFill>
                  <a:srgbClr val="996600"/>
                </a:solidFill>
                <a:latin typeface="黑体" panose="02010609060101010101" pitchFamily="49" charset="-122"/>
                <a:ea typeface="黑体" panose="02010609060101010101" pitchFamily="49" charset="-122"/>
                <a:sym typeface="Calibri" panose="020F0502020204030204" pitchFamily="34" charset="0"/>
              </a:rPr>
              <a:t>世纪封建制度下的奴隶</a:t>
            </a:r>
            <a:endParaRPr lang="zh-CN" altLang="en-US" sz="3600" b="1">
              <a:solidFill>
                <a:srgbClr val="996600"/>
              </a:solidFill>
              <a:latin typeface="黑体" panose="02010609060101010101" pitchFamily="49" charset="-122"/>
              <a:ea typeface="黑体" panose="02010609060101010101" pitchFamily="49" charset="-122"/>
              <a:sym typeface="Calibri" panose="020F0502020204030204" pitchFamily="34" charset="0"/>
            </a:endParaRPr>
          </a:p>
        </p:txBody>
      </p:sp>
      <p:sp>
        <p:nvSpPr>
          <p:cNvPr id="22537" name="Text Box 9"/>
          <p:cNvSpPr txBox="1">
            <a:spLocks noChangeArrowheads="1"/>
          </p:cNvSpPr>
          <p:nvPr/>
        </p:nvSpPr>
        <p:spPr bwMode="auto">
          <a:xfrm>
            <a:off x="146050" y="1779588"/>
            <a:ext cx="8545513" cy="1801812"/>
          </a:xfrm>
          <a:prstGeom prst="rect">
            <a:avLst/>
          </a:prstGeom>
          <a:noFill/>
          <a:ln w="9525">
            <a:solidFill>
              <a:srgbClr val="C3C3A9"/>
            </a:solidFill>
            <a:miter lim="800000"/>
          </a:ln>
        </p:spPr>
        <p:txBody>
          <a:bodyPr lIns="90170" tIns="46990" rIns="90170" bIns="46990">
            <a:spAutoFit/>
          </a:bodyPr>
          <a:lstStyle/>
          <a:p>
            <a:pPr eaLnBrk="0" hangingPunct="0">
              <a:buFont typeface="Arial" panose="020B0604020202020204" pitchFamily="34" charset="0"/>
              <a:buNone/>
            </a:pPr>
            <a:r>
              <a:rPr lang="zh-CN" altLang="en-US" sz="2800">
                <a:latin typeface="华文隶书"/>
                <a:ea typeface="华文隶书"/>
                <a:cs typeface="华文隶书"/>
              </a:rPr>
              <a:t>      1、在这千万被压榨的包身工中间，没有光，没有热，没有温情，没有希望……没有人道。这儿有的是二十世纪的技术、机械、体制和对这种体制忠实服役的十六世纪封建制度下的奴隶！</a:t>
            </a:r>
            <a:endParaRPr lang="zh-CN" altLang="en-US" sz="2800">
              <a:latin typeface="华文隶书"/>
              <a:ea typeface="华文隶书"/>
              <a:cs typeface="华文隶书"/>
            </a:endParaRPr>
          </a:p>
        </p:txBody>
      </p:sp>
      <p:sp>
        <p:nvSpPr>
          <p:cNvPr id="22538" name="Rectangle 2"/>
          <p:cNvSpPr>
            <a:spLocks noGrp="1" noChangeArrowheads="1"/>
          </p:cNvSpPr>
          <p:nvPr/>
        </p:nvSpPr>
        <p:spPr bwMode="auto">
          <a:xfrm>
            <a:off x="176213" y="936625"/>
            <a:ext cx="1697037" cy="663575"/>
          </a:xfrm>
          <a:prstGeom prst="rect">
            <a:avLst/>
          </a:prstGeom>
          <a:solidFill>
            <a:schemeClr val="accent1"/>
          </a:solidFill>
          <a:ln>
            <a:noFill/>
          </a:ln>
          <a:effectLst/>
        </p:spPr>
        <p:txBody>
          <a:bodyPr lIns="90170" tIns="46990" rIns="90170" bIns="46990" anchor="ctr"/>
          <a:lstStyle>
            <a:lvl1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1pPr>
            <a:lvl2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2pPr>
            <a:lvl3pPr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3pPr>
            <a:lvl4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4pPr>
            <a:lvl5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5pPr>
            <a:lvl6pPr marL="13716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6pPr>
            <a:lvl7pPr marL="18288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7pPr>
            <a:lvl8pPr marL="22860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8pPr>
            <a:lvl9pPr marL="27432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9pPr>
          </a:lstStyle>
          <a:p>
            <a:pPr>
              <a:defRPr/>
            </a:pPr>
            <a:r>
              <a:rPr lang="zh-CN" altLang="en-US" sz="4800" dirty="0" smtClean="0">
                <a:effectLst>
                  <a:outerShdw blurRad="38100" dist="38100" dir="2700000" algn="tl">
                    <a:srgbClr val="000000"/>
                  </a:outerShdw>
                </a:effectLst>
                <a:ea typeface="华文隶书" panose="02010800040101010101" pitchFamily="2" charset="-122"/>
              </a:rPr>
              <a:t>联想</a:t>
            </a:r>
            <a:endParaRPr lang="zh-CN" altLang="en-US" sz="4800" dirty="0" smtClean="0">
              <a:effectLst>
                <a:outerShdw blurRad="38100" dist="38100" dir="2700000" algn="tl">
                  <a:srgbClr val="000000"/>
                </a:outerShdw>
              </a:effectLst>
              <a:ea typeface="华文隶书" panose="02010800040101010101"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537"/>
                                        </p:tgtEl>
                                        <p:attrNameLst>
                                          <p:attrName>style.visibility</p:attrName>
                                        </p:attrNameLst>
                                      </p:cBhvr>
                                      <p:to>
                                        <p:strVal val="visible"/>
                                      </p:to>
                                    </p:set>
                                    <p:animEffect transition="in" filter="fade">
                                      <p:cBhvr>
                                        <p:cTn id="7" dur="500"/>
                                        <p:tgtEl>
                                          <p:spTgt spid="225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534"/>
                                        </p:tgtEl>
                                        <p:attrNameLst>
                                          <p:attrName>style.visibility</p:attrName>
                                        </p:attrNameLst>
                                      </p:cBhvr>
                                      <p:to>
                                        <p:strVal val="visible"/>
                                      </p:to>
                                    </p:set>
                                    <p:animEffect transition="in" filter="fade">
                                      <p:cBhvr>
                                        <p:cTn id="12" dur="500"/>
                                        <p:tgtEl>
                                          <p:spTgt spid="2253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535"/>
                                        </p:tgtEl>
                                        <p:attrNameLst>
                                          <p:attrName>style.visibility</p:attrName>
                                        </p:attrNameLst>
                                      </p:cBhvr>
                                      <p:to>
                                        <p:strVal val="visible"/>
                                      </p:to>
                                    </p:set>
                                    <p:animEffect transition="in" filter="fade">
                                      <p:cBhvr>
                                        <p:cTn id="17" dur="500"/>
                                        <p:tgtEl>
                                          <p:spTgt spid="225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2536"/>
                                        </p:tgtEl>
                                        <p:attrNameLst>
                                          <p:attrName>style.visibility</p:attrName>
                                        </p:attrNameLst>
                                      </p:cBhvr>
                                      <p:to>
                                        <p:strVal val="visible"/>
                                      </p:to>
                                    </p:set>
                                    <p:animEffect transition="in" filter="fade">
                                      <p:cBhvr>
                                        <p:cTn id="22" dur="500"/>
                                        <p:tgtEl>
                                          <p:spTgt spid="2253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2533"/>
                                        </p:tgtEl>
                                        <p:attrNameLst>
                                          <p:attrName>style.visibility</p:attrName>
                                        </p:attrNameLst>
                                      </p:cBhvr>
                                      <p:to>
                                        <p:strVal val="visible"/>
                                      </p:to>
                                    </p:set>
                                    <p:animEffect transition="in" filter="fade">
                                      <p:cBhvr>
                                        <p:cTn id="27" dur="500"/>
                                        <p:tgtEl>
                                          <p:spTgt spid="2253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2532"/>
                                        </p:tgtEl>
                                        <p:attrNameLst>
                                          <p:attrName>style.visibility</p:attrName>
                                        </p:attrNameLst>
                                      </p:cBhvr>
                                      <p:to>
                                        <p:strVal val="visible"/>
                                      </p:to>
                                    </p:set>
                                    <p:animEffect transition="in" filter="fade">
                                      <p:cBhvr>
                                        <p:cTn id="32" dur="500"/>
                                        <p:tgtEl>
                                          <p:spTgt spid="22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autoUpdateAnimBg="0"/>
      <p:bldP spid="22533" grpId="0" bldLvl="0" animBg="1" autoUpdateAnimBg="0"/>
      <p:bldP spid="22534" grpId="0" autoUpdateAnimBg="0"/>
      <p:bldP spid="22535" grpId="0" bldLvl="0" animBg="1" autoUpdateAnimBg="0"/>
      <p:bldP spid="22536" grpId="0" autoUpdateAnimBg="0"/>
      <p:bldP spid="22537"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6"/>
          <p:cNvSpPr>
            <a:spLocks noChangeArrowheads="1"/>
          </p:cNvSpPr>
          <p:nvPr/>
        </p:nvSpPr>
        <p:spPr bwMode="auto">
          <a:xfrm>
            <a:off x="233363" y="3654425"/>
            <a:ext cx="8820150" cy="2085975"/>
          </a:xfrm>
          <a:prstGeom prst="rect">
            <a:avLst/>
          </a:prstGeom>
          <a:noFill/>
          <a:ln w="9525">
            <a:noFill/>
            <a:miter lim="800000"/>
          </a:ln>
        </p:spPr>
        <p:txBody>
          <a:bodyPr>
            <a:spAutoFit/>
          </a:bodyPr>
          <a:lstStyle/>
          <a:p>
            <a:pPr>
              <a:lnSpc>
                <a:spcPct val="90000"/>
              </a:lnSpc>
              <a:buFont typeface="Arial" panose="020B0604020202020204" pitchFamily="34" charset="0"/>
              <a:buNone/>
            </a:pPr>
            <a:r>
              <a:rPr lang="zh-CN" altLang="en-US" sz="3600" b="1">
                <a:solidFill>
                  <a:srgbClr val="0000FF"/>
                </a:solidFill>
                <a:latin typeface="Calibri" panose="020F0502020204030204" pitchFamily="34" charset="0"/>
                <a:sym typeface="Calibri" panose="020F0502020204030204" pitchFamily="34" charset="0"/>
              </a:rPr>
              <a:t>       </a:t>
            </a:r>
            <a:r>
              <a:rPr lang="zh-CN" altLang="en-US" sz="3600" b="1">
                <a:latin typeface="Calibri" panose="020F0502020204030204" pitchFamily="34" charset="0"/>
                <a:sym typeface="Calibri" panose="020F0502020204030204" pitchFamily="34" charset="0"/>
              </a:rPr>
              <a:t>联想到美国进步作家索洛警告</a:t>
            </a:r>
            <a:r>
              <a:rPr lang="en-US" altLang="zh-CN" sz="3600" b="1">
                <a:latin typeface="Calibri" panose="020F0502020204030204" pitchFamily="34" charset="0"/>
                <a:sym typeface="Calibri" panose="020F0502020204030204" pitchFamily="34" charset="0"/>
              </a:rPr>
              <a:t>19</a:t>
            </a:r>
            <a:r>
              <a:rPr lang="zh-CN" altLang="en-US" sz="3600" b="1">
                <a:latin typeface="Calibri" panose="020F0502020204030204" pitchFamily="34" charset="0"/>
                <a:sym typeface="Calibri" panose="020F0502020204030204" pitchFamily="34" charset="0"/>
              </a:rPr>
              <a:t>世纪美国资产阶级的话，既控诉了资本主义对包身工的剥削压迫，又表现了作者对包身工制度必然灭亡、新社会必然出现的信心。</a:t>
            </a:r>
            <a:endParaRPr lang="zh-CN" altLang="en-US" sz="3600" b="1">
              <a:latin typeface="Calibri" panose="020F0502020204030204" pitchFamily="34" charset="0"/>
              <a:sym typeface="Calibri" panose="020F0502020204030204" pitchFamily="34" charset="0"/>
            </a:endParaRPr>
          </a:p>
        </p:txBody>
      </p:sp>
      <p:sp>
        <p:nvSpPr>
          <p:cNvPr id="32770" name="Text Box 4"/>
          <p:cNvSpPr txBox="1">
            <a:spLocks noChangeArrowheads="1"/>
          </p:cNvSpPr>
          <p:nvPr/>
        </p:nvSpPr>
        <p:spPr bwMode="auto">
          <a:xfrm>
            <a:off x="233363" y="1587500"/>
            <a:ext cx="8315325" cy="1919288"/>
          </a:xfrm>
          <a:prstGeom prst="rect">
            <a:avLst/>
          </a:prstGeom>
          <a:noFill/>
          <a:ln w="9525">
            <a:noFill/>
            <a:miter lim="800000"/>
          </a:ln>
        </p:spPr>
        <p:txBody>
          <a:bodyPr>
            <a:spAutoFit/>
          </a:bodyPr>
          <a:lstStyle/>
          <a:p>
            <a:pPr eaLnBrk="0" hangingPunct="0">
              <a:buFont typeface="Arial" panose="020B0604020202020204" pitchFamily="34" charset="0"/>
              <a:buNone/>
            </a:pPr>
            <a:r>
              <a:rPr lang="zh-CN" altLang="en-US" sz="4000" b="1">
                <a:latin typeface="Calibri" panose="020F0502020204030204" pitchFamily="34" charset="0"/>
                <a:sym typeface="Calibri" panose="020F0502020204030204" pitchFamily="34" charset="0"/>
              </a:rPr>
              <a:t>    2、索洛警告美国人当心枕木下的尸首，我也想警告某一些人，当心呻吟着的那些锭子上的冤魂。</a:t>
            </a:r>
            <a:endParaRPr lang="zh-CN" altLang="en-US" sz="4000" b="1">
              <a:latin typeface="Calibri" panose="020F0502020204030204" pitchFamily="34" charset="0"/>
              <a:sym typeface="Calibri" panose="020F0502020204030204" pitchFamily="34" charset="0"/>
            </a:endParaRPr>
          </a:p>
        </p:txBody>
      </p:sp>
      <p:sp>
        <p:nvSpPr>
          <p:cNvPr id="23557" name="Rectangle 2"/>
          <p:cNvSpPr>
            <a:spLocks noGrp="1" noChangeArrowheads="1"/>
          </p:cNvSpPr>
          <p:nvPr/>
        </p:nvSpPr>
        <p:spPr bwMode="auto">
          <a:xfrm>
            <a:off x="233363" y="957263"/>
            <a:ext cx="1585912" cy="630237"/>
          </a:xfrm>
          <a:prstGeom prst="rect">
            <a:avLst/>
          </a:prstGeom>
          <a:solidFill>
            <a:schemeClr val="accent1"/>
          </a:solidFill>
          <a:ln>
            <a:noFill/>
          </a:ln>
          <a:effectLst/>
        </p:spPr>
        <p:txBody>
          <a:bodyPr lIns="90170" tIns="46990" rIns="90170" bIns="46990" anchor="ctr"/>
          <a:lstStyle>
            <a:lvl1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1pPr>
            <a:lvl2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2pPr>
            <a:lvl3pPr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3pPr>
            <a:lvl4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4pPr>
            <a:lvl5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5pPr>
            <a:lvl6pPr marL="13716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6pPr>
            <a:lvl7pPr marL="18288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7pPr>
            <a:lvl8pPr marL="22860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8pPr>
            <a:lvl9pPr marL="27432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9pPr>
          </a:lstStyle>
          <a:p>
            <a:pPr>
              <a:defRPr/>
            </a:pPr>
            <a:r>
              <a:rPr lang="zh-CN" altLang="en-US" sz="4800" dirty="0" smtClean="0">
                <a:effectLst>
                  <a:outerShdw blurRad="38100" dist="38100" dir="2700000" algn="tl">
                    <a:srgbClr val="000000"/>
                  </a:outerShdw>
                </a:effectLst>
                <a:ea typeface="华文隶书" panose="02010800040101010101" pitchFamily="2" charset="-122"/>
              </a:rPr>
              <a:t>联想</a:t>
            </a:r>
            <a:endParaRPr lang="zh-CN" altLang="en-US" sz="4800" dirty="0" smtClean="0">
              <a:effectLst>
                <a:outerShdw blurRad="38100" dist="38100" dir="2700000" algn="tl">
                  <a:srgbClr val="000000"/>
                </a:outerShdw>
              </a:effectLst>
              <a:ea typeface="华文隶书" panose="02010800040101010101"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fade">
                                      <p:cBhvr>
                                        <p:cTn id="7" dur="500"/>
                                        <p:tgtEl>
                                          <p:spTgt spid="23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3"/>
          <p:cNvSpPr>
            <a:spLocks noGrp="1" noChangeArrowheads="1"/>
          </p:cNvSpPr>
          <p:nvPr/>
        </p:nvSpPr>
        <p:spPr bwMode="auto">
          <a:xfrm>
            <a:off x="638175" y="3957638"/>
            <a:ext cx="1800225" cy="3024187"/>
          </a:xfrm>
          <a:prstGeom prst="rect">
            <a:avLst/>
          </a:prstGeom>
          <a:noFill/>
          <a:ln>
            <a:noFill/>
          </a:ln>
          <a:effectLst/>
        </p:spPr>
        <p:txBody>
          <a:bodyPr/>
          <a:lstStyle>
            <a:lvl1pPr marL="228600" indent="-228600">
              <a:lnSpc>
                <a:spcPct val="90000"/>
              </a:lnSpc>
              <a:spcBef>
                <a:spcPts val="1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685800" indent="-228600">
              <a:lnSpc>
                <a:spcPct val="90000"/>
              </a:lnSpc>
              <a:spcBef>
                <a:spcPts val="5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buClr>
                <a:schemeClr val="folHlink"/>
              </a:buClr>
              <a:buSzPct val="85000"/>
              <a:buFont typeface="Wingdings 2" pitchFamily="18" charset="2"/>
              <a:buNone/>
              <a:defRPr/>
            </a:pPr>
            <a:r>
              <a:rPr lang="zh-CN" altLang="en-US" sz="4000" b="1" dirty="0" smtClean="0">
                <a:solidFill>
                  <a:srgbClr val="CC00FF"/>
                </a:solidFill>
                <a:effectLst>
                  <a:outerShdw blurRad="38100" dist="38100" dir="2700000" algn="tl">
                    <a:srgbClr val="C0C0C0"/>
                  </a:outerShdw>
                </a:effectLst>
              </a:rPr>
              <a:t>黑暗</a:t>
            </a:r>
            <a:endParaRPr lang="zh-CN" altLang="en-US" sz="4000" b="1" dirty="0" smtClean="0">
              <a:effectLst>
                <a:outerShdw blurRad="38100" dist="38100" dir="2700000" algn="tl">
                  <a:srgbClr val="C0C0C0"/>
                </a:outerShdw>
              </a:effectLst>
            </a:endParaRPr>
          </a:p>
          <a:p>
            <a:pPr>
              <a:buClr>
                <a:schemeClr val="folHlink"/>
              </a:buClr>
              <a:buSzPct val="85000"/>
              <a:buFont typeface="Wingdings 2" pitchFamily="18" charset="2"/>
              <a:buNone/>
              <a:defRPr/>
            </a:pPr>
            <a:r>
              <a:rPr lang="zh-CN" altLang="en-US" sz="4000" b="1" dirty="0" smtClean="0">
                <a:solidFill>
                  <a:srgbClr val="CC00FF"/>
                </a:solidFill>
                <a:effectLst>
                  <a:outerShdw blurRad="38100" dist="38100" dir="2700000" algn="tl">
                    <a:srgbClr val="C0C0C0"/>
                  </a:outerShdw>
                </a:effectLst>
              </a:rPr>
              <a:t>黎明</a:t>
            </a:r>
            <a:endParaRPr lang="zh-CN" altLang="en-US" sz="4000" b="1" dirty="0" smtClean="0">
              <a:effectLst>
                <a:outerShdw blurRad="38100" dist="38100" dir="2700000" algn="tl">
                  <a:srgbClr val="C0C0C0"/>
                </a:outerShdw>
              </a:effectLst>
            </a:endParaRPr>
          </a:p>
          <a:p>
            <a:pPr>
              <a:buClr>
                <a:schemeClr val="folHlink"/>
              </a:buClr>
              <a:buSzPct val="85000"/>
              <a:buFont typeface="Wingdings 2" pitchFamily="18" charset="2"/>
              <a:buNone/>
              <a:defRPr/>
            </a:pPr>
            <a:endParaRPr lang="zh-CN" altLang="en-US" sz="4000" b="1" dirty="0" smtClean="0">
              <a:solidFill>
                <a:srgbClr val="CC00FF"/>
              </a:solidFill>
              <a:effectLst>
                <a:outerShdw blurRad="38100" dist="38100" dir="2700000" algn="tl">
                  <a:srgbClr val="C0C0C0"/>
                </a:outerShdw>
              </a:effectLst>
            </a:endParaRPr>
          </a:p>
          <a:p>
            <a:pPr>
              <a:buClr>
                <a:schemeClr val="folHlink"/>
              </a:buClr>
              <a:buSzPct val="85000"/>
              <a:buFont typeface="Wingdings 2" pitchFamily="18" charset="2"/>
              <a:buNone/>
              <a:defRPr/>
            </a:pPr>
            <a:endParaRPr lang="en-US" altLang="zh-CN" sz="4000" dirty="0" smtClean="0"/>
          </a:p>
        </p:txBody>
      </p:sp>
      <p:sp>
        <p:nvSpPr>
          <p:cNvPr id="24580" name="Text Box 4"/>
          <p:cNvSpPr txBox="1">
            <a:spLocks noChangeArrowheads="1"/>
          </p:cNvSpPr>
          <p:nvPr/>
        </p:nvSpPr>
        <p:spPr bwMode="auto">
          <a:xfrm>
            <a:off x="1874838" y="3878263"/>
            <a:ext cx="5689600" cy="641350"/>
          </a:xfrm>
          <a:prstGeom prst="rect">
            <a:avLst/>
          </a:prstGeom>
          <a:noFill/>
          <a:ln>
            <a:noFill/>
          </a:ln>
          <a:effec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spcBef>
                <a:spcPct val="50000"/>
              </a:spcBef>
              <a:buFont typeface="Arial" panose="020B0604020202020204" pitchFamily="34" charset="0"/>
              <a:buNone/>
              <a:defRPr/>
            </a:pPr>
            <a:r>
              <a:rPr lang="zh-CN" altLang="en-US" sz="3600" dirty="0" smtClean="0"/>
              <a:t>：</a:t>
            </a:r>
            <a:r>
              <a:rPr lang="zh-CN" altLang="en-US" sz="3600" b="1" dirty="0" smtClean="0">
                <a:effectLst>
                  <a:outerShdw blurRad="38100" dist="38100" dir="2700000" algn="tl">
                    <a:srgbClr val="C0C0C0"/>
                  </a:outerShdw>
                </a:effectLst>
              </a:rPr>
              <a:t>象征旧社会</a:t>
            </a:r>
            <a:endParaRPr lang="zh-CN" altLang="en-US" sz="3600" b="1" dirty="0" smtClean="0">
              <a:effectLst>
                <a:outerShdw blurRad="38100" dist="38100" dir="2700000" algn="tl">
                  <a:srgbClr val="C0C0C0"/>
                </a:outerShdw>
              </a:effectLst>
            </a:endParaRPr>
          </a:p>
        </p:txBody>
      </p:sp>
      <p:sp>
        <p:nvSpPr>
          <p:cNvPr id="24581" name="Text Box 5"/>
          <p:cNvSpPr txBox="1">
            <a:spLocks noChangeArrowheads="1"/>
          </p:cNvSpPr>
          <p:nvPr/>
        </p:nvSpPr>
        <p:spPr bwMode="auto">
          <a:xfrm>
            <a:off x="1874838" y="4589463"/>
            <a:ext cx="4319587" cy="641350"/>
          </a:xfrm>
          <a:prstGeom prst="rect">
            <a:avLst/>
          </a:prstGeom>
          <a:noFill/>
          <a:ln>
            <a:noFill/>
          </a:ln>
          <a:effec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spcBef>
                <a:spcPct val="50000"/>
              </a:spcBef>
              <a:buFont typeface="Arial" panose="020B0604020202020204" pitchFamily="34" charset="0"/>
              <a:buNone/>
              <a:defRPr/>
            </a:pPr>
            <a:r>
              <a:rPr lang="zh-CN" altLang="en-US" sz="3600" dirty="0" smtClean="0"/>
              <a:t>：</a:t>
            </a:r>
            <a:r>
              <a:rPr lang="zh-CN" altLang="en-US" sz="3600" b="1" dirty="0" smtClean="0">
                <a:effectLst>
                  <a:outerShdw blurRad="38100" dist="38100" dir="2700000" algn="tl">
                    <a:srgbClr val="C0C0C0"/>
                  </a:outerShdw>
                </a:effectLst>
              </a:rPr>
              <a:t>象征光明的新世界</a:t>
            </a:r>
            <a:endParaRPr lang="zh-CN" altLang="en-US" sz="3600" b="1" dirty="0" smtClean="0">
              <a:effectLst>
                <a:outerShdw blurRad="38100" dist="38100" dir="2700000" algn="tl">
                  <a:srgbClr val="C0C0C0"/>
                </a:outerShdw>
              </a:effectLst>
            </a:endParaRPr>
          </a:p>
        </p:txBody>
      </p:sp>
      <p:sp>
        <p:nvSpPr>
          <p:cNvPr id="24582" name="Rectangle 9"/>
          <p:cNvSpPr>
            <a:spLocks noChangeArrowheads="1"/>
          </p:cNvSpPr>
          <p:nvPr/>
        </p:nvSpPr>
        <p:spPr bwMode="auto">
          <a:xfrm>
            <a:off x="885825" y="5643563"/>
            <a:ext cx="7131050" cy="649287"/>
          </a:xfrm>
          <a:prstGeom prst="rect">
            <a:avLst/>
          </a:prstGeom>
          <a:solidFill>
            <a:schemeClr val="accent1"/>
          </a:solidFill>
          <a:ln>
            <a:noFill/>
          </a:ln>
          <a:effectLst/>
        </p:spPr>
        <p:txBody>
          <a:bodyPr wrap="none" lIns="90170" tIns="46990" rIns="90170" bIns="4699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defRPr/>
            </a:pPr>
            <a:r>
              <a:rPr lang="zh-CN" altLang="en-US" sz="3600" b="1" dirty="0" smtClean="0">
                <a:effectLst>
                  <a:outerShdw blurRad="38100" dist="38100" dir="2700000" algn="tl">
                    <a:srgbClr val="000000"/>
                  </a:outerShdw>
                </a:effectLst>
                <a:ea typeface="黑体" panose="02010609060101010101" pitchFamily="49" charset="-122"/>
              </a:rPr>
              <a:t>表现了作者对新社会的坚强信念。</a:t>
            </a:r>
            <a:endParaRPr lang="zh-CN" altLang="en-US" sz="3600" b="1" dirty="0" smtClean="0">
              <a:effectLst>
                <a:outerShdw blurRad="38100" dist="38100" dir="2700000" algn="tl">
                  <a:srgbClr val="000000"/>
                </a:outerShdw>
              </a:effectLst>
              <a:ea typeface="黑体" panose="02010609060101010101" pitchFamily="49" charset="-122"/>
            </a:endParaRPr>
          </a:p>
        </p:txBody>
      </p:sp>
      <p:sp>
        <p:nvSpPr>
          <p:cNvPr id="33797" name="Text Box 7"/>
          <p:cNvSpPr txBox="1">
            <a:spLocks noChangeArrowheads="1"/>
          </p:cNvSpPr>
          <p:nvPr/>
        </p:nvSpPr>
        <p:spPr bwMode="auto">
          <a:xfrm>
            <a:off x="638175" y="1817688"/>
            <a:ext cx="7426325" cy="1919287"/>
          </a:xfrm>
          <a:prstGeom prst="rect">
            <a:avLst/>
          </a:prstGeom>
          <a:noFill/>
          <a:ln w="9525">
            <a:noFill/>
            <a:miter lim="800000"/>
          </a:ln>
        </p:spPr>
        <p:txBody>
          <a:bodyPr>
            <a:spAutoFit/>
          </a:bodyPr>
          <a:lstStyle/>
          <a:p>
            <a:pPr eaLnBrk="0" hangingPunct="0">
              <a:buFont typeface="Arial" panose="020B0604020202020204" pitchFamily="34" charset="0"/>
              <a:buNone/>
            </a:pPr>
            <a:r>
              <a:rPr lang="zh-CN" altLang="en-US" sz="4000" b="1"/>
              <a:t>      黑夜，静寂得像死一般的黑夜！但是，黎明的到来，毕竟是无法抗拒的。</a:t>
            </a:r>
            <a:endParaRPr lang="zh-CN" altLang="en-US" sz="4000" b="1"/>
          </a:p>
        </p:txBody>
      </p:sp>
      <p:sp>
        <p:nvSpPr>
          <p:cNvPr id="24584" name="Rectangle 2"/>
          <p:cNvSpPr>
            <a:spLocks noGrp="1" noChangeArrowheads="1"/>
          </p:cNvSpPr>
          <p:nvPr/>
        </p:nvSpPr>
        <p:spPr bwMode="auto">
          <a:xfrm>
            <a:off x="119063" y="985838"/>
            <a:ext cx="1533525" cy="644525"/>
          </a:xfrm>
          <a:prstGeom prst="rect">
            <a:avLst/>
          </a:prstGeom>
          <a:solidFill>
            <a:schemeClr val="accent1"/>
          </a:solidFill>
          <a:ln>
            <a:noFill/>
          </a:ln>
          <a:effectLst/>
        </p:spPr>
        <p:txBody>
          <a:bodyPr lIns="90170" tIns="46990" rIns="90170" bIns="46990" anchor="ctr"/>
          <a:lstStyle>
            <a:lvl1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1pPr>
            <a:lvl2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2pPr>
            <a:lvl3pPr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3pPr>
            <a:lvl4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4pPr>
            <a:lvl5pPr marL="914400" indent="-914400">
              <a:lnSpc>
                <a:spcPct val="90000"/>
              </a:lnSpc>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5pPr>
            <a:lvl6pPr marL="13716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6pPr>
            <a:lvl7pPr marL="18288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7pPr>
            <a:lvl8pPr marL="22860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8pPr>
            <a:lvl9pPr marL="2743200" indent="-91440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9pPr>
          </a:lstStyle>
          <a:p>
            <a:pPr>
              <a:defRPr/>
            </a:pPr>
            <a:r>
              <a:rPr lang="zh-CN" altLang="en-US" sz="4800" dirty="0" smtClean="0">
                <a:effectLst>
                  <a:outerShdw blurRad="38100" dist="38100" dir="2700000" algn="tl">
                    <a:srgbClr val="000000"/>
                  </a:outerShdw>
                </a:effectLst>
                <a:ea typeface="华文隶书" panose="02010800040101010101" pitchFamily="2" charset="-122"/>
              </a:rPr>
              <a:t>象征</a:t>
            </a:r>
            <a:endParaRPr lang="zh-CN" altLang="en-US" sz="4800" dirty="0" smtClean="0">
              <a:effectLst>
                <a:outerShdw blurRad="38100" dist="38100" dir="2700000" algn="tl">
                  <a:srgbClr val="000000"/>
                </a:outerShdw>
              </a:effectLst>
              <a:ea typeface="华文隶书" panose="02010800040101010101"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 calcmode="lin" valueType="num">
                                      <p:cBhvr additive="base">
                                        <p:cTn id="7" dur="500" fill="hold"/>
                                        <p:tgtEl>
                                          <p:spTgt spid="245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57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anim calcmode="lin" valueType="num">
                                      <p:cBhvr additive="base">
                                        <p:cTn id="11" dur="500" fill="hold"/>
                                        <p:tgtEl>
                                          <p:spTgt spid="2457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4579">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4580"/>
                                        </p:tgtEl>
                                        <p:attrNameLst>
                                          <p:attrName>style.visibility</p:attrName>
                                        </p:attrNameLst>
                                      </p:cBhvr>
                                      <p:to>
                                        <p:strVal val="visible"/>
                                      </p:to>
                                    </p:set>
                                    <p:anim calcmode="lin" valueType="num">
                                      <p:cBhvr additive="base">
                                        <p:cTn id="17" dur="500" fill="hold"/>
                                        <p:tgtEl>
                                          <p:spTgt spid="24580"/>
                                        </p:tgtEl>
                                        <p:attrNameLst>
                                          <p:attrName>ppt_x</p:attrName>
                                        </p:attrNameLst>
                                      </p:cBhvr>
                                      <p:tavLst>
                                        <p:tav tm="0">
                                          <p:val>
                                            <p:strVal val="#ppt_x"/>
                                          </p:val>
                                        </p:tav>
                                        <p:tav tm="100000">
                                          <p:val>
                                            <p:strVal val="#ppt_x"/>
                                          </p:val>
                                        </p:tav>
                                      </p:tavLst>
                                    </p:anim>
                                    <p:anim calcmode="lin" valueType="num">
                                      <p:cBhvr additive="base">
                                        <p:cTn id="18" dur="500" fill="hold"/>
                                        <p:tgtEl>
                                          <p:spTgt spid="2458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4581"/>
                                        </p:tgtEl>
                                        <p:attrNameLst>
                                          <p:attrName>style.visibility</p:attrName>
                                        </p:attrNameLst>
                                      </p:cBhvr>
                                      <p:to>
                                        <p:strVal val="visible"/>
                                      </p:to>
                                    </p:set>
                                    <p:anim calcmode="lin" valueType="num">
                                      <p:cBhvr additive="base">
                                        <p:cTn id="23" dur="500" fill="hold"/>
                                        <p:tgtEl>
                                          <p:spTgt spid="24581"/>
                                        </p:tgtEl>
                                        <p:attrNameLst>
                                          <p:attrName>ppt_x</p:attrName>
                                        </p:attrNameLst>
                                      </p:cBhvr>
                                      <p:tavLst>
                                        <p:tav tm="0">
                                          <p:val>
                                            <p:strVal val="#ppt_x"/>
                                          </p:val>
                                        </p:tav>
                                        <p:tav tm="100000">
                                          <p:val>
                                            <p:strVal val="#ppt_x"/>
                                          </p:val>
                                        </p:tav>
                                      </p:tavLst>
                                    </p:anim>
                                    <p:anim calcmode="lin" valueType="num">
                                      <p:cBhvr additive="base">
                                        <p:cTn id="24" dur="500" fill="hold"/>
                                        <p:tgtEl>
                                          <p:spTgt spid="2458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24582"/>
                                        </p:tgtEl>
                                        <p:attrNameLst>
                                          <p:attrName>style.visibility</p:attrName>
                                        </p:attrNameLst>
                                      </p:cBhvr>
                                      <p:to>
                                        <p:strVal val="visible"/>
                                      </p:to>
                                    </p:set>
                                    <p:animEffect transition="in" filter="blinds(horizontal)">
                                      <p:cBhvr>
                                        <p:cTn id="29" dur="500"/>
                                        <p:tgtEl>
                                          <p:spTgt spid="24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autoUpdateAnimBg="0" build="allAtOnce"/>
      <p:bldP spid="24580" grpId="0" autoUpdateAnimBg="0"/>
      <p:bldP spid="24581" grpId="0" autoUpdateAnimBg="0"/>
      <p:bldP spid="24582" grpId="0" bldLvl="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Box 3"/>
          <p:cNvSpPr txBox="1">
            <a:spLocks noChangeArrowheads="1"/>
          </p:cNvSpPr>
          <p:nvPr/>
        </p:nvSpPr>
        <p:spPr bwMode="auto">
          <a:xfrm>
            <a:off x="363538" y="1411288"/>
            <a:ext cx="8416925" cy="5176837"/>
          </a:xfrm>
          <a:prstGeom prst="rect">
            <a:avLst/>
          </a:prstGeom>
          <a:noFill/>
          <a:ln w="9525">
            <a:noFill/>
            <a:miter lim="800000"/>
          </a:ln>
        </p:spPr>
        <p:txBody>
          <a:bodyPr>
            <a:spAutoFit/>
          </a:bodyPr>
          <a:lstStyle/>
          <a:p>
            <a:pPr eaLnBrk="0" hangingPunct="0">
              <a:lnSpc>
                <a:spcPct val="130000"/>
              </a:lnSpc>
              <a:buFont typeface="Arial" panose="020B0604020202020204" pitchFamily="34" charset="0"/>
              <a:buNone/>
            </a:pPr>
            <a:r>
              <a:rPr lang="zh-CN" altLang="en-US" sz="2400" b="1">
                <a:latin typeface="楷体" panose="02010609060101010101" charset="-122"/>
                <a:ea typeface="楷体" panose="02010609060101010101" charset="-122"/>
                <a:cs typeface="楷体" panose="02010609060101010101" charset="-122"/>
                <a:sym typeface="Calibri" panose="020F0502020204030204" pitchFamily="34" charset="0"/>
              </a:rPr>
              <a:t>    </a:t>
            </a:r>
            <a:r>
              <a:rPr lang="zh-CN" altLang="en-US" sz="3200" b="1">
                <a:latin typeface="华文隶书"/>
                <a:ea typeface="华文隶书"/>
                <a:cs typeface="华文隶书"/>
                <a:sym typeface="Calibri" panose="020F0502020204030204" pitchFamily="34" charset="0"/>
              </a:rPr>
              <a:t>通过学习，使我们清楚地认识到帝国主义和封建势力残酷地压榨中国劳动人民的罪行。课文在记叙过程中穿插描写、议论、说明，各种表达方式与修辞手法的综合运用，形象鲜明，感情真挚，取得了良好的表达效果。  通过把握文章的时代意义和人文内涵，开拓思维，关注社会，关心时事，培养起社会责任和人权意识。</a:t>
            </a:r>
            <a:endParaRPr lang="zh-CN" altLang="en-US" sz="3200" b="1">
              <a:latin typeface="华文隶书"/>
              <a:ea typeface="华文隶书"/>
              <a:cs typeface="华文隶书"/>
              <a:sym typeface="Calibri" panose="020F0502020204030204" pitchFamily="34" charset="0"/>
            </a:endParaRPr>
          </a:p>
        </p:txBody>
      </p:sp>
      <p:pic>
        <p:nvPicPr>
          <p:cNvPr id="34818" name="Picture 4" descr="课堂总结"/>
          <p:cNvPicPr>
            <a:picLocks noChangeAspect="1" noChangeArrowheads="1"/>
          </p:cNvPicPr>
          <p:nvPr/>
        </p:nvPicPr>
        <p:blipFill>
          <a:blip r:embed="rId1" cstate="print"/>
          <a:srcRect/>
          <a:stretch>
            <a:fillRect/>
          </a:stretch>
        </p:blipFill>
        <p:spPr bwMode="auto">
          <a:xfrm>
            <a:off x="0" y="804863"/>
            <a:ext cx="2346325" cy="836612"/>
          </a:xfrm>
          <a:prstGeom prst="rect">
            <a:avLst/>
          </a:prstGeom>
          <a:noFill/>
          <a:ln w="9525">
            <a:noFill/>
            <a:miter lim="800000"/>
            <a:headEnd/>
            <a:tailEnd/>
          </a:ln>
        </p:spPr>
      </p:pic>
    </p:spTree>
    <p:custDataLst>
      <p:tags r:id="rId2"/>
    </p:custData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fade">
                                      <p:cBhvr>
                                        <p:cTn id="7" dur="2000"/>
                                        <p:tgtEl>
                                          <p:spTgt spid="25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oup 2"/>
          <p:cNvGrpSpPr>
            <a:grpSpLocks noChangeAspect="1"/>
          </p:cNvGrpSpPr>
          <p:nvPr/>
        </p:nvGrpSpPr>
        <p:grpSpPr bwMode="auto">
          <a:xfrm>
            <a:off x="106363" y="1530350"/>
            <a:ext cx="8842375" cy="2714625"/>
            <a:chOff x="-317" y="159"/>
            <a:chExt cx="15042" cy="5027"/>
          </a:xfrm>
        </p:grpSpPr>
        <p:pic>
          <p:nvPicPr>
            <p:cNvPr id="35848" name="Picture 3"/>
            <p:cNvPicPr>
              <a:picLocks noChangeAspect="1" noChangeArrowheads="1"/>
            </p:cNvPicPr>
            <p:nvPr/>
          </p:nvPicPr>
          <p:blipFill>
            <a:blip r:embed="rId1" cstate="print"/>
            <a:srcRect/>
            <a:stretch>
              <a:fillRect/>
            </a:stretch>
          </p:blipFill>
          <p:spPr bwMode="auto">
            <a:xfrm>
              <a:off x="-317" y="172"/>
              <a:ext cx="4803" cy="5014"/>
            </a:xfrm>
            <a:prstGeom prst="rect">
              <a:avLst/>
            </a:prstGeom>
            <a:noFill/>
            <a:ln w="9525">
              <a:noFill/>
              <a:miter lim="800000"/>
              <a:headEnd/>
              <a:tailEnd/>
            </a:ln>
          </p:spPr>
        </p:pic>
        <p:pic>
          <p:nvPicPr>
            <p:cNvPr id="35849" name="Picture 4"/>
            <p:cNvPicPr>
              <a:picLocks noChangeAspect="1" noChangeArrowheads="1"/>
            </p:cNvPicPr>
            <p:nvPr/>
          </p:nvPicPr>
          <p:blipFill>
            <a:blip r:embed="rId2" cstate="print"/>
            <a:srcRect/>
            <a:stretch>
              <a:fillRect/>
            </a:stretch>
          </p:blipFill>
          <p:spPr bwMode="auto">
            <a:xfrm>
              <a:off x="4867" y="159"/>
              <a:ext cx="4977" cy="5027"/>
            </a:xfrm>
            <a:prstGeom prst="rect">
              <a:avLst/>
            </a:prstGeom>
            <a:noFill/>
            <a:ln w="9525">
              <a:noFill/>
              <a:miter lim="800000"/>
              <a:headEnd/>
              <a:tailEnd/>
            </a:ln>
          </p:spPr>
        </p:pic>
        <p:pic>
          <p:nvPicPr>
            <p:cNvPr id="35850" name="Picture 5"/>
            <p:cNvPicPr>
              <a:picLocks noChangeAspect="1" noChangeArrowheads="1"/>
            </p:cNvPicPr>
            <p:nvPr/>
          </p:nvPicPr>
          <p:blipFill>
            <a:blip r:embed="rId3" cstate="print"/>
            <a:srcRect/>
            <a:stretch>
              <a:fillRect/>
            </a:stretch>
          </p:blipFill>
          <p:spPr bwMode="auto">
            <a:xfrm>
              <a:off x="10226" y="172"/>
              <a:ext cx="4499" cy="5014"/>
            </a:xfrm>
            <a:prstGeom prst="rect">
              <a:avLst/>
            </a:prstGeom>
            <a:noFill/>
            <a:ln w="9525">
              <a:noFill/>
              <a:miter lim="800000"/>
              <a:headEnd/>
              <a:tailEnd/>
            </a:ln>
          </p:spPr>
        </p:pic>
      </p:grpSp>
      <p:grpSp>
        <p:nvGrpSpPr>
          <p:cNvPr id="26630" name="Group 6"/>
          <p:cNvGrpSpPr/>
          <p:nvPr/>
        </p:nvGrpSpPr>
        <p:grpSpPr bwMode="auto">
          <a:xfrm>
            <a:off x="615950" y="4159250"/>
            <a:ext cx="7721600" cy="461963"/>
            <a:chOff x="0" y="0"/>
            <a:chExt cx="12158" cy="726"/>
          </a:xfrm>
        </p:grpSpPr>
        <p:sp>
          <p:nvSpPr>
            <p:cNvPr id="35845" name="Text Box 7"/>
            <p:cNvSpPr txBox="1">
              <a:spLocks noChangeArrowheads="1"/>
            </p:cNvSpPr>
            <p:nvPr/>
          </p:nvSpPr>
          <p:spPr bwMode="auto">
            <a:xfrm>
              <a:off x="0" y="0"/>
              <a:ext cx="3088" cy="624"/>
            </a:xfrm>
            <a:prstGeom prst="rect">
              <a:avLst/>
            </a:prstGeom>
            <a:noFill/>
            <a:ln w="9525">
              <a:noFill/>
              <a:miter lim="800000"/>
            </a:ln>
          </p:spPr>
          <p:txBody>
            <a:bodyPr wrap="none">
              <a:spAutoFit/>
            </a:bodyPr>
            <a:lstStyle/>
            <a:p>
              <a:pPr eaLnBrk="0" hangingPunct="0">
                <a:buFont typeface="Arial" panose="020B0604020202020204" pitchFamily="34" charset="0"/>
                <a:buNone/>
              </a:pPr>
              <a:r>
                <a:rPr lang="zh-CN" altLang="zh-CN" sz="2000" b="1"/>
                <a:t>恶劣的生活环境</a:t>
              </a:r>
              <a:endParaRPr lang="zh-CN" altLang="zh-CN" sz="2000" b="1"/>
            </a:p>
          </p:txBody>
        </p:sp>
        <p:sp>
          <p:nvSpPr>
            <p:cNvPr id="35846" name="Text Box 8"/>
            <p:cNvSpPr txBox="1">
              <a:spLocks noChangeArrowheads="1"/>
            </p:cNvSpPr>
            <p:nvPr/>
          </p:nvSpPr>
          <p:spPr bwMode="auto">
            <a:xfrm>
              <a:off x="5203" y="41"/>
              <a:ext cx="1888" cy="624"/>
            </a:xfrm>
            <a:prstGeom prst="rect">
              <a:avLst/>
            </a:prstGeom>
            <a:noFill/>
            <a:ln w="9525">
              <a:noFill/>
              <a:miter lim="800000"/>
            </a:ln>
          </p:spPr>
          <p:txBody>
            <a:bodyPr wrap="none">
              <a:spAutoFit/>
            </a:bodyPr>
            <a:lstStyle/>
            <a:p>
              <a:pPr eaLnBrk="0" hangingPunct="0">
                <a:buFont typeface="Arial" panose="020B0604020202020204" pitchFamily="34" charset="0"/>
                <a:buNone/>
              </a:pPr>
              <a:r>
                <a:rPr lang="zh-CN" altLang="zh-CN" sz="2000" b="1"/>
                <a:t>回家路上</a:t>
              </a:r>
              <a:endParaRPr lang="zh-CN" altLang="zh-CN" sz="2000" b="1"/>
            </a:p>
          </p:txBody>
        </p:sp>
        <p:sp>
          <p:nvSpPr>
            <p:cNvPr id="35847" name="Text Box 9"/>
            <p:cNvSpPr txBox="1">
              <a:spLocks noChangeArrowheads="1"/>
            </p:cNvSpPr>
            <p:nvPr/>
          </p:nvSpPr>
          <p:spPr bwMode="auto">
            <a:xfrm>
              <a:off x="10270" y="102"/>
              <a:ext cx="1888" cy="624"/>
            </a:xfrm>
            <a:prstGeom prst="rect">
              <a:avLst/>
            </a:prstGeom>
            <a:noFill/>
            <a:ln w="9525">
              <a:noFill/>
              <a:miter lim="800000"/>
            </a:ln>
          </p:spPr>
          <p:txBody>
            <a:bodyPr wrap="none">
              <a:spAutoFit/>
            </a:bodyPr>
            <a:lstStyle/>
            <a:p>
              <a:pPr eaLnBrk="0" hangingPunct="0">
                <a:buFont typeface="Arial" panose="020B0604020202020204" pitchFamily="34" charset="0"/>
                <a:buNone/>
              </a:pPr>
              <a:r>
                <a:rPr lang="zh-CN" altLang="zh-CN" sz="2000" b="1"/>
                <a:t>亲人相见</a:t>
              </a:r>
              <a:endParaRPr lang="zh-CN" altLang="zh-CN" sz="2000" b="1"/>
            </a:p>
          </p:txBody>
        </p:sp>
      </p:grpSp>
      <p:sp>
        <p:nvSpPr>
          <p:cNvPr id="26634" name="Text Box 10"/>
          <p:cNvSpPr txBox="1">
            <a:spLocks noChangeArrowheads="1"/>
          </p:cNvSpPr>
          <p:nvPr/>
        </p:nvSpPr>
        <p:spPr bwMode="auto">
          <a:xfrm>
            <a:off x="106363" y="901700"/>
            <a:ext cx="6197600" cy="460375"/>
          </a:xfrm>
          <a:prstGeom prst="rect">
            <a:avLst/>
          </a:prstGeom>
          <a:solidFill>
            <a:schemeClr val="accent1"/>
          </a:solidFill>
          <a:ln w="9525">
            <a:noFill/>
            <a:miter lim="800000"/>
          </a:ln>
        </p:spPr>
        <p:txBody>
          <a:bodyPr lIns="90170" tIns="46990" rIns="90170" bIns="46990">
            <a:spAutoFit/>
          </a:bodyPr>
          <a:lstStyle/>
          <a:p>
            <a:pPr eaLnBrk="0" hangingPunct="0">
              <a:buFont typeface="Arial" panose="020B0604020202020204" pitchFamily="34" charset="0"/>
              <a:buNone/>
            </a:pPr>
            <a:r>
              <a:rPr lang="zh-CN" altLang="en-US" sz="2400" b="1"/>
              <a:t>“现代包身工”身陷魔窟，遭受非人虐待</a:t>
            </a:r>
            <a:endParaRPr lang="zh-CN" altLang="en-US" sz="2400" b="1"/>
          </a:p>
        </p:txBody>
      </p:sp>
      <p:sp>
        <p:nvSpPr>
          <p:cNvPr id="26635" name="Text Box 11" descr="crossband"/>
          <p:cNvSpPr txBox="1">
            <a:spLocks noChangeArrowheads="1"/>
          </p:cNvSpPr>
          <p:nvPr/>
        </p:nvSpPr>
        <p:spPr bwMode="auto">
          <a:xfrm>
            <a:off x="0" y="4740275"/>
            <a:ext cx="9144000" cy="1941513"/>
          </a:xfrm>
          <a:prstGeom prst="rect">
            <a:avLst/>
          </a:prstGeom>
          <a:noFill/>
          <a:ln w="9525">
            <a:noFill/>
            <a:miter lim="800000"/>
          </a:ln>
        </p:spPr>
        <p:txBody>
          <a:bodyPr lIns="90170" tIns="46990" rIns="90170" bIns="46990">
            <a:spAutoFit/>
          </a:bodyPr>
          <a:lstStyle/>
          <a:p>
            <a:pPr eaLnBrk="0" hangingPunct="0">
              <a:buFont typeface="Arial" panose="020B0604020202020204" pitchFamily="34" charset="0"/>
              <a:buNone/>
            </a:pPr>
            <a:r>
              <a:rPr lang="zh-CN" altLang="en-US" sz="2400"/>
              <a:t>     </a:t>
            </a:r>
            <a:r>
              <a:rPr lang="zh-CN" altLang="en-US" sz="2400" b="1">
                <a:latin typeface="黑体" panose="02010609060101010101" pitchFamily="49" charset="-122"/>
                <a:ea typeface="黑体" panose="02010609060101010101" pitchFamily="49" charset="-122"/>
              </a:rPr>
              <a:t> 时代在发展，社会在进步，到了现代社会，这种不公平的制度已不复存在，工人的生活、工作有了很大的保障。尽管包身工制度已经不存在了，但同样的非人的管理工人的手段还在个别地方存在着。在越来越重视人权和人道主义的今天，我们回顾历史，讨论现实，是为了历史的惨剧不再发生，是为了明天的生活更加美好！ </a:t>
            </a:r>
            <a:endParaRPr lang="zh-CN" altLang="en-US" sz="2400" b="1">
              <a:latin typeface="黑体" panose="02010609060101010101" pitchFamily="49" charset="-122"/>
              <a:ea typeface="黑体" panose="02010609060101010101" pitchFamily="49" charset="-122"/>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634"/>
                                        </p:tgtEl>
                                        <p:attrNameLst>
                                          <p:attrName>style.visibility</p:attrName>
                                        </p:attrNameLst>
                                      </p:cBhvr>
                                      <p:to>
                                        <p:strVal val="visible"/>
                                      </p:to>
                                    </p:set>
                                    <p:animEffect transition="in" filter="fade">
                                      <p:cBhvr>
                                        <p:cTn id="7" dur="500"/>
                                        <p:tgtEl>
                                          <p:spTgt spid="266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626"/>
                                        </p:tgtEl>
                                        <p:attrNameLst>
                                          <p:attrName>style.visibility</p:attrName>
                                        </p:attrNameLst>
                                      </p:cBhvr>
                                      <p:to>
                                        <p:strVal val="visible"/>
                                      </p:to>
                                    </p:set>
                                    <p:animEffect transition="in" filter="fade">
                                      <p:cBhvr>
                                        <p:cTn id="12" dur="500"/>
                                        <p:tgtEl>
                                          <p:spTgt spid="266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630"/>
                                        </p:tgtEl>
                                        <p:attrNameLst>
                                          <p:attrName>style.visibility</p:attrName>
                                        </p:attrNameLst>
                                      </p:cBhvr>
                                      <p:to>
                                        <p:strVal val="visible"/>
                                      </p:to>
                                    </p:set>
                                    <p:animEffect transition="in" filter="fade">
                                      <p:cBhvr>
                                        <p:cTn id="17" dur="500"/>
                                        <p:tgtEl>
                                          <p:spTgt spid="266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635"/>
                                        </p:tgtEl>
                                        <p:attrNameLst>
                                          <p:attrName>style.visibility</p:attrName>
                                        </p:attrNameLst>
                                      </p:cBhvr>
                                      <p:to>
                                        <p:strVal val="visible"/>
                                      </p:to>
                                    </p:set>
                                    <p:animEffect transition="in" filter="fade">
                                      <p:cBhvr>
                                        <p:cTn id="22" dur="500"/>
                                        <p:tgtEl>
                                          <p:spTgt spid="266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4" grpId="0" bldLvl="0" animBg="1" autoUpdateAnimBg="0"/>
      <p:bldP spid="26635" grpId="0" bldLvl="0"/>
    </p:bldLst>
  </p:timing>
</p:sld>
</file>

<file path=ppt/tags/tag1.xml><?xml version="1.0" encoding="utf-8"?>
<p:tagLst xmlns:p="http://schemas.openxmlformats.org/presentationml/2006/main">
  <p:tag name="KSO_WM_TAG_VERSION" val="1.0"/>
  <p:tag name="KSO_WM_TEMPLATE_CATEGORY" val="custom"/>
  <p:tag name="KSO_WM_TEMPLATE_INDEX" val="493"/>
</p:tagLst>
</file>

<file path=ppt/tags/tag2.xml><?xml version="1.0" encoding="utf-8"?>
<p:tagLst xmlns:p="http://schemas.openxmlformats.org/presentationml/2006/main">
  <p:tag name="KSO_WM_TAG_VERSION" val="1.0"/>
  <p:tag name="KSO_WM_TEMPLATE_CATEGORY" val="custom"/>
  <p:tag name="KSO_WM_TEMPLATE_INDEX" val="493"/>
</p:tagLst>
</file>

<file path=ppt/tags/tag3.xml><?xml version="1.0" encoding="utf-8"?>
<p:tagLst xmlns:p="http://schemas.openxmlformats.org/presentationml/2006/main">
  <p:tag name="KSO_WM_TEMPLATE_CATEGORY" val="custom"/>
  <p:tag name="KSO_WM_TEMPLATE_INDEX" val="493"/>
</p:tagLst>
</file>

<file path=ppt/tags/tag4.xml><?xml version="1.0" encoding="utf-8"?>
<p:tagLst xmlns:p="http://schemas.openxmlformats.org/presentationml/2006/main">
  <p:tag name="KSO_WM_TEMPLATE_CATEGORY" val="custom"/>
  <p:tag name="KSO_WM_TEMPLATE_INDEX" val="493"/>
</p:tagLst>
</file>

<file path=ppt/tags/tag5.xml><?xml version="1.0" encoding="utf-8"?>
<p:tagLst xmlns:p="http://schemas.openxmlformats.org/presentationml/2006/main">
  <p:tag name="KSO_WM_TEMPLATE_CATEGORY" val="custom"/>
  <p:tag name="KSO_WM_TEMPLATE_INDEX" val="493"/>
</p:tagLst>
</file>

<file path=ppt/tags/tag6.xml><?xml version="1.0" encoding="utf-8"?>
<p:tagLst xmlns:p="http://schemas.openxmlformats.org/presentationml/2006/main">
  <p:tag name="KSO_WM_TEMPLATE_CATEGORY" val="custom"/>
  <p:tag name="KSO_WM_TEMPLATE_INDEX" val="493"/>
</p:tagLst>
</file>

<file path=ppt/tags/tag7.xml><?xml version="1.0" encoding="utf-8"?>
<p:tagLst xmlns:p="http://schemas.openxmlformats.org/presentationml/2006/main">
  <p:tag name="KSO_WM_TEMPLATE_CATEGORY" val="custom"/>
  <p:tag name="KSO_WM_TEMPLATE_INDEX" val="493"/>
</p:tagLst>
</file>

<file path=ppt/tags/tag8.xml><?xml version="1.0" encoding="utf-8"?>
<p:tagLst xmlns:p="http://schemas.openxmlformats.org/presentationml/2006/main">
  <p:tag name="KSO_WM_TEMPLATE_CATEGORY" val="custom"/>
  <p:tag name="KSO_WM_TEMPLATE_INDEX" val="493"/>
</p:tagLst>
</file>

<file path=ppt/tags/tag9.xml><?xml version="1.0" encoding="utf-8"?>
<p:tagLst xmlns:p="http://schemas.openxmlformats.org/presentationml/2006/main">
  <p:tag name="KSO_WM_TEMPLATE_CATEGORY" val="custom"/>
  <p:tag name="KSO_WM_TEMPLATE_INDEX" val="493"/>
</p:tagLst>
</file>

<file path=ppt/tags/tag10.xml><?xml version="1.0" encoding="utf-8"?>
<p:tagLst xmlns:p="http://schemas.openxmlformats.org/presentationml/2006/main">
  <p:tag name="KSO_WM_TEMPLATE_CATEGORY" val="custom"/>
  <p:tag name="KSO_WM_TEMPLATE_INDEX" val="493"/>
</p:tagLst>
</file>

<file path=ppt/tags/tag11.xml><?xml version="1.0" encoding="utf-8"?>
<p:tagLst xmlns:p="http://schemas.openxmlformats.org/presentationml/2006/main">
  <p:tag name="KSO_WM_TEMPLATE_CATEGORY" val="custom"/>
  <p:tag name="KSO_WM_TEMPLATE_INDEX" val="493"/>
</p:tagLst>
</file>

<file path=ppt/tags/tag12.xml><?xml version="1.0" encoding="utf-8"?>
<p:tagLst xmlns:p="http://schemas.openxmlformats.org/presentationml/2006/main">
  <p:tag name="KSO_WM_TEMPLATE_CATEGORY" val="custom"/>
  <p:tag name="KSO_WM_TEMPLATE_INDEX" val="493"/>
</p:tagLst>
</file>

<file path=ppt/tags/tag13.xml><?xml version="1.0" encoding="utf-8"?>
<p:tagLst xmlns:p="http://schemas.openxmlformats.org/presentationml/2006/main">
  <p:tag name="KSO_WM_TEMPLATE_CATEGORY" val="custom"/>
  <p:tag name="KSO_WM_TEMPLATE_INDEX" val="493"/>
</p:tagLst>
</file>

<file path=ppt/tags/tag14.xml><?xml version="1.0" encoding="utf-8"?>
<p:tagLst xmlns:p="http://schemas.openxmlformats.org/presentationml/2006/main">
  <p:tag name="KSO_WM_TEMPLATE_CATEGORY" val="custom"/>
  <p:tag name="KSO_WM_TEMPLATE_INDEX" val="493"/>
</p:tagLst>
</file>

<file path=ppt/tags/tag15.xml><?xml version="1.0" encoding="utf-8"?>
<p:tagLst xmlns:p="http://schemas.openxmlformats.org/presentationml/2006/main">
  <p:tag name="KSO_WM_TEMPLATE_CATEGORY" val="custom"/>
  <p:tag name="KSO_WM_TEMPLATE_INDEX" val="493"/>
</p:tagLst>
</file>

<file path=ppt/tags/tag16.xml><?xml version="1.0" encoding="utf-8"?>
<p:tagLst xmlns:p="http://schemas.openxmlformats.org/presentationml/2006/main">
  <p:tag name="KSO_WM_TEMPLATE_CATEGORY" val="custom"/>
  <p:tag name="KSO_WM_TEMPLATE_INDEX" val="493"/>
</p:tagLst>
</file>

<file path=ppt/tags/tag17.xml><?xml version="1.0" encoding="utf-8"?>
<p:tagLst xmlns:p="http://schemas.openxmlformats.org/presentationml/2006/main">
  <p:tag name="KSO_WM_TEMPLATE_CATEGORY" val="custom"/>
  <p:tag name="KSO_WM_TEMPLATE_INDEX" val="493"/>
</p:tagLst>
</file>

<file path=ppt/tags/tag18.xml><?xml version="1.0" encoding="utf-8"?>
<p:tagLst xmlns:p="http://schemas.openxmlformats.org/presentationml/2006/main">
  <p:tag name="KSO_WM_TEMPLATE_CATEGORY" val="custom"/>
  <p:tag name="KSO_WM_TEMPLATE_INDEX" val="493"/>
</p:tagLst>
</file>

<file path=ppt/tags/tag19.xml><?xml version="1.0" encoding="utf-8"?>
<p:tagLst xmlns:p="http://schemas.openxmlformats.org/presentationml/2006/main">
  <p:tag name="KSO_WM_TEMPLATE_CATEGORY" val="custom"/>
  <p:tag name="KSO_WM_TEMPLATE_INDEX" val="493"/>
</p:tagLst>
</file>

<file path=ppt/tags/tag20.xml><?xml version="1.0" encoding="utf-8"?>
<p:tagLst xmlns:p="http://schemas.openxmlformats.org/presentationml/2006/main">
  <p:tag name="KSO_WM_TEMPLATE_CATEGORY" val="custom"/>
  <p:tag name="KSO_WM_TEMPLATE_INDEX" val="493"/>
</p:tagLst>
</file>

<file path=ppt/tags/tag21.xml><?xml version="1.0" encoding="utf-8"?>
<p:tagLst xmlns:p="http://schemas.openxmlformats.org/presentationml/2006/main">
  <p:tag name="KSO_WM_TEMPLATE_CATEGORY" val="custom"/>
  <p:tag name="KSO_WM_TEMPLATE_INDEX" val="493"/>
</p:tagLst>
</file>

<file path=ppt/tags/tag22.xml><?xml version="1.0" encoding="utf-8"?>
<p:tagLst xmlns:p="http://schemas.openxmlformats.org/presentationml/2006/main">
  <p:tag name="KSO_WM_TEMPLATE_CATEGORY" val="custom"/>
  <p:tag name="KSO_WM_TEMPLATE_INDEX" val="493"/>
</p:tagLst>
</file>

<file path=ppt/tags/tag23.xml><?xml version="1.0" encoding="utf-8"?>
<p:tagLst xmlns:p="http://schemas.openxmlformats.org/presentationml/2006/main">
  <p:tag name="KSO_WM_TEMPLATE_CATEGORY" val="custom"/>
  <p:tag name="KSO_WM_TEMPLATE_INDEX" val="493"/>
</p:tagLst>
</file>

<file path=ppt/tags/tag24.xml><?xml version="1.0" encoding="utf-8"?>
<p:tagLst xmlns:p="http://schemas.openxmlformats.org/presentationml/2006/main">
  <p:tag name="KSO_WM_TEMPLATE_CATEGORY" val="custom"/>
  <p:tag name="KSO_WM_TEMPLATE_INDEX" val="493"/>
</p:tagLst>
</file>

<file path=ppt/tags/tag25.xml><?xml version="1.0" encoding="utf-8"?>
<p:tagLst xmlns:p="http://schemas.openxmlformats.org/presentationml/2006/main">
  <p:tag name="KSO_WM_TEMPLATE_CATEGORY" val="custom"/>
  <p:tag name="KSO_WM_TEMPLATE_INDEX" val="493"/>
</p:tagLst>
</file>

<file path=ppt/tags/tag26.xml><?xml version="1.0" encoding="utf-8"?>
<p:tagLst xmlns:p="http://schemas.openxmlformats.org/presentationml/2006/main">
  <p:tag name="KSO_WM_TEMPLATE_CATEGORY" val="custom"/>
  <p:tag name="KSO_WM_TEMPLATE_INDEX" val="493"/>
</p:tagLst>
</file>

<file path=ppt/theme/theme1.xml><?xml version="1.0" encoding="utf-8"?>
<a:theme xmlns:a="http://schemas.openxmlformats.org/drawingml/2006/main" name="1_Office 主题">
  <a:themeElements>
    <a:clrScheme name="自定义 210">
      <a:dk1>
        <a:sysClr val="windowText" lastClr="000000"/>
      </a:dk1>
      <a:lt1>
        <a:sysClr val="window" lastClr="FFFFFF"/>
      </a:lt1>
      <a:dk2>
        <a:srgbClr val="44546A"/>
      </a:dk2>
      <a:lt2>
        <a:srgbClr val="E7E6E6"/>
      </a:lt2>
      <a:accent1>
        <a:srgbClr val="3F92CC"/>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64">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新建 Microsoft PowerPoint 演示文稿 (2)(1)</Template>
  <TotalTime>0</TotalTime>
  <Words>3399</Words>
  <Application>WPS 演示</Application>
  <PresentationFormat>全屏显示(4:3)</PresentationFormat>
  <Paragraphs>205</Paragraphs>
  <Slides>24</Slides>
  <Notes>0</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24</vt:i4>
      </vt:variant>
    </vt:vector>
  </HeadingPairs>
  <TitlesOfParts>
    <vt:vector size="46" baseType="lpstr">
      <vt:lpstr>Arial</vt:lpstr>
      <vt:lpstr>宋体</vt:lpstr>
      <vt:lpstr>Wingdings</vt:lpstr>
      <vt:lpstr>黑体</vt:lpstr>
      <vt:lpstr>Calibri Light</vt:lpstr>
      <vt:lpstr>微软雅黑</vt:lpstr>
      <vt:lpstr>Times New Roman</vt:lpstr>
      <vt:lpstr>楷体_GB2312</vt:lpstr>
      <vt:lpstr>新宋体</vt:lpstr>
      <vt:lpstr>Microsoft JhengHei</vt:lpstr>
      <vt:lpstr>Calibri</vt:lpstr>
      <vt:lpstr>楷体</vt:lpstr>
      <vt:lpstr>Arial Unicode MS</vt:lpstr>
      <vt:lpstr>方正姚体</vt:lpstr>
      <vt:lpstr>Segoe Print</vt:lpstr>
      <vt:lpstr>华文隶书</vt:lpstr>
      <vt:lpstr>方正姚体</vt:lpstr>
      <vt:lpstr>Calibri Light</vt:lpstr>
      <vt:lpstr>华文隶书</vt:lpstr>
      <vt:lpstr>Wingdings 2</vt:lpstr>
      <vt:lpstr>Wingdings</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szhx09</dc:creator>
  <cp:lastModifiedBy>家长帮-帮帮</cp:lastModifiedBy>
  <cp:revision>22</cp:revision>
  <dcterms:created xsi:type="dcterms:W3CDTF">2015-05-15T01:47:00Z</dcterms:created>
  <dcterms:modified xsi:type="dcterms:W3CDTF">2019-08-29T06:03:27Z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2052-11.1.0.8976</vt:lpwstr>
  </property>
</Properties>
</file>