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4" r:id="rId3"/>
    <p:sldId id="290" r:id="rId4"/>
    <p:sldId id="291" r:id="rId5"/>
    <p:sldId id="292" r:id="rId6"/>
    <p:sldId id="294" r:id="rId7"/>
    <p:sldId id="293" r:id="rId8"/>
    <p:sldId id="295" r:id="rId9"/>
    <p:sldId id="296" r:id="rId10"/>
    <p:sldId id="297" r:id="rId11"/>
    <p:sldId id="298" r:id="rId1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71A55"/>
    <a:srgbClr val="D8B6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57" d="100"/>
          <a:sy n="57" d="100"/>
        </p:scale>
        <p:origin x="-69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目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15582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9"/>
          <p:cNvSpPr/>
          <p:nvPr/>
        </p:nvSpPr>
        <p:spPr>
          <a:xfrm>
            <a:off x="8686800" y="6529388"/>
            <a:ext cx="504825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fontAlgn="base" hangingPunct="1"/>
            <a:fld id="{9A0DB2DC-4C9A-4742-B13C-FB6460FD3503}" type="slidenum">
              <a:rPr lang="zh-CN" altLang="en-US" sz="1600" strike="noStrike" noProof="1" dirty="0">
                <a:solidFill>
                  <a:schemeClr val="bg1"/>
                </a:solidFill>
                <a:latin typeface="Calibri" panose="020F0502020204030204" pitchFamily="34" charset="0"/>
              </a:rPr>
            </a:fld>
            <a:endParaRPr lang="zh-CN" altLang="en-US" sz="1600" strike="noStrike" noProof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圆角矩形 8"/>
          <p:cNvSpPr/>
          <p:nvPr/>
        </p:nvSpPr>
        <p:spPr>
          <a:xfrm>
            <a:off x="2916238" y="809625"/>
            <a:ext cx="5111750" cy="433388"/>
          </a:xfrm>
          <a:prstGeom prst="roundRect">
            <a:avLst/>
          </a:prstGeom>
          <a:solidFill>
            <a:srgbClr val="A7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3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05825" y="6203950"/>
            <a:ext cx="654050" cy="654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31840" y="806268"/>
            <a:ext cx="4824536" cy="432048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26206" y="1340768"/>
            <a:ext cx="5118202" cy="48965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FontTx/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914400" indent="0">
              <a:buFontTx/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371600" indent="0">
              <a:buFontTx/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828800" indent="0">
              <a:buFontTx/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过度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9"/>
          <p:cNvSpPr/>
          <p:nvPr/>
        </p:nvSpPr>
        <p:spPr>
          <a:xfrm>
            <a:off x="0" y="2349500"/>
            <a:ext cx="2124075" cy="1511300"/>
          </a:xfrm>
          <a:prstGeom prst="rect">
            <a:avLst/>
          </a:prstGeom>
          <a:solidFill>
            <a:srgbClr val="D8B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0"/>
          <p:cNvSpPr/>
          <p:nvPr/>
        </p:nvSpPr>
        <p:spPr>
          <a:xfrm>
            <a:off x="2144713" y="2349500"/>
            <a:ext cx="7019925" cy="1511300"/>
          </a:xfrm>
          <a:prstGeom prst="rect">
            <a:avLst/>
          </a:prstGeom>
          <a:solidFill>
            <a:srgbClr val="A7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2483768" y="2492896"/>
            <a:ext cx="6552728" cy="1224136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11"/>
          <p:cNvGrpSpPr/>
          <p:nvPr/>
        </p:nvGrpSpPr>
        <p:grpSpPr>
          <a:xfrm>
            <a:off x="0" y="0"/>
            <a:ext cx="9144000" cy="460375"/>
            <a:chOff x="0" y="0"/>
            <a:chExt cx="9144000" cy="459593"/>
          </a:xfrm>
        </p:grpSpPr>
        <p:sp>
          <p:nvSpPr>
            <p:cNvPr id="9" name="矩形 8"/>
            <p:cNvSpPr/>
            <p:nvPr/>
          </p:nvSpPr>
          <p:spPr>
            <a:xfrm>
              <a:off x="0" y="0"/>
              <a:ext cx="7885113" cy="459593"/>
            </a:xfrm>
            <a:prstGeom prst="rect">
              <a:avLst/>
            </a:prstGeom>
            <a:solidFill>
              <a:srgbClr val="A71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85113" y="0"/>
              <a:ext cx="1258887" cy="459593"/>
            </a:xfrm>
            <a:prstGeom prst="rect">
              <a:avLst/>
            </a:prstGeom>
            <a:solidFill>
              <a:srgbClr val="D8B6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0" y="6669088"/>
            <a:ext cx="9144000" cy="188913"/>
          </a:xfrm>
          <a:prstGeom prst="rect">
            <a:avLst/>
          </a:prstGeom>
          <a:solidFill>
            <a:srgbClr val="A7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027988" y="79375"/>
            <a:ext cx="1008063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fontAlgn="base" hangingPunct="1"/>
            <a:r>
              <a:rPr lang="en-US" altLang="zh-CN" sz="1600" strike="noStrike" noProof="1" dirty="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fld id="{9A0DB2DC-4C9A-4742-B13C-FB6460FD3503}" type="slidenum">
              <a:rPr lang="zh-CN" altLang="en-US" sz="1600" strike="noStrike" noProof="1" dirty="0">
                <a:solidFill>
                  <a:schemeClr val="bg1"/>
                </a:solidFill>
                <a:latin typeface="Calibri" panose="020F0502020204030204" pitchFamily="34" charset="0"/>
              </a:rPr>
            </a:fld>
            <a:r>
              <a:rPr lang="en-US" altLang="zh-CN" sz="1600" strike="noStrike" noProof="1" dirty="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zh-CN" altLang="en-US" sz="1600" strike="noStrike" noProof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椭圆 4"/>
          <p:cNvSpPr/>
          <p:nvPr/>
        </p:nvSpPr>
        <p:spPr>
          <a:xfrm>
            <a:off x="2371725" y="2803525"/>
            <a:ext cx="647700" cy="647700"/>
          </a:xfrm>
          <a:prstGeom prst="ellipse">
            <a:avLst/>
          </a:prstGeom>
          <a:solidFill>
            <a:srgbClr val="D8B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22" name="标题 2"/>
          <p:cNvSpPr>
            <a:spLocks noGrp="1"/>
          </p:cNvSpPr>
          <p:nvPr>
            <p:ph type="title"/>
          </p:nvPr>
        </p:nvSpPr>
        <p:spPr>
          <a:xfrm>
            <a:off x="2484438" y="2492375"/>
            <a:ext cx="6551612" cy="1223963"/>
          </a:xfrm>
          <a:noFill/>
          <a:ln>
            <a:noFill/>
          </a:ln>
        </p:spPr>
        <p:txBody>
          <a:bodyPr anchor="ctr"/>
          <a:p>
            <a:pPr eaLnBrk="1" hangingPunct="1"/>
            <a:r>
              <a:rPr lang="en-US" altLang="zh-CN" kern="1200" dirty="0">
                <a:solidFill>
                  <a:srgbClr val="A71A55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6</a:t>
            </a:r>
            <a:r>
              <a:rPr lang="en-US" altLang="zh-CN" kern="1200" dirty="0"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  </a:t>
            </a:r>
            <a:r>
              <a:rPr lang="zh-CN" altLang="en-US" kern="1200" dirty="0"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鸿门宴</a:t>
            </a:r>
            <a:endParaRPr lang="zh-CN" altLang="en-US" kern="1200" dirty="0">
              <a:latin typeface="黑体" panose="02010609060101010101" pitchFamily="2" charset="-122"/>
              <a:ea typeface="黑体" panose="02010609060101010101" pitchFamily="2" charset="-122"/>
              <a:cs typeface="+mj-cs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Rectangle 3"/>
          <p:cNvSpPr>
            <a:spLocks noGrp="1"/>
          </p:cNvSpPr>
          <p:nvPr>
            <p:ph idx="1"/>
          </p:nvPr>
        </p:nvSpPr>
        <p:spPr>
          <a:xfrm>
            <a:off x="0" y="620713"/>
            <a:ext cx="4932363" cy="6048375"/>
          </a:xfrm>
          <a:noFill/>
          <a:ln>
            <a:noFill/>
          </a:ln>
        </p:spPr>
        <p:txBody>
          <a:bodyPr anchor="t"/>
          <a:p>
            <a:pPr eaLnBrk="1" hangingPunct="1">
              <a:buNone/>
            </a:pPr>
            <a:r>
              <a:rPr lang="zh-CN" altLang="en-US" dirty="0"/>
              <a:t>              </a:t>
            </a:r>
            <a:r>
              <a:rPr lang="zh-CN" altLang="en-US" sz="3600" b="1" dirty="0"/>
              <a:t>大风歌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zh-CN" altLang="en-US" sz="3600" b="1" dirty="0"/>
              <a:t>                          刘邦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zh-CN" altLang="en-US" sz="3600" b="1" dirty="0"/>
              <a:t>    大风起兮云飞扬，</a:t>
            </a:r>
            <a:br>
              <a:rPr lang="zh-CN" altLang="en-US" sz="3600" b="1" dirty="0"/>
            </a:br>
            <a:r>
              <a:rPr lang="zh-CN" altLang="en-US" sz="3600" b="1" dirty="0"/>
              <a:t>威加海内兮归故乡，</a:t>
            </a:r>
            <a:br>
              <a:rPr lang="zh-CN" altLang="en-US" sz="3600" b="1" dirty="0"/>
            </a:br>
            <a:r>
              <a:rPr lang="zh-CN" altLang="en-US" sz="3600" b="1" dirty="0"/>
              <a:t>安得猛士兮守四方</a:t>
            </a:r>
            <a:r>
              <a:rPr lang="en-US" altLang="zh-CN" sz="3600" b="1" dirty="0"/>
              <a:t>!</a:t>
            </a:r>
            <a:endParaRPr lang="zh-CN" altLang="en-US" sz="3600" b="1" dirty="0"/>
          </a:p>
        </p:txBody>
      </p:sp>
      <p:sp>
        <p:nvSpPr>
          <p:cNvPr id="6146" name="Text Box 4"/>
          <p:cNvSpPr txBox="1"/>
          <p:nvPr/>
        </p:nvSpPr>
        <p:spPr>
          <a:xfrm>
            <a:off x="5364163" y="1412875"/>
            <a:ext cx="2520950" cy="3667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7" name="Text Box 5"/>
          <p:cNvSpPr txBox="1"/>
          <p:nvPr/>
        </p:nvSpPr>
        <p:spPr>
          <a:xfrm>
            <a:off x="5003800" y="1268413"/>
            <a:ext cx="2663825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8" name="Text Box 6"/>
          <p:cNvSpPr txBox="1"/>
          <p:nvPr/>
        </p:nvSpPr>
        <p:spPr>
          <a:xfrm>
            <a:off x="4716463" y="549275"/>
            <a:ext cx="4427537" cy="33877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  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垓下歌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                  项羽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  力拔山兮气盖世，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  时不利兮骓不逝。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  骓不逝兮可奈何，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  虞兮虞兮奈若何！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Rectangle 2"/>
          <p:cNvSpPr>
            <a:spLocks noGrp="1"/>
          </p:cNvSpPr>
          <p:nvPr>
            <p:ph type="title"/>
          </p:nvPr>
        </p:nvSpPr>
        <p:spPr>
          <a:xfrm>
            <a:off x="928688" y="500063"/>
            <a:ext cx="4929187" cy="1143000"/>
          </a:xfrm>
          <a:noFill/>
          <a:ln>
            <a:noFill/>
          </a:ln>
        </p:spPr>
        <p:txBody>
          <a:bodyPr anchor="t"/>
          <a:p>
            <a:pPr eaLnBrk="1" hangingPunct="1"/>
            <a:r>
              <a:rPr lang="zh-CN" altLang="en-US" b="1" dirty="0"/>
              <a:t>整体感知</a:t>
            </a:r>
            <a:endParaRPr lang="zh-CN" altLang="en-US" b="1" dirty="0"/>
          </a:p>
        </p:txBody>
      </p:sp>
      <p:sp>
        <p:nvSpPr>
          <p:cNvPr id="7170" name="Rectangle 3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/>
          <a:p>
            <a:pPr eaLnBrk="1" hangingPunct="1">
              <a:buNone/>
            </a:pPr>
            <a:r>
              <a:rPr lang="zh-CN" altLang="en-US" dirty="0"/>
              <a:t>                  </a:t>
            </a:r>
            <a:r>
              <a:rPr lang="zh-CN" altLang="en-US" sz="3600" b="1" dirty="0"/>
              <a:t>宴会的起因</a:t>
            </a:r>
            <a:endParaRPr lang="en-US" altLang="zh-CN" sz="3600" b="1" dirty="0"/>
          </a:p>
          <a:p>
            <a:pPr eaLnBrk="1" hangingPunct="1">
              <a:buNone/>
            </a:pPr>
            <a:r>
              <a:rPr lang="zh-CN" altLang="en-US" sz="3600" b="1" dirty="0"/>
              <a:t>                宴会的情况</a:t>
            </a:r>
            <a:endParaRPr lang="en-US" altLang="zh-CN" sz="3600" b="1" dirty="0"/>
          </a:p>
          <a:p>
            <a:pPr eaLnBrk="1" hangingPunct="1">
              <a:buNone/>
            </a:pPr>
            <a:r>
              <a:rPr lang="zh-CN" altLang="en-US" sz="3600" b="1" dirty="0"/>
              <a:t>                宴会的结果</a:t>
            </a:r>
            <a:r>
              <a:rPr lang="zh-CN" altLang="en-US" dirty="0"/>
              <a:t> 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Rectangle 3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/>
          <a:p>
            <a:pPr eaLnBrk="1" hangingPunct="1">
              <a:buNone/>
            </a:pPr>
            <a:r>
              <a:rPr lang="en-US" altLang="zh-CN" sz="3600" b="1" dirty="0"/>
              <a:t>1.</a:t>
            </a:r>
            <a:r>
              <a:rPr lang="zh-CN" altLang="en-US" sz="3600" b="1" dirty="0"/>
              <a:t>解字词，完成积累；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en-US" altLang="zh-CN" sz="3600" b="1" dirty="0"/>
              <a:t>2.</a:t>
            </a:r>
            <a:r>
              <a:rPr lang="zh-CN" altLang="en-US" sz="3600" b="1" dirty="0"/>
              <a:t>品文意，理解形象；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en-US" altLang="zh-CN" sz="3600" b="1" dirty="0"/>
              <a:t>3.</a:t>
            </a:r>
            <a:r>
              <a:rPr lang="zh-CN" altLang="en-US" sz="3600" b="1" dirty="0"/>
              <a:t>析手法，鉴赏评价；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en-US" altLang="zh-CN" sz="3600" b="1" dirty="0"/>
              <a:t>4.</a:t>
            </a:r>
            <a:r>
              <a:rPr lang="zh-CN" altLang="en-US" sz="3600" b="1" dirty="0"/>
              <a:t>积素材，提升写作。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Text Box 2"/>
          <p:cNvSpPr txBox="1"/>
          <p:nvPr/>
        </p:nvSpPr>
        <p:spPr>
          <a:xfrm>
            <a:off x="2771775" y="620713"/>
            <a:ext cx="2895600" cy="701675"/>
          </a:xfrm>
          <a:prstGeom prst="rect">
            <a:avLst/>
          </a:prstGeom>
          <a:gradFill rotWithShape="0">
            <a:gsLst>
              <a:gs pos="0">
                <a:srgbClr val="CCCCFF">
                  <a:alpha val="100000"/>
                </a:srgbClr>
              </a:gs>
              <a:gs pos="17999">
                <a:srgbClr val="99CCFF">
                  <a:alpha val="100000"/>
                </a:srgbClr>
              </a:gs>
              <a:gs pos="36000">
                <a:srgbClr val="9966FF">
                  <a:alpha val="100000"/>
                </a:srgbClr>
              </a:gs>
              <a:gs pos="61000">
                <a:srgbClr val="CC99FF">
                  <a:alpha val="100000"/>
                </a:srgbClr>
              </a:gs>
              <a:gs pos="82001">
                <a:srgbClr val="99CCFF">
                  <a:alpha val="100000"/>
                </a:srgbClr>
              </a:gs>
              <a:gs pos="100000">
                <a:srgbClr val="CCCCFF">
                  <a:alpha val="100000"/>
                </a:srgbClr>
              </a:gs>
            </a:gsLst>
            <a:lin ang="5400000" scaled="1"/>
            <a:tileRect/>
          </a:gradFill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i="1" dirty="0">
                <a:solidFill>
                  <a:srgbClr val="4924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字词注音</a:t>
            </a:r>
            <a:endParaRPr lang="zh-CN" altLang="en-US" sz="4000" b="1" i="1" dirty="0">
              <a:solidFill>
                <a:srgbClr val="4924C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987" name="Text Box 3"/>
          <p:cNvSpPr txBox="1"/>
          <p:nvPr/>
        </p:nvSpPr>
        <p:spPr>
          <a:xfrm>
            <a:off x="395288" y="1751013"/>
            <a:ext cx="8748712" cy="44862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欲</a:t>
            </a:r>
            <a:r>
              <a:rPr lang="zh-CN" altLang="en-US" sz="3600" b="1" dirty="0">
                <a:solidFill>
                  <a:srgbClr val="D2265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王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wàng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关中        </a:t>
            </a:r>
            <a:r>
              <a:rPr lang="zh-CN" altLang="en-US" sz="3600" b="1" dirty="0">
                <a:solidFill>
                  <a:srgbClr val="D2265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为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wèi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击破沛公军</a:t>
            </a:r>
            <a:endParaRPr lang="zh-CN" altLang="en-US" sz="36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D2265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崤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xiáo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山                  </a:t>
            </a:r>
            <a:r>
              <a:rPr lang="zh-CN" altLang="en-US" sz="3600" b="1" dirty="0">
                <a:solidFill>
                  <a:srgbClr val="D2265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好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hào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美</a:t>
            </a:r>
            <a:r>
              <a:rPr lang="zh-CN" altLang="en-US" sz="3600" b="1" dirty="0">
                <a:solidFill>
                  <a:srgbClr val="D2265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姬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jī     </a:t>
            </a:r>
            <a:r>
              <a:rPr lang="en-US" altLang="zh-CN" sz="3600" b="1" dirty="0">
                <a:solidFill>
                  <a:srgbClr val="D2265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endParaRPr lang="en-US" altLang="zh-CN" sz="3600" b="1" dirty="0">
              <a:solidFill>
                <a:srgbClr val="D2265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D2265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说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shuì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我                  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孰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与君少</a:t>
            </a:r>
            <a:r>
              <a:rPr lang="zh-CN" altLang="en-US" sz="3600" b="1" dirty="0">
                <a:solidFill>
                  <a:srgbClr val="D2265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长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zhǎng        </a:t>
            </a:r>
            <a:endParaRPr lang="en-US" altLang="zh-CN" sz="36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飨</a:t>
            </a:r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xiǎng(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犒劳</a:t>
            </a:r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)     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鲰</a:t>
            </a:r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zōu(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短小、浅陋</a:t>
            </a:r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) </a:t>
            </a:r>
            <a:endParaRPr lang="en-US" altLang="zh-CN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卮</a:t>
            </a:r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zhī(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酒器</a:t>
            </a:r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)              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郤</a:t>
            </a:r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xì(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同隙</a:t>
            </a:r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) </a:t>
            </a:r>
            <a:endParaRPr lang="en-US" altLang="zh-CN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en-US" altLang="zh-CN" sz="36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nimBg="1"/>
      <p:bldP spid="419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Rectangle 3"/>
          <p:cNvSpPr>
            <a:spLocks noGrp="1"/>
          </p:cNvSpPr>
          <p:nvPr>
            <p:ph idx="1"/>
          </p:nvPr>
        </p:nvSpPr>
        <p:spPr>
          <a:xfrm>
            <a:off x="457200" y="476250"/>
            <a:ext cx="8686800" cy="5649913"/>
          </a:xfrm>
          <a:noFill/>
          <a:ln>
            <a:noFill/>
          </a:ln>
        </p:spPr>
        <p:txBody>
          <a:bodyPr anchor="t"/>
          <a:p>
            <a:pPr eaLnBrk="1" hangingPunct="1">
              <a:buNone/>
            </a:pPr>
            <a:r>
              <a:rPr lang="zh-CN" altLang="en-US" sz="3600" b="1" dirty="0"/>
              <a:t>沛公欲王关中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zh-CN" altLang="en-US" sz="3600" b="1" dirty="0"/>
              <a:t>皆为龙虎，成五采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zh-CN" altLang="en-US" sz="3600" b="1" dirty="0"/>
              <a:t>急击勿失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zh-CN" altLang="en-US" sz="3600" b="1" dirty="0"/>
              <a:t>具告</a:t>
            </a:r>
            <a:r>
              <a:rPr lang="zh-CN" altLang="en-US" sz="3600" b="1" dirty="0">
                <a:solidFill>
                  <a:srgbClr val="FF0000"/>
                </a:solidFill>
              </a:rPr>
              <a:t>以事</a:t>
            </a:r>
            <a:endParaRPr lang="zh-CN" altLang="en-US" sz="3600" b="1" dirty="0">
              <a:solidFill>
                <a:srgbClr val="FF0000"/>
              </a:solidFill>
            </a:endParaRPr>
          </a:p>
          <a:p>
            <a:pPr eaLnBrk="1" hangingPunct="1">
              <a:buNone/>
            </a:pPr>
            <a:r>
              <a:rPr lang="zh-CN" altLang="en-US" sz="3600" b="1" dirty="0"/>
              <a:t>毋从俱死也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zh-CN" altLang="en-US" sz="3600" b="1" dirty="0"/>
              <a:t>为之奈何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zh-CN" altLang="en-US" sz="3600" b="1" dirty="0"/>
              <a:t>项伯杀人，臣活之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zh-CN" altLang="en-US" sz="3600" b="1" dirty="0"/>
              <a:t>吾得兄事之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zh-CN" altLang="en-US" sz="3600" b="1" dirty="0"/>
              <a:t>所以遣将守关者，备他盗之出入与非常也</a:t>
            </a:r>
            <a:endParaRPr lang="zh-CN" altLang="en-US" sz="3600" b="1" dirty="0"/>
          </a:p>
        </p:txBody>
      </p:sp>
      <p:sp>
        <p:nvSpPr>
          <p:cNvPr id="40964" name="AutoShape 4"/>
          <p:cNvSpPr/>
          <p:nvPr/>
        </p:nvSpPr>
        <p:spPr>
          <a:xfrm>
            <a:off x="2124075" y="0"/>
            <a:ext cx="2016125" cy="620713"/>
          </a:xfrm>
          <a:prstGeom prst="wedgeRoundRectCallout">
            <a:avLst>
              <a:gd name="adj1" fmla="val -40157"/>
              <a:gd name="adj2" fmla="val 61509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/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称王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3" name="Line 6"/>
          <p:cNvSpPr/>
          <p:nvPr/>
        </p:nvSpPr>
        <p:spPr>
          <a:xfrm flipV="1">
            <a:off x="4356100" y="1125538"/>
            <a:ext cx="1223963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44" name="AutoShape 7"/>
          <p:cNvSpPr/>
          <p:nvPr/>
        </p:nvSpPr>
        <p:spPr>
          <a:xfrm>
            <a:off x="6011863" y="981075"/>
            <a:ext cx="1728787" cy="792163"/>
          </a:xfrm>
          <a:prstGeom prst="flowChartAlternateProcess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8" name="Text Box 8"/>
          <p:cNvSpPr txBox="1"/>
          <p:nvPr/>
        </p:nvSpPr>
        <p:spPr>
          <a:xfrm>
            <a:off x="6300788" y="1125538"/>
            <a:ext cx="1295400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通“彩”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9" name="AutoShape 9"/>
          <p:cNvSpPr/>
          <p:nvPr/>
        </p:nvSpPr>
        <p:spPr>
          <a:xfrm>
            <a:off x="1547813" y="2060575"/>
            <a:ext cx="1655762" cy="215900"/>
          </a:xfrm>
          <a:custGeom>
            <a:avLst/>
            <a:gdLst/>
            <a:ahLst/>
            <a:cxnLst>
              <a:cxn ang="17694720">
                <a:pos x="2147483647" y="0"/>
              </a:cxn>
              <a:cxn ang="5898240">
                <a:pos x="2147483647" y="2147483647"/>
              </a:cxn>
              <a:cxn ang="5898240">
                <a:pos x="2147483647" y="2147483647"/>
              </a:cxn>
              <a:cxn ang="0">
                <a:pos x="2147483647" y="2147483647"/>
              </a:cxn>
            </a:cxnLst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0970" name="Text Box 10"/>
          <p:cNvSpPr txBox="1"/>
          <p:nvPr/>
        </p:nvSpPr>
        <p:spPr>
          <a:xfrm>
            <a:off x="3348038" y="1844675"/>
            <a:ext cx="1008062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之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71" name="AutoShape 11"/>
          <p:cNvSpPr/>
          <p:nvPr/>
        </p:nvSpPr>
        <p:spPr>
          <a:xfrm>
            <a:off x="3563938" y="3213100"/>
            <a:ext cx="1944687" cy="12954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/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使动用法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9" name="AutoShape 12"/>
          <p:cNvSpPr/>
          <p:nvPr/>
        </p:nvSpPr>
        <p:spPr>
          <a:xfrm>
            <a:off x="4500563" y="4868863"/>
            <a:ext cx="2519362" cy="647700"/>
          </a:xfrm>
          <a:prstGeom prst="wedgeRoundRectCallout">
            <a:avLst>
              <a:gd name="adj1" fmla="val -158569"/>
              <a:gd name="adj2" fmla="val 29903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/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名词作状语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50" name="AutoShape 13"/>
          <p:cNvSpPr/>
          <p:nvPr/>
        </p:nvSpPr>
        <p:spPr>
          <a:xfrm>
            <a:off x="8032750" y="4221163"/>
            <a:ext cx="1111250" cy="1152525"/>
          </a:xfrm>
          <a:prstGeom prst="borderCallout2">
            <a:avLst>
              <a:gd name="adj1" fmla="val 9917"/>
              <a:gd name="adj2" fmla="val -6856"/>
              <a:gd name="adj3" fmla="val 9917"/>
              <a:gd name="adj4" fmla="val -22000"/>
              <a:gd name="adj5" fmla="val 138019"/>
              <a:gd name="adj6" fmla="val -3728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/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古今异义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097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animBg="1"/>
      <p:bldP spid="40968" grpId="0"/>
      <p:bldP spid="40969" grpId="0" animBg="1"/>
      <p:bldP spid="4097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Rectangle 3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  <a:noFill/>
          <a:ln>
            <a:noFill/>
          </a:ln>
        </p:spPr>
        <p:txBody>
          <a:bodyPr anchor="t"/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前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209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年  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7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月陈涉起义，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9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月项羽、刘邦起事。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前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208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年  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月立楚怀王为共主，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12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月陈涉死。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前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207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年  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8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月秦二世为赵高所弑，子婴为王。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前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206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年  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10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月子婴降刘邦，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12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月刘邦、项羽会于鸿门。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前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203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年  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9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月刘邦、项羽讲和，划鸿沟为界，以东归楚，以西归汉。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前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202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年  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12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月项羽兵败垓下，乌江自刎。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Rectangle 3"/>
          <p:cNvSpPr>
            <a:spLocks noGrp="1"/>
          </p:cNvSpPr>
          <p:nvPr>
            <p:ph idx="1"/>
          </p:nvPr>
        </p:nvSpPr>
        <p:spPr>
          <a:xfrm>
            <a:off x="457200" y="908050"/>
            <a:ext cx="8686800" cy="5218113"/>
          </a:xfrm>
          <a:noFill/>
          <a:ln>
            <a:noFill/>
          </a:ln>
        </p:spPr>
        <p:txBody>
          <a:bodyPr anchor="t"/>
          <a:p>
            <a:pPr eaLnBrk="1" hangingPunct="1">
              <a:buNone/>
            </a:pPr>
            <a:r>
              <a:rPr lang="zh-CN" altLang="en-US" sz="3600" b="1" dirty="0"/>
              <a:t>            </a:t>
            </a:r>
            <a:r>
              <a:rPr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夫运筹策帷帐之中，决胜于千里之外，吾不如子房。镇国家，抚百姓，给馈饷，不绝粮道，吾不如萧何。连百万之军，战必胜，攻必取，吾不如韩信。此三者，皆人杰也，吾能用之，此吾所以取天下也。</a:t>
            </a:r>
            <a:endParaRPr lang="zh-CN" altLang="en-US" sz="36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None/>
            </a:pPr>
            <a:r>
              <a:rPr lang="en-US" altLang="zh-CN" sz="3600" b="1" dirty="0"/>
              <a:t>                                 ——《</a:t>
            </a:r>
            <a:r>
              <a:rPr lang="zh-CN" altLang="en-US" sz="3600" b="1" dirty="0"/>
              <a:t>史记</a:t>
            </a:r>
            <a:r>
              <a:rPr lang="en-US" altLang="zh-CN" sz="3600" b="1" dirty="0"/>
              <a:t>·</a:t>
            </a:r>
            <a:r>
              <a:rPr lang="zh-CN" altLang="en-US" sz="3600" b="1" dirty="0"/>
              <a:t>高祖本纪</a:t>
            </a:r>
            <a:r>
              <a:rPr lang="en-US" altLang="zh-CN" sz="3600" b="1" dirty="0"/>
              <a:t>》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Rectangle 3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/>
          <a:p>
            <a:pPr eaLnBrk="1" hangingPunct="1">
              <a:buNone/>
            </a:pPr>
            <a:r>
              <a:rPr lang="zh-CN" altLang="en-US" sz="3600" b="1" dirty="0"/>
              <a:t>史家之绝唱，无韵之离骚 。</a:t>
            </a:r>
            <a:endParaRPr lang="zh-CN" altLang="en-US" sz="3600" b="1" dirty="0"/>
          </a:p>
          <a:p>
            <a:pPr eaLnBrk="1" hangingPunct="1">
              <a:buNone/>
            </a:pPr>
            <a:r>
              <a:rPr lang="zh-CN" altLang="en-US" sz="3600" b="1" dirty="0"/>
              <a:t>                                    </a:t>
            </a:r>
            <a:r>
              <a:rPr lang="en-US" altLang="zh-CN" sz="3600" b="1" dirty="0"/>
              <a:t>——</a:t>
            </a:r>
            <a:r>
              <a:rPr lang="zh-CN" altLang="en-US" sz="3600" b="1" dirty="0"/>
              <a:t>鲁迅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Rectangle 2"/>
          <p:cNvSpPr>
            <a:spLocks noGrp="1"/>
          </p:cNvSpPr>
          <p:nvPr>
            <p:ph type="title"/>
          </p:nvPr>
        </p:nvSpPr>
        <p:spPr>
          <a:xfrm>
            <a:off x="323850" y="549275"/>
            <a:ext cx="8229600" cy="1143000"/>
          </a:xfrm>
          <a:noFill/>
          <a:ln>
            <a:noFill/>
          </a:ln>
        </p:spPr>
        <p:txBody>
          <a:bodyPr anchor="t"/>
          <a:p>
            <a:pPr eaLnBrk="1" hangingPunct="1"/>
            <a:r>
              <a:rPr lang="zh-CN" altLang="en-US" b="1" dirty="0"/>
              <a:t>作业设置</a:t>
            </a:r>
            <a:endParaRPr lang="zh-CN" altLang="en-US" b="1" dirty="0"/>
          </a:p>
        </p:txBody>
      </p:sp>
      <p:sp>
        <p:nvSpPr>
          <p:cNvPr id="14338" name="Rectangle 3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/>
          <a:p>
            <a:pPr eaLnBrk="1" hangingPunct="1"/>
            <a:r>
              <a:rPr lang="zh-CN" altLang="en-US" sz="3600" b="1" dirty="0"/>
              <a:t>根据课上所学方法，自己探究宴会中和宴会后的内容。</a:t>
            </a:r>
            <a:r>
              <a:rPr lang="zh-CN" altLang="en-US" dirty="0"/>
              <a:t> 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鸿门宴教学设计二">
  <a:themeElements>
    <a:clrScheme name="行云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鸿门宴教学设计二</Template>
  <TotalTime>0</TotalTime>
  <Words>902</Words>
  <Application>WPS 演示</Application>
  <PresentationFormat>全屏显示(4:3)</PresentationFormat>
  <Paragraphs>72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黑体</vt:lpstr>
      <vt:lpstr>Times New Roman</vt:lpstr>
      <vt:lpstr>楷体_GB2312</vt:lpstr>
      <vt:lpstr>新宋体</vt:lpstr>
      <vt:lpstr>微软雅黑</vt:lpstr>
      <vt:lpstr>Arial Unicode MS</vt:lpstr>
      <vt:lpstr>鸿门宴教学设计二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 鸿门宴</dc:title>
  <dc:creator>zxj</dc:creator>
  <cp:lastModifiedBy>家长帮-帮帮</cp:lastModifiedBy>
  <cp:revision>11</cp:revision>
  <dcterms:created xsi:type="dcterms:W3CDTF">2014-03-11T08:20:09Z</dcterms:created>
  <dcterms:modified xsi:type="dcterms:W3CDTF">2019-08-29T06:03:01Z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