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</p:sldMasterIdLst>
  <p:handoutMasterIdLst>
    <p:handoutMasterId r:id="rId52"/>
  </p:handoutMasterIdLst>
  <p:sldIdLst>
    <p:sldId id="371" r:id="rId6"/>
    <p:sldId id="357" r:id="rId7"/>
    <p:sldId id="413" r:id="rId8"/>
    <p:sldId id="415" r:id="rId9"/>
    <p:sldId id="260" r:id="rId10"/>
    <p:sldId id="359" r:id="rId11"/>
    <p:sldId id="360" r:id="rId12"/>
    <p:sldId id="418" r:id="rId13"/>
    <p:sldId id="361" r:id="rId14"/>
    <p:sldId id="381" r:id="rId15"/>
    <p:sldId id="382" r:id="rId16"/>
    <p:sldId id="363" r:id="rId17"/>
    <p:sldId id="412" r:id="rId18"/>
    <p:sldId id="309" r:id="rId19"/>
    <p:sldId id="362" r:id="rId20"/>
    <p:sldId id="358" r:id="rId21"/>
    <p:sldId id="364" r:id="rId22"/>
    <p:sldId id="290" r:id="rId23"/>
    <p:sldId id="276" r:id="rId24"/>
    <p:sldId id="291" r:id="rId25"/>
    <p:sldId id="292" r:id="rId26"/>
    <p:sldId id="366" r:id="rId27"/>
    <p:sldId id="376" r:id="rId28"/>
    <p:sldId id="377" r:id="rId29"/>
    <p:sldId id="333" r:id="rId30"/>
    <p:sldId id="385" r:id="rId31"/>
    <p:sldId id="386" r:id="rId32"/>
    <p:sldId id="387" r:id="rId33"/>
    <p:sldId id="388" r:id="rId34"/>
    <p:sldId id="334" r:id="rId35"/>
    <p:sldId id="375" r:id="rId36"/>
    <p:sldId id="368" r:id="rId37"/>
    <p:sldId id="395" r:id="rId38"/>
    <p:sldId id="372" r:id="rId39"/>
    <p:sldId id="373" r:id="rId40"/>
    <p:sldId id="383" r:id="rId41"/>
    <p:sldId id="393" r:id="rId42"/>
    <p:sldId id="374" r:id="rId43"/>
    <p:sldId id="325" r:id="rId44"/>
    <p:sldId id="350" r:id="rId45"/>
    <p:sldId id="345" r:id="rId46"/>
    <p:sldId id="352" r:id="rId47"/>
    <p:sldId id="353" r:id="rId48"/>
    <p:sldId id="354" r:id="rId49"/>
    <p:sldId id="355" r:id="rId50"/>
    <p:sldId id="356" r:id="rId51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MS Gothic" panose="020B0609070205080204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CC3300"/>
    <a:srgbClr val="0066FF"/>
    <a:srgbClr val="FFFFFF"/>
    <a:srgbClr val="3333CC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6"/>
    <p:restoredTop sz="94660"/>
  </p:normalViewPr>
  <p:slideViewPr>
    <p:cSldViewPr showGuides="1">
      <p:cViewPr varScale="1">
        <p:scale>
          <a:sx n="83" d="100"/>
          <a:sy n="83" d="100"/>
        </p:scale>
        <p:origin x="-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4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handoutMaster" Target="handoutMasters/handoutMaster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/>
          <p:nvPr/>
        </p:nvGrpSpPr>
        <p:grpSpPr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28" name="Freeform 3"/>
            <p:cNvSpPr/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9" name="Freeform 4"/>
            <p:cNvSpPr/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30" name="Freeform 5"/>
          <p:cNvSpPr/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grpSp>
        <p:nvGrpSpPr>
          <p:cNvPr id="5124" name="Group 6"/>
          <p:cNvGrpSpPr/>
          <p:nvPr/>
        </p:nvGrpSpPr>
        <p:grpSpPr>
          <a:xfrm>
            <a:off x="-1587" y="6034088"/>
            <a:ext cx="7845425" cy="850900"/>
            <a:chOff x="0" y="3792"/>
            <a:chExt cx="4942" cy="536"/>
          </a:xfrm>
        </p:grpSpPr>
        <p:sp>
          <p:nvSpPr>
            <p:cNvPr id="32" name="Freeform 7"/>
            <p:cNvSpPr/>
            <p:nvPr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grpSp>
          <p:nvGrpSpPr>
            <p:cNvPr id="5138" name="Group 8"/>
            <p:cNvGrpSpPr/>
            <p:nvPr userDrawn="1"/>
          </p:nvGrpSpPr>
          <p:grpSpPr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35" name="Freeform 9"/>
              <p:cNvSpPr/>
              <p:nvPr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36" name="Freeform 10"/>
              <p:cNvSpPr/>
              <p:nvPr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37" name="Freeform 11"/>
              <p:cNvSpPr/>
              <p:nvPr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38" name="Freeform 12"/>
              <p:cNvSpPr/>
              <p:nvPr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39" name="Freeform 13"/>
              <p:cNvSpPr/>
              <p:nvPr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</p:grpSp>
        <p:sp>
          <p:nvSpPr>
            <p:cNvPr id="34" name="Freeform 14"/>
            <p:cNvSpPr/>
            <p:nvPr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grpSp>
        <p:nvGrpSpPr>
          <p:cNvPr id="5125" name="Group 15"/>
          <p:cNvGrpSpPr/>
          <p:nvPr/>
        </p:nvGrpSpPr>
        <p:grpSpPr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41" name="Freeform 16"/>
            <p:cNvSpPr/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42" name="Freeform 17"/>
            <p:cNvSpPr/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43" name="Freeform 18"/>
            <p:cNvSpPr/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45" name="Freeform 20"/>
            <p:cNvSpPr/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46" name="Freeform 21"/>
            <p:cNvSpPr/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1128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128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7" name="Rectangle 2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algn="r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ea typeface="宋体" panose="02010600030101010101" pitchFamily="2" charset="-122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49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grpSp>
        <p:nvGrpSpPr>
          <p:cNvPr id="6147" name="Group 8"/>
          <p:cNvGrpSpPr/>
          <p:nvPr/>
        </p:nvGrpSpPr>
        <p:grpSpPr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0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3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4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5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6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37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38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600" b="1"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3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>
              <a:buNone/>
            </a:pPr>
            <a:fld id="{9A0DB2DC-4C9A-4742-B13C-FB6460FD3503}" type="slidenum">
              <a:rPr lang="en-US" altLang="zh-CN" dirty="0">
                <a:ea typeface="宋体" panose="02010600030101010101" pitchFamily="2" charset="-122"/>
              </a:rPr>
            </a:fld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/>
          <p:nvPr/>
        </p:nvGrpSpPr>
        <p:grpSpPr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47" name="Freeform 3"/>
            <p:cNvSpPr/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48" name="Freeform 4"/>
            <p:cNvSpPr/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49" name="Freeform 5"/>
            <p:cNvSpPr/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0" name="Freeform 6"/>
            <p:cNvSpPr/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1" name="Freeform 7"/>
            <p:cNvSpPr/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2" name="Freeform 8"/>
            <p:cNvSpPr/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3" name="Freeform 9"/>
            <p:cNvSpPr/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4" name="Freeform 10"/>
            <p:cNvSpPr/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5" name="Freeform 11"/>
            <p:cNvSpPr/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6" name="Freeform 12"/>
            <p:cNvSpPr/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7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grpSp>
          <p:nvGrpSpPr>
            <p:cNvPr id="7188" name="Group 15"/>
            <p:cNvGrpSpPr/>
            <p:nvPr/>
          </p:nvGrpSpPr>
          <p:grpSpPr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60" name="Freeform 16"/>
              <p:cNvSpPr/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1" name="Freeform 17"/>
              <p:cNvSpPr/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2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3" name="Freeform 19"/>
              <p:cNvSpPr/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4" name="Freeform 20"/>
              <p:cNvSpPr/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5" name="Freeform 21"/>
              <p:cNvSpPr/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6" name="Freeform 22"/>
              <p:cNvSpPr/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7" name="Freeform 23"/>
              <p:cNvSpPr/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8" name="Freeform 24"/>
              <p:cNvSpPr/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69" name="Freeform 25"/>
              <p:cNvSpPr/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0" name="Freeform 26"/>
              <p:cNvSpPr/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1" name="Freeform 27"/>
              <p:cNvSpPr/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2" name="Freeform 28"/>
              <p:cNvSpPr/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3" name="Freeform 29"/>
              <p:cNvSpPr/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4" name="Freeform 30"/>
              <p:cNvSpPr/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5" name="Freeform 31"/>
              <p:cNvSpPr/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6" name="Freeform 32"/>
              <p:cNvSpPr/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7" name="Freeform 33"/>
              <p:cNvSpPr/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8" name="Freeform 34"/>
              <p:cNvSpPr/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79" name="Freeform 35"/>
              <p:cNvSpPr/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80" name="Freeform 36"/>
              <p:cNvSpPr/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81" name="Freeform 37"/>
              <p:cNvSpPr/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82" name="Freeform 38"/>
              <p:cNvSpPr/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83" name="Freeform 39"/>
              <p:cNvSpPr/>
              <p:nvPr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84" name="Freeform 40"/>
              <p:cNvSpPr/>
              <p:nvPr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</p:grpSp>
      </p:grpSp>
      <p:sp>
        <p:nvSpPr>
          <p:cNvPr id="297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97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85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6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7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Verdana" panose="020B0604030504040204" pitchFamily="34" charset="0"/>
                <a:ea typeface="宋体" panose="02010600030101010101" pitchFamily="2" charset="-122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/>
          <p:nvPr/>
        </p:nvGrpSpPr>
        <p:grpSpPr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7" name="Freeform 3"/>
            <p:cNvSpPr/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8" name="Freeform 4"/>
            <p:cNvSpPr/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9" name="Freeform 5"/>
            <p:cNvSpPr/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0" name="Freeform 6"/>
            <p:cNvSpPr/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1" name="Freeform 7"/>
            <p:cNvSpPr/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2" name="Freeform 8"/>
            <p:cNvSpPr/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17408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7409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990600" y="6245225"/>
            <a:ext cx="190182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8688" y="624522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p>
            <a:pPr algn="r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ea typeface="宋体" panose="02010600030101010101" pitchFamily="2" charset="-122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243" name="Freeform 3"/>
            <p:cNvSpPr/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0244" name="Freeform 4"/>
            <p:cNvSpPr/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10245" name="Freeform 5"/>
          <p:cNvSpPr/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grpSp>
        <p:nvGrpSpPr>
          <p:cNvPr id="1028" name="Group 6"/>
          <p:cNvGrpSpPr/>
          <p:nvPr/>
        </p:nvGrpSpPr>
        <p:grpSpPr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0247" name="Freeform 7"/>
            <p:cNvSpPr/>
            <p:nvPr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grpSp>
          <p:nvGrpSpPr>
            <p:cNvPr id="1042" name="Group 8"/>
            <p:cNvGrpSpPr/>
            <p:nvPr userDrawn="1"/>
          </p:nvGrpSpPr>
          <p:grpSpPr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249" name="Freeform 9"/>
              <p:cNvSpPr/>
              <p:nvPr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10250" name="Freeform 10"/>
              <p:cNvSpPr/>
              <p:nvPr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10251" name="Freeform 11"/>
              <p:cNvSpPr/>
              <p:nvPr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10252" name="Freeform 12"/>
              <p:cNvSpPr/>
              <p:nvPr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10253" name="Freeform 13"/>
              <p:cNvSpPr/>
              <p:nvPr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</p:grpSp>
        <p:sp>
          <p:nvSpPr>
            <p:cNvPr id="10254" name="Freeform 14"/>
            <p:cNvSpPr/>
            <p:nvPr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grpSp>
        <p:nvGrpSpPr>
          <p:cNvPr id="1029" name="Group 15"/>
          <p:cNvGrpSpPr/>
          <p:nvPr/>
        </p:nvGrpSpPr>
        <p:grpSpPr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256" name="Freeform 16"/>
            <p:cNvSpPr/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0257" name="Freeform 17"/>
            <p:cNvSpPr/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0258" name="Freeform 18"/>
            <p:cNvSpPr/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0259" name="Freeform 19"/>
            <p:cNvSpPr/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0260" name="Freeform 20"/>
            <p:cNvSpPr/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0261" name="Freeform 21"/>
            <p:cNvSpPr/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1026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31" name="Rectangle 2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6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1676400" y="1981200"/>
            <a:ext cx="7010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solidFill>
                  <a:schemeClr val="tx2"/>
                </a:solidFill>
                <a:effectLst/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solidFill>
                  <a:schemeClr val="tx2"/>
                </a:solidFill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grpSp>
        <p:nvGrpSpPr>
          <p:cNvPr id="2056" name="Group 8"/>
          <p:cNvGrpSpPr/>
          <p:nvPr/>
        </p:nvGrpSpPr>
        <p:grpSpPr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19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2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3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4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6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7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8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429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17430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solidFill>
                  <a:schemeClr val="tx2"/>
                </a:solidFill>
                <a:effectLst/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anose="05000000000000000000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sz="2500">
          <a:solidFill>
            <a:schemeClr val="tx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p"/>
        <a:defRPr sz="2200">
          <a:solidFill>
            <a:schemeClr val="tx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sz="2000">
          <a:solidFill>
            <a:schemeClr val="tx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o"/>
        <a:defRPr sz="2000">
          <a:solidFill>
            <a:schemeClr val="tx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o"/>
        <a:defRPr sz="2000">
          <a:solidFill>
            <a:schemeClr val="tx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o"/>
        <a:defRPr sz="2000">
          <a:solidFill>
            <a:schemeClr val="tx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o"/>
        <a:defRPr sz="2000">
          <a:solidFill>
            <a:schemeClr val="tx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o"/>
        <a:defRPr sz="20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3074" name="Group 2"/>
          <p:cNvGrpSpPr/>
          <p:nvPr/>
        </p:nvGrpSpPr>
        <p:grpSpPr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28675" name="Freeform 3"/>
            <p:cNvSpPr/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76" name="Freeform 4"/>
            <p:cNvSpPr/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77" name="Freeform 5"/>
            <p:cNvSpPr/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78" name="Freeform 6"/>
            <p:cNvSpPr/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79" name="Freeform 7"/>
            <p:cNvSpPr/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80" name="Freeform 8"/>
            <p:cNvSpPr/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81" name="Freeform 9"/>
            <p:cNvSpPr/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82" name="Freeform 10"/>
            <p:cNvSpPr/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83" name="Freeform 11"/>
            <p:cNvSpPr/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84" name="Freeform 12"/>
            <p:cNvSpPr/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8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grpSp>
          <p:nvGrpSpPr>
            <p:cNvPr id="3092" name="Group 15"/>
            <p:cNvGrpSpPr/>
            <p:nvPr/>
          </p:nvGrpSpPr>
          <p:grpSpPr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28688" name="Freeform 16"/>
              <p:cNvSpPr/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89" name="Freeform 17"/>
              <p:cNvSpPr/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1" name="Freeform 19"/>
              <p:cNvSpPr/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2" name="Freeform 20"/>
              <p:cNvSpPr/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3" name="Freeform 21"/>
              <p:cNvSpPr/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4" name="Freeform 22"/>
              <p:cNvSpPr/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5" name="Freeform 23"/>
              <p:cNvSpPr/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6" name="Freeform 24"/>
              <p:cNvSpPr/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7" name="Freeform 25"/>
              <p:cNvSpPr/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8" name="Freeform 26"/>
              <p:cNvSpPr/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699" name="Freeform 27"/>
              <p:cNvSpPr/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0" name="Freeform 28"/>
              <p:cNvSpPr/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1" name="Freeform 29"/>
              <p:cNvSpPr/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2" name="Freeform 30"/>
              <p:cNvSpPr/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3" name="Freeform 31"/>
              <p:cNvSpPr/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4" name="Freeform 32"/>
              <p:cNvSpPr/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5" name="Freeform 33"/>
              <p:cNvSpPr/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6" name="Freeform 34"/>
              <p:cNvSpPr/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7" name="Freeform 35"/>
              <p:cNvSpPr/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8" name="Freeform 36"/>
              <p:cNvSpPr/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09" name="Freeform 37"/>
              <p:cNvSpPr/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10" name="Freeform 38"/>
              <p:cNvSpPr/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11" name="Freeform 39"/>
              <p:cNvSpPr/>
              <p:nvPr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  <p:sp>
            <p:nvSpPr>
              <p:cNvPr id="28712" name="Freeform 40"/>
              <p:cNvSpPr/>
              <p:nvPr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MS Gothic" panose="020B0609070205080204" pitchFamily="49" charset="-128"/>
                  <a:cs typeface="+mn-cs"/>
                </a:endParaRPr>
              </a:p>
            </p:txBody>
          </p:sp>
        </p:grpSp>
      </p:grpSp>
      <p:sp>
        <p:nvSpPr>
          <p:cNvPr id="28713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28714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28715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716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717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2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2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2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2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2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2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2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4098" name="Group 2"/>
          <p:cNvGrpSpPr/>
          <p:nvPr/>
        </p:nvGrpSpPr>
        <p:grpSpPr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73059" name="Freeform 3"/>
            <p:cNvSpPr/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3060" name="Freeform 4"/>
            <p:cNvSpPr/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3061" name="Freeform 5"/>
            <p:cNvSpPr/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3062" name="Freeform 6"/>
            <p:cNvSpPr/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3063" name="Freeform 7"/>
            <p:cNvSpPr/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3064" name="Freeform 8"/>
            <p:cNvSpPr/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3065" name="Freeform 9"/>
            <p:cNvSpPr/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  <p:sp>
          <p:nvSpPr>
            <p:cNvPr id="173066" name="Freeform 10"/>
            <p:cNvSpPr/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endParaRPr>
            </a:p>
          </p:txBody>
        </p:sp>
      </p:grpSp>
      <p:sp>
        <p:nvSpPr>
          <p:cNvPr id="17306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30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306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7307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7307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8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image" Target="../media/image11.GIF"/><Relationship Id="rId1" Type="http://schemas.openxmlformats.org/officeDocument/2006/relationships/image" Target="../media/image10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12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4.xml"/><Relationship Id="rId1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2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857250"/>
            <a:ext cx="5959475" cy="2066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zh-CN" altLang="en-US" sz="8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归去来兮辞</a:t>
            </a:r>
            <a:endParaRPr kumimoji="0" lang="en-US" altLang="zh-CN" sz="80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defRPr/>
            </a:pPr>
            <a:r>
              <a:rPr kumimoji="0" lang="zh-CN" altLang="en-US" sz="80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第一课时</a:t>
            </a:r>
            <a:endParaRPr kumimoji="0" lang="zh-CN" altLang="en-US" sz="8000" b="1" i="0" u="none" strike="noStrike" kern="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黑体" panose="02010609060101010101" pitchFamily="49" charset="-122"/>
                <a:cs typeface="+mj-cs"/>
              </a:rPr>
              <a:t>教学目标</a:t>
            </a:r>
            <a:endParaRPr kumimoji="0" lang="zh-CN" altLang="en-US" sz="48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106862"/>
          </a:xfrm>
          <a:ln/>
        </p:spPr>
        <p:txBody>
          <a:bodyPr vert="horz" wrap="square" lIns="91440" tIns="45720" rIns="91440" bIns="45720" anchor="t"/>
          <a:p>
            <a:pPr algn="ctr" eaLnBrk="1" hangingPunct="1">
              <a:buNone/>
            </a:pPr>
            <a:r>
              <a:rPr lang="en-US" altLang="zh-CN" sz="48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48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了解常识</a:t>
            </a:r>
            <a:endParaRPr lang="zh-CN" altLang="en-US" sz="48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None/>
            </a:pPr>
            <a:r>
              <a:rPr lang="en-US" altLang="zh-CN" sz="48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48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探究情感</a:t>
            </a:r>
            <a:endParaRPr lang="zh-CN" altLang="en-US" sz="48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None/>
            </a:pPr>
            <a:r>
              <a:rPr lang="en-US" altLang="zh-CN" sz="48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48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讨论方式</a:t>
            </a:r>
            <a:endParaRPr lang="zh-CN" altLang="en-US" sz="48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五 斗米的故事</a:t>
            </a:r>
            <a:endParaRPr kumimoji="0" lang="zh-CN" altLang="en-US" sz="4400" b="0" i="0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lang="zh-CN" altLang="en-US" b="1" dirty="0"/>
              <a:t>公元</a:t>
            </a:r>
            <a:r>
              <a:rPr lang="en-US" altLang="zh-CN" b="1" dirty="0"/>
              <a:t>405</a:t>
            </a:r>
            <a:r>
              <a:rPr lang="zh-CN" altLang="en-US" b="1" dirty="0"/>
              <a:t>年</a:t>
            </a:r>
            <a:r>
              <a:rPr lang="en-US" altLang="zh-CN" b="1" dirty="0"/>
              <a:t>8</a:t>
            </a:r>
            <a:r>
              <a:rPr lang="zh-CN" altLang="en-US" b="1" dirty="0"/>
              <a:t>月的一天，担任彭泽县令的陶渊明听说郡里派了督邮来县巡视。县吏劝他穿戴整齐的官服去迎见督邮。陶渊明生平最恨那些狐假虎威，以督邮为名敲诈勒索的官员，气愤地说：“我决不能为五斗米（指俸禄）折腰，去迎奉伺候这种乡里小人。”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作品内容 </a:t>
            </a:r>
            <a:endParaRPr kumimoji="0" lang="zh-CN" altLang="en-US" sz="4400" b="0" i="0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lang="zh-CN" altLang="en-US" dirty="0"/>
              <a:t>他长于诗文辞赋。他的作品有两类题材：一类是</a:t>
            </a:r>
            <a:r>
              <a:rPr lang="zh-CN" altLang="en-US" u="sng" dirty="0"/>
              <a:t>描绘田园美景，寄托他洁身自好的高洁志趣</a:t>
            </a:r>
            <a:r>
              <a:rPr lang="zh-CN" altLang="en-US" dirty="0"/>
              <a:t>； </a:t>
            </a:r>
            <a:endParaRPr lang="zh-CN" altLang="en-US" dirty="0"/>
          </a:p>
          <a:p>
            <a:pPr eaLnBrk="1" hangingPunct="1"/>
            <a:r>
              <a:rPr lang="zh-CN" altLang="en-US" dirty="0"/>
              <a:t>另一类</a:t>
            </a:r>
            <a:r>
              <a:rPr lang="zh-CN" altLang="en-US" u="sng" dirty="0"/>
              <a:t>寄寓抱负，多悲愤慷慨之音</a:t>
            </a:r>
            <a:r>
              <a:rPr lang="zh-CN" altLang="en-US" dirty="0"/>
              <a:t>。散文以</a:t>
            </a:r>
            <a:r>
              <a:rPr lang="en-US" altLang="zh-CN" dirty="0"/>
              <a:t>《</a:t>
            </a:r>
            <a:r>
              <a:rPr lang="zh-CN" altLang="en-US" dirty="0"/>
              <a:t>桃花源记</a:t>
            </a:r>
            <a:r>
              <a:rPr lang="en-US" altLang="zh-CN" dirty="0"/>
              <a:t>》</a:t>
            </a:r>
            <a:r>
              <a:rPr lang="zh-CN" altLang="en-US" dirty="0"/>
              <a:t>最有名，辞赋</a:t>
            </a:r>
            <a:r>
              <a:rPr lang="en-US" altLang="zh-CN" dirty="0"/>
              <a:t>《</a:t>
            </a:r>
            <a:r>
              <a:rPr lang="zh-CN" altLang="en-US" dirty="0"/>
              <a:t>归去来兮辞</a:t>
            </a:r>
            <a:r>
              <a:rPr lang="en-US" altLang="zh-CN" dirty="0"/>
              <a:t>》</a:t>
            </a:r>
            <a:r>
              <a:rPr lang="zh-CN" altLang="en-US" dirty="0"/>
              <a:t>著称文史。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323850" y="188913"/>
            <a:ext cx="8229600" cy="936625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en-US" altLang="zh-CN" sz="5500" b="1" dirty="0">
                <a:solidFill>
                  <a:srgbClr val="FF3300"/>
                </a:solidFill>
                <a:ea typeface="华文新魏" pitchFamily="2" charset="-122"/>
              </a:rPr>
              <a:t> </a:t>
            </a:r>
            <a:r>
              <a:rPr lang="zh-CN" altLang="en-US" sz="5500" b="1" dirty="0">
                <a:solidFill>
                  <a:srgbClr val="FF3300"/>
                </a:solidFill>
                <a:ea typeface="华文新魏" pitchFamily="2" charset="-122"/>
              </a:rPr>
              <a:t>文化常识：     关于“辞”</a:t>
            </a:r>
            <a:r>
              <a:rPr lang="zh-CN" altLang="en-US" sz="3100" dirty="0"/>
              <a:t> </a:t>
            </a:r>
            <a:endParaRPr lang="zh-CN" altLang="en-US" sz="31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75"/>
            <a:ext cx="8686800" cy="4495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anose="05000000000000000000" pitchFamily="2" charset="2"/>
              <a:buChar char="o"/>
              <a:defRPr/>
            </a:pP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辞是战国后期楚国诗人</a:t>
            </a:r>
            <a:r>
              <a:rPr kumimoji="0" lang="en-US" altLang="zh-CN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_____</a:t>
            </a: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创造出来的一种新诗体。</a:t>
            </a:r>
            <a:endParaRPr kumimoji="0" lang="zh-CN" altLang="en-US" sz="4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anose="05000000000000000000" pitchFamily="2" charset="2"/>
              <a:buChar char="o"/>
              <a:defRPr/>
            </a:pP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特点：</a:t>
            </a:r>
            <a:r>
              <a:rPr kumimoji="0" lang="en-US" altLang="zh-CN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_____________________ , </a:t>
            </a: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四句为一小节，以</a:t>
            </a:r>
            <a:r>
              <a:rPr kumimoji="0" lang="en-US" altLang="zh-CN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_____</a:t>
            </a: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字句为主，一般每句三拍，间有长短句，多用语气词</a:t>
            </a: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华文隶书" pitchFamily="2" charset="-122"/>
                <a:cs typeface="+mn-cs"/>
              </a:rPr>
              <a:t>“</a:t>
            </a: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兮</a:t>
            </a: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华文隶书" pitchFamily="2" charset="-122"/>
                <a:cs typeface="+mn-cs"/>
              </a:rPr>
              <a:t>”</a:t>
            </a:r>
            <a:r>
              <a:rPr kumimoji="0" lang="zh-CN" altLang="en-US" sz="4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。</a:t>
            </a:r>
            <a:endParaRPr kumimoji="0" lang="zh-CN" altLang="en-US" sz="4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588125" y="1052513"/>
            <a:ext cx="1371600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4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屈原</a:t>
            </a:r>
            <a:endParaRPr kumimoji="0" lang="zh-CN" altLang="en-US" sz="44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700338" y="2565400"/>
            <a:ext cx="6119813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形式自由，句式整散结合</a:t>
            </a:r>
            <a:endParaRPr kumimoji="0" lang="zh-CN" altLang="en-US" sz="40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724525" y="3429000"/>
            <a:ext cx="83820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六 </a:t>
            </a:r>
            <a:endParaRPr kumimoji="0" lang="zh-CN" altLang="en-US" sz="40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319" name="Picture 7" descr="ml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335588"/>
            <a:ext cx="2286000" cy="1522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2392363" y="5857875"/>
            <a:ext cx="6500813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800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注意：辞，一般是抒情的</a:t>
            </a:r>
            <a:endParaRPr kumimoji="0" lang="zh-CN" altLang="en-US" sz="2800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536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536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536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27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5363">
                                            <p:txEl>
                                              <p:charRg st="27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5363">
                                            <p:txEl>
                                              <p:charRg st="27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5363">
                                            <p:txEl>
                                              <p:charRg st="27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27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27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15364" grpId="0"/>
      <p:bldP spid="15365" grpId="0"/>
      <p:bldP spid="15366" grpId="0"/>
      <p:bldP spid="153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8946" name="Rectangle 2"/>
          <p:cNvSpPr>
            <a:spLocks noGrp="1"/>
          </p:cNvSpPr>
          <p:nvPr>
            <p:ph type="title"/>
          </p:nvPr>
        </p:nvSpPr>
        <p:spPr>
          <a:xfrm>
            <a:off x="684213" y="1268413"/>
            <a:ext cx="7010400" cy="1295400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4800" b="1" dirty="0">
                <a:solidFill>
                  <a:srgbClr val="FF3300"/>
                </a:solidFill>
              </a:rPr>
              <a:t>问题：</a:t>
            </a:r>
            <a:r>
              <a:rPr lang="zh-CN" altLang="en-US" b="1" dirty="0">
                <a:solidFill>
                  <a:srgbClr val="009900"/>
                </a:solidFill>
              </a:rPr>
              <a:t>本文抒发了什么情感</a:t>
            </a:r>
            <a:endParaRPr lang="zh-CN" altLang="en-US" b="1" dirty="0">
              <a:solidFill>
                <a:srgbClr val="009900"/>
              </a:solidFill>
            </a:endParaRPr>
          </a:p>
        </p:txBody>
      </p:sp>
      <p:sp>
        <p:nvSpPr>
          <p:cNvPr id="338947" name="Rectangle 3"/>
          <p:cNvSpPr>
            <a:spLocks noGrp="1"/>
          </p:cNvSpPr>
          <p:nvPr>
            <p:ph idx="1"/>
          </p:nvPr>
        </p:nvSpPr>
        <p:spPr>
          <a:xfrm>
            <a:off x="2124075" y="2565400"/>
            <a:ext cx="5318125" cy="4114800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zh-CN" altLang="en-US" b="1" dirty="0">
                <a:solidFill>
                  <a:srgbClr val="FF3300"/>
                </a:solidFill>
              </a:rPr>
              <a:t>方法指导：</a:t>
            </a:r>
            <a:endParaRPr lang="zh-CN" altLang="en-US" b="1" dirty="0">
              <a:solidFill>
                <a:srgbClr val="FF3300"/>
              </a:solidFill>
            </a:endParaRPr>
          </a:p>
          <a:p>
            <a:pPr eaLnBrk="1" hangingPunct="1">
              <a:buNone/>
            </a:pPr>
            <a:endParaRPr lang="zh-CN" altLang="en-US" dirty="0">
              <a:solidFill>
                <a:srgbClr val="FF3300"/>
              </a:solidFill>
            </a:endParaRPr>
          </a:p>
          <a:p>
            <a:pPr eaLnBrk="1" hangingPunct="1">
              <a:buNone/>
            </a:pPr>
            <a:r>
              <a:rPr lang="en-US" altLang="zh-CN" b="1" dirty="0">
                <a:solidFill>
                  <a:srgbClr val="0000FF"/>
                </a:solidFill>
              </a:rPr>
              <a:t>1.</a:t>
            </a:r>
            <a:r>
              <a:rPr lang="zh-CN" altLang="en-US" b="1" dirty="0">
                <a:solidFill>
                  <a:srgbClr val="0000FF"/>
                </a:solidFill>
              </a:rPr>
              <a:t>反复吟诵多体会</a:t>
            </a: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en-US" altLang="zh-CN" b="1" dirty="0">
                <a:solidFill>
                  <a:srgbClr val="0000FF"/>
                </a:solidFill>
              </a:rPr>
              <a:t>2.</a:t>
            </a:r>
            <a:r>
              <a:rPr lang="zh-CN" altLang="en-US" b="1" dirty="0">
                <a:solidFill>
                  <a:srgbClr val="0000FF"/>
                </a:solidFill>
              </a:rPr>
              <a:t>知人论世善推测</a:t>
            </a: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zh-CN" altLang="en-US" b="1" dirty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en-US" altLang="zh-CN" b="1" dirty="0">
                <a:solidFill>
                  <a:srgbClr val="0000FF"/>
                </a:solidFill>
              </a:rPr>
              <a:t>3.</a:t>
            </a:r>
            <a:r>
              <a:rPr lang="zh-CN" altLang="en-US" b="1" dirty="0">
                <a:solidFill>
                  <a:srgbClr val="0000FF"/>
                </a:solidFill>
              </a:rPr>
              <a:t>整体解读细分析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38949" name="Text Box 5"/>
          <p:cNvSpPr txBox="1">
            <a:spLocks noChangeArrowheads="1"/>
          </p:cNvSpPr>
          <p:nvPr/>
        </p:nvSpPr>
        <p:spPr bwMode="auto">
          <a:xfrm>
            <a:off x="539750" y="333375"/>
            <a:ext cx="3887788" cy="1006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情感探究</a:t>
            </a:r>
            <a:endParaRPr kumimoji="0" lang="zh-CN" altLang="en-US" sz="6000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894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894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charRg st="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947">
                                            <p:txEl>
                                              <p:charRg st="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947">
                                            <p:txEl>
                                              <p:charRg st="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charRg st="1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947">
                                            <p:txEl>
                                              <p:charRg st="1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947">
                                            <p:txEl>
                                              <p:charRg st="1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charRg st="2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947">
                                            <p:txEl>
                                              <p:charRg st="2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947">
                                            <p:txEl>
                                              <p:charRg st="2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6" grpId="0"/>
      <p:bldP spid="338947" grpId="0" build="p"/>
      <p:bldP spid="3389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997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4800" dirty="0">
                <a:solidFill>
                  <a:srgbClr val="FF3300"/>
                </a:solidFill>
                <a:ea typeface="黑体" panose="02010609060101010101" pitchFamily="49" charset="-122"/>
              </a:rPr>
              <a:t>一、反复吟咏</a:t>
            </a:r>
            <a:endParaRPr lang="zh-CN" altLang="en-US" sz="4800" dirty="0">
              <a:solidFill>
                <a:srgbClr val="FF3300"/>
              </a:solidFill>
              <a:ea typeface="黑体" panose="02010609060101010101" pitchFamily="49" charset="-122"/>
            </a:endParaRPr>
          </a:p>
        </p:txBody>
      </p:sp>
      <p:sp>
        <p:nvSpPr>
          <p:cNvPr id="339972" name="Text Box 4"/>
          <p:cNvSpPr/>
          <p:nvPr>
            <p:ph idx="1"/>
          </p:nvPr>
        </p:nvSpPr>
        <p:spPr>
          <a:xfrm>
            <a:off x="250825" y="2781300"/>
            <a:ext cx="8435975" cy="2447925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飏</a:t>
            </a:r>
            <a:r>
              <a:rPr lang="en-US" altLang="zh-CN" b="1" dirty="0">
                <a:solidFill>
                  <a:srgbClr val="FF3300"/>
                </a:solidFill>
              </a:rPr>
              <a:t>(yáng)         </a:t>
            </a:r>
            <a:r>
              <a:rPr lang="zh-CN" altLang="en-US" b="1" dirty="0">
                <a:solidFill>
                  <a:srgbClr val="FF3300"/>
                </a:solidFill>
              </a:rPr>
              <a:t>瞻</a:t>
            </a:r>
            <a:r>
              <a:rPr lang="en-US" altLang="zh-CN" b="1" dirty="0">
                <a:solidFill>
                  <a:srgbClr val="FF3300"/>
                </a:solidFill>
              </a:rPr>
              <a:t>(zhān)       </a:t>
            </a:r>
            <a:r>
              <a:rPr lang="zh-CN" altLang="en-US" b="1" dirty="0">
                <a:solidFill>
                  <a:srgbClr val="FF3300"/>
                </a:solidFill>
              </a:rPr>
              <a:t>樽</a:t>
            </a:r>
            <a:r>
              <a:rPr lang="en-US" altLang="zh-CN" b="1" dirty="0">
                <a:solidFill>
                  <a:srgbClr val="FF3300"/>
                </a:solidFill>
              </a:rPr>
              <a:t>(zūn )</a:t>
            </a:r>
            <a:endParaRPr lang="en-US" altLang="zh-CN" b="1" dirty="0">
              <a:solidFill>
                <a:srgbClr val="FF3300"/>
              </a:solidFill>
            </a:endParaRPr>
          </a:p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觞</a:t>
            </a:r>
            <a:r>
              <a:rPr lang="en-US" altLang="zh-CN" b="1" dirty="0">
                <a:solidFill>
                  <a:srgbClr val="FF3300"/>
                </a:solidFill>
              </a:rPr>
              <a:t>(shāng)       </a:t>
            </a:r>
            <a:r>
              <a:rPr lang="zh-CN" altLang="en-US" b="1" dirty="0">
                <a:solidFill>
                  <a:srgbClr val="FF3300"/>
                </a:solidFill>
              </a:rPr>
              <a:t>憩</a:t>
            </a:r>
            <a:r>
              <a:rPr lang="en-US" altLang="zh-CN" b="1" dirty="0">
                <a:solidFill>
                  <a:srgbClr val="FF3300"/>
                </a:solidFill>
              </a:rPr>
              <a:t>(qì)            </a:t>
            </a:r>
            <a:r>
              <a:rPr lang="zh-CN" altLang="en-US" b="1" dirty="0">
                <a:solidFill>
                  <a:srgbClr val="FF3300"/>
                </a:solidFill>
              </a:rPr>
              <a:t>岫</a:t>
            </a:r>
            <a:r>
              <a:rPr lang="en-US" altLang="zh-CN" b="1" dirty="0">
                <a:solidFill>
                  <a:srgbClr val="FF3300"/>
                </a:solidFill>
              </a:rPr>
              <a:t>(xiù)  </a:t>
            </a:r>
            <a:endParaRPr lang="en-US" altLang="zh-CN" b="1" dirty="0">
              <a:solidFill>
                <a:srgbClr val="FF3300"/>
              </a:solidFill>
            </a:endParaRPr>
          </a:p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翳</a:t>
            </a:r>
            <a:r>
              <a:rPr lang="en-US" altLang="zh-CN" b="1" dirty="0">
                <a:solidFill>
                  <a:srgbClr val="FF3300"/>
                </a:solidFill>
              </a:rPr>
              <a:t>(yì)             </a:t>
            </a:r>
            <a:r>
              <a:rPr lang="zh-CN" altLang="en-US" b="1" dirty="0">
                <a:solidFill>
                  <a:srgbClr val="FF3300"/>
                </a:solidFill>
              </a:rPr>
              <a:t>桓</a:t>
            </a:r>
            <a:r>
              <a:rPr lang="en-US" altLang="zh-CN" b="1" dirty="0">
                <a:solidFill>
                  <a:srgbClr val="FF3300"/>
                </a:solidFill>
              </a:rPr>
              <a:t>(huán)       </a:t>
            </a:r>
            <a:r>
              <a:rPr lang="zh-CN" altLang="en-US" b="1" dirty="0">
                <a:solidFill>
                  <a:srgbClr val="FF3300"/>
                </a:solidFill>
              </a:rPr>
              <a:t>畴</a:t>
            </a:r>
            <a:r>
              <a:rPr lang="en-US" altLang="zh-CN" b="1" dirty="0">
                <a:solidFill>
                  <a:srgbClr val="FF3300"/>
                </a:solidFill>
              </a:rPr>
              <a:t>(chóu) </a:t>
            </a:r>
            <a:endParaRPr lang="en-US" altLang="zh-CN" b="1" dirty="0">
              <a:solidFill>
                <a:srgbClr val="FF3300"/>
              </a:solidFill>
            </a:endParaRPr>
          </a:p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棹</a:t>
            </a:r>
            <a:r>
              <a:rPr lang="en-US" altLang="zh-CN" b="1" dirty="0">
                <a:solidFill>
                  <a:srgbClr val="FF3300"/>
                </a:solidFill>
              </a:rPr>
              <a:t>(zhào)         </a:t>
            </a:r>
            <a:r>
              <a:rPr lang="zh-CN" altLang="en-US" b="1" dirty="0">
                <a:solidFill>
                  <a:srgbClr val="FF3300"/>
                </a:solidFill>
              </a:rPr>
              <a:t>耔</a:t>
            </a:r>
            <a:r>
              <a:rPr lang="en-US" altLang="zh-CN" b="1" dirty="0">
                <a:solidFill>
                  <a:srgbClr val="FF3300"/>
                </a:solidFill>
              </a:rPr>
              <a:t>(zĭ)           </a:t>
            </a:r>
            <a:r>
              <a:rPr lang="zh-CN" altLang="en-US" b="1" dirty="0">
                <a:solidFill>
                  <a:srgbClr val="FF3300"/>
                </a:solidFill>
              </a:rPr>
              <a:t>窈窕</a:t>
            </a:r>
            <a:r>
              <a:rPr lang="en-US" altLang="zh-CN" b="1" dirty="0">
                <a:solidFill>
                  <a:srgbClr val="FF3300"/>
                </a:solidFill>
              </a:rPr>
              <a:t>(yăotiăo)</a:t>
            </a:r>
            <a:endParaRPr lang="en-US" altLang="zh-CN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0" grpId="0"/>
      <p:bldP spid="3399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dirty="0"/>
              <a:t>文中的韵脚字</a:t>
            </a:r>
            <a:endParaRPr lang="zh-CN" altLang="en-US" dirty="0"/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lang="zh-CN" altLang="en-US" sz="2400" dirty="0"/>
              <a:t>文中的韵脚字</a:t>
            </a:r>
            <a:endParaRPr lang="zh-CN" altLang="en-US" sz="2400" b="1" dirty="0"/>
          </a:p>
          <a:p>
            <a:pPr eaLnBrk="1" hangingPunct="1"/>
            <a:r>
              <a:rPr lang="zh-CN" altLang="en-US" sz="2400" b="1" dirty="0"/>
              <a:t>第一节：押</a:t>
            </a:r>
            <a:r>
              <a:rPr lang="en-US" altLang="zh-CN" sz="2400" b="1" dirty="0"/>
              <a:t>uì</a:t>
            </a:r>
            <a:r>
              <a:rPr lang="zh-CN" altLang="en-US" sz="2400" b="1" dirty="0"/>
              <a:t>韵  韵脚字“归”、“悲”、“追”、“非” </a:t>
            </a:r>
            <a:endParaRPr lang="zh-CN" altLang="en-US" sz="2400" b="1" dirty="0"/>
          </a:p>
          <a:p>
            <a:pPr eaLnBrk="1" hangingPunct="1"/>
            <a:r>
              <a:rPr lang="zh-CN" altLang="en-US" sz="2400" b="1" dirty="0"/>
              <a:t>第二节：押三个韵： </a:t>
            </a:r>
            <a:endParaRPr lang="zh-CN" altLang="en-US" sz="2400" b="1" dirty="0"/>
          </a:p>
          <a:p>
            <a:pPr eaLnBrk="1" hangingPunct="1"/>
            <a:r>
              <a:rPr lang="zh-CN" altLang="en-US" sz="2400" b="1" dirty="0"/>
              <a:t>①</a:t>
            </a:r>
            <a:r>
              <a:rPr lang="en-US" altLang="zh-CN" sz="2400" b="1" dirty="0"/>
              <a:t>un</a:t>
            </a:r>
            <a:r>
              <a:rPr lang="zh-CN" altLang="en-US" sz="2400" b="1" dirty="0"/>
              <a:t>韵</a:t>
            </a:r>
            <a:r>
              <a:rPr lang="en-US" altLang="zh-CN" sz="2400" b="1" dirty="0"/>
              <a:t>……“</a:t>
            </a:r>
            <a:r>
              <a:rPr lang="zh-CN" altLang="en-US" sz="2400" b="1" dirty="0"/>
              <a:t>奔”“门”“存”“樽” </a:t>
            </a:r>
            <a:endParaRPr lang="zh-CN" altLang="en-US" sz="2400" b="1" dirty="0"/>
          </a:p>
          <a:p>
            <a:pPr eaLnBrk="1" hangingPunct="1"/>
            <a:r>
              <a:rPr lang="zh-CN" altLang="en-US" sz="2400" b="1" dirty="0"/>
              <a:t>②</a:t>
            </a:r>
            <a:r>
              <a:rPr lang="en-US" altLang="zh-CN" sz="2400" b="1" dirty="0"/>
              <a:t>an</a:t>
            </a:r>
            <a:r>
              <a:rPr lang="zh-CN" altLang="en-US" sz="2400" b="1" dirty="0"/>
              <a:t>韵</a:t>
            </a:r>
            <a:r>
              <a:rPr lang="en-US" altLang="zh-CN" sz="2400" b="1" dirty="0"/>
              <a:t>……“</a:t>
            </a:r>
            <a:r>
              <a:rPr lang="zh-CN" altLang="en-US" sz="2400" b="1" dirty="0"/>
              <a:t>颜”“安”“关”“还”“桓” </a:t>
            </a:r>
            <a:endParaRPr lang="zh-CN" altLang="en-US" sz="2400" b="1" dirty="0"/>
          </a:p>
          <a:p>
            <a:pPr eaLnBrk="1" hangingPunct="1"/>
            <a:r>
              <a:rPr lang="zh-CN" altLang="en-US" sz="2400" b="1" dirty="0"/>
              <a:t>第三节：押一个韵</a:t>
            </a:r>
            <a:r>
              <a:rPr lang="en-US" altLang="zh-CN" sz="2400" b="1" dirty="0"/>
              <a:t>ou </a:t>
            </a:r>
            <a:r>
              <a:rPr lang="zh-CN" altLang="en-US" sz="2400" b="1" dirty="0"/>
              <a:t>韵脚“游”“求”“优”“畴”“舟”“丘”“流”“休” </a:t>
            </a:r>
            <a:endParaRPr lang="zh-CN" altLang="en-US" sz="2400" b="1" dirty="0"/>
          </a:p>
          <a:p>
            <a:pPr eaLnBrk="1" hangingPunct="1"/>
            <a:r>
              <a:rPr lang="zh-CN" altLang="en-US" sz="2400" b="1" dirty="0"/>
              <a:t>第四节：除“曷不委心任去留”以上几句，其余押</a:t>
            </a:r>
            <a:r>
              <a:rPr lang="en-US" altLang="zh-CN" sz="2400" b="1" dirty="0"/>
              <a:t>i</a:t>
            </a:r>
            <a:r>
              <a:rPr lang="zh-CN" altLang="en-US" sz="2400" b="1" dirty="0"/>
              <a:t>韵，韵脚有 “之”“期”“籽”“诗”“疑”</a:t>
            </a:r>
            <a:r>
              <a:rPr lang="zh-CN" altLang="en-US" sz="2400" dirty="0"/>
              <a:t> 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0994" name="Rectangle 2"/>
          <p:cNvSpPr>
            <a:spLocks noGrp="1"/>
          </p:cNvSpPr>
          <p:nvPr>
            <p:ph type="title"/>
          </p:nvPr>
        </p:nvSpPr>
        <p:spPr>
          <a:xfrm>
            <a:off x="1042988" y="2349500"/>
            <a:ext cx="7010400" cy="1295400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6600" dirty="0">
                <a:ea typeface="黑体" panose="02010609060101010101" pitchFamily="49" charset="-122"/>
              </a:rPr>
              <a:t>二、知人论世</a:t>
            </a:r>
            <a:endParaRPr lang="zh-CN" altLang="en-US" sz="6600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2499" name="Text Box 3"/>
          <p:cNvSpPr txBox="1">
            <a:spLocks noChangeArrowheads="1"/>
          </p:cNvSpPr>
          <p:nvPr/>
        </p:nvSpPr>
        <p:spPr bwMode="auto">
          <a:xfrm>
            <a:off x="395288" y="1125538"/>
            <a:ext cx="194468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姓名：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0" name="Text Box 4"/>
          <p:cNvSpPr txBox="1">
            <a:spLocks noChangeArrowheads="1"/>
          </p:cNvSpPr>
          <p:nvPr/>
        </p:nvSpPr>
        <p:spPr bwMode="auto">
          <a:xfrm>
            <a:off x="3132138" y="1916113"/>
            <a:ext cx="5040313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号</a:t>
            </a:r>
            <a:r>
              <a:rPr kumimoji="0" lang="zh-CN" altLang="en-US" sz="4000" b="1" u="sng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靖节先生</a:t>
            </a:r>
            <a:endParaRPr kumimoji="0" lang="zh-CN" altLang="en-US" sz="4000" b="1" u="sng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1" name="Text Box 5"/>
          <p:cNvSpPr txBox="1">
            <a:spLocks noChangeArrowheads="1"/>
          </p:cNvSpPr>
          <p:nvPr/>
        </p:nvSpPr>
        <p:spPr bwMode="auto">
          <a:xfrm>
            <a:off x="1547813" y="1916113"/>
            <a:ext cx="511175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</a:t>
            </a:r>
            <a:r>
              <a:rPr kumimoji="0" lang="zh-CN" altLang="en-US" sz="4000" b="1" u="sng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元亮</a:t>
            </a:r>
            <a:endParaRPr kumimoji="0" lang="zh-CN" altLang="en-US" sz="3200" u="sng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2" name="Text Box 6"/>
          <p:cNvSpPr txBox="1">
            <a:spLocks noChangeArrowheads="1"/>
          </p:cNvSpPr>
          <p:nvPr/>
        </p:nvSpPr>
        <p:spPr bwMode="auto">
          <a:xfrm>
            <a:off x="1771650" y="1143000"/>
            <a:ext cx="690403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陶潜（或陶渊明）</a:t>
            </a:r>
            <a:endParaRPr kumimoji="0" lang="zh-CN" altLang="en-US" sz="4000" b="1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3" name="Text Box 7"/>
          <p:cNvSpPr txBox="1">
            <a:spLocks noChangeArrowheads="1"/>
          </p:cNvSpPr>
          <p:nvPr/>
        </p:nvSpPr>
        <p:spPr bwMode="auto">
          <a:xfrm>
            <a:off x="323850" y="1916113"/>
            <a:ext cx="1871663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字号：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4" name="Text Box 8"/>
          <p:cNvSpPr txBox="1">
            <a:spLocks noChangeArrowheads="1"/>
          </p:cNvSpPr>
          <p:nvPr/>
        </p:nvSpPr>
        <p:spPr bwMode="auto">
          <a:xfrm>
            <a:off x="304800" y="2590800"/>
            <a:ext cx="311467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生卒年月：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5" name="Text Box 9"/>
          <p:cNvSpPr txBox="1">
            <a:spLocks noChangeArrowheads="1"/>
          </p:cNvSpPr>
          <p:nvPr/>
        </p:nvSpPr>
        <p:spPr bwMode="auto">
          <a:xfrm>
            <a:off x="2743200" y="2590800"/>
            <a:ext cx="478155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altLang="zh-CN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365—427</a:t>
            </a:r>
            <a:endParaRPr kumimoji="0" lang="en-US" altLang="zh-CN" sz="4000" b="1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6" name="Text Box 10"/>
          <p:cNvSpPr txBox="1">
            <a:spLocks noChangeArrowheads="1"/>
          </p:cNvSpPr>
          <p:nvPr/>
        </p:nvSpPr>
        <p:spPr bwMode="auto">
          <a:xfrm>
            <a:off x="381000" y="3352800"/>
            <a:ext cx="195897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朝代：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7" name="Text Box 11"/>
          <p:cNvSpPr txBox="1">
            <a:spLocks noChangeArrowheads="1"/>
          </p:cNvSpPr>
          <p:nvPr/>
        </p:nvSpPr>
        <p:spPr bwMode="auto">
          <a:xfrm>
            <a:off x="381000" y="4038600"/>
            <a:ext cx="296703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家庭出身：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8" name="Text Box 12"/>
          <p:cNvSpPr txBox="1">
            <a:spLocks noChangeArrowheads="1"/>
          </p:cNvSpPr>
          <p:nvPr/>
        </p:nvSpPr>
        <p:spPr bwMode="auto">
          <a:xfrm>
            <a:off x="395288" y="4797425"/>
            <a:ext cx="202723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职业：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09" name="Text Box 13"/>
          <p:cNvSpPr txBox="1">
            <a:spLocks noChangeArrowheads="1"/>
          </p:cNvSpPr>
          <p:nvPr/>
        </p:nvSpPr>
        <p:spPr bwMode="auto">
          <a:xfrm>
            <a:off x="395288" y="5589588"/>
            <a:ext cx="296227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个人爱好：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10" name="Text Box 14"/>
          <p:cNvSpPr txBox="1">
            <a:spLocks noChangeArrowheads="1"/>
          </p:cNvSpPr>
          <p:nvPr/>
        </p:nvSpPr>
        <p:spPr bwMode="auto">
          <a:xfrm>
            <a:off x="1828800" y="3352800"/>
            <a:ext cx="425608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东晋</a:t>
            </a:r>
            <a:endParaRPr kumimoji="0" lang="zh-CN" altLang="en-US" sz="4000" b="1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11" name="Text Box 15"/>
          <p:cNvSpPr txBox="1">
            <a:spLocks noChangeArrowheads="1"/>
          </p:cNvSpPr>
          <p:nvPr/>
        </p:nvSpPr>
        <p:spPr bwMode="auto">
          <a:xfrm>
            <a:off x="1905000" y="4800600"/>
            <a:ext cx="121920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农民</a:t>
            </a:r>
            <a:endParaRPr kumimoji="0" lang="zh-CN" altLang="en-US" sz="4000" b="1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12" name="Text Box 16"/>
          <p:cNvSpPr txBox="1">
            <a:spLocks noChangeArrowheads="1"/>
          </p:cNvSpPr>
          <p:nvPr/>
        </p:nvSpPr>
        <p:spPr bwMode="auto">
          <a:xfrm>
            <a:off x="2743200" y="4038600"/>
            <a:ext cx="327660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没落官僚地主</a:t>
            </a:r>
            <a:endParaRPr kumimoji="0" lang="zh-CN" altLang="en-US" sz="4000" b="1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13" name="Text Box 17"/>
          <p:cNvSpPr txBox="1">
            <a:spLocks noChangeArrowheads="1"/>
          </p:cNvSpPr>
          <p:nvPr/>
        </p:nvSpPr>
        <p:spPr bwMode="auto">
          <a:xfrm>
            <a:off x="2895600" y="5562600"/>
            <a:ext cx="5257800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喝酒  读书  写作  耕田</a:t>
            </a:r>
            <a:endParaRPr kumimoji="0" lang="zh-CN" altLang="en-US" sz="4000" b="1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2514" name="Text Box 18"/>
          <p:cNvSpPr txBox="1">
            <a:spLocks noChangeArrowheads="1"/>
          </p:cNvSpPr>
          <p:nvPr/>
        </p:nvSpPr>
        <p:spPr bwMode="auto">
          <a:xfrm>
            <a:off x="5795963" y="1916113"/>
            <a:ext cx="4392613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又号</a:t>
            </a:r>
            <a:r>
              <a:rPr kumimoji="0" lang="zh-CN" altLang="en-US" sz="4000" b="1" u="sng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五柳先生</a:t>
            </a:r>
            <a:endParaRPr kumimoji="0" lang="zh-CN" altLang="en-US" sz="4000" b="1" u="sng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62515" name="Picture 19" descr="陶渊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7400" y="2708275"/>
            <a:ext cx="3276600" cy="2952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2517" name="Rectangle 21"/>
          <p:cNvSpPr>
            <a:spLocks noGrp="1"/>
          </p:cNvSpPr>
          <p:nvPr>
            <p:ph idx="1"/>
          </p:nvPr>
        </p:nvSpPr>
        <p:spPr>
          <a:xfrm>
            <a:off x="755650" y="188913"/>
            <a:ext cx="6985000" cy="792162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zh-CN" altLang="en-US" sz="4400" b="1" dirty="0">
                <a:solidFill>
                  <a:srgbClr val="FF3300"/>
                </a:solidFill>
              </a:rPr>
              <a:t>我所知道的陶潜</a:t>
            </a:r>
            <a:r>
              <a:rPr lang="en-US" altLang="zh-CN" sz="4400" b="1" dirty="0">
                <a:solidFill>
                  <a:srgbClr val="FF3300"/>
                </a:solidFill>
              </a:rPr>
              <a:t>------------</a:t>
            </a:r>
            <a:r>
              <a:rPr lang="zh-CN" altLang="en-US" b="1" dirty="0"/>
              <a:t>：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251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2517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249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249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" fill="hold"/>
                                        <p:tgtEl>
                                          <p:spTgt spid="362503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" fill="hold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" fill="hold"/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" fill="hold"/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25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251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250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2504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2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2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250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250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250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2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2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36250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2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2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6250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2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2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362509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2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2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36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0" grpId="0"/>
      <p:bldP spid="362501" grpId="0"/>
      <p:bldP spid="362502" grpId="0"/>
      <p:bldP spid="362505" grpId="0"/>
      <p:bldP spid="362510" grpId="0"/>
      <p:bldP spid="362511" grpId="0"/>
      <p:bldP spid="362512" grpId="0"/>
      <p:bldP spid="362513" grpId="0"/>
      <p:bldP spid="36251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3522" name="Text Box 2"/>
          <p:cNvSpPr txBox="1">
            <a:spLocks noChangeArrowheads="1"/>
          </p:cNvSpPr>
          <p:nvPr/>
        </p:nvSpPr>
        <p:spPr bwMode="auto">
          <a:xfrm>
            <a:off x="468313" y="2565400"/>
            <a:ext cx="7543800" cy="33877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1" lang="zh-CN" altLang="en-US" sz="3600" b="1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本文是晋安帝义熙元年（</a:t>
            </a:r>
            <a:r>
              <a:rPr kumimoji="1" lang="en-US" altLang="zh-CN" sz="3600" b="1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406</a:t>
            </a:r>
            <a:r>
              <a:rPr kumimoji="1" lang="zh-CN" altLang="en-US" sz="3600" b="1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年）作者辞去彭泽令回家时所作，</a:t>
            </a:r>
            <a:r>
              <a:rPr kumimoji="0" lang="zh-CN" altLang="en-US" sz="3600" b="1" kern="1200" cap="none" spc="0" normalizeH="0" baseline="0" noProof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行楷" pitchFamily="2" charset="-122"/>
                <a:ea typeface="华文行楷" pitchFamily="2" charset="-122"/>
                <a:cs typeface="+mn-cs"/>
              </a:rPr>
              <a:t>在彭泽县令任上仅</a:t>
            </a:r>
            <a:r>
              <a:rPr kumimoji="0" lang="en-US" altLang="zh-CN" sz="3600" b="1" kern="1200" cap="none" spc="0" normalizeH="0" baseline="0" noProof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行楷" pitchFamily="2" charset="-122"/>
                <a:ea typeface="华文行楷" pitchFamily="2" charset="-122"/>
                <a:cs typeface="+mn-cs"/>
              </a:rPr>
              <a:t>82</a:t>
            </a:r>
            <a:r>
              <a:rPr kumimoji="0" lang="zh-CN" altLang="en-US" sz="3600" b="1" kern="1200" cap="none" spc="0" normalizeH="0" baseline="0" noProof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行楷" pitchFamily="2" charset="-122"/>
                <a:ea typeface="华文行楷" pitchFamily="2" charset="-122"/>
                <a:cs typeface="+mn-cs"/>
              </a:rPr>
              <a:t>天</a:t>
            </a:r>
            <a:r>
              <a:rPr kumimoji="0" lang="zh-CN" altLang="en-US" sz="3600" b="1" kern="1200" cap="none" spc="0" normalizeH="0" baseline="0" noProof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  <a:cs typeface="+mn-cs"/>
              </a:rPr>
              <a:t>，</a:t>
            </a:r>
            <a:r>
              <a:rPr kumimoji="1" lang="zh-CN" altLang="en-US" sz="3600" b="1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华文行楷" pitchFamily="2" charset="-122"/>
                <a:cs typeface="+mn-cs"/>
              </a:rPr>
              <a:t>就叹曰：“我不能为五斗米折腰向乡里小儿！”</a:t>
            </a:r>
            <a:r>
              <a:rPr kumimoji="1" lang="zh-CN" altLang="en-US" sz="3600" b="1" kern="1200" cap="none" spc="0" normalizeH="0" baseline="0" noProof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3600" b="1" kern="1200" cap="none" spc="0" normalizeH="0" baseline="0" noProof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行楷" pitchFamily="2" charset="-122"/>
                <a:ea typeface="华文行楷" pitchFamily="2" charset="-122"/>
                <a:cs typeface="+mn-cs"/>
              </a:rPr>
              <a:t>就辞官回家，躬耕陇亩，为此写下此文，并从此不再出仕。</a:t>
            </a:r>
            <a:endParaRPr kumimoji="1" lang="zh-CN" altLang="en-US" sz="3600" b="1" kern="1200" cap="none" spc="0" normalizeH="0" baseline="0" noProof="0">
              <a:solidFill>
                <a:schemeClr val="bg1"/>
              </a:solidFill>
              <a:latin typeface="Arial" panose="020B0604020202020204" pitchFamily="34" charset="0"/>
              <a:ea typeface="华文行楷" pitchFamily="2" charset="-122"/>
              <a:cs typeface="+mn-cs"/>
            </a:endParaRPr>
          </a:p>
        </p:txBody>
      </p:sp>
      <p:pic>
        <p:nvPicPr>
          <p:cNvPr id="19459" name="Picture 4" descr="ml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7050" y="0"/>
            <a:ext cx="2266950" cy="190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3525" name="Text Box 5"/>
          <p:cNvSpPr txBox="1">
            <a:spLocks noChangeArrowheads="1"/>
          </p:cNvSpPr>
          <p:nvPr/>
        </p:nvSpPr>
        <p:spPr bwMode="auto">
          <a:xfrm>
            <a:off x="395288" y="404813"/>
            <a:ext cx="707707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我知道的此文写作背景：</a:t>
            </a:r>
            <a:r>
              <a:rPr kumimoji="0" lang="en-US" altLang="zh-CN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-------</a:t>
            </a:r>
            <a:endParaRPr kumimoji="0" lang="en-US" altLang="zh-CN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2" grpId="0"/>
      <p:bldP spid="3635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3042" name="Rectangle 2"/>
          <p:cNvSpPr>
            <a:spLocks noGrp="1"/>
          </p:cNvSpPr>
          <p:nvPr>
            <p:ph type="title"/>
          </p:nvPr>
        </p:nvSpPr>
        <p:spPr>
          <a:xfrm>
            <a:off x="468313" y="457200"/>
            <a:ext cx="8218487" cy="1295400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4800" b="1" dirty="0">
                <a:solidFill>
                  <a:srgbClr val="CC3300"/>
                </a:solidFill>
              </a:rPr>
              <a:t>三、整体解读（关键词句）</a:t>
            </a:r>
            <a:endParaRPr lang="zh-CN" altLang="en-US" sz="4800" b="1" dirty="0">
              <a:solidFill>
                <a:srgbClr val="CC3300"/>
              </a:solidFill>
            </a:endParaRPr>
          </a:p>
        </p:txBody>
      </p:sp>
      <p:sp>
        <p:nvSpPr>
          <p:cNvPr id="343044" name="Text Box 4"/>
          <p:cNvSpPr txBox="1">
            <a:spLocks noChangeArrowheads="1"/>
          </p:cNvSpPr>
          <p:nvPr/>
        </p:nvSpPr>
        <p:spPr bwMode="auto">
          <a:xfrm>
            <a:off x="755650" y="1989138"/>
            <a:ext cx="642937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标题：归去来兮</a:t>
            </a:r>
            <a:r>
              <a:rPr kumimoji="0" lang="en-US" altLang="zh-CN" sz="36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-------------</a:t>
            </a:r>
            <a:endParaRPr kumimoji="0" lang="en-US" altLang="zh-CN" sz="36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3045" name="Text Box 5"/>
          <p:cNvSpPr txBox="1">
            <a:spLocks noChangeArrowheads="1"/>
          </p:cNvSpPr>
          <p:nvPr/>
        </p:nvSpPr>
        <p:spPr bwMode="auto">
          <a:xfrm>
            <a:off x="2339975" y="2852738"/>
            <a:ext cx="3692525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b="1" kern="1200" cap="none" spc="0" normalizeH="0" baseline="0" noProof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------------</a:t>
            </a:r>
            <a:r>
              <a:rPr kumimoji="0" lang="zh-CN" altLang="en-US" b="1" kern="1200" cap="none" spc="0" normalizeH="0" baseline="0" noProof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回去吧</a:t>
            </a:r>
            <a:endParaRPr kumimoji="0" lang="zh-CN" altLang="en-US" b="1" kern="1200" cap="none" spc="0" normalizeH="0" baseline="0" noProof="0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3046" name="Text Box 6"/>
          <p:cNvSpPr txBox="1">
            <a:spLocks noChangeArrowheads="1"/>
          </p:cNvSpPr>
          <p:nvPr/>
        </p:nvSpPr>
        <p:spPr bwMode="auto">
          <a:xfrm>
            <a:off x="735013" y="3408363"/>
            <a:ext cx="786923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问题生成：读到标题，你心中会生发哪些问题？</a:t>
            </a:r>
            <a:endParaRPr kumimoji="0" lang="zh-CN" altLang="en-US" sz="24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3049" name="Text Box 9"/>
          <p:cNvSpPr txBox="1">
            <a:spLocks noChangeArrowheads="1"/>
          </p:cNvSpPr>
          <p:nvPr/>
        </p:nvSpPr>
        <p:spPr bwMode="auto">
          <a:xfrm>
            <a:off x="808038" y="4365625"/>
            <a:ext cx="7148513" cy="1373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讨论交流：</a:t>
            </a:r>
            <a:endParaRPr kumimoji="0" lang="zh-CN" altLang="en-US" sz="28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       谁归？从哪里归？为什么归？归到哪里去？归得怎么样？还会归去吗？</a:t>
            </a:r>
            <a:r>
              <a:rPr kumimoji="0" lang="en-US" altLang="zh-CN" sz="28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----------        </a:t>
            </a:r>
            <a:endParaRPr kumimoji="0" lang="en-US" altLang="zh-CN" sz="28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430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430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3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3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3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3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2" grpId="0"/>
      <p:bldP spid="343044" grpId="0"/>
      <p:bldP spid="343045" grpId="0"/>
      <p:bldP spid="343046" grpId="0"/>
      <p:bldP spid="3430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7316" name="Text Box 4"/>
          <p:cNvSpPr/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问题求证：读文本解决问题</a:t>
            </a:r>
            <a:endParaRPr lang="zh-CN" altLang="en-US" b="1" dirty="0">
              <a:solidFill>
                <a:srgbClr val="FF3300"/>
              </a:solidFill>
            </a:endParaRPr>
          </a:p>
        </p:txBody>
      </p:sp>
      <p:sp>
        <p:nvSpPr>
          <p:cNvPr id="397318" name="Rectangle 6"/>
          <p:cNvSpPr>
            <a:spLocks noGrp="1"/>
          </p:cNvSpPr>
          <p:nvPr>
            <p:ph idx="1"/>
          </p:nvPr>
        </p:nvSpPr>
        <p:spPr>
          <a:xfrm>
            <a:off x="1042988" y="2636838"/>
            <a:ext cx="7010400" cy="2239962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en-US" altLang="zh-CN" b="1" dirty="0">
                <a:solidFill>
                  <a:srgbClr val="339933"/>
                </a:solidFill>
              </a:rPr>
              <a:t>  </a:t>
            </a:r>
            <a:r>
              <a:rPr lang="zh-CN" altLang="en-US" b="1" dirty="0">
                <a:solidFill>
                  <a:srgbClr val="339933"/>
                </a:solidFill>
              </a:rPr>
              <a:t>全文两部分，分为“序”和“辞” 。“序”说明了自己所以出仕和自免去职的原因。“辞”则分三个层次：</a:t>
            </a:r>
            <a:endParaRPr lang="zh-CN" altLang="en-US" b="1" dirty="0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>
                                            <p:txEl>
                                              <p:charRg st="0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7318">
                                            <p:txEl>
                                              <p:charRg st="0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7318">
                                            <p:txEl>
                                              <p:charRg st="0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6" grpId="0"/>
      <p:bldP spid="39731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7510" name="Text Box 6"/>
          <p:cNvSpPr txBox="1"/>
          <p:nvPr/>
        </p:nvSpPr>
        <p:spPr>
          <a:xfrm>
            <a:off x="609600" y="2286000"/>
            <a:ext cx="793750" cy="23622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归去来兮</a:t>
            </a: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7511" name="AutoShape 7"/>
          <p:cNvSpPr/>
          <p:nvPr/>
        </p:nvSpPr>
        <p:spPr bwMode="auto">
          <a:xfrm>
            <a:off x="1547813" y="1484313"/>
            <a:ext cx="228600" cy="4267200"/>
          </a:xfrm>
          <a:prstGeom prst="leftBrace">
            <a:avLst>
              <a:gd name="adj1" fmla="val 155556"/>
              <a:gd name="adj2" fmla="val 50000"/>
            </a:avLst>
          </a:prstGeom>
          <a:noFill/>
          <a:ln w="57150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77514" name="Text Box 10"/>
          <p:cNvSpPr txBox="1"/>
          <p:nvPr/>
        </p:nvSpPr>
        <p:spPr>
          <a:xfrm>
            <a:off x="2195513" y="1196975"/>
            <a:ext cx="13684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归思</a:t>
            </a:r>
            <a:endParaRPr lang="zh-CN" altLang="en-US" sz="32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7517" name="Text Box 13"/>
          <p:cNvSpPr txBox="1"/>
          <p:nvPr/>
        </p:nvSpPr>
        <p:spPr>
          <a:xfrm>
            <a:off x="4191000" y="1981200"/>
            <a:ext cx="2438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归途之乐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7518" name="Text Box 14"/>
          <p:cNvSpPr txBox="1"/>
          <p:nvPr/>
        </p:nvSpPr>
        <p:spPr>
          <a:xfrm>
            <a:off x="4191000" y="2743200"/>
            <a:ext cx="2362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室中之乐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7519" name="Text Box 15"/>
          <p:cNvSpPr txBox="1"/>
          <p:nvPr/>
        </p:nvSpPr>
        <p:spPr>
          <a:xfrm>
            <a:off x="4191000" y="3505200"/>
            <a:ext cx="2438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园中之乐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7520" name="Text Box 16"/>
          <p:cNvSpPr txBox="1"/>
          <p:nvPr/>
        </p:nvSpPr>
        <p:spPr>
          <a:xfrm>
            <a:off x="4191000" y="4267200"/>
            <a:ext cx="2514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出游之乐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7527" name="Line 23"/>
          <p:cNvSpPr>
            <a:spLocks noChangeShapeType="1"/>
          </p:cNvSpPr>
          <p:nvPr/>
        </p:nvSpPr>
        <p:spPr bwMode="auto">
          <a:xfrm>
            <a:off x="2555875" y="1773238"/>
            <a:ext cx="0" cy="12239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77529" name="Line 25"/>
          <p:cNvSpPr>
            <a:spLocks noChangeShapeType="1"/>
          </p:cNvSpPr>
          <p:nvPr/>
        </p:nvSpPr>
        <p:spPr bwMode="auto">
          <a:xfrm>
            <a:off x="2627313" y="3644900"/>
            <a:ext cx="0" cy="1439863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77531" name="Text Box 27"/>
          <p:cNvSpPr txBox="1">
            <a:spLocks noChangeArrowheads="1"/>
          </p:cNvSpPr>
          <p:nvPr/>
        </p:nvSpPr>
        <p:spPr bwMode="auto">
          <a:xfrm>
            <a:off x="2176463" y="2976563"/>
            <a:ext cx="1027113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归田</a:t>
            </a:r>
            <a:endParaRPr kumimoji="0" lang="zh-CN" altLang="en-US" sz="32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77532" name="Text Box 28"/>
          <p:cNvSpPr txBox="1">
            <a:spLocks noChangeArrowheads="1"/>
          </p:cNvSpPr>
          <p:nvPr/>
        </p:nvSpPr>
        <p:spPr bwMode="auto">
          <a:xfrm>
            <a:off x="2124075" y="5157788"/>
            <a:ext cx="1512888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归心</a:t>
            </a:r>
            <a:endParaRPr kumimoji="0" lang="zh-CN" altLang="en-US" sz="32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77534" name="AutoShape 30"/>
          <p:cNvSpPr/>
          <p:nvPr/>
        </p:nvSpPr>
        <p:spPr bwMode="auto">
          <a:xfrm>
            <a:off x="3419475" y="2133600"/>
            <a:ext cx="360363" cy="2590800"/>
          </a:xfrm>
          <a:prstGeom prst="leftBrace">
            <a:avLst>
              <a:gd name="adj1" fmla="val 59912"/>
              <a:gd name="adj2" fmla="val 50000"/>
            </a:avLst>
          </a:prstGeom>
          <a:noFill/>
          <a:ln w="57150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751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751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7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7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27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7751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7751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751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752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27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7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7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0" grpId="0" build="p"/>
      <p:bldP spid="277511" grpId="0" animBg="1"/>
      <p:bldP spid="277514" grpId="0" build="p"/>
      <p:bldP spid="277517" grpId="0" build="p"/>
      <p:bldP spid="277518" grpId="0" build="p"/>
      <p:bldP spid="277519" grpId="0" build="p"/>
      <p:bldP spid="277520" grpId="0" build="p"/>
      <p:bldP spid="277531" grpId="0"/>
      <p:bldP spid="277532" grpId="0"/>
      <p:bldP spid="2775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四、情感体会</a:t>
            </a:r>
            <a:endParaRPr lang="zh-CN" altLang="en-US" b="1" dirty="0">
              <a:solidFill>
                <a:srgbClr val="FF3300"/>
              </a:solidFill>
            </a:endParaRPr>
          </a:p>
        </p:txBody>
      </p:sp>
      <p:sp>
        <p:nvSpPr>
          <p:cNvPr id="342019" name="Rectangle 3"/>
          <p:cNvSpPr>
            <a:spLocks noGrp="1"/>
          </p:cNvSpPr>
          <p:nvPr>
            <p:ph idx="1"/>
          </p:nvPr>
        </p:nvSpPr>
        <p:spPr>
          <a:xfrm>
            <a:off x="395288" y="2276475"/>
            <a:ext cx="8291512" cy="3819525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zh-CN" altLang="en-US" sz="4000" b="1" dirty="0">
                <a:solidFill>
                  <a:srgbClr val="FF3300"/>
                </a:solidFill>
              </a:rPr>
              <a:t>本文抒发的情感是：</a:t>
            </a:r>
            <a:r>
              <a:rPr lang="en-US" altLang="zh-CN" sz="4000" b="1" dirty="0">
                <a:solidFill>
                  <a:srgbClr val="FF3300"/>
                </a:solidFill>
              </a:rPr>
              <a:t>----------------</a:t>
            </a:r>
            <a:endParaRPr lang="en-US" altLang="zh-CN" sz="4000" b="1" dirty="0">
              <a:solidFill>
                <a:srgbClr val="FF3300"/>
              </a:solidFill>
            </a:endParaRPr>
          </a:p>
        </p:txBody>
      </p:sp>
      <p:sp>
        <p:nvSpPr>
          <p:cNvPr id="342020" name="Text Box 4"/>
          <p:cNvSpPr txBox="1">
            <a:spLocks noChangeArrowheads="1"/>
          </p:cNvSpPr>
          <p:nvPr/>
        </p:nvSpPr>
        <p:spPr bwMode="auto">
          <a:xfrm>
            <a:off x="179388" y="2976563"/>
            <a:ext cx="8964613" cy="2838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  <a:defRPr/>
            </a:pPr>
            <a:r>
              <a:rPr kumimoji="1" lang="zh-CN" altLang="en-US" sz="3600" b="1" kern="1200" cap="none" spc="0" normalizeH="0" baseline="0" noProof="0">
                <a:solidFill>
                  <a:srgbClr val="CC33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通过对田园生活的赞美和劳动生活的歌颂，表明作者对当时现实政治，尤其是仕宦生活的不满和否定，反映了他蔑视功名利禄的高尚情操，也流露出委运成化，乐安天命的思想。</a:t>
            </a:r>
            <a:endParaRPr kumimoji="0" lang="zh-CN" altLang="en-US" sz="3600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2021" name="Text Box 5"/>
          <p:cNvSpPr txBox="1">
            <a:spLocks noChangeArrowheads="1"/>
          </p:cNvSpPr>
          <p:nvPr/>
        </p:nvSpPr>
        <p:spPr bwMode="auto">
          <a:xfrm>
            <a:off x="5343525" y="1608138"/>
            <a:ext cx="3189288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隐士情怀</a:t>
            </a:r>
            <a:endParaRPr kumimoji="0" lang="zh-CN" altLang="en-US" sz="3600" b="1" kern="1200" cap="none" spc="0" normalizeH="0" baseline="0" noProof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2019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2019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>
                                            <p:txEl>
                                              <p:charRg st="0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2020">
                                            <p:txEl>
                                              <p:charRg st="0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2020">
                                            <p:txEl>
                                              <p:charRg st="0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3420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3420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792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sz="6000" b="1" dirty="0">
                <a:solidFill>
                  <a:srgbClr val="FF3300"/>
                </a:solidFill>
                <a:ea typeface="黑体" panose="02010609060101010101" pitchFamily="49" charset="-122"/>
              </a:rPr>
              <a:t>抒情方式</a:t>
            </a:r>
            <a:endParaRPr lang="zh-CN" altLang="en-US" sz="6000" b="1" dirty="0">
              <a:solidFill>
                <a:srgbClr val="FF3300"/>
              </a:solidFill>
              <a:ea typeface="黑体" panose="02010609060101010101" pitchFamily="49" charset="-122"/>
            </a:endParaRPr>
          </a:p>
        </p:txBody>
      </p:sp>
      <p:sp>
        <p:nvSpPr>
          <p:cNvPr id="337923" name="Rectangle 3"/>
          <p:cNvSpPr>
            <a:spLocks noGrp="1"/>
          </p:cNvSpPr>
          <p:nvPr>
            <p:ph idx="1"/>
          </p:nvPr>
        </p:nvSpPr>
        <p:spPr>
          <a:xfrm>
            <a:off x="1676400" y="1981200"/>
            <a:ext cx="4624388" cy="1087438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zh-CN" altLang="en-US" sz="4400" dirty="0">
                <a:solidFill>
                  <a:schemeClr val="bg1"/>
                </a:solidFill>
              </a:rPr>
              <a:t>抒情方式有两种：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337924" name="Text Box 4"/>
          <p:cNvSpPr txBox="1">
            <a:spLocks noChangeArrowheads="1"/>
          </p:cNvSpPr>
          <p:nvPr/>
        </p:nvSpPr>
        <p:spPr bwMode="auto">
          <a:xfrm>
            <a:off x="1692275" y="3068638"/>
            <a:ext cx="347662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直接抒情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1692275" y="4365625"/>
            <a:ext cx="455612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2.</a:t>
            </a:r>
            <a:r>
              <a:rPr kumimoji="0" lang="zh-CN" altLang="en-US" sz="40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间接抒情</a:t>
            </a:r>
            <a:endParaRPr kumimoji="0" lang="zh-CN" altLang="en-US" sz="40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24582" name="Picture 6" descr="g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7400" y="1125538"/>
            <a:ext cx="2808288" cy="4895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2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23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3379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3379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2" grpId="0"/>
      <p:bldP spid="337923" grpId="0" build="p"/>
      <p:bldP spid="337924" grpId="0"/>
      <p:bldP spid="3379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611188" y="457200"/>
            <a:ext cx="4248150" cy="1295400"/>
          </a:xfrm>
          <a:ln/>
        </p:spPr>
        <p:txBody>
          <a:bodyPr vert="horz" wrap="square" lIns="91440" tIns="45720" rIns="91440" bIns="45720" anchor="ctr"/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五、探究方式</a:t>
            </a:r>
            <a:endParaRPr lang="zh-CN" altLang="en-US" b="1" dirty="0">
              <a:solidFill>
                <a:srgbClr val="FF3300"/>
              </a:solidFill>
            </a:endParaRPr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lang="zh-CN" altLang="en-US" dirty="0"/>
              <a:t>问题：</a:t>
            </a:r>
            <a:endParaRPr lang="zh-CN" altLang="en-US" dirty="0"/>
          </a:p>
        </p:txBody>
      </p:sp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1095375" y="2473325"/>
            <a:ext cx="6429375" cy="17970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400" b="1" kern="1200" cap="none" spc="0" normalizeH="0" baseline="0" noProof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方法指导：细读文本，</a:t>
            </a:r>
            <a:endParaRPr kumimoji="0" lang="zh-CN" altLang="en-US" sz="4400" b="1" kern="1200" cap="none" spc="0" normalizeH="0" baseline="0" noProof="0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4400" b="1" kern="1200" cap="none" spc="0" normalizeH="0" baseline="0" noProof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                 分步探讨</a:t>
            </a:r>
            <a:endParaRPr kumimoji="0" lang="zh-CN" altLang="en-US" sz="4400" b="1" kern="1200" cap="none" spc="0" normalizeH="0" baseline="0" noProof="0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               （</a:t>
            </a:r>
            <a:r>
              <a:rPr kumimoji="0" lang="zh-CN" altLang="en-US" sz="24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此处抒何情</a:t>
            </a:r>
            <a:r>
              <a:rPr kumimoji="0" lang="zh-CN" altLang="en-US" sz="24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→用何式 → 有何用</a:t>
            </a:r>
            <a:r>
              <a:rPr kumimoji="0" lang="en-US" altLang="zh-CN" sz="24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)</a:t>
            </a:r>
            <a:endParaRPr kumimoji="0" lang="en-US" altLang="zh-CN" sz="24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5605" name="Picture 6" descr="n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652963"/>
            <a:ext cx="9144000" cy="22050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8834" name="Text Box 2"/>
          <p:cNvSpPr txBox="1"/>
          <p:nvPr/>
        </p:nvSpPr>
        <p:spPr>
          <a:xfrm>
            <a:off x="1511300" y="482600"/>
            <a:ext cx="2936875" cy="923925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p>
            <a:r>
              <a:rPr lang="zh-CN" altLang="en-US" sz="5400" b="1" dirty="0">
                <a:solidFill>
                  <a:srgbClr val="CC3300"/>
                </a:solidFill>
                <a:latin typeface="Times New Roman" panose="02020603050405020304" pitchFamily="18" charset="0"/>
                <a:ea typeface="华文行楷" pitchFamily="2" charset="-122"/>
              </a:rPr>
              <a:t>自责自慰</a:t>
            </a:r>
            <a:endParaRPr lang="zh-CN" altLang="en-US" sz="5400" b="1" dirty="0">
              <a:solidFill>
                <a:srgbClr val="CC3300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248835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1409700" cy="823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8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已往</a:t>
            </a:r>
            <a:endParaRPr kumimoji="1" lang="zh-CN" altLang="en-US" sz="4800" b="1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1371600" y="5029200"/>
            <a:ext cx="1409700" cy="823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8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昨非</a:t>
            </a:r>
            <a:endParaRPr kumimoji="1" lang="zh-CN" altLang="en-US" sz="4800" b="1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8837" name="Text Box 5"/>
          <p:cNvSpPr txBox="1">
            <a:spLocks noChangeArrowheads="1"/>
          </p:cNvSpPr>
          <p:nvPr/>
        </p:nvSpPr>
        <p:spPr bwMode="auto">
          <a:xfrm>
            <a:off x="6629400" y="2057400"/>
            <a:ext cx="1409700" cy="823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8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来者</a:t>
            </a:r>
            <a:endParaRPr kumimoji="1" lang="zh-CN" altLang="en-US" sz="4800" b="1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8838" name="Text Box 6"/>
          <p:cNvSpPr txBox="1">
            <a:spLocks noChangeArrowheads="1"/>
          </p:cNvSpPr>
          <p:nvPr/>
        </p:nvSpPr>
        <p:spPr bwMode="auto">
          <a:xfrm>
            <a:off x="6553200" y="4953000"/>
            <a:ext cx="1409700" cy="8239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8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今是</a:t>
            </a:r>
            <a:endParaRPr kumimoji="1" lang="zh-CN" altLang="en-US" sz="4800" b="1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8839" name="Text Box 7"/>
          <p:cNvSpPr txBox="1"/>
          <p:nvPr/>
        </p:nvSpPr>
        <p:spPr>
          <a:xfrm>
            <a:off x="5105400" y="3429000"/>
            <a:ext cx="742950" cy="1003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>
            <a:spAutoFit/>
          </a:bodyPr>
          <a:p>
            <a:r>
              <a:rPr lang="zh-CN" altLang="en-US" sz="3600" b="1" dirty="0">
                <a:solidFill>
                  <a:srgbClr val="CC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归隐</a:t>
            </a:r>
            <a:endParaRPr lang="zh-CN" altLang="en-US" sz="3600" b="1" dirty="0">
              <a:solidFill>
                <a:srgbClr val="CC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8840" name="Text Box 8"/>
          <p:cNvSpPr txBox="1"/>
          <p:nvPr/>
        </p:nvSpPr>
        <p:spPr>
          <a:xfrm>
            <a:off x="3276600" y="3429000"/>
            <a:ext cx="742950" cy="1003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>
            <a:spAutoFit/>
          </a:bodyPr>
          <a:p>
            <a:r>
              <a:rPr lang="zh-CN" altLang="en-US" sz="3600" b="1" dirty="0">
                <a:solidFill>
                  <a:srgbClr val="CC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出仕</a:t>
            </a:r>
            <a:endParaRPr lang="zh-CN" altLang="en-US" sz="3600" b="1" dirty="0">
              <a:solidFill>
                <a:srgbClr val="CC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8841" name="AutoShape 9"/>
          <p:cNvSpPr>
            <a:spLocks noChangeArrowheads="1"/>
          </p:cNvSpPr>
          <p:nvPr/>
        </p:nvSpPr>
        <p:spPr bwMode="auto">
          <a:xfrm>
            <a:off x="3124200" y="2362200"/>
            <a:ext cx="3352800" cy="457200"/>
          </a:xfrm>
          <a:prstGeom prst="rightArrow">
            <a:avLst>
              <a:gd name="adj1" fmla="val 50000"/>
              <a:gd name="adj2" fmla="val 18333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2" name="AutoShape 10"/>
          <p:cNvSpPr>
            <a:spLocks noChangeArrowheads="1"/>
          </p:cNvSpPr>
          <p:nvPr/>
        </p:nvSpPr>
        <p:spPr bwMode="auto">
          <a:xfrm>
            <a:off x="3124200" y="5257800"/>
            <a:ext cx="3352800" cy="457200"/>
          </a:xfrm>
          <a:prstGeom prst="rightArrow">
            <a:avLst>
              <a:gd name="adj1" fmla="val 50000"/>
              <a:gd name="adj2" fmla="val 183333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3" name="AutoShape 11"/>
          <p:cNvSpPr>
            <a:spLocks noChangeArrowheads="1"/>
          </p:cNvSpPr>
          <p:nvPr/>
        </p:nvSpPr>
        <p:spPr bwMode="auto">
          <a:xfrm>
            <a:off x="1905000" y="2971800"/>
            <a:ext cx="304800" cy="2209800"/>
          </a:xfrm>
          <a:prstGeom prst="downArrow">
            <a:avLst>
              <a:gd name="adj1" fmla="val 50000"/>
              <a:gd name="adj2" fmla="val 18125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vert="eaVert"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4" name="AutoShape 12"/>
          <p:cNvSpPr>
            <a:spLocks noChangeArrowheads="1"/>
          </p:cNvSpPr>
          <p:nvPr/>
        </p:nvSpPr>
        <p:spPr bwMode="auto">
          <a:xfrm>
            <a:off x="7162800" y="3048000"/>
            <a:ext cx="304800" cy="2209800"/>
          </a:xfrm>
          <a:prstGeom prst="downArrow">
            <a:avLst>
              <a:gd name="adj1" fmla="val 50000"/>
              <a:gd name="adj2" fmla="val 18125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vert="eaVert"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5" name="Line 13"/>
          <p:cNvSpPr>
            <a:spLocks noChangeShapeType="1"/>
          </p:cNvSpPr>
          <p:nvPr/>
        </p:nvSpPr>
        <p:spPr bwMode="auto">
          <a:xfrm>
            <a:off x="2667000" y="2819400"/>
            <a:ext cx="609600" cy="6096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6" name="Line 14"/>
          <p:cNvSpPr>
            <a:spLocks noChangeShapeType="1"/>
          </p:cNvSpPr>
          <p:nvPr/>
        </p:nvSpPr>
        <p:spPr bwMode="auto">
          <a:xfrm flipH="1">
            <a:off x="2667000" y="4495800"/>
            <a:ext cx="533400" cy="6096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7" name="Line 15"/>
          <p:cNvSpPr>
            <a:spLocks noChangeShapeType="1"/>
          </p:cNvSpPr>
          <p:nvPr/>
        </p:nvSpPr>
        <p:spPr bwMode="auto">
          <a:xfrm flipH="1">
            <a:off x="5943600" y="2743200"/>
            <a:ext cx="685800" cy="6858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8" name="Line 16"/>
          <p:cNvSpPr>
            <a:spLocks noChangeShapeType="1"/>
          </p:cNvSpPr>
          <p:nvPr/>
        </p:nvSpPr>
        <p:spPr bwMode="auto">
          <a:xfrm>
            <a:off x="5943600" y="4419600"/>
            <a:ext cx="838200" cy="6858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49" name="AutoShape 17"/>
          <p:cNvSpPr>
            <a:spLocks noChangeArrowheads="1"/>
          </p:cNvSpPr>
          <p:nvPr/>
        </p:nvSpPr>
        <p:spPr bwMode="auto">
          <a:xfrm>
            <a:off x="4267200" y="3810000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3300"/>
          </a:solidFill>
          <a:ln w="9525">
            <a:solidFill>
              <a:srgbClr val="FF0066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6642" name="Text Box 20"/>
          <p:cNvSpPr txBox="1"/>
          <p:nvPr/>
        </p:nvSpPr>
        <p:spPr>
          <a:xfrm>
            <a:off x="8213725" y="59642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8853" name="AutoShape 2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0" y="6248400"/>
            <a:ext cx="685800" cy="6096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8854" name="AutoShape 2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85800" y="6248400"/>
            <a:ext cx="762000" cy="6096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6645" name="Text Box 23"/>
          <p:cNvSpPr txBox="1"/>
          <p:nvPr/>
        </p:nvSpPr>
        <p:spPr>
          <a:xfrm>
            <a:off x="8442325" y="59642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6646" name="Picture 24" descr="book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4475" y="5410200"/>
            <a:ext cx="1279525" cy="1200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8857" name="Text Box 25"/>
          <p:cNvSpPr txBox="1"/>
          <p:nvPr/>
        </p:nvSpPr>
        <p:spPr>
          <a:xfrm>
            <a:off x="3708400" y="1700213"/>
            <a:ext cx="22320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</a:rPr>
              <a:t>对比</a:t>
            </a:r>
            <a:endParaRPr lang="zh-CN" altLang="en-US" sz="3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48" name="WordArt 26"/>
          <p:cNvSpPr>
            <a:spLocks noTextEdit="1"/>
          </p:cNvSpPr>
          <p:nvPr/>
        </p:nvSpPr>
        <p:spPr>
          <a:xfrm>
            <a:off x="611188" y="404813"/>
            <a:ext cx="604837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研习第一段：</a:t>
            </a:r>
            <a:endParaRPr lang="zh-CN" altLang="en-US" sz="3600" b="1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  <a:tileRect/>
              </a:gradFill>
              <a:effectLst>
                <a:outerShdw dist="35921" dir="2699999" algn="ctr" rotWithShape="0">
                  <a:srgbClr val="C0C0C0">
                    <a:alpha val="79999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8859" name="Text Box 27"/>
          <p:cNvSpPr txBox="1">
            <a:spLocks noChangeArrowheads="1"/>
          </p:cNvSpPr>
          <p:nvPr/>
        </p:nvSpPr>
        <p:spPr bwMode="auto">
          <a:xfrm>
            <a:off x="827088" y="1844675"/>
            <a:ext cx="7920038" cy="35655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一、自读质疑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24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二、交流释疑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24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三、内容梳理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9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885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885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24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2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248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248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48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48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48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48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0" fill="hold"/>
                                        <p:tgtEl>
                                          <p:spTgt spid="248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0" fill="hold"/>
                                        <p:tgtEl>
                                          <p:spTgt spid="248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48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4" grpId="0" animBg="1"/>
      <p:bldP spid="248835" grpId="0"/>
      <p:bldP spid="248836" grpId="0"/>
      <p:bldP spid="248837" grpId="0"/>
      <p:bldP spid="248838" grpId="0"/>
      <p:bldP spid="248839" grpId="0" animBg="1"/>
      <p:bldP spid="248840" grpId="0" animBg="1"/>
      <p:bldP spid="248841" grpId="0" animBg="1"/>
      <p:bldP spid="248842" grpId="0" animBg="1"/>
      <p:bldP spid="248843" grpId="0" animBg="1"/>
      <p:bldP spid="248844" grpId="0" animBg="1"/>
      <p:bldP spid="248849" grpId="0" animBg="1"/>
      <p:bldP spid="248859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250825" y="1908175"/>
            <a:ext cx="16129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幼圆" pitchFamily="49" charset="-122"/>
                <a:cs typeface="+mn-cs"/>
              </a:rPr>
              <a:t>归途之乐</a:t>
            </a:r>
            <a:endParaRPr kumimoji="0" lang="zh-CN" altLang="en-US" sz="28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幼圆" pitchFamily="49" charset="-122"/>
              <a:cs typeface="+mn-cs"/>
            </a:endParaRPr>
          </a:p>
        </p:txBody>
      </p:sp>
      <p:sp>
        <p:nvSpPr>
          <p:cNvPr id="172037" name="Text Box 5"/>
          <p:cNvSpPr txBox="1">
            <a:spLocks noChangeArrowheads="1"/>
          </p:cNvSpPr>
          <p:nvPr/>
        </p:nvSpPr>
        <p:spPr bwMode="auto">
          <a:xfrm>
            <a:off x="2584450" y="1884363"/>
            <a:ext cx="16129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幼圆" pitchFamily="49" charset="-122"/>
                <a:cs typeface="+mn-cs"/>
              </a:rPr>
              <a:t>抵家之乐</a:t>
            </a:r>
            <a:endParaRPr kumimoji="0" lang="zh-CN" altLang="en-US" sz="28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幼圆" pitchFamily="49" charset="-122"/>
              <a:cs typeface="+mn-cs"/>
            </a:endParaRPr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4787900" y="1844675"/>
            <a:ext cx="18161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幼圆" pitchFamily="49" charset="-122"/>
                <a:cs typeface="+mn-cs"/>
              </a:rPr>
              <a:t>室内之乐</a:t>
            </a: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幼圆" pitchFamily="49" charset="-122"/>
              <a:cs typeface="+mn-cs"/>
            </a:endParaRPr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7380288" y="1989138"/>
            <a:ext cx="16129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幼圆" pitchFamily="49" charset="-122"/>
                <a:cs typeface="+mn-cs"/>
              </a:rPr>
              <a:t>园中之乐</a:t>
            </a:r>
            <a:endParaRPr kumimoji="0" lang="zh-CN" altLang="en-US" sz="28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幼圆" pitchFamily="49" charset="-122"/>
              <a:cs typeface="+mn-cs"/>
            </a:endParaRPr>
          </a:p>
        </p:txBody>
      </p:sp>
      <p:sp>
        <p:nvSpPr>
          <p:cNvPr id="172040" name="AutoShape 8"/>
          <p:cNvSpPr>
            <a:spLocks noChangeArrowheads="1"/>
          </p:cNvSpPr>
          <p:nvPr/>
        </p:nvSpPr>
        <p:spPr bwMode="auto">
          <a:xfrm>
            <a:off x="1763713" y="1989138"/>
            <a:ext cx="682625" cy="433388"/>
          </a:xfrm>
          <a:prstGeom prst="rightArrow">
            <a:avLst>
              <a:gd name="adj1" fmla="val 50000"/>
              <a:gd name="adj2" fmla="val 393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2041" name="AutoShape 9"/>
          <p:cNvSpPr>
            <a:spLocks noChangeArrowheads="1"/>
          </p:cNvSpPr>
          <p:nvPr/>
        </p:nvSpPr>
        <p:spPr bwMode="auto">
          <a:xfrm>
            <a:off x="4211638" y="1916113"/>
            <a:ext cx="528638" cy="504825"/>
          </a:xfrm>
          <a:prstGeom prst="rightArrow">
            <a:avLst>
              <a:gd name="adj1" fmla="val 50000"/>
              <a:gd name="adj2" fmla="val 261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2042" name="AutoShape 10"/>
          <p:cNvSpPr>
            <a:spLocks noChangeArrowheads="1"/>
          </p:cNvSpPr>
          <p:nvPr/>
        </p:nvSpPr>
        <p:spPr bwMode="auto">
          <a:xfrm>
            <a:off x="6588125" y="2060575"/>
            <a:ext cx="752475" cy="433388"/>
          </a:xfrm>
          <a:prstGeom prst="rightArrow">
            <a:avLst>
              <a:gd name="adj1" fmla="val 50000"/>
              <a:gd name="adj2" fmla="val 434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2044" name="Text Box 12"/>
          <p:cNvSpPr txBox="1">
            <a:spLocks noChangeArrowheads="1"/>
          </p:cNvSpPr>
          <p:nvPr/>
        </p:nvSpPr>
        <p:spPr bwMode="auto">
          <a:xfrm>
            <a:off x="3059113" y="3573463"/>
            <a:ext cx="793750" cy="244792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</a:ln>
          <a:effectLst/>
        </p:spPr>
        <p:txBody>
          <a:bodyPr vert="eaVert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effectLst>
                  <a:outerShdw blurRad="38100" dist="38100" dir="2700000" algn="tl">
                    <a:srgbClr val="00660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欣喜若狂</a:t>
            </a:r>
            <a:endParaRPr kumimoji="0" lang="zh-CN" altLang="en-US" sz="4000" b="1" kern="1200" cap="none" spc="0" normalizeH="0" baseline="0" noProof="0">
              <a:effectLst>
                <a:outerShdw blurRad="38100" dist="38100" dir="2700000" algn="tl">
                  <a:srgbClr val="006600"/>
                </a:outerShdw>
              </a:effectLst>
              <a:latin typeface="Arial" panose="020B0604020202020204" pitchFamily="34" charset="0"/>
              <a:ea typeface="华文行楷" pitchFamily="2" charset="-122"/>
              <a:cs typeface="+mn-cs"/>
            </a:endParaRPr>
          </a:p>
        </p:txBody>
      </p:sp>
      <p:sp>
        <p:nvSpPr>
          <p:cNvPr id="172043" name="Text Box 11"/>
          <p:cNvSpPr txBox="1">
            <a:spLocks noChangeArrowheads="1"/>
          </p:cNvSpPr>
          <p:nvPr/>
        </p:nvSpPr>
        <p:spPr bwMode="auto">
          <a:xfrm>
            <a:off x="755650" y="3644900"/>
            <a:ext cx="793750" cy="2419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</a:ln>
          <a:effectLst/>
        </p:spPr>
        <p:txBody>
          <a:bodyPr vert="eaVert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effectLst>
                  <a:outerShdw blurRad="38100" dist="38100" dir="2700000" algn="tl">
                    <a:srgbClr val="00660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归心似箭</a:t>
            </a:r>
            <a:endParaRPr kumimoji="0" lang="zh-CN" altLang="en-US" sz="4000" b="1" kern="1200" cap="none" spc="0" normalizeH="0" baseline="0" noProof="0">
              <a:effectLst>
                <a:outerShdw blurRad="38100" dist="38100" dir="2700000" algn="tl">
                  <a:srgbClr val="006600"/>
                </a:outerShdw>
              </a:effectLst>
              <a:latin typeface="Arial" panose="020B0604020202020204" pitchFamily="34" charset="0"/>
              <a:ea typeface="华文行楷" pitchFamily="2" charset="-122"/>
              <a:cs typeface="+mn-cs"/>
            </a:endParaRPr>
          </a:p>
        </p:txBody>
      </p:sp>
      <p:sp>
        <p:nvSpPr>
          <p:cNvPr id="172045" name="AutoShape 13"/>
          <p:cNvSpPr>
            <a:spLocks noChangeArrowheads="1"/>
          </p:cNvSpPr>
          <p:nvPr/>
        </p:nvSpPr>
        <p:spPr bwMode="auto">
          <a:xfrm>
            <a:off x="153988" y="2667000"/>
            <a:ext cx="684213" cy="1728788"/>
          </a:xfrm>
          <a:prstGeom prst="curvedRightArrow">
            <a:avLst>
              <a:gd name="adj1" fmla="val 50534"/>
              <a:gd name="adj2" fmla="val 1010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2046" name="AutoShape 14"/>
          <p:cNvSpPr>
            <a:spLocks noChangeArrowheads="1"/>
          </p:cNvSpPr>
          <p:nvPr/>
        </p:nvSpPr>
        <p:spPr bwMode="auto">
          <a:xfrm>
            <a:off x="2627313" y="2667000"/>
            <a:ext cx="504825" cy="1584325"/>
          </a:xfrm>
          <a:prstGeom prst="curvedRightArrow">
            <a:avLst>
              <a:gd name="adj1" fmla="val 62767"/>
              <a:gd name="adj2" fmla="val 12553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2047" name="AutoShape 15"/>
          <p:cNvSpPr>
            <a:spLocks noChangeArrowheads="1"/>
          </p:cNvSpPr>
          <p:nvPr/>
        </p:nvSpPr>
        <p:spPr bwMode="auto">
          <a:xfrm>
            <a:off x="5029200" y="2671763"/>
            <a:ext cx="504825" cy="1584325"/>
          </a:xfrm>
          <a:prstGeom prst="curvedRightArrow">
            <a:avLst>
              <a:gd name="adj1" fmla="val 62767"/>
              <a:gd name="adj2" fmla="val 12553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2049" name="AutoShape 17"/>
          <p:cNvSpPr>
            <a:spLocks noChangeArrowheads="1"/>
          </p:cNvSpPr>
          <p:nvPr/>
        </p:nvSpPr>
        <p:spPr bwMode="auto">
          <a:xfrm>
            <a:off x="7620000" y="2671763"/>
            <a:ext cx="504825" cy="1584325"/>
          </a:xfrm>
          <a:prstGeom prst="curvedRightArrow">
            <a:avLst>
              <a:gd name="adj1" fmla="val 62767"/>
              <a:gd name="adj2" fmla="val 12553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172052" name="Text Box 20"/>
          <p:cNvSpPr txBox="1">
            <a:spLocks noChangeArrowheads="1"/>
          </p:cNvSpPr>
          <p:nvPr/>
        </p:nvSpPr>
        <p:spPr bwMode="auto">
          <a:xfrm>
            <a:off x="5486400" y="3644900"/>
            <a:ext cx="793750" cy="244792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</a:ln>
          <a:effectLst/>
        </p:spPr>
        <p:txBody>
          <a:bodyPr vert="eaVert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effectLst>
                  <a:outerShdw blurRad="38100" dist="38100" dir="2700000" algn="tl">
                    <a:srgbClr val="00660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舒适安逸</a:t>
            </a:r>
            <a:endParaRPr kumimoji="0" lang="zh-CN" altLang="en-US" sz="4000" b="1" kern="1200" cap="none" spc="0" normalizeH="0" baseline="0" noProof="0">
              <a:effectLst>
                <a:outerShdw blurRad="38100" dist="38100" dir="2700000" algn="tl">
                  <a:srgbClr val="006600"/>
                </a:outerShdw>
              </a:effectLst>
              <a:latin typeface="Arial" panose="020B0604020202020204" pitchFamily="34" charset="0"/>
              <a:ea typeface="华文行楷" pitchFamily="2" charset="-122"/>
              <a:cs typeface="+mn-cs"/>
            </a:endParaRPr>
          </a:p>
        </p:txBody>
      </p:sp>
      <p:sp>
        <p:nvSpPr>
          <p:cNvPr id="172053" name="Text Box 21"/>
          <p:cNvSpPr txBox="1">
            <a:spLocks noChangeArrowheads="1"/>
          </p:cNvSpPr>
          <p:nvPr/>
        </p:nvSpPr>
        <p:spPr bwMode="auto">
          <a:xfrm>
            <a:off x="8027988" y="3644900"/>
            <a:ext cx="793750" cy="244792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</a:ln>
          <a:effectLst/>
        </p:spPr>
        <p:txBody>
          <a:bodyPr vert="eaVert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effectLst>
                  <a:outerShdw blurRad="38100" dist="38100" dir="2700000" algn="tl">
                    <a:srgbClr val="006600"/>
                  </a:outerShdw>
                </a:effectLst>
                <a:latin typeface="Arial" panose="020B0604020202020204" pitchFamily="34" charset="0"/>
                <a:ea typeface="华文行楷" pitchFamily="2" charset="-122"/>
                <a:cs typeface="+mn-cs"/>
              </a:rPr>
              <a:t>留连忘返</a:t>
            </a:r>
            <a:endParaRPr kumimoji="0" lang="zh-CN" altLang="en-US" sz="4000" b="1" kern="1200" cap="none" spc="0" normalizeH="0" baseline="0" noProof="0">
              <a:effectLst>
                <a:outerShdw blurRad="38100" dist="38100" dir="2700000" algn="tl">
                  <a:srgbClr val="006600"/>
                </a:outerShdw>
              </a:effectLst>
              <a:latin typeface="Arial" panose="020B0604020202020204" pitchFamily="34" charset="0"/>
              <a:ea typeface="华文行楷" pitchFamily="2" charset="-122"/>
              <a:cs typeface="+mn-cs"/>
            </a:endParaRPr>
          </a:p>
        </p:txBody>
      </p:sp>
      <p:sp>
        <p:nvSpPr>
          <p:cNvPr id="172056" name="Text Box 24"/>
          <p:cNvSpPr txBox="1"/>
          <p:nvPr/>
        </p:nvSpPr>
        <p:spPr>
          <a:xfrm>
            <a:off x="2843213" y="260350"/>
            <a:ext cx="2936875" cy="923925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p>
            <a:r>
              <a:rPr lang="zh-CN" altLang="en-US" sz="5400" b="1" dirty="0">
                <a:solidFill>
                  <a:srgbClr val="CC3300"/>
                </a:solidFill>
                <a:latin typeface="Times New Roman" panose="02020603050405020304" pitchFamily="18" charset="0"/>
                <a:ea typeface="华文行楷" pitchFamily="2" charset="-122"/>
              </a:rPr>
              <a:t>自安自得</a:t>
            </a:r>
            <a:endParaRPr lang="zh-CN" altLang="en-US" sz="5400" b="1" dirty="0">
              <a:solidFill>
                <a:srgbClr val="CC3300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27666" name="WordArt 25"/>
          <p:cNvSpPr>
            <a:spLocks noTextEdit="1"/>
          </p:cNvSpPr>
          <p:nvPr/>
        </p:nvSpPr>
        <p:spPr>
          <a:xfrm>
            <a:off x="611188" y="404813"/>
            <a:ext cx="604837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研习第二段：</a:t>
            </a:r>
            <a:endParaRPr lang="zh-CN" altLang="en-US" sz="3600" b="1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  <a:tileRect/>
              </a:gradFill>
              <a:effectLst>
                <a:outerShdw dist="35921" dir="2699999" algn="ctr" rotWithShape="0">
                  <a:srgbClr val="C0C0C0">
                    <a:alpha val="79999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2058" name="Text Box 26"/>
          <p:cNvSpPr txBox="1">
            <a:spLocks noChangeArrowheads="1"/>
          </p:cNvSpPr>
          <p:nvPr/>
        </p:nvSpPr>
        <p:spPr bwMode="auto">
          <a:xfrm>
            <a:off x="827088" y="1844675"/>
            <a:ext cx="7920038" cy="38100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一、自读质疑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二、交流释疑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三、内容梳理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</p:txBody>
      </p:sp>
      <p:pic>
        <p:nvPicPr>
          <p:cNvPr id="27668" name="Picture 27" descr="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949950"/>
            <a:ext cx="9144000" cy="908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8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8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8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8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8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2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6" grpId="0"/>
      <p:bldP spid="172037" grpId="0"/>
      <p:bldP spid="172038" grpId="0"/>
      <p:bldP spid="172039" grpId="0"/>
      <p:bldP spid="172040" grpId="0" animBg="1"/>
      <p:bldP spid="172041" grpId="0" animBg="1"/>
      <p:bldP spid="172042" grpId="0" animBg="1"/>
      <p:bldP spid="172044" grpId="0" animBg="1"/>
      <p:bldP spid="172043" grpId="0" animBg="1"/>
      <p:bldP spid="172045" grpId="0" animBg="1"/>
      <p:bldP spid="172046" grpId="0" animBg="1"/>
      <p:bldP spid="172047" grpId="0" animBg="1"/>
      <p:bldP spid="172049" grpId="0" animBg="1"/>
      <p:bldP spid="172052" grpId="0" animBg="1"/>
      <p:bldP spid="172053" grpId="0" animBg="1"/>
      <p:bldP spid="172056" grpId="0" animBg="1"/>
      <p:bldP spid="172058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9858" name="AutoShape 2"/>
          <p:cNvSpPr>
            <a:spLocks noChangeArrowheads="1"/>
          </p:cNvSpPr>
          <p:nvPr/>
        </p:nvSpPr>
        <p:spPr bwMode="auto">
          <a:xfrm>
            <a:off x="3348038" y="1773238"/>
            <a:ext cx="2808288" cy="4176713"/>
          </a:xfrm>
          <a:prstGeom prst="upArrowCallout">
            <a:avLst>
              <a:gd name="adj1" fmla="val 7065"/>
              <a:gd name="adj2" fmla="val 15208"/>
              <a:gd name="adj3" fmla="val 22275"/>
              <a:gd name="adj4" fmla="val 76167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9867" name="Text Box 11"/>
          <p:cNvSpPr txBox="1">
            <a:spLocks noChangeArrowheads="1"/>
          </p:cNvSpPr>
          <p:nvPr/>
        </p:nvSpPr>
        <p:spPr bwMode="auto">
          <a:xfrm>
            <a:off x="3419475" y="2852738"/>
            <a:ext cx="2592388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1" lang="zh-CN" altLang="en-US" sz="4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重审心志</a:t>
            </a:r>
            <a:endParaRPr kumimoji="1" lang="zh-CN" altLang="en-US" sz="4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9868" name="Text Box 12"/>
          <p:cNvSpPr txBox="1">
            <a:spLocks noChangeArrowheads="1"/>
          </p:cNvSpPr>
          <p:nvPr/>
        </p:nvSpPr>
        <p:spPr bwMode="auto">
          <a:xfrm>
            <a:off x="3132138" y="3573463"/>
            <a:ext cx="3097213" cy="7620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1" lang="zh-CN" altLang="en-US" sz="4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亲人倾谈</a:t>
            </a:r>
            <a:endParaRPr kumimoji="1" lang="zh-CN" altLang="en-US" sz="4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9869" name="Text Box 13"/>
          <p:cNvSpPr txBox="1">
            <a:spLocks noChangeArrowheads="1"/>
          </p:cNvSpPr>
          <p:nvPr/>
        </p:nvSpPr>
        <p:spPr bwMode="auto">
          <a:xfrm>
            <a:off x="2916238" y="4292600"/>
            <a:ext cx="3600450" cy="7620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1" lang="zh-CN" altLang="en-US" sz="4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出游方式</a:t>
            </a:r>
            <a:endParaRPr kumimoji="1" lang="zh-CN" altLang="en-US" sz="4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9870" name="Text Box 14"/>
          <p:cNvSpPr txBox="1">
            <a:spLocks noChangeArrowheads="1"/>
          </p:cNvSpPr>
          <p:nvPr/>
        </p:nvSpPr>
        <p:spPr bwMode="auto">
          <a:xfrm>
            <a:off x="2843213" y="5013325"/>
            <a:ext cx="3671888" cy="7620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1" lang="zh-CN" altLang="en-US" sz="4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所见所感</a:t>
            </a:r>
            <a:endParaRPr kumimoji="1" lang="zh-CN" altLang="en-US" sz="4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9872" name="Text Box 16"/>
          <p:cNvSpPr txBox="1"/>
          <p:nvPr/>
        </p:nvSpPr>
        <p:spPr>
          <a:xfrm>
            <a:off x="3059113" y="836613"/>
            <a:ext cx="3384550" cy="990600"/>
          </a:xfrm>
          <a:prstGeom prst="rect">
            <a:avLst/>
          </a:prstGeom>
          <a:noFill/>
          <a:ln w="76200" cap="flat" cmpd="tri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/>
            <a:r>
              <a:rPr lang="zh-CN" altLang="en-US" sz="5400" b="1" dirty="0">
                <a:solidFill>
                  <a:srgbClr val="CC3300"/>
                </a:solidFill>
                <a:latin typeface="Times New Roman" panose="02020603050405020304" pitchFamily="18" charset="0"/>
                <a:ea typeface="华文彩云" pitchFamily="2" charset="-122"/>
              </a:rPr>
              <a:t>出游之乐</a:t>
            </a:r>
            <a:endParaRPr lang="zh-CN" altLang="en-US" sz="5400" b="1" dirty="0">
              <a:solidFill>
                <a:srgbClr val="CC3300"/>
              </a:solidFill>
              <a:latin typeface="Times New Roman" panose="02020603050405020304" pitchFamily="18" charset="0"/>
              <a:ea typeface="华文彩云" pitchFamily="2" charset="-122"/>
            </a:endParaRPr>
          </a:p>
        </p:txBody>
      </p:sp>
      <p:sp>
        <p:nvSpPr>
          <p:cNvPr id="249874" name="Text Box 18"/>
          <p:cNvSpPr txBox="1"/>
          <p:nvPr/>
        </p:nvSpPr>
        <p:spPr>
          <a:xfrm>
            <a:off x="2727325" y="60404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49875" name="Picture 19" descr="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5791200"/>
            <a:ext cx="6858000" cy="73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9876" name="Text Box 20"/>
          <p:cNvSpPr txBox="1"/>
          <p:nvPr/>
        </p:nvSpPr>
        <p:spPr>
          <a:xfrm>
            <a:off x="8442325" y="60404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683" name="Text Box 21"/>
          <p:cNvSpPr txBox="1"/>
          <p:nvPr/>
        </p:nvSpPr>
        <p:spPr>
          <a:xfrm>
            <a:off x="8289925" y="59642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684" name="Text Box 22"/>
          <p:cNvSpPr txBox="1"/>
          <p:nvPr/>
        </p:nvSpPr>
        <p:spPr>
          <a:xfrm>
            <a:off x="8213725" y="60404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9879" name="AutoShape 23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0" y="6324600"/>
            <a:ext cx="685800" cy="5334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49880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09600" y="6324600"/>
            <a:ext cx="609600" cy="5334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8687" name="Text Box 25"/>
          <p:cNvSpPr txBox="1"/>
          <p:nvPr/>
        </p:nvSpPr>
        <p:spPr>
          <a:xfrm>
            <a:off x="8213725" y="61166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8688" name="Picture 26" descr="ros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5867400"/>
            <a:ext cx="822325" cy="77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9" name="WordArt 29"/>
          <p:cNvSpPr>
            <a:spLocks noTextEdit="1"/>
          </p:cNvSpPr>
          <p:nvPr/>
        </p:nvSpPr>
        <p:spPr>
          <a:xfrm>
            <a:off x="611188" y="404813"/>
            <a:ext cx="604837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研习第三段：</a:t>
            </a:r>
            <a:endParaRPr lang="zh-CN" altLang="en-US" sz="3600" b="1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  <a:tileRect/>
              </a:gradFill>
              <a:effectLst>
                <a:outerShdw dist="35921" dir="2699999" algn="ctr" rotWithShape="0">
                  <a:srgbClr val="C0C0C0">
                    <a:alpha val="79999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9886" name="Text Box 30"/>
          <p:cNvSpPr txBox="1">
            <a:spLocks noChangeArrowheads="1"/>
          </p:cNvSpPr>
          <p:nvPr/>
        </p:nvSpPr>
        <p:spPr bwMode="auto">
          <a:xfrm>
            <a:off x="827088" y="1844675"/>
            <a:ext cx="7920038" cy="38100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一、自读质疑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二、交流释疑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三、内容梳理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8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86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86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8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86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86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49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49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49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24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8" grpId="0" animBg="1"/>
      <p:bldP spid="249867" grpId="0"/>
      <p:bldP spid="249868" grpId="0"/>
      <p:bldP spid="249869" grpId="0"/>
      <p:bldP spid="249870" grpId="0"/>
      <p:bldP spid="249872" grpId="0" animBg="1"/>
      <p:bldP spid="249874" grpId="0"/>
      <p:bldP spid="249876" grpId="0"/>
      <p:bldP spid="249886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0882" name="Text Box 2"/>
          <p:cNvSpPr txBox="1">
            <a:spLocks noChangeArrowheads="1"/>
          </p:cNvSpPr>
          <p:nvPr/>
        </p:nvSpPr>
        <p:spPr bwMode="auto">
          <a:xfrm>
            <a:off x="900113" y="2060575"/>
            <a:ext cx="2713038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400" b="1" u="sng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承上而问</a:t>
            </a:r>
            <a:endParaRPr kumimoji="1" lang="zh-CN" altLang="en-US" sz="4400" b="1" u="sng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0883" name="Text Box 3"/>
          <p:cNvSpPr txBox="1">
            <a:spLocks noChangeArrowheads="1"/>
          </p:cNvSpPr>
          <p:nvPr/>
        </p:nvSpPr>
        <p:spPr bwMode="auto">
          <a:xfrm>
            <a:off x="4787900" y="1628775"/>
            <a:ext cx="273208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0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委心任去留</a:t>
            </a:r>
            <a:endParaRPr kumimoji="1" lang="zh-CN" altLang="en-US" sz="4000" b="1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4859338" y="2565400"/>
            <a:ext cx="2732088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0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遑遑欲何之</a:t>
            </a:r>
            <a:endParaRPr kumimoji="1" lang="zh-CN" altLang="en-US" sz="4000" b="1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755650" y="3573463"/>
            <a:ext cx="2786063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400" b="1" u="sng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自我解答</a:t>
            </a:r>
            <a:endParaRPr kumimoji="1" lang="zh-CN" altLang="en-US" sz="4400" b="1" u="sng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0886" name="Text Box 6"/>
          <p:cNvSpPr txBox="1"/>
          <p:nvPr/>
        </p:nvSpPr>
        <p:spPr>
          <a:xfrm>
            <a:off x="4859338" y="3284538"/>
            <a:ext cx="272415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000" b="1" dirty="0">
                <a:solidFill>
                  <a:srgbClr val="CC0099"/>
                </a:solidFill>
                <a:latin typeface="Times New Roman" panose="02020603050405020304" pitchFamily="18" charset="0"/>
                <a:ea typeface="华文行楷" pitchFamily="2" charset="-122"/>
              </a:rPr>
              <a:t>富贵    帝乡</a:t>
            </a:r>
            <a:endParaRPr lang="zh-CN" altLang="en-US" sz="4000" b="1" dirty="0">
              <a:solidFill>
                <a:srgbClr val="CC00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250887" name="Text Box 7"/>
          <p:cNvSpPr txBox="1"/>
          <p:nvPr/>
        </p:nvSpPr>
        <p:spPr>
          <a:xfrm>
            <a:off x="4643438" y="4292600"/>
            <a:ext cx="4298950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600" b="1" dirty="0">
                <a:solidFill>
                  <a:srgbClr val="CC0099"/>
                </a:solidFill>
                <a:latin typeface="Times New Roman" panose="02020603050405020304" pitchFamily="18" charset="0"/>
                <a:ea typeface="华文行楷" pitchFamily="2" charset="-122"/>
              </a:rPr>
              <a:t>热衷农事    纵情山水</a:t>
            </a:r>
            <a:endParaRPr lang="zh-CN" altLang="en-US" sz="3600" b="1" dirty="0">
              <a:solidFill>
                <a:srgbClr val="CC0099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  <p:sp>
        <p:nvSpPr>
          <p:cNvPr id="250888" name="Text Box 8"/>
          <p:cNvSpPr txBox="1"/>
          <p:nvPr/>
        </p:nvSpPr>
        <p:spPr>
          <a:xfrm>
            <a:off x="1116013" y="5157788"/>
            <a:ext cx="2419350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400" b="1" u="sng" dirty="0">
                <a:solidFill>
                  <a:srgbClr val="FF0066"/>
                </a:solidFill>
                <a:latin typeface="Times New Roman" panose="02020603050405020304" pitchFamily="18" charset="0"/>
                <a:ea typeface="华文中宋" pitchFamily="2" charset="-122"/>
              </a:rPr>
              <a:t>卒章显志</a:t>
            </a:r>
            <a:endParaRPr lang="zh-CN" altLang="en-US" sz="4400" b="1" u="sng" dirty="0">
              <a:solidFill>
                <a:srgbClr val="FF0066"/>
              </a:solidFill>
              <a:latin typeface="Times New Roman" panose="02020603050405020304" pitchFamily="18" charset="0"/>
              <a:ea typeface="华文中宋" pitchFamily="2" charset="-122"/>
            </a:endParaRPr>
          </a:p>
        </p:txBody>
      </p:sp>
      <p:sp>
        <p:nvSpPr>
          <p:cNvPr id="250889" name="Text Box 9"/>
          <p:cNvSpPr txBox="1">
            <a:spLocks noChangeArrowheads="1"/>
          </p:cNvSpPr>
          <p:nvPr/>
        </p:nvSpPr>
        <p:spPr bwMode="auto">
          <a:xfrm>
            <a:off x="4932363" y="5157788"/>
            <a:ext cx="287972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40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乐天安命</a:t>
            </a:r>
            <a:endParaRPr kumimoji="1" lang="zh-CN" altLang="en-US" sz="40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50890" name="AutoShape 10"/>
          <p:cNvSpPr/>
          <p:nvPr/>
        </p:nvSpPr>
        <p:spPr>
          <a:xfrm>
            <a:off x="4572000" y="1844675"/>
            <a:ext cx="304800" cy="1295400"/>
          </a:xfrm>
          <a:prstGeom prst="leftBracket">
            <a:avLst>
              <a:gd name="adj" fmla="val 35416"/>
            </a:avLst>
          </a:prstGeom>
          <a:noFill/>
          <a:ln w="9525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0891" name="AutoShape 11"/>
          <p:cNvSpPr/>
          <p:nvPr/>
        </p:nvSpPr>
        <p:spPr>
          <a:xfrm>
            <a:off x="4572000" y="3573463"/>
            <a:ext cx="304800" cy="1219200"/>
          </a:xfrm>
          <a:prstGeom prst="leftBracket">
            <a:avLst>
              <a:gd name="adj" fmla="val 33333"/>
            </a:avLst>
          </a:prstGeom>
          <a:noFill/>
          <a:ln w="9525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0892" name="AutoShape 12"/>
          <p:cNvSpPr>
            <a:spLocks noChangeArrowheads="1"/>
          </p:cNvSpPr>
          <p:nvPr/>
        </p:nvSpPr>
        <p:spPr bwMode="auto">
          <a:xfrm>
            <a:off x="3708400" y="5373688"/>
            <a:ext cx="914400" cy="3048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50893" name="AutoShape 13"/>
          <p:cNvSpPr>
            <a:spLocks noChangeArrowheads="1"/>
          </p:cNvSpPr>
          <p:nvPr/>
        </p:nvSpPr>
        <p:spPr bwMode="auto">
          <a:xfrm>
            <a:off x="3563938" y="3933825"/>
            <a:ext cx="914400" cy="3048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50894" name="AutoShape 14"/>
          <p:cNvSpPr>
            <a:spLocks noChangeArrowheads="1"/>
          </p:cNvSpPr>
          <p:nvPr/>
        </p:nvSpPr>
        <p:spPr bwMode="auto">
          <a:xfrm>
            <a:off x="3563938" y="2349500"/>
            <a:ext cx="914400" cy="3048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50895" name="Text Box 15"/>
          <p:cNvSpPr txBox="1"/>
          <p:nvPr/>
        </p:nvSpPr>
        <p:spPr>
          <a:xfrm>
            <a:off x="8137525" y="58880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0896" name="AutoShape 1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0" y="6248400"/>
            <a:ext cx="685800" cy="6096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50897" name="AutoShape 17"/>
          <p:cNvSpPr>
            <a:spLocks noChangeArrowheads="1"/>
          </p:cNvSpPr>
          <p:nvPr/>
        </p:nvSpPr>
        <p:spPr bwMode="auto">
          <a:xfrm>
            <a:off x="2268538" y="2924175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50898" name="AutoShape 18"/>
          <p:cNvSpPr>
            <a:spLocks noChangeArrowheads="1"/>
          </p:cNvSpPr>
          <p:nvPr/>
        </p:nvSpPr>
        <p:spPr bwMode="auto">
          <a:xfrm>
            <a:off x="2268538" y="4508500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29715" name="Text Box 23"/>
          <p:cNvSpPr txBox="1"/>
          <p:nvPr/>
        </p:nvSpPr>
        <p:spPr>
          <a:xfrm>
            <a:off x="8137525" y="5811838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9716" name="Picture 24" descr="rose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3175" y="5189538"/>
            <a:ext cx="1520825" cy="1668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17" name="WordArt 25"/>
          <p:cNvSpPr>
            <a:spLocks noTextEdit="1"/>
          </p:cNvSpPr>
          <p:nvPr/>
        </p:nvSpPr>
        <p:spPr>
          <a:xfrm>
            <a:off x="684213" y="404813"/>
            <a:ext cx="604837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研习第四段：</a:t>
            </a:r>
            <a:endParaRPr lang="zh-CN" altLang="en-US" sz="3600" b="1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  <a:tileRect/>
              </a:gradFill>
              <a:effectLst>
                <a:outerShdw dist="35921" dir="2699999" algn="ctr" rotWithShape="0">
                  <a:srgbClr val="C0C0C0">
                    <a:alpha val="79999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0906" name="Text Box 26"/>
          <p:cNvSpPr txBox="1">
            <a:spLocks noChangeArrowheads="1"/>
          </p:cNvSpPr>
          <p:nvPr/>
        </p:nvSpPr>
        <p:spPr bwMode="auto">
          <a:xfrm>
            <a:off x="250825" y="1773238"/>
            <a:ext cx="8893175" cy="38100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一、自读质疑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二、交流释疑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32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三、内容梳理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6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6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6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6">
                                            <p:txEl>
                                              <p:charRg st="8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6">
                                            <p:txEl>
                                              <p:charRg st="16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0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0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50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50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0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0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25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3" dur="500"/>
                                        <p:tgtEl>
                                          <p:spTgt spid="25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/>
      <p:bldP spid="250883" grpId="0"/>
      <p:bldP spid="250884" grpId="0"/>
      <p:bldP spid="250885" grpId="0"/>
      <p:bldP spid="250886" grpId="0"/>
      <p:bldP spid="250887" grpId="0"/>
      <p:bldP spid="250888" grpId="0"/>
      <p:bldP spid="250889" grpId="0"/>
      <p:bldP spid="250890" grpId="0" animBg="1"/>
      <p:bldP spid="250891" grpId="0" animBg="1"/>
      <p:bldP spid="250892" grpId="0" animBg="1"/>
      <p:bldP spid="250893" grpId="0" animBg="1"/>
      <p:bldP spid="250894" grpId="0" animBg="1"/>
      <p:bldP spid="250895" grpId="0"/>
      <p:bldP spid="250897" grpId="0" animBg="1"/>
      <p:bldP spid="250898" grpId="0" animBg="1"/>
      <p:bldP spid="250906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2" name="Picture 2" descr="FRAME0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76200"/>
            <a:ext cx="9067800" cy="67818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46116" name="Text Box 4"/>
          <p:cNvSpPr txBox="1"/>
          <p:nvPr/>
        </p:nvSpPr>
        <p:spPr>
          <a:xfrm>
            <a:off x="609600" y="2286000"/>
            <a:ext cx="793750" cy="23622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归去来兮</a:t>
            </a: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17" name="AutoShape 5"/>
          <p:cNvSpPr/>
          <p:nvPr/>
        </p:nvSpPr>
        <p:spPr bwMode="auto">
          <a:xfrm>
            <a:off x="1547813" y="1484313"/>
            <a:ext cx="228600" cy="4267200"/>
          </a:xfrm>
          <a:prstGeom prst="leftBrace">
            <a:avLst>
              <a:gd name="adj1" fmla="val 155556"/>
              <a:gd name="adj2" fmla="val 50000"/>
            </a:avLst>
          </a:prstGeom>
          <a:noFill/>
          <a:ln w="57150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18" name="Text Box 6"/>
          <p:cNvSpPr txBox="1"/>
          <p:nvPr/>
        </p:nvSpPr>
        <p:spPr>
          <a:xfrm>
            <a:off x="4356100" y="1052513"/>
            <a:ext cx="20574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自责自慰</a:t>
            </a:r>
            <a:endParaRPr lang="zh-CN" altLang="en-US" sz="32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19" name="Line 7"/>
          <p:cNvSpPr>
            <a:spLocks noChangeShapeType="1"/>
          </p:cNvSpPr>
          <p:nvPr/>
        </p:nvSpPr>
        <p:spPr bwMode="auto">
          <a:xfrm flipV="1">
            <a:off x="3492500" y="1412875"/>
            <a:ext cx="8382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20" name="Text Box 8"/>
          <p:cNvSpPr txBox="1"/>
          <p:nvPr/>
        </p:nvSpPr>
        <p:spPr>
          <a:xfrm>
            <a:off x="2195513" y="1196975"/>
            <a:ext cx="13684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归思</a:t>
            </a:r>
            <a:endParaRPr lang="zh-CN" altLang="en-US" sz="32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21" name="Text Box 9"/>
          <p:cNvSpPr txBox="1"/>
          <p:nvPr/>
        </p:nvSpPr>
        <p:spPr>
          <a:xfrm>
            <a:off x="6300788" y="3213100"/>
            <a:ext cx="2057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自安自得</a:t>
            </a:r>
            <a:endParaRPr lang="zh-CN" altLang="en-US" sz="32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22" name="AutoShape 10"/>
          <p:cNvSpPr/>
          <p:nvPr/>
        </p:nvSpPr>
        <p:spPr bwMode="auto">
          <a:xfrm>
            <a:off x="3962400" y="2286000"/>
            <a:ext cx="104775" cy="2366963"/>
          </a:xfrm>
          <a:prstGeom prst="leftBracket">
            <a:avLst>
              <a:gd name="adj" fmla="val 188258"/>
            </a:avLst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23" name="Text Box 11"/>
          <p:cNvSpPr txBox="1"/>
          <p:nvPr/>
        </p:nvSpPr>
        <p:spPr>
          <a:xfrm>
            <a:off x="4191000" y="1981200"/>
            <a:ext cx="2438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归途之乐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24" name="Text Box 12"/>
          <p:cNvSpPr txBox="1"/>
          <p:nvPr/>
        </p:nvSpPr>
        <p:spPr>
          <a:xfrm>
            <a:off x="4191000" y="2743200"/>
            <a:ext cx="2362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室中之乐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25" name="Text Box 13"/>
          <p:cNvSpPr txBox="1"/>
          <p:nvPr/>
        </p:nvSpPr>
        <p:spPr>
          <a:xfrm>
            <a:off x="4191000" y="3505200"/>
            <a:ext cx="2438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园中之乐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26" name="Text Box 14"/>
          <p:cNvSpPr txBox="1"/>
          <p:nvPr/>
        </p:nvSpPr>
        <p:spPr>
          <a:xfrm>
            <a:off x="4191000" y="4267200"/>
            <a:ext cx="25146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出游之乐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27" name="Text Box 15"/>
          <p:cNvSpPr txBox="1"/>
          <p:nvPr/>
        </p:nvSpPr>
        <p:spPr>
          <a:xfrm>
            <a:off x="4500563" y="5661025"/>
            <a:ext cx="2057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乐天安命</a:t>
            </a:r>
            <a:endParaRPr lang="zh-CN" altLang="en-US" sz="32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28" name="Line 16"/>
          <p:cNvSpPr>
            <a:spLocks noChangeShapeType="1"/>
          </p:cNvSpPr>
          <p:nvPr/>
        </p:nvSpPr>
        <p:spPr bwMode="auto">
          <a:xfrm>
            <a:off x="3810000" y="5410200"/>
            <a:ext cx="8382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29" name="Text Box 17"/>
          <p:cNvSpPr txBox="1"/>
          <p:nvPr/>
        </p:nvSpPr>
        <p:spPr>
          <a:xfrm>
            <a:off x="4572000" y="5105400"/>
            <a:ext cx="19446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厌恶富贵</a:t>
            </a:r>
            <a:endParaRPr lang="zh-CN" altLang="en-US" sz="3200" b="1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30" name="Text Box 18"/>
          <p:cNvSpPr txBox="1"/>
          <p:nvPr/>
        </p:nvSpPr>
        <p:spPr>
          <a:xfrm>
            <a:off x="6096000" y="1143000"/>
            <a:ext cx="2057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（缘由）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31" name="Text Box 19"/>
          <p:cNvSpPr txBox="1"/>
          <p:nvPr/>
        </p:nvSpPr>
        <p:spPr>
          <a:xfrm>
            <a:off x="6300788" y="5373688"/>
            <a:ext cx="17160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（主旨）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6137" name="Text Box 25"/>
          <p:cNvSpPr txBox="1">
            <a:spLocks noChangeArrowheads="1"/>
          </p:cNvSpPr>
          <p:nvPr/>
        </p:nvSpPr>
        <p:spPr bwMode="auto">
          <a:xfrm>
            <a:off x="2176463" y="2976563"/>
            <a:ext cx="1027113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归田</a:t>
            </a:r>
            <a:endParaRPr kumimoji="0" lang="zh-CN" altLang="en-US" sz="32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38" name="Text Box 26"/>
          <p:cNvSpPr txBox="1">
            <a:spLocks noChangeArrowheads="1"/>
          </p:cNvSpPr>
          <p:nvPr/>
        </p:nvSpPr>
        <p:spPr bwMode="auto">
          <a:xfrm>
            <a:off x="2124075" y="5157788"/>
            <a:ext cx="1512888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归心</a:t>
            </a:r>
            <a:endParaRPr kumimoji="0" lang="zh-CN" altLang="en-US" sz="32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39" name="AutoShape 27"/>
          <p:cNvSpPr/>
          <p:nvPr/>
        </p:nvSpPr>
        <p:spPr bwMode="auto">
          <a:xfrm flipH="1">
            <a:off x="6011863" y="2276475"/>
            <a:ext cx="288925" cy="2592388"/>
          </a:xfrm>
          <a:prstGeom prst="leftBrace">
            <a:avLst>
              <a:gd name="adj1" fmla="val 74771"/>
              <a:gd name="adj2" fmla="val 50000"/>
            </a:avLst>
          </a:prstGeom>
          <a:noFill/>
          <a:ln w="57150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40" name="Text Box 28"/>
          <p:cNvSpPr txBox="1">
            <a:spLocks noChangeArrowheads="1"/>
          </p:cNvSpPr>
          <p:nvPr/>
        </p:nvSpPr>
        <p:spPr bwMode="auto">
          <a:xfrm>
            <a:off x="735013" y="312738"/>
            <a:ext cx="2613025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探究方式</a:t>
            </a:r>
            <a:endParaRPr kumimoji="0" lang="zh-CN" altLang="en-US" sz="24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41" name="Text Box 29"/>
          <p:cNvSpPr txBox="1">
            <a:spLocks noChangeArrowheads="1"/>
          </p:cNvSpPr>
          <p:nvPr/>
        </p:nvSpPr>
        <p:spPr bwMode="auto">
          <a:xfrm>
            <a:off x="8316913" y="1773238"/>
            <a:ext cx="611188" cy="34559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eaVert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直接抒情</a:t>
            </a:r>
            <a:r>
              <a:rPr kumimoji="0" lang="en-US" altLang="zh-CN" sz="28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+</a:t>
            </a:r>
            <a:r>
              <a:rPr kumimoji="0" lang="zh-CN" altLang="en-US" sz="28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间接抒情</a:t>
            </a:r>
            <a:endParaRPr kumimoji="0" lang="zh-CN" altLang="en-US" sz="28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6142" name="AutoShape 30"/>
          <p:cNvSpPr/>
          <p:nvPr/>
        </p:nvSpPr>
        <p:spPr bwMode="auto">
          <a:xfrm flipH="1">
            <a:off x="7956550" y="1341438"/>
            <a:ext cx="227013" cy="4319588"/>
          </a:xfrm>
          <a:prstGeom prst="leftBrace">
            <a:avLst>
              <a:gd name="adj1" fmla="val 158566"/>
              <a:gd name="adj2" fmla="val 50000"/>
            </a:avLst>
          </a:prstGeom>
          <a:noFill/>
          <a:ln w="57150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46143" name="Line 31"/>
          <p:cNvSpPr>
            <a:spLocks noChangeShapeType="1"/>
          </p:cNvSpPr>
          <p:nvPr/>
        </p:nvSpPr>
        <p:spPr bwMode="auto">
          <a:xfrm>
            <a:off x="3132138" y="3357563"/>
            <a:ext cx="8382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6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6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611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34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612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34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46118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613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6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6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346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34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46123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4612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46125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46126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34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4612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6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6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500"/>
                                        <p:tgtEl>
                                          <p:spTgt spid="346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46129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4612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346131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5" dur="500"/>
                                        <p:tgtEl>
                                          <p:spTgt spid="346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46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46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6" grpId="0" build="p"/>
      <p:bldP spid="346117" grpId="0" animBg="1"/>
      <p:bldP spid="346118" grpId="0" build="p"/>
      <p:bldP spid="346120" grpId="0" build="p"/>
      <p:bldP spid="346121" grpId="0" build="p"/>
      <p:bldP spid="346122" grpId="0" animBg="1"/>
      <p:bldP spid="346123" grpId="0" build="p"/>
      <p:bldP spid="346124" grpId="0" build="p"/>
      <p:bldP spid="346125" grpId="0" build="p"/>
      <p:bldP spid="346126" grpId="0" build="p"/>
      <p:bldP spid="346127" grpId="0" build="p"/>
      <p:bldP spid="346129" grpId="0" build="p"/>
      <p:bldP spid="346130" grpId="0" build="p"/>
      <p:bldP spid="346131" grpId="0" build="p"/>
      <p:bldP spid="346137" grpId="0"/>
      <p:bldP spid="346138" grpId="0"/>
      <p:bldP spid="346139" grpId="0" animBg="1"/>
      <p:bldP spid="346140" grpId="0"/>
      <p:bldP spid="346141" grpId="0"/>
      <p:bldP spid="3461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6" name="Text Box 2"/>
          <p:cNvSpPr txBox="1"/>
          <p:nvPr/>
        </p:nvSpPr>
        <p:spPr>
          <a:xfrm>
            <a:off x="762000" y="609600"/>
            <a:ext cx="14478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</a:pPr>
            <a:r>
              <a:rPr lang="zh-CN" altLang="en-US" sz="4800" b="1" dirty="0">
                <a:solidFill>
                  <a:srgbClr val="FF3300"/>
                </a:solidFill>
                <a:latin typeface="Times New Roman" panose="02020603050405020304" pitchFamily="18" charset="0"/>
                <a:ea typeface="华文新魏" pitchFamily="2" charset="-122"/>
              </a:rPr>
              <a:t>讨论</a:t>
            </a:r>
            <a:endParaRPr lang="zh-CN" altLang="en-US" sz="4800" b="1" dirty="0">
              <a:solidFill>
                <a:srgbClr val="FF3300"/>
              </a:solidFill>
              <a:latin typeface="Times New Roman" panose="02020603050405020304" pitchFamily="18" charset="0"/>
              <a:ea typeface="华文新魏" pitchFamily="2" charset="-122"/>
            </a:endParaRPr>
          </a:p>
        </p:txBody>
      </p:sp>
      <p:sp>
        <p:nvSpPr>
          <p:cNvPr id="31747" name="Text Box 3"/>
          <p:cNvSpPr txBox="1"/>
          <p:nvPr/>
        </p:nvSpPr>
        <p:spPr>
          <a:xfrm>
            <a:off x="1447800" y="1752600"/>
            <a:ext cx="5943600" cy="36623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</a:pP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</a:t>
            </a:r>
            <a:r>
              <a:rPr lang="zh-CN" altLang="en-US" sz="36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有人认为本文结尾一句“聊乘化以归尽，乐夫天命复奚疑？”包含着悲观消极的思想，试结合全文内容，谈谈你的看法。 </a:t>
            </a:r>
            <a:endParaRPr lang="zh-CN" altLang="en-US" sz="3600" b="1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  <a:buClr>
                <a:srgbClr val="A50021"/>
              </a:buClr>
              <a:buSzPct val="75000"/>
              <a:buFont typeface="Wingdings" panose="05000000000000000000" pitchFamily="2" charset="2"/>
            </a:pPr>
            <a:endParaRPr lang="en-US" altLang="zh-CN" sz="3600" b="1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02" name="Rectangle 2"/>
          <p:cNvSpPr>
            <a:spLocks noGrp="1" noRot="1" noChangeArrowheads="1"/>
          </p:cNvSpPr>
          <p:nvPr>
            <p:ph idx="1"/>
          </p:nvPr>
        </p:nvSpPr>
        <p:spPr>
          <a:xfrm>
            <a:off x="762000" y="1066800"/>
            <a:ext cx="7467600" cy="4876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4572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3600" b="1" i="0" u="none" strike="noStrike" kern="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 </a:t>
            </a:r>
            <a:r>
              <a:rPr kumimoji="0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对这样的思想不能简单肤浅地打上消极二字。陶渊明的思想确实消极了一些，我们不宜提倡。但我们应该深入一层地理解。官场的庸俗，平民生活的质朴自由，使作者看到在大自然中才是生命正途。这种率真愤激的抒发至少比有些士大夫的矫揉造作的高义更有意义。</a:t>
            </a:r>
            <a:endParaRPr kumimoji="0" lang="zh-CN" altLang="en-US" sz="3600" b="1" i="0" u="none" strike="noStrike" kern="0" cap="none" spc="0" normalizeH="0" baseline="0" noProof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2">
                                            <p:txEl>
                                              <p:charRg st="0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02">
                                            <p:txEl>
                                              <p:charRg st="0" end="1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379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4131" name="Text Box 3"/>
          <p:cNvSpPr txBox="1">
            <a:spLocks noChangeArrowheads="1"/>
          </p:cNvSpPr>
          <p:nvPr/>
        </p:nvSpPr>
        <p:spPr bwMode="auto">
          <a:xfrm>
            <a:off x="3352800" y="981075"/>
            <a:ext cx="5791200" cy="22860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探讨：</a:t>
            </a:r>
            <a:endParaRPr kumimoji="0" lang="zh-CN" altLang="en-US" sz="60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endParaRPr kumimoji="0" lang="zh-CN" altLang="en-US" sz="2400" b="1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0" lang="zh-CN" altLang="en-US" sz="6000" b="1" kern="1200" cap="none" spc="0" normalizeH="0" baseline="0" noProof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华文隶书" pitchFamily="2" charset="-122"/>
                <a:cs typeface="+mn-cs"/>
              </a:rPr>
              <a:t>陶渊明的</a:t>
            </a:r>
            <a:endParaRPr kumimoji="0" lang="zh-CN" altLang="en-US" sz="6000" b="1" kern="1200" cap="none" spc="0" normalizeH="0" baseline="0" noProof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华文隶书" pitchFamily="2" charset="-122"/>
              <a:cs typeface="+mn-cs"/>
            </a:endParaRPr>
          </a:p>
        </p:txBody>
      </p:sp>
      <p:sp>
        <p:nvSpPr>
          <p:cNvPr id="304132" name="Text Box 4"/>
          <p:cNvSpPr txBox="1"/>
          <p:nvPr/>
        </p:nvSpPr>
        <p:spPr>
          <a:xfrm>
            <a:off x="4787900" y="4076700"/>
            <a:ext cx="2274888" cy="131127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8000" b="1" dirty="0">
                <a:solidFill>
                  <a:srgbClr val="0000FF"/>
                </a:solidFill>
                <a:latin typeface="Times New Roman" panose="02020603050405020304" pitchFamily="18" charset="0"/>
                <a:ea typeface="华文行楷" pitchFamily="2" charset="-122"/>
              </a:rPr>
              <a:t>“</a:t>
            </a:r>
            <a:r>
              <a:rPr lang="zh-CN" altLang="en-US" sz="8000" b="1" dirty="0">
                <a:solidFill>
                  <a:srgbClr val="0000FF"/>
                </a:solidFill>
                <a:latin typeface="Times New Roman" panose="02020603050405020304" pitchFamily="18" charset="0"/>
                <a:ea typeface="华文行楷" pitchFamily="2" charset="-122"/>
              </a:rPr>
              <a:t>隐”</a:t>
            </a:r>
            <a:endParaRPr lang="zh-CN" altLang="en-US" sz="8000" b="1" dirty="0">
              <a:solidFill>
                <a:srgbClr val="0000FF"/>
              </a:solidFill>
              <a:latin typeface="Times New Roman" panose="02020603050405020304" pitchFamily="18" charset="0"/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4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4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04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04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1" grpId="0"/>
      <p:bldP spid="3041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65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闲适自在</a:t>
            </a:r>
            <a:endParaRPr kumimoji="0" lang="zh-CN" altLang="en-US" sz="4400" b="1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9" name="Picture 4" descr="xxx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1628775"/>
            <a:ext cx="9144000" cy="5229225"/>
          </a:xfrm>
          <a:ln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5842" name="Picture 4" descr="yuan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403350" y="260350"/>
            <a:ext cx="7561263" cy="6597650"/>
          </a:xfrm>
          <a:ln/>
        </p:spPr>
      </p:pic>
      <p:sp>
        <p:nvSpPr>
          <p:cNvPr id="367621" name="Text Box 5"/>
          <p:cNvSpPr txBox="1">
            <a:spLocks noChangeArrowheads="1"/>
          </p:cNvSpPr>
          <p:nvPr/>
        </p:nvSpPr>
        <p:spPr bwMode="auto">
          <a:xfrm>
            <a:off x="250825" y="1916113"/>
            <a:ext cx="733425" cy="22336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eaVert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固穷守节</a:t>
            </a:r>
            <a:endParaRPr kumimoji="0" lang="zh-CN" altLang="en-US" sz="36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6866" name="Picture 4" descr="r124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250825" y="260350"/>
            <a:ext cx="7058025" cy="6597650"/>
          </a:xfrm>
          <a:ln/>
        </p:spPr>
      </p:pic>
      <p:sp>
        <p:nvSpPr>
          <p:cNvPr id="368645" name="Text Box 5"/>
          <p:cNvSpPr txBox="1"/>
          <p:nvPr/>
        </p:nvSpPr>
        <p:spPr>
          <a:xfrm>
            <a:off x="7772400" y="1600200"/>
            <a:ext cx="854075" cy="2743200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00FF"/>
                </a:solidFill>
                <a:latin typeface="方正舒体" pitchFamily="2" charset="-122"/>
                <a:ea typeface="方正舒体" pitchFamily="2" charset="-122"/>
              </a:rPr>
              <a:t>淡泊明志</a:t>
            </a:r>
            <a:endParaRPr lang="zh-CN" altLang="en-US" sz="4400" b="1" dirty="0">
              <a:solidFill>
                <a:srgbClr val="0000FF"/>
              </a:solidFill>
              <a:latin typeface="方正舒体" pitchFamily="2" charset="-122"/>
              <a:ea typeface="方正舒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9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4400" b="1" i="0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1" name="Picture 4" descr="r14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260350"/>
            <a:ext cx="9144000" cy="4897438"/>
          </a:xfrm>
          <a:ln/>
        </p:spPr>
      </p:pic>
      <p:sp>
        <p:nvSpPr>
          <p:cNvPr id="37892" name="Text Box 7"/>
          <p:cNvSpPr txBox="1"/>
          <p:nvPr/>
        </p:nvSpPr>
        <p:spPr>
          <a:xfrm>
            <a:off x="5435600" y="5589588"/>
            <a:ext cx="32607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诗酒琴书</a:t>
            </a:r>
            <a:endParaRPr lang="zh-CN" altLang="en-US" sz="3600" b="1" dirty="0">
              <a:solidFill>
                <a:schemeClr val="accent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5155" name="Text Box 3"/>
          <p:cNvSpPr txBox="1"/>
          <p:nvPr/>
        </p:nvSpPr>
        <p:spPr>
          <a:xfrm>
            <a:off x="539750" y="4365625"/>
            <a:ext cx="7391400" cy="2163763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800000"/>
                </a:solidFill>
                <a:latin typeface="隶书" pitchFamily="49" charset="-122"/>
                <a:ea typeface="隶书" pitchFamily="49" charset="-122"/>
              </a:rPr>
              <a:t>隐士文化：</a:t>
            </a:r>
            <a:r>
              <a:rPr lang="zh-CN" altLang="en-US" sz="3200" b="1" dirty="0">
                <a:solidFill>
                  <a:srgbClr val="009900"/>
                </a:solidFill>
                <a:latin typeface="隶书" pitchFamily="49" charset="-122"/>
                <a:ea typeface="隶书" pitchFamily="49" charset="-122"/>
              </a:rPr>
              <a:t>是古代正直文人因失意仕途或不满浊世等，而采取的一种避世的人生态度，是古代知识分子</a:t>
            </a:r>
            <a:r>
              <a:rPr lang="zh-CN" altLang="en-US" sz="3200" b="1" dirty="0">
                <a:solidFill>
                  <a:srgbClr val="009900"/>
                </a:solidFill>
                <a:latin typeface="Times New Roman" panose="02020603050405020304" pitchFamily="18" charset="0"/>
                <a:ea typeface="隶书" pitchFamily="49" charset="-122"/>
              </a:rPr>
              <a:t>“</a:t>
            </a:r>
            <a:r>
              <a:rPr lang="zh-CN" altLang="en-US" sz="3200" b="1" dirty="0">
                <a:solidFill>
                  <a:srgbClr val="009900"/>
                </a:solidFill>
                <a:latin typeface="隶书" pitchFamily="49" charset="-122"/>
                <a:ea typeface="隶书" pitchFamily="49" charset="-122"/>
              </a:rPr>
              <a:t>独善其身</a:t>
            </a:r>
            <a:r>
              <a:rPr lang="zh-CN" altLang="en-US" sz="3200" b="1" dirty="0">
                <a:solidFill>
                  <a:srgbClr val="009900"/>
                </a:solidFill>
                <a:latin typeface="Times New Roman" panose="02020603050405020304" pitchFamily="18" charset="0"/>
                <a:ea typeface="隶书" pitchFamily="49" charset="-122"/>
              </a:rPr>
              <a:t>”</a:t>
            </a:r>
            <a:r>
              <a:rPr lang="zh-CN" altLang="en-US" sz="3200" b="1" dirty="0">
                <a:solidFill>
                  <a:srgbClr val="009900"/>
                </a:solidFill>
                <a:latin typeface="隶书" pitchFamily="49" charset="-122"/>
                <a:ea typeface="隶书" pitchFamily="49" charset="-122"/>
              </a:rPr>
              <a:t>的高洁人格体现。</a:t>
            </a:r>
            <a:endParaRPr lang="zh-CN" altLang="en-US" sz="3200" b="1" dirty="0">
              <a:solidFill>
                <a:srgbClr val="009900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05156" name="Text Box 4"/>
          <p:cNvSpPr txBox="1"/>
          <p:nvPr/>
        </p:nvSpPr>
        <p:spPr>
          <a:xfrm>
            <a:off x="827088" y="260350"/>
            <a:ext cx="4094162" cy="64135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800000"/>
                </a:solidFill>
                <a:latin typeface="Times New Roman" panose="02020603050405020304" pitchFamily="18" charset="0"/>
                <a:ea typeface="隶书" pitchFamily="49" charset="-122"/>
              </a:rPr>
              <a:t>隐士情怀：</a:t>
            </a:r>
            <a:endParaRPr lang="zh-CN" altLang="en-US" sz="3600" b="1" dirty="0">
              <a:solidFill>
                <a:srgbClr val="800000"/>
              </a:solidFill>
              <a:latin typeface="Times New Roman" panose="02020603050405020304" pitchFamily="18" charset="0"/>
              <a:ea typeface="隶书" pitchFamily="49" charset="-122"/>
            </a:endParaRPr>
          </a:p>
        </p:txBody>
      </p:sp>
      <p:sp>
        <p:nvSpPr>
          <p:cNvPr id="305157" name="Text Box 5"/>
          <p:cNvSpPr txBox="1"/>
          <p:nvPr/>
        </p:nvSpPr>
        <p:spPr>
          <a:xfrm>
            <a:off x="1403350" y="908050"/>
            <a:ext cx="6148388" cy="579438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厌恶官场，鄙弃功名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5159" name="Text Box 7"/>
          <p:cNvSpPr txBox="1"/>
          <p:nvPr/>
        </p:nvSpPr>
        <p:spPr>
          <a:xfrm>
            <a:off x="1403350" y="1484313"/>
            <a:ext cx="6148388" cy="57943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回归田园，固穷守节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5160" name="Text Box 8"/>
          <p:cNvSpPr txBox="1"/>
          <p:nvPr/>
        </p:nvSpPr>
        <p:spPr>
          <a:xfrm>
            <a:off x="1403350" y="2060575"/>
            <a:ext cx="6148388" cy="579438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崇尚自然，闲适自在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5161" name="Text Box 9"/>
          <p:cNvSpPr txBox="1"/>
          <p:nvPr/>
        </p:nvSpPr>
        <p:spPr>
          <a:xfrm>
            <a:off x="1403350" y="2636838"/>
            <a:ext cx="6148388" cy="57943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娱情诗酒，娱乐琴书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5162" name="Text Box 10"/>
          <p:cNvSpPr txBox="1"/>
          <p:nvPr/>
        </p:nvSpPr>
        <p:spPr>
          <a:xfrm>
            <a:off x="1403350" y="3213100"/>
            <a:ext cx="6148388" cy="579438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知天乐命，不忘思忧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8921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5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5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0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0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0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5" grpId="0" animBg="1"/>
      <p:bldP spid="305156" grpId="0" animBg="1"/>
      <p:bldP spid="305157" grpId="0" animBg="1"/>
      <p:bldP spid="305159" grpId="0" animBg="1"/>
      <p:bldP spid="305160" grpId="0" animBg="1"/>
      <p:bldP spid="305161" grpId="0" animBg="1"/>
      <p:bldP spid="30516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63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讨论</a:t>
            </a:r>
            <a:endParaRPr kumimoji="0" lang="zh-CN" altLang="en-US" sz="6600" b="1" i="0" u="none" strike="noStrike" kern="0" cap="none" spc="0" normalizeH="0" baseline="0" noProof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042988" y="1989138"/>
            <a:ext cx="7058025" cy="25590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5400" b="1" kern="1200" cap="none" spc="0" normalizeH="0" baseline="0" noProof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读完本文之后，你们有哪些感悟？写封信给陶前辈谈谈自己的看法。</a:t>
            </a:r>
            <a:endParaRPr kumimoji="0" lang="zh-CN" altLang="en-US" sz="5400" b="1" kern="1200" cap="none" spc="0" normalizeH="0" baseline="0" noProof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8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课外研习：</a:t>
            </a:r>
            <a:endParaRPr kumimoji="0" lang="zh-CN" altLang="en-US" sz="6000" b="1" i="0" u="none" strike="noStrike" kern="0" cap="none" spc="0" normalizeH="0" baseline="0" noProof="0" smtClean="0">
              <a:ln>
                <a:noFill/>
              </a:ln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481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50825" y="1905000"/>
            <a:ext cx="8893175" cy="4191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4400" b="1" i="0" u="none" strike="noStrike" kern="0" cap="none" spc="0" normalizeH="0" baseline="0" noProof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谈谈本文在情感表达方面的特色。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86" name="Picture 6" descr="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6837" name="Rectangle 5"/>
          <p:cNvSpPr>
            <a:spLocks noRot="1" noChangeArrowheads="1"/>
          </p:cNvSpPr>
          <p:nvPr/>
        </p:nvSpPr>
        <p:spPr bwMode="auto">
          <a:xfrm>
            <a:off x="827088" y="1628775"/>
            <a:ext cx="4741863" cy="1524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第二课时</a:t>
            </a:r>
            <a:endParaRPr kumimoji="0" lang="zh-CN" altLang="en-US" sz="7200" b="1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3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      </a:t>
            </a:r>
            <a:r>
              <a:rPr kumimoji="0" lang="zh-CN" altLang="en-US" sz="44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教学目标</a:t>
            </a:r>
            <a:endParaRPr kumimoji="0" lang="zh-CN" altLang="en-US" sz="44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328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905000"/>
            <a:ext cx="8007350" cy="29638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40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掌握本课重要的文言知识。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2.</a:t>
            </a: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交流探究成果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40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430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en-US" altLang="zh-CN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4308" name="Rectangle 4"/>
          <p:cNvSpPr>
            <a:spLocks noChangeArrowheads="1"/>
          </p:cNvSpPr>
          <p:nvPr/>
        </p:nvSpPr>
        <p:spPr bwMode="auto">
          <a:xfrm>
            <a:off x="539750" y="692150"/>
            <a:ext cx="6019800" cy="1600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533400" marR="0" lvl="0" indent="-5334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华文新魏" pitchFamily="2" charset="-122"/>
                <a:cs typeface="+mn-cs"/>
              </a:rPr>
              <a:t>指出下列句子的古今词义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华文新魏" pitchFamily="2" charset="-122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觉今</a:t>
            </a:r>
            <a:r>
              <a:rPr kumimoji="1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是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而昨非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悦</a:t>
            </a:r>
            <a:r>
              <a:rPr kumimoji="1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亲戚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之</a:t>
            </a:r>
            <a:r>
              <a:rPr kumimoji="1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仿宋_GB2312" pitchFamily="49" charset="-122"/>
                <a:ea typeface="仿宋_GB2312" pitchFamily="49" charset="-122"/>
                <a:cs typeface="+mn-cs"/>
              </a:rPr>
              <a:t>情话</a:t>
            </a:r>
            <a:endParaRPr kumimoji="1" lang="zh-CN" altLang="en-US" sz="2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defRPr/>
            </a:pP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仿宋_GB2312" pitchFamily="49" charset="-122"/>
              <a:ea typeface="仿宋_GB2312" pitchFamily="49" charset="-122"/>
              <a:cs typeface="+mn-cs"/>
            </a:endParaRPr>
          </a:p>
        </p:txBody>
      </p:sp>
      <p:sp>
        <p:nvSpPr>
          <p:cNvPr id="354309" name="Rectangle 5"/>
          <p:cNvSpPr>
            <a:spLocks noChangeArrowheads="1"/>
          </p:cNvSpPr>
          <p:nvPr/>
        </p:nvSpPr>
        <p:spPr bwMode="auto">
          <a:xfrm>
            <a:off x="395288" y="2276475"/>
            <a:ext cx="6477000" cy="530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华文新魏" pitchFamily="2" charset="-122"/>
                <a:cs typeface="+mn-cs"/>
              </a:rPr>
              <a:t>指出下列句子中的词类活用现象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华文新魏" pitchFamily="2" charset="-122"/>
              <a:cs typeface="+mn-cs"/>
            </a:endParaRPr>
          </a:p>
        </p:txBody>
      </p:sp>
      <p:sp>
        <p:nvSpPr>
          <p:cNvPr id="354310" name="Rectangle 6"/>
          <p:cNvSpPr/>
          <p:nvPr/>
        </p:nvSpPr>
        <p:spPr>
          <a:xfrm>
            <a:off x="684213" y="3141663"/>
            <a:ext cx="4572000" cy="34877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9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i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策</a:t>
            </a: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扶老以流憩</a:t>
            </a:r>
            <a:endParaRPr lang="zh-CN" altLang="en-US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园</a:t>
            </a:r>
            <a:r>
              <a:rPr lang="zh-CN" altLang="en-US" sz="2400" b="1" i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日</a:t>
            </a: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涉以城趣</a:t>
            </a:r>
            <a:endParaRPr lang="zh-CN" altLang="en-US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或命巾车，或</a:t>
            </a:r>
            <a:r>
              <a:rPr lang="zh-CN" altLang="en-US" sz="2400" b="1" i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棹</a:t>
            </a: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孤舟</a:t>
            </a:r>
            <a:endParaRPr lang="zh-CN" altLang="en-US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i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善</a:t>
            </a: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万物之得时</a:t>
            </a:r>
            <a:endParaRPr lang="zh-CN" altLang="en-US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i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乐</a:t>
            </a: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琴书以消忧</a:t>
            </a:r>
            <a:endParaRPr lang="zh-CN" altLang="en-US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携</a:t>
            </a:r>
            <a:r>
              <a:rPr lang="zh-CN" altLang="en-US" sz="2400" b="1" i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幼</a:t>
            </a: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入室</a:t>
            </a:r>
            <a:endParaRPr lang="zh-CN" altLang="en-US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眄庭柯以</a:t>
            </a:r>
            <a:r>
              <a:rPr lang="zh-CN" altLang="en-US" sz="2400" b="1" i="1" dirty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怡</a:t>
            </a:r>
            <a:r>
              <a:rPr lang="zh-CN" altLang="en-US" sz="2400" b="1" dirty="0">
                <a:solidFill>
                  <a:schemeClr val="bg2"/>
                </a:solidFill>
                <a:latin typeface="仿宋_GB2312" pitchFamily="49" charset="-122"/>
                <a:ea typeface="仿宋_GB2312" pitchFamily="49" charset="-122"/>
              </a:rPr>
              <a:t>颜</a:t>
            </a:r>
            <a:endParaRPr lang="zh-CN" altLang="en-US" sz="2400" b="1" dirty="0">
              <a:solidFill>
                <a:schemeClr val="bg2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44038" name="Picture 7" descr="200504252104163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7900" y="3357563"/>
            <a:ext cx="3517900" cy="320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4312" name="Rectangle 8"/>
          <p:cNvSpPr>
            <a:spLocks noChangeArrowheads="1"/>
          </p:cNvSpPr>
          <p:nvPr/>
        </p:nvSpPr>
        <p:spPr bwMode="auto">
          <a:xfrm>
            <a:off x="250825" y="188913"/>
            <a:ext cx="3832225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一、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.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掌握本课重要的文言知识。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4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4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5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8" grpId="0"/>
      <p:bldP spid="354309" grpId="0"/>
      <p:bldP spid="354310" grpId="0"/>
      <p:bldP spid="3543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45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请注意几个虚词的用法</a:t>
            </a:r>
            <a:endParaRPr kumimoji="0" lang="zh-CN" altLang="en-US" sz="44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645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9750" y="1412875"/>
            <a:ext cx="8007350" cy="13081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、特殊助词：</a:t>
            </a:r>
            <a:r>
              <a:rPr kumimoji="0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来    言 </a:t>
            </a:r>
            <a:endParaRPr kumimoji="0" lang="zh-CN" altLang="en-US" sz="36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、重要虚词：</a:t>
            </a:r>
            <a:r>
              <a:rPr kumimoji="0" lang="zh-CN" alt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之    以</a:t>
            </a:r>
            <a:endParaRPr kumimoji="0" lang="zh-CN" altLang="en-US" sz="36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64549" name="Rectangle 5"/>
          <p:cNvSpPr>
            <a:spLocks noChangeArrowheads="1"/>
          </p:cNvSpPr>
          <p:nvPr/>
        </p:nvSpPr>
        <p:spPr bwMode="auto">
          <a:xfrm>
            <a:off x="468313" y="3644900"/>
            <a:ext cx="8280400" cy="24431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各句中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MS Gothic" panose="020B0609070205080204" pitchFamily="49" charset="-128"/>
                <a:ea typeface="MS Gothic" panose="020B0609070205080204" pitchFamily="49" charset="-128"/>
                <a:cs typeface="+mn-cs"/>
              </a:rPr>
              <a:t>“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之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MS Gothic" panose="020B0609070205080204" pitchFamily="49" charset="-128"/>
                <a:ea typeface="MS Gothic" panose="020B0609070205080204" pitchFamily="49" charset="-128"/>
                <a:cs typeface="+mn-cs"/>
              </a:rPr>
              <a:t>”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字作结构助词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MS Gothic" panose="020B0609070205080204" pitchFamily="49" charset="-128"/>
                <a:ea typeface="MS Gothic" panose="020B0609070205080204" pitchFamily="49" charset="-128"/>
                <a:cs typeface="+mn-cs"/>
              </a:rPr>
              <a:t>“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的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MS Gothic" panose="020B0609070205080204" pitchFamily="49" charset="-128"/>
                <a:ea typeface="MS Gothic" panose="020B0609070205080204" pitchFamily="49" charset="-128"/>
                <a:cs typeface="+mn-cs"/>
              </a:rPr>
              <a:t>”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的是（    ）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A.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知来者之可追     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B.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羡万物之得时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C.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悦亲戚之情话       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D.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胡为乎遑遑欲何之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+mn-cs"/>
              </a:rPr>
              <a:t>  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47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404813"/>
            <a:ext cx="8820150" cy="56911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对各句中“以”字的用法分类正确的是（    ）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）云无心以出岫     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）木欣欣以向荣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）乐琴书以消忧     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）聊乘化以归尽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）请息交以绝游     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）问征夫以前路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）农人告余以春及   （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）眄庭柯以怡颜</a:t>
            </a:r>
            <a:endParaRPr kumimoji="0" lang="zh-CN" altLang="en-US" sz="2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D. 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）（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endParaRPr kumimoji="0" lang="en-US" altLang="zh-CN" sz="28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5332" name="Rectangle 4"/>
          <p:cNvSpPr>
            <a:spLocks noGrp="1" noChangeArrowheads="1"/>
          </p:cNvSpPr>
          <p:nvPr>
            <p:ph idx="1"/>
          </p:nvPr>
        </p:nvSpPr>
        <p:spPr>
          <a:xfrm>
            <a:off x="611188" y="908050"/>
            <a:ext cx="8007350" cy="55467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1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指出下列句子是何种文言句式</a:t>
            </a:r>
            <a:endParaRPr kumimoji="1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1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既自以心为形役</a:t>
            </a:r>
            <a:endParaRPr kumimoji="1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1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童仆欢迎，稚子候门</a:t>
            </a:r>
            <a:endParaRPr kumimoji="1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1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农人告余以春及</a:t>
            </a:r>
            <a:endParaRPr kumimoji="1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1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复驾言兮焉求</a:t>
            </a:r>
            <a:endParaRPr kumimoji="1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1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胡为乎遑遑欲何之</a:t>
            </a:r>
            <a:endParaRPr kumimoji="1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1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乐夫天命复奚疑</a:t>
            </a:r>
            <a:endParaRPr kumimoji="1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7107" name="Picture 5" descr="图片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700" y="1916113"/>
            <a:ext cx="3563938" cy="3455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8130" name="Rectangle 4"/>
          <p:cNvSpPr/>
          <p:nvPr/>
        </p:nvSpPr>
        <p:spPr>
          <a:xfrm>
            <a:off x="244475" y="565150"/>
            <a:ext cx="8899525" cy="54610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>
              <a:lnSpc>
                <a:spcPct val="140000"/>
              </a:lnSpc>
              <a:spcBef>
                <a:spcPct val="20000"/>
              </a:spcBef>
            </a:pPr>
            <a:r>
              <a:rPr lang="en-US" altLang="zh-CN" sz="4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、给下面的字词注音</a:t>
            </a:r>
            <a:endParaRPr lang="zh-CN" altLang="en-US" sz="4000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ct val="20000"/>
              </a:spcBef>
            </a:pP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奚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飏（  ）    </a:t>
            </a:r>
            <a:r>
              <a:rPr lang="zh-CN" altLang="en-US" sz="40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熹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微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壶</a:t>
            </a:r>
            <a:r>
              <a:rPr lang="zh-CN" altLang="en-US" sz="40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觞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） 眄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  庭</a:t>
            </a:r>
            <a:r>
              <a:rPr lang="zh-CN" altLang="en-US" sz="40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柯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  流</a:t>
            </a:r>
            <a:r>
              <a:rPr lang="zh-CN" altLang="en-US" sz="40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憩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） </a:t>
            </a:r>
            <a:r>
              <a:rPr lang="zh-CN" altLang="en-US" sz="40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遐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观（  ）  岫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40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  <a:spcBef>
                <a:spcPct val="20000"/>
              </a:spcBef>
            </a:pP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翳翳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西</a:t>
            </a:r>
            <a:r>
              <a:rPr lang="zh-CN" altLang="en-US" sz="40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畴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棹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r>
              <a:rPr lang="zh-CN" altLang="en-US" sz="40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窈窕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   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          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皋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</a:t>
            </a:r>
            <a:r>
              <a:rPr lang="en-US" altLang="zh-CN" sz="4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  <a:endParaRPr lang="zh-CN" altLang="en-US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9154" name="Rectangle 2"/>
          <p:cNvSpPr/>
          <p:nvPr/>
        </p:nvSpPr>
        <p:spPr>
          <a:xfrm>
            <a:off x="0" y="401638"/>
            <a:ext cx="9756775" cy="5283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>
              <a:lnSpc>
                <a:spcPct val="120000"/>
              </a:lnSpc>
              <a:spcAft>
                <a:spcPct val="45000"/>
              </a:spcAft>
            </a:pP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、给下面的字词注音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4500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奚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xī</a:t>
            </a:r>
            <a:r>
              <a:rPr lang="en-US" altLang="zh-CN" sz="3600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    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飏（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yáng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  </a:t>
            </a:r>
            <a:r>
              <a:rPr lang="zh-CN" altLang="en-US" sz="36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熹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微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xī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4500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壶</a:t>
            </a:r>
            <a:r>
              <a:rPr lang="zh-CN" altLang="en-US" sz="36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觞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shāng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）眄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miǎn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  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庭</a:t>
            </a:r>
            <a:r>
              <a:rPr lang="zh-CN" altLang="en-US" sz="36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柯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kē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  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4500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流</a:t>
            </a:r>
            <a:r>
              <a:rPr lang="zh-CN" altLang="en-US" sz="36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憩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qì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 </a:t>
            </a:r>
            <a:r>
              <a:rPr lang="zh-CN" altLang="en-US" sz="36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遐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观（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xiá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  岫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xiù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</a:t>
            </a:r>
            <a:endParaRPr lang="en-US" altLang="zh-CN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4500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翳翳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yì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 西</a:t>
            </a:r>
            <a:r>
              <a:rPr lang="zh-CN" altLang="en-US" sz="36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畴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chóu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棹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zhào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ct val="45000"/>
              </a:spcAft>
            </a:pPr>
            <a:r>
              <a:rPr lang="zh-CN" altLang="en-US" sz="3600" u="sng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窈窕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yǎo</a:t>
            </a:r>
            <a:r>
              <a:rPr lang="en-US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 </a:t>
            </a:r>
            <a:r>
              <a:rPr lang="zh-CN" altLang="zh-CN" sz="36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tiǎo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           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皋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</a:t>
            </a:r>
            <a:r>
              <a:rPr lang="en-US" altLang="zh-CN" sz="32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g</a:t>
            </a:r>
            <a:r>
              <a:rPr lang="en-US" altLang="en-US" sz="3200" b="1" dirty="0">
                <a:solidFill>
                  <a:srgbClr val="0066FF"/>
                </a:solidFill>
                <a:latin typeface="Arial" panose="020B0604020202020204" pitchFamily="34" charset="0"/>
              </a:rPr>
              <a:t>ā</a:t>
            </a:r>
            <a:r>
              <a:rPr lang="en-US" altLang="zh-CN" sz="3200" b="1" dirty="0">
                <a:solidFill>
                  <a:srgbClr val="0066FF"/>
                </a:solidFill>
                <a:latin typeface="华文中宋" pitchFamily="2" charset="-122"/>
                <a:ea typeface="华文中宋" pitchFamily="2" charset="-122"/>
              </a:rPr>
              <a:t>o</a:t>
            </a:r>
            <a:r>
              <a:rPr lang="en-US" altLang="zh-CN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) 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178" name="Rectangle 4"/>
          <p:cNvSpPr/>
          <p:nvPr/>
        </p:nvSpPr>
        <p:spPr>
          <a:xfrm>
            <a:off x="250825" y="728663"/>
            <a:ext cx="7297738" cy="59467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归去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来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兮</a:t>
            </a:r>
            <a:endParaRPr lang="zh-CN" altLang="en-US" sz="3600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既自以心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为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形役</a:t>
            </a:r>
            <a:endParaRPr lang="zh-CN" altLang="en-US" sz="3600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悟已往之不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谏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，知来者之可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追</a:t>
            </a:r>
            <a:endParaRPr lang="zh-CN" altLang="en-US" sz="3600" b="1" u="sng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觉今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是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而昨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非</a:t>
            </a:r>
            <a:b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</a:b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载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欣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载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奔</a:t>
            </a:r>
            <a:endParaRPr lang="zh-CN" altLang="en-US" sz="3600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三径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就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荒</a:t>
            </a:r>
            <a:endParaRPr lang="zh-CN" altLang="en-US" sz="3600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引</a:t>
            </a:r>
            <a:r>
              <a:rPr lang="zh-CN" altLang="en-US" sz="32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壶觞以自酌，</a:t>
            </a:r>
            <a:r>
              <a:rPr lang="zh-CN" altLang="en-US" sz="32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眄</a:t>
            </a:r>
            <a:r>
              <a:rPr lang="zh-CN" altLang="en-US" sz="32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庭柯以</a:t>
            </a:r>
            <a:r>
              <a:rPr lang="zh-CN" altLang="en-US" sz="32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怡</a:t>
            </a:r>
            <a:r>
              <a:rPr lang="zh-CN" altLang="en-US" sz="32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颜</a:t>
            </a:r>
            <a:endParaRPr lang="zh-CN" altLang="en-US" sz="3200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审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容膝之易安</a:t>
            </a:r>
            <a:endParaRPr lang="zh-CN" altLang="en-US" sz="3600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策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扶老以流憩，时</a:t>
            </a:r>
            <a:r>
              <a:rPr lang="zh-CN" altLang="en-US" sz="3600" b="1" u="sng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矫</a:t>
            </a:r>
            <a:r>
              <a:rPr lang="zh-CN" altLang="en-US" sz="3600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首而遐观</a:t>
            </a:r>
            <a:endParaRPr lang="zh-CN" altLang="en-US" sz="3600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16421" name="Text Box 5"/>
          <p:cNvSpPr txBox="1">
            <a:spLocks noChangeArrowheads="1"/>
          </p:cNvSpPr>
          <p:nvPr/>
        </p:nvSpPr>
        <p:spPr bwMode="auto">
          <a:xfrm>
            <a:off x="179388" y="0"/>
            <a:ext cx="8767763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4000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4000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、解释下列句中加线词的意思</a:t>
            </a:r>
            <a:endParaRPr kumimoji="0" lang="zh-CN" altLang="en-US" sz="4000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2347913" y="676275"/>
            <a:ext cx="6948488" cy="6013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助词，无义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   表被动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                谏正 </a:t>
            </a:r>
            <a:r>
              <a:rPr kumimoji="0" lang="en-US" altLang="zh-CN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挽救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对 </a:t>
            </a:r>
            <a:r>
              <a:rPr kumimoji="0" lang="en-US" altLang="zh-CN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错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45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一边</a:t>
            </a:r>
            <a:r>
              <a:rPr kumimoji="0" lang="en-US" altLang="zh-CN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Gothic" panose="020B0609070205080204" pitchFamily="49" charset="-128"/>
                <a:ea typeface="黑体" panose="02010609060101010101" pitchFamily="49" charset="-122"/>
                <a:cs typeface="+mn-cs"/>
              </a:rPr>
              <a:t>……</a:t>
            </a: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一边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接近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             举 </a:t>
            </a:r>
            <a:r>
              <a:rPr kumimoji="0" lang="en-US" altLang="zh-CN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斜看 </a:t>
            </a:r>
            <a:r>
              <a:rPr kumimoji="0" lang="en-US" altLang="zh-CN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使愉快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觉察、自知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                拄着 </a:t>
            </a:r>
            <a:r>
              <a:rPr kumimoji="0" lang="en-US" altLang="zh-CN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3200" b="1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抬、举</a:t>
            </a:r>
            <a:endParaRPr kumimoji="0" lang="zh-CN" altLang="en-US" sz="3200" b="1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02" name="Rectangle 2"/>
          <p:cNvSpPr/>
          <p:nvPr/>
        </p:nvSpPr>
        <p:spPr>
          <a:xfrm>
            <a:off x="395288" y="0"/>
            <a:ext cx="4572000" cy="75057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>
              <a:lnSpc>
                <a:spcPct val="135000"/>
              </a:lnSpc>
            </a:pP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景</a:t>
            </a: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翳翳以将入</a:t>
            </a:r>
            <a:b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</a:b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请</a:t>
            </a:r>
            <a:r>
              <a:rPr lang="zh-CN" altLang="en-US" sz="3600" b="1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息</a:t>
            </a: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交以绝遊</a:t>
            </a: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</a:pP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悦</a:t>
            </a: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亲戚之情话</a:t>
            </a: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感吾生之</a:t>
            </a: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行</a:t>
            </a: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休</a:t>
            </a: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曷不</a:t>
            </a: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委</a:t>
            </a: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心任去留</a:t>
            </a: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胡为乎遑遑欲何</a:t>
            </a: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之</a:t>
            </a:r>
            <a:endParaRPr lang="zh-CN" altLang="en-US" sz="3600" b="1" u="sng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帝乡不可</a:t>
            </a: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期</a:t>
            </a:r>
            <a:endParaRPr lang="zh-CN" altLang="en-US" sz="3600" b="1" u="sng" dirty="0">
              <a:solidFill>
                <a:srgbClr val="CC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登东皋以</a:t>
            </a: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舒</a:t>
            </a: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啸</a:t>
            </a: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35000"/>
              </a:lnSpc>
            </a:pPr>
            <a:r>
              <a:rPr lang="zh-CN" altLang="en-US" sz="3600" b="1" u="sng" dirty="0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聊</a:t>
            </a:r>
            <a: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乘化以归尽</a:t>
            </a:r>
            <a:br>
              <a:rPr lang="zh-CN" altLang="en-US" sz="36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</a:br>
            <a:endParaRPr lang="zh-CN" altLang="en-US" sz="36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31779" name="Text Box 3"/>
          <p:cNvSpPr txBox="1">
            <a:spLocks noChangeArrowheads="1"/>
          </p:cNvSpPr>
          <p:nvPr/>
        </p:nvSpPr>
        <p:spPr bwMode="auto">
          <a:xfrm>
            <a:off x="3779838" y="0"/>
            <a:ext cx="4700588" cy="7505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日光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停息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为</a:t>
            </a:r>
            <a:r>
              <a:rPr kumimoji="0" lang="en-US" altLang="zh-CN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S Gothic" panose="020B0609070205080204" pitchFamily="49" charset="-128"/>
                <a:ea typeface="黑体" panose="02010609060101010101" pitchFamily="49" charset="-122"/>
                <a:cs typeface="+mn-cs"/>
              </a:rPr>
              <a:t>……</a:t>
            </a: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而高兴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将要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随、顺从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往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至、及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放开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姑且</a:t>
            </a:r>
            <a:endParaRPr kumimoji="0" lang="zh-CN" altLang="en-US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5000"/>
              </a:lnSpc>
              <a:buClrTx/>
              <a:buSzTx/>
              <a:buFontTx/>
              <a:defRPr/>
            </a:pPr>
            <a:endParaRPr kumimoji="0" lang="en-US" altLang="zh-CN" sz="3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2802" name="Rectangle 2"/>
          <p:cNvSpPr>
            <a:spLocks noGrp="1" noRot="1" noChangeArrowheads="1"/>
          </p:cNvSpPr>
          <p:nvPr>
            <p:ph idx="1"/>
          </p:nvPr>
        </p:nvSpPr>
        <p:spPr>
          <a:xfrm>
            <a:off x="611188" y="3068638"/>
            <a:ext cx="8007350" cy="4191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振长策而御宇内</a:t>
            </a:r>
            <a:endParaRPr kumimoji="0" lang="zh-CN" altLang="en-US" sz="36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策扶老以流憩</a:t>
            </a:r>
            <a:endParaRPr kumimoji="0" lang="zh-CN" altLang="en-US" sz="36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惠文、武、昭襄蒙故业，因遗策</a:t>
            </a:r>
            <a:endParaRPr kumimoji="0" lang="zh-CN" altLang="en-US" sz="36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2803" name="Text Box 3"/>
          <p:cNvSpPr txBox="1">
            <a:spLocks noChangeArrowheads="1"/>
          </p:cNvSpPr>
          <p:nvPr/>
        </p:nvSpPr>
        <p:spPr bwMode="auto">
          <a:xfrm>
            <a:off x="468313" y="2133600"/>
            <a:ext cx="2376488" cy="914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54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策</a:t>
            </a:r>
            <a:endParaRPr kumimoji="0" lang="zh-CN" altLang="en-US" sz="54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323850" y="188913"/>
            <a:ext cx="8424863" cy="15557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4800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4800" kern="1200" cap="none" spc="0" normalizeH="0" baseline="0" noProof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、辨析下面各句中黄色字体词的不同意思</a:t>
            </a:r>
            <a:endParaRPr kumimoji="0" lang="zh-CN" altLang="en-US" sz="4800" kern="1200" cap="none" spc="0" normalizeH="0" baseline="0" noProof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4932363" y="3068638"/>
            <a:ext cx="4032250" cy="30559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马鞭子</a:t>
            </a:r>
            <a:endParaRPr kumimoji="0" lang="zh-CN" altLang="en-US" sz="3600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拄着</a:t>
            </a:r>
            <a:endParaRPr kumimoji="0" lang="zh-CN" altLang="en-US" sz="3600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endParaRPr kumimoji="0" lang="zh-CN" altLang="en-US" sz="3600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600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       策略、计策</a:t>
            </a:r>
            <a:endParaRPr kumimoji="0" lang="zh-CN" altLang="en-US" sz="3600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3826" name="Rectangle 2"/>
          <p:cNvSpPr>
            <a:spLocks noGrp="1" noRot="1" noChangeArrowheads="1"/>
          </p:cNvSpPr>
          <p:nvPr>
            <p:ph idx="1"/>
          </p:nvPr>
        </p:nvSpPr>
        <p:spPr>
          <a:xfrm>
            <a:off x="179388" y="952500"/>
            <a:ext cx="8642350" cy="59055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三人行，必有我师焉。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为吾子之将行也。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舟已行矣，而剑不行。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君子寡欲则不役于物，可以直道而行。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大行不顾细谨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其志洁，其行廉。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善物之得时，感吾生之行休。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客至未尝不置酒，或三行五行，多不过七行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3827" name="Text Box 3"/>
          <p:cNvSpPr txBox="1">
            <a:spLocks noChangeArrowheads="1"/>
          </p:cNvSpPr>
          <p:nvPr/>
        </p:nvSpPr>
        <p:spPr bwMode="auto">
          <a:xfrm>
            <a:off x="395288" y="0"/>
            <a:ext cx="2376488" cy="914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54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行</a:t>
            </a:r>
            <a:endParaRPr kumimoji="0" lang="zh-CN" altLang="en-US" sz="54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3828" name="Text Box 4"/>
          <p:cNvSpPr txBox="1">
            <a:spLocks noChangeArrowheads="1"/>
          </p:cNvSpPr>
          <p:nvPr/>
        </p:nvSpPr>
        <p:spPr bwMode="auto">
          <a:xfrm>
            <a:off x="5003800" y="981075"/>
            <a:ext cx="5113338" cy="586898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行走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出行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运行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                实行、做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行动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品行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    将、即将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endParaRPr kumimoji="0" lang="zh-CN" altLang="en-US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             量词，遍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4850" name="Rectangle 2"/>
          <p:cNvSpPr>
            <a:spLocks noGrp="1" noRot="1" noChangeArrowheads="1"/>
          </p:cNvSpPr>
          <p:nvPr>
            <p:ph idx="1"/>
          </p:nvPr>
        </p:nvSpPr>
        <p:spPr>
          <a:xfrm>
            <a:off x="900113" y="188913"/>
            <a:ext cx="8007350" cy="273685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引壶觞以自酌，眄庭柯以怡颜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引以为流觞曲水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不宜妄自菲薄，引喻失义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4851" name="Rectangle 3"/>
          <p:cNvSpPr>
            <a:spLocks noRot="1" noChangeArrowheads="1"/>
          </p:cNvSpPr>
          <p:nvPr/>
        </p:nvSpPr>
        <p:spPr bwMode="auto">
          <a:xfrm>
            <a:off x="900113" y="2492375"/>
            <a:ext cx="6265863" cy="417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乘鄂渚而反顾兮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公与之乘，战于长勺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因利乘便，宰割天下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然秦以区区之地，致万乘之势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以乘韦先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聊乘化以归尽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0" y="692150"/>
            <a:ext cx="2376488" cy="914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54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引</a:t>
            </a:r>
            <a:endParaRPr kumimoji="0" lang="zh-CN" altLang="en-US" sz="54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0" y="4076700"/>
            <a:ext cx="2376488" cy="914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5400" b="1" kern="1200" cap="none" spc="0" normalizeH="0" baseline="0" noProof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乘</a:t>
            </a:r>
            <a:endParaRPr kumimoji="0" lang="zh-CN" altLang="en-US" sz="5400" b="1" kern="1200" cap="none" spc="0" normalizeH="0" baseline="0" noProof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4854" name="AutoShape 6"/>
          <p:cNvSpPr/>
          <p:nvPr/>
        </p:nvSpPr>
        <p:spPr bwMode="auto">
          <a:xfrm>
            <a:off x="827088" y="2852738"/>
            <a:ext cx="71438" cy="3600450"/>
          </a:xfrm>
          <a:prstGeom prst="leftBrace">
            <a:avLst>
              <a:gd name="adj1" fmla="val 420003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34855" name="AutoShape 7"/>
          <p:cNvSpPr/>
          <p:nvPr/>
        </p:nvSpPr>
        <p:spPr bwMode="auto">
          <a:xfrm>
            <a:off x="755650" y="549275"/>
            <a:ext cx="144463" cy="1368425"/>
          </a:xfrm>
          <a:prstGeom prst="leftBrace">
            <a:avLst>
              <a:gd name="adj1" fmla="val 78937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334856" name="Text Box 8"/>
          <p:cNvSpPr txBox="1">
            <a:spLocks noChangeArrowheads="1"/>
          </p:cNvSpPr>
          <p:nvPr/>
        </p:nvSpPr>
        <p:spPr bwMode="auto">
          <a:xfrm>
            <a:off x="6804025" y="260350"/>
            <a:ext cx="2339975" cy="203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端起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引来、疏导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引用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4857" name="Text Box 9"/>
          <p:cNvSpPr txBox="1">
            <a:spLocks noChangeArrowheads="1"/>
          </p:cNvSpPr>
          <p:nvPr/>
        </p:nvSpPr>
        <p:spPr bwMode="auto">
          <a:xfrm>
            <a:off x="6804025" y="2492375"/>
            <a:ext cx="3384550" cy="408146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登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坐、骑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趁着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量词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“四”的代称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20000"/>
              </a:spcBef>
              <a:buClrTx/>
              <a:buSzTx/>
              <a:buFontTx/>
              <a:defRPr/>
            </a:pPr>
            <a:r>
              <a:rPr kumimoji="0" lang="zh-CN" altLang="en-US" sz="3200" kern="1200" cap="none" spc="0" normalizeH="0" baseline="0" noProof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顺应</a:t>
            </a:r>
            <a:endParaRPr kumimoji="0" lang="zh-CN" altLang="en-US" sz="3200" kern="1200" cap="none" spc="0" normalizeH="0" baseline="0" noProof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5298" name="Rectangle 2"/>
          <p:cNvSpPr/>
          <p:nvPr/>
        </p:nvSpPr>
        <p:spPr>
          <a:xfrm>
            <a:off x="179388" y="765175"/>
            <a:ext cx="8964612" cy="593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田园将芜，胡不归？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译：家里的田园将要荒芜了，为什么还不回去？</a:t>
            </a:r>
            <a:endParaRPr lang="zh-CN" altLang="en-US" sz="3200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既窈窕以寻壑，亦崎岖而经丘。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译：既顺着幽深曲折的溪流寻山谷，又沿着崎岖不平的山路穿过山丘。</a:t>
            </a:r>
            <a:endParaRPr lang="zh-CN" altLang="en-US" sz="3200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富贵非吾愿，帝乡不可期。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译：富贵本非我愿，神仙居住的地方没法到。</a:t>
            </a:r>
            <a:endParaRPr lang="zh-CN" altLang="en-US" sz="3200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 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聊乘化以归尽，乐夫天命复奚疑？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译：暂且顺着自然的变化度到生命的尽头，乐天安命，再也不要怀疑什么了。</a:t>
            </a:r>
            <a:endParaRPr lang="zh-CN" altLang="en-US" sz="3200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5875" name="Text Box 3"/>
          <p:cNvSpPr txBox="1">
            <a:spLocks noChangeArrowheads="1"/>
          </p:cNvSpPr>
          <p:nvPr/>
        </p:nvSpPr>
        <p:spPr bwMode="auto">
          <a:xfrm>
            <a:off x="179388" y="115888"/>
            <a:ext cx="5926138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44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彩云" pitchFamily="2" charset="-122"/>
                <a:ea typeface="华文彩云" pitchFamily="2" charset="-122"/>
                <a:cs typeface="+mn-cs"/>
              </a:rPr>
              <a:t>4</a:t>
            </a:r>
            <a:r>
              <a:rPr kumimoji="0" lang="zh-CN" altLang="en-US" sz="4400" b="1" kern="1200" cap="none" spc="0" normalizeH="0" baseline="0" noProof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彩云" pitchFamily="2" charset="-122"/>
                <a:ea typeface="华文彩云" pitchFamily="2" charset="-122"/>
                <a:cs typeface="+mn-cs"/>
              </a:rPr>
              <a:t>、翻译下列句子。</a:t>
            </a:r>
            <a:endParaRPr kumimoji="0" lang="zh-CN" altLang="en-US" sz="4400" b="1" kern="1200" cap="none" spc="0" normalizeH="0" baseline="0" noProof="0">
              <a:solidFill>
                <a:srgbClr val="0000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华文彩云" pitchFamily="2" charset="-122"/>
              <a:ea typeface="华文彩云" pitchFamily="2" charset="-122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scade">
  <a:themeElements>
    <a:clrScheme name="Cascade 4">
      <a:dk1>
        <a:srgbClr val="FFFFCC"/>
      </a:dk1>
      <a:lt1>
        <a:srgbClr val="FFFFFF"/>
      </a:lt1>
      <a:dk2>
        <a:srgbClr val="000066"/>
      </a:dk2>
      <a:lt2>
        <a:srgbClr val="FFFFFF"/>
      </a:lt2>
      <a:accent1>
        <a:srgbClr val="0078F0"/>
      </a:accent1>
      <a:accent2>
        <a:srgbClr val="CCECFF"/>
      </a:accent2>
      <a:accent3>
        <a:srgbClr val="AAAAB8"/>
      </a:accent3>
      <a:accent4>
        <a:srgbClr val="DADADA"/>
      </a:accent4>
      <a:accent5>
        <a:srgbClr val="AABEF6"/>
      </a:accent5>
      <a:accent6>
        <a:srgbClr val="B9D6E7"/>
      </a:accent6>
      <a:hlink>
        <a:srgbClr val="3399FF"/>
      </a:hlink>
      <a:folHlink>
        <a:srgbClr val="FFCC00"/>
      </a:folHlink>
    </a:clrScheme>
    <a:fontScheme name="Cascade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lnDef>
  </a:objectDefaults>
  <a:extraClrSchemeLst>
    <a:extraClrScheme>
      <a:clrScheme name="Cascade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cade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mpetition">
  <a:themeElements>
    <a:clrScheme name="Competition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Competition">
      <a:majorFont>
        <a:latin typeface="Arial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lnDef>
  </a:objectDefaults>
  <a:extraClrSchemeLst>
    <a:extraClrScheme>
      <a:clrScheme name="Competition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MS Gothic" panose="020B0609070205080204" pitchFamily="49" charset="-128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0</TotalTime>
  <Words>3802</Words>
  <Application>WPS 演示</Application>
  <PresentationFormat>全屏显示(4:3)</PresentationFormat>
  <Paragraphs>504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46</vt:i4>
      </vt:variant>
    </vt:vector>
  </HeadingPairs>
  <TitlesOfParts>
    <vt:vector size="71" baseType="lpstr">
      <vt:lpstr>Arial</vt:lpstr>
      <vt:lpstr>宋体</vt:lpstr>
      <vt:lpstr>Wingdings</vt:lpstr>
      <vt:lpstr>MS Gothic</vt:lpstr>
      <vt:lpstr>Calibri</vt:lpstr>
      <vt:lpstr>Verdana</vt:lpstr>
      <vt:lpstr>Arial Black</vt:lpstr>
      <vt:lpstr>黑体</vt:lpstr>
      <vt:lpstr>华文新魏</vt:lpstr>
      <vt:lpstr>华文隶书</vt:lpstr>
      <vt:lpstr>微软雅黑</vt:lpstr>
      <vt:lpstr>华文行楷</vt:lpstr>
      <vt:lpstr>Times New Roman</vt:lpstr>
      <vt:lpstr>幼圆</vt:lpstr>
      <vt:lpstr>华文彩云</vt:lpstr>
      <vt:lpstr>华文中宋</vt:lpstr>
      <vt:lpstr>方正舒体</vt:lpstr>
      <vt:lpstr>隶书</vt:lpstr>
      <vt:lpstr>仿宋_GB2312</vt:lpstr>
      <vt:lpstr>仿宋</vt:lpstr>
      <vt:lpstr>Arial Unicode MS</vt:lpstr>
      <vt:lpstr>Mountain Top</vt:lpstr>
      <vt:lpstr>Cascade</vt:lpstr>
      <vt:lpstr>Competition</vt:lpstr>
      <vt:lpstr>Glass Layers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家长帮-帮帮</cp:lastModifiedBy>
  <cp:revision>288</cp:revision>
  <dcterms:created xsi:type="dcterms:W3CDTF">2001-10-16T01:13:46Z</dcterms:created>
  <dcterms:modified xsi:type="dcterms:W3CDTF">2019-08-29T05:17:00Z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