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35"/>
  </p:notesMasterIdLst>
  <p:sldIdLst>
    <p:sldId id="385" r:id="rId5"/>
    <p:sldId id="387" r:id="rId6"/>
    <p:sldId id="339" r:id="rId7"/>
    <p:sldId id="325" r:id="rId8"/>
    <p:sldId id="261" r:id="rId9"/>
    <p:sldId id="257" r:id="rId10"/>
    <p:sldId id="383" r:id="rId11"/>
    <p:sldId id="318" r:id="rId12"/>
    <p:sldId id="310" r:id="rId13"/>
    <p:sldId id="302" r:id="rId14"/>
    <p:sldId id="303" r:id="rId15"/>
    <p:sldId id="306" r:id="rId16"/>
    <p:sldId id="295" r:id="rId17"/>
    <p:sldId id="293" r:id="rId18"/>
    <p:sldId id="388" r:id="rId19"/>
    <p:sldId id="316" r:id="rId20"/>
    <p:sldId id="259" r:id="rId21"/>
    <p:sldId id="389" r:id="rId22"/>
    <p:sldId id="333" r:id="rId23"/>
    <p:sldId id="334" r:id="rId24"/>
    <p:sldId id="335" r:id="rId25"/>
    <p:sldId id="336" r:id="rId26"/>
    <p:sldId id="340" r:id="rId27"/>
    <p:sldId id="341" r:id="rId28"/>
    <p:sldId id="323" r:id="rId29"/>
    <p:sldId id="353" r:id="rId30"/>
    <p:sldId id="314" r:id="rId31"/>
    <p:sldId id="381" r:id="rId32"/>
    <p:sldId id="390" r:id="rId33"/>
    <p:sldId id="326" r:id="rId34"/>
    <p:sldId id="283" r:id="rId36"/>
  </p:sldIdLst>
  <p:sldSz cx="9144000" cy="6858000" type="screen4x3"/>
  <p:notesSz cx="6858000" cy="9144000"/>
  <p:custShowLst>
    <p:custShow name="自定义放映 1" id="0">
      <p:sldLst>
        <p:sld r:id="rId33"/>
      </p:sldLst>
    </p:custShow>
  </p:custShow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64" d="100"/>
          <a:sy n="64" d="100"/>
        </p:scale>
        <p:origin x="81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slide" Target="slides/slide31.xml"/><Relationship Id="rId35" Type="http://schemas.openxmlformats.org/officeDocument/2006/relationships/notesMaster" Target="notesMasters/notesMaster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24397-0241-4A02-8E41-B090DEB713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CEBFD-62C9-421C-885C-8AC355F1D3F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48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12F8CEA-2705-48F1-A46C-A728CB869804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单击此处编辑母版标题样式</a:t>
            </a:r>
            <a:endParaRPr lang="zh-CN" altLang="en-US"/>
          </a:p>
        </p:txBody>
      </p:sp>
      <p:sp>
        <p:nvSpPr>
          <p:cNvPr id="1048855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单击此处编辑母版副标题样式</a:t>
            </a:r>
            <a:endParaRPr lang="zh-CN" altLang="en-US"/>
          </a:p>
        </p:txBody>
      </p:sp>
      <p:sp>
        <p:nvSpPr>
          <p:cNvPr id="4" name="日期占位符 104857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104857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104857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7322D2-F1E4-4B37-9C6D-130E6663D02D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单击此处编辑母版标题样式</a:t>
            </a:r>
            <a:endParaRPr lang="zh-CN" altLang="en-US"/>
          </a:p>
        </p:txBody>
      </p:sp>
      <p:sp>
        <p:nvSpPr>
          <p:cNvPr id="104885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单击此处编辑母版文本样式</a:t>
            </a:r>
            <a:endParaRPr lang="en-US" altLang="zh-CN"/>
          </a:p>
          <a:p>
            <a:pPr lvl="1"/>
            <a:r>
              <a:rPr lang="en-US" altLang="zh-CN"/>
              <a:t>第二级</a:t>
            </a:r>
            <a:endParaRPr lang="en-US" altLang="zh-CN"/>
          </a:p>
          <a:p>
            <a:pPr lvl="2"/>
            <a:r>
              <a:rPr lang="en-US" altLang="zh-CN"/>
              <a:t>第三级</a:t>
            </a:r>
            <a:endParaRPr lang="en-US" altLang="zh-CN"/>
          </a:p>
          <a:p>
            <a:pPr lvl="3"/>
            <a:r>
              <a:rPr lang="en-US" altLang="zh-CN"/>
              <a:t>第四级</a:t>
            </a:r>
            <a:endParaRPr lang="en-US" altLang="zh-CN"/>
          </a:p>
          <a:p>
            <a:pPr lvl="4"/>
            <a:r>
              <a:rPr lang="en-US" altLang="zh-CN"/>
              <a:t>第五级</a:t>
            </a:r>
            <a:endParaRPr lang="en-US" altLang="zh-CN"/>
          </a:p>
        </p:txBody>
      </p:sp>
      <p:sp>
        <p:nvSpPr>
          <p:cNvPr id="4" name="日期占位符 104857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104857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104857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AA08CA-B05A-4E2B-B1EA-A54DF2E3746D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Title 1"/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单击此处编辑母版标题样式</a:t>
            </a:r>
            <a:endParaRPr lang="zh-CN" altLang="en-US"/>
          </a:p>
        </p:txBody>
      </p:sp>
      <p:sp>
        <p:nvSpPr>
          <p:cNvPr id="1048859" name="Text Placeholder 2"/>
          <p:cNvSpPr>
            <a:spLocks noGrp="1"/>
          </p:cNvSpPr>
          <p:nvPr>
            <p:ph type="body" idx="1"/>
          </p:nvPr>
        </p:nvSpPr>
        <p:spPr>
          <a:xfrm>
            <a:off x="623887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CN"/>
              <a:t>单击此处编辑母版文本样式</a:t>
            </a:r>
            <a:endParaRPr lang="en-US" altLang="zh-CN"/>
          </a:p>
        </p:txBody>
      </p:sp>
      <p:sp>
        <p:nvSpPr>
          <p:cNvPr id="4" name="日期占位符 104857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104857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104857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113DEA-0E51-4EFF-94A5-E4F58E427FC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单击此处编辑母版标题样式</a:t>
            </a:r>
            <a:endParaRPr lang="zh-CN" altLang="en-US"/>
          </a:p>
        </p:txBody>
      </p:sp>
      <p:sp>
        <p:nvSpPr>
          <p:cNvPr id="1048861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/>
              <a:t>单击此处编辑母版文本样式</a:t>
            </a:r>
            <a:endParaRPr lang="en-US" altLang="zh-CN"/>
          </a:p>
          <a:p>
            <a:pPr lvl="1"/>
            <a:r>
              <a:rPr lang="en-US" altLang="zh-CN"/>
              <a:t>第二级</a:t>
            </a:r>
            <a:endParaRPr lang="en-US" altLang="zh-CN"/>
          </a:p>
          <a:p>
            <a:pPr lvl="2"/>
            <a:r>
              <a:rPr lang="en-US" altLang="zh-CN"/>
              <a:t>第三级</a:t>
            </a:r>
            <a:endParaRPr lang="en-US" altLang="zh-CN"/>
          </a:p>
          <a:p>
            <a:pPr lvl="3"/>
            <a:r>
              <a:rPr lang="en-US" altLang="zh-CN"/>
              <a:t>第四级</a:t>
            </a:r>
            <a:endParaRPr lang="en-US" altLang="zh-CN"/>
          </a:p>
          <a:p>
            <a:pPr lvl="4"/>
            <a:r>
              <a:rPr lang="en-US" altLang="zh-CN"/>
              <a:t>第五级</a:t>
            </a:r>
            <a:endParaRPr lang="en-US" altLang="zh-CN"/>
          </a:p>
        </p:txBody>
      </p:sp>
      <p:sp>
        <p:nvSpPr>
          <p:cNvPr id="1048862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/>
              <a:t>单击此处编辑母版文本样式</a:t>
            </a:r>
            <a:endParaRPr lang="en-US" altLang="zh-CN"/>
          </a:p>
          <a:p>
            <a:pPr lvl="1"/>
            <a:r>
              <a:rPr lang="en-US" altLang="zh-CN"/>
              <a:t>第二级</a:t>
            </a:r>
            <a:endParaRPr lang="en-US" altLang="zh-CN"/>
          </a:p>
          <a:p>
            <a:pPr lvl="2"/>
            <a:r>
              <a:rPr lang="en-US" altLang="zh-CN"/>
              <a:t>第三级</a:t>
            </a:r>
            <a:endParaRPr lang="en-US" altLang="zh-CN"/>
          </a:p>
          <a:p>
            <a:pPr lvl="3"/>
            <a:r>
              <a:rPr lang="en-US" altLang="zh-CN"/>
              <a:t>第四级</a:t>
            </a:r>
            <a:endParaRPr lang="en-US" altLang="zh-CN"/>
          </a:p>
          <a:p>
            <a:pPr lvl="4"/>
            <a:r>
              <a:rPr lang="en-US" altLang="zh-CN"/>
              <a:t>第五级</a:t>
            </a:r>
            <a:endParaRPr lang="en-US" altLang="zh-CN"/>
          </a:p>
        </p:txBody>
      </p:sp>
      <p:sp>
        <p:nvSpPr>
          <p:cNvPr id="5" name="日期占位符 104857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104857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104857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F32BE7-DE09-4C8E-856B-D64EB796ABA5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3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 altLang="zh-CN"/>
              <a:t>单击此处编辑母版标题样式</a:t>
            </a:r>
            <a:endParaRPr lang="zh-CN" altLang="en-US"/>
          </a:p>
        </p:txBody>
      </p:sp>
      <p:sp>
        <p:nvSpPr>
          <p:cNvPr id="1048864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单击此处编辑母版文本样式</a:t>
            </a:r>
            <a:endParaRPr lang="en-US" altLang="zh-CN"/>
          </a:p>
        </p:txBody>
      </p:sp>
      <p:sp>
        <p:nvSpPr>
          <p:cNvPr id="1048865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en-US" altLang="zh-CN"/>
              <a:t>单击此处编辑母版文本样式</a:t>
            </a:r>
            <a:endParaRPr lang="en-US" altLang="zh-CN"/>
          </a:p>
          <a:p>
            <a:pPr lvl="1"/>
            <a:r>
              <a:rPr lang="en-US" altLang="zh-CN"/>
              <a:t>第二级</a:t>
            </a:r>
            <a:endParaRPr lang="en-US" altLang="zh-CN"/>
          </a:p>
          <a:p>
            <a:pPr lvl="2"/>
            <a:r>
              <a:rPr lang="en-US" altLang="zh-CN"/>
              <a:t>第三级</a:t>
            </a:r>
            <a:endParaRPr lang="en-US" altLang="zh-CN"/>
          </a:p>
          <a:p>
            <a:pPr lvl="3"/>
            <a:r>
              <a:rPr lang="en-US" altLang="zh-CN"/>
              <a:t>第四级</a:t>
            </a:r>
            <a:endParaRPr lang="en-US" altLang="zh-CN"/>
          </a:p>
          <a:p>
            <a:pPr lvl="4"/>
            <a:r>
              <a:rPr lang="en-US" altLang="zh-CN"/>
              <a:t>第五级</a:t>
            </a:r>
            <a:endParaRPr lang="en-US" altLang="zh-CN"/>
          </a:p>
        </p:txBody>
      </p:sp>
      <p:sp>
        <p:nvSpPr>
          <p:cNvPr id="104886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单击此处编辑母版文本样式</a:t>
            </a:r>
            <a:endParaRPr lang="en-US" altLang="zh-CN"/>
          </a:p>
        </p:txBody>
      </p:sp>
      <p:sp>
        <p:nvSpPr>
          <p:cNvPr id="1048867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altLang="zh-CN"/>
              <a:t>单击此处编辑母版文本样式</a:t>
            </a:r>
            <a:endParaRPr lang="en-US" altLang="zh-CN"/>
          </a:p>
          <a:p>
            <a:pPr lvl="1"/>
            <a:r>
              <a:rPr lang="en-US" altLang="zh-CN"/>
              <a:t>第二级</a:t>
            </a:r>
            <a:endParaRPr lang="en-US" altLang="zh-CN"/>
          </a:p>
          <a:p>
            <a:pPr lvl="2"/>
            <a:r>
              <a:rPr lang="en-US" altLang="zh-CN"/>
              <a:t>第三级</a:t>
            </a:r>
            <a:endParaRPr lang="en-US" altLang="zh-CN"/>
          </a:p>
          <a:p>
            <a:pPr lvl="3"/>
            <a:r>
              <a:rPr lang="en-US" altLang="zh-CN"/>
              <a:t>第四级</a:t>
            </a:r>
            <a:endParaRPr lang="en-US" altLang="zh-CN"/>
          </a:p>
          <a:p>
            <a:pPr lvl="4"/>
            <a:r>
              <a:rPr lang="en-US" altLang="zh-CN"/>
              <a:t>第五级</a:t>
            </a:r>
            <a:endParaRPr lang="en-US" altLang="zh-CN"/>
          </a:p>
        </p:txBody>
      </p:sp>
      <p:sp>
        <p:nvSpPr>
          <p:cNvPr id="7" name="日期占位符 104857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104857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104857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5B99CB-C1AB-4A53-96A0-498965598B8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单击此处编辑母版标题样式</a:t>
            </a:r>
            <a:endParaRPr lang="zh-CN" altLang="en-US"/>
          </a:p>
        </p:txBody>
      </p:sp>
      <p:sp>
        <p:nvSpPr>
          <p:cNvPr id="3" name="日期占位符 104857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104857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104857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2B2A32-F2BE-4F4F-92E8-761252588F4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04857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104857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104857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56537C-E586-4822-BA47-C18A9B182115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和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9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单击此处编辑母版标题样式</a:t>
            </a:r>
            <a:endParaRPr lang="zh-CN" altLang="en-US"/>
          </a:p>
        </p:txBody>
      </p:sp>
      <p:sp>
        <p:nvSpPr>
          <p:cNvPr id="1048870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单击此处编辑母版文本样式</a:t>
            </a:r>
            <a:endParaRPr lang="en-US" altLang="zh-CN"/>
          </a:p>
        </p:txBody>
      </p:sp>
      <p:sp>
        <p:nvSpPr>
          <p:cNvPr id="1048871" name="Content Placeholder 2"/>
          <p:cNvSpPr>
            <a:spLocks noGrp="1"/>
          </p:cNvSpPr>
          <p:nvPr>
            <p:ph idx="1"/>
          </p:nvPr>
        </p:nvSpPr>
        <p:spPr>
          <a:xfrm>
            <a:off x="3887391" y="987424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单击此处编辑母版文本样式</a:t>
            </a:r>
            <a:endParaRPr lang="en-US" altLang="zh-CN"/>
          </a:p>
          <a:p>
            <a:pPr lvl="1"/>
            <a:r>
              <a:rPr lang="en-US" altLang="zh-CN"/>
              <a:t>第二级</a:t>
            </a:r>
            <a:endParaRPr lang="en-US" altLang="zh-CN"/>
          </a:p>
          <a:p>
            <a:pPr lvl="2"/>
            <a:r>
              <a:rPr lang="en-US" altLang="zh-CN"/>
              <a:t>第三级</a:t>
            </a:r>
            <a:endParaRPr lang="en-US" altLang="zh-CN"/>
          </a:p>
          <a:p>
            <a:pPr lvl="3"/>
            <a:r>
              <a:rPr lang="en-US" altLang="zh-CN"/>
              <a:t>第四级</a:t>
            </a:r>
            <a:endParaRPr lang="en-US" altLang="zh-CN"/>
          </a:p>
          <a:p>
            <a:pPr lvl="4"/>
            <a:r>
              <a:rPr lang="en-US" altLang="zh-CN"/>
              <a:t>第五级</a:t>
            </a:r>
            <a:endParaRPr lang="en-US" altLang="zh-CN"/>
          </a:p>
        </p:txBody>
      </p:sp>
      <p:sp>
        <p:nvSpPr>
          <p:cNvPr id="5" name="日期占位符 104857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104857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104857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179DEA-3A60-4F2F-A335-FE2FC9558F5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和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单击此处编辑母版标题样式</a:t>
            </a:r>
            <a:endParaRPr lang="zh-CN" altLang="en-US"/>
          </a:p>
        </p:txBody>
      </p:sp>
      <p:sp>
        <p:nvSpPr>
          <p:cNvPr id="1048873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单击此处编辑母版文本样式</a:t>
            </a:r>
            <a:endParaRPr lang="en-US" altLang="zh-CN"/>
          </a:p>
        </p:txBody>
      </p:sp>
      <p:sp>
        <p:nvSpPr>
          <p:cNvPr id="1048874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4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Times New Roman" panose="02020603050405020304" pitchFamily="18" charset="0"/>
            </a:endParaRPr>
          </a:p>
        </p:txBody>
      </p:sp>
      <p:sp>
        <p:nvSpPr>
          <p:cNvPr id="5" name="日期占位符 104857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104857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104857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998DD6-B02A-4821-8D6B-51CC9AB78AC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单击此处编辑母版标题样式</a:t>
            </a:r>
            <a:endParaRPr lang="zh-CN" altLang="en-US"/>
          </a:p>
        </p:txBody>
      </p:sp>
      <p:sp>
        <p:nvSpPr>
          <p:cNvPr id="104887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单击此处编辑母版文本样式</a:t>
            </a:r>
            <a:endParaRPr lang="en-US" altLang="zh-CN"/>
          </a:p>
          <a:p>
            <a:pPr lvl="1"/>
            <a:r>
              <a:rPr lang="en-US" altLang="zh-CN"/>
              <a:t>第二级</a:t>
            </a:r>
            <a:endParaRPr lang="en-US" altLang="zh-CN"/>
          </a:p>
          <a:p>
            <a:pPr lvl="2"/>
            <a:r>
              <a:rPr lang="en-US" altLang="zh-CN"/>
              <a:t>第三级</a:t>
            </a:r>
            <a:endParaRPr lang="en-US" altLang="zh-CN"/>
          </a:p>
          <a:p>
            <a:pPr lvl="3"/>
            <a:r>
              <a:rPr lang="en-US" altLang="zh-CN"/>
              <a:t>第四级</a:t>
            </a:r>
            <a:endParaRPr lang="en-US" altLang="zh-CN"/>
          </a:p>
          <a:p>
            <a:pPr lvl="4"/>
            <a:r>
              <a:rPr lang="en-US" altLang="zh-CN"/>
              <a:t>第五级</a:t>
            </a:r>
            <a:endParaRPr lang="en-US" altLang="zh-CN"/>
          </a:p>
        </p:txBody>
      </p:sp>
      <p:sp>
        <p:nvSpPr>
          <p:cNvPr id="4" name="日期占位符 104857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104857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104857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0FD9CD-BE3E-4489-865B-5422361C6583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7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altLang="zh-CN"/>
              <a:t>单击此处编辑母版标题样式</a:t>
            </a:r>
            <a:endParaRPr lang="zh-CN" altLang="en-US"/>
          </a:p>
        </p:txBody>
      </p:sp>
      <p:sp>
        <p:nvSpPr>
          <p:cNvPr id="104887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altLang="zh-CN"/>
              <a:t>单击此处编辑母版文本样式</a:t>
            </a:r>
            <a:endParaRPr lang="en-US" altLang="zh-CN"/>
          </a:p>
          <a:p>
            <a:pPr lvl="1"/>
            <a:r>
              <a:rPr lang="en-US" altLang="zh-CN"/>
              <a:t>第二级</a:t>
            </a:r>
            <a:endParaRPr lang="en-US" altLang="zh-CN"/>
          </a:p>
          <a:p>
            <a:pPr lvl="2"/>
            <a:r>
              <a:rPr lang="en-US" altLang="zh-CN"/>
              <a:t>第三级</a:t>
            </a:r>
            <a:endParaRPr lang="en-US" altLang="zh-CN"/>
          </a:p>
          <a:p>
            <a:pPr lvl="3"/>
            <a:r>
              <a:rPr lang="en-US" altLang="zh-CN"/>
              <a:t>第四级</a:t>
            </a:r>
            <a:endParaRPr lang="en-US" altLang="zh-CN"/>
          </a:p>
          <a:p>
            <a:pPr lvl="4"/>
            <a:r>
              <a:rPr lang="en-US" altLang="zh-CN"/>
              <a:t>第五级</a:t>
            </a:r>
            <a:endParaRPr lang="en-US" altLang="zh-CN"/>
          </a:p>
        </p:txBody>
      </p:sp>
      <p:sp>
        <p:nvSpPr>
          <p:cNvPr id="4" name="日期占位符 104857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104857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104857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DA27BF-45EE-4AB8-9C50-45CACE35ADA9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F8D556-505E-4731-A1E7-D98A381C1E9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EB68A9-F127-4994-80E0-6C8E42FEA3D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F4DF96-DE63-49D5-AE80-EC6F83DF7989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80DBF8-C100-44DC-98D2-98C9F906225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F9AE0C-9691-412D-92FA-2B44FA4D8FE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EC02A7-2E11-4F65-997C-3EE5380DD6C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4FF32C-04F9-4818-8E7C-83B0D7EC715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395B77-AC7E-417C-ACC1-B728A773CAE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D3659C-2D8F-469E-B70A-487AF961D914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408556-8F07-496E-87D4-839768B157E5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E9DE6C-DB8A-4DD9-BFCE-73E6C9B4FA9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99"/>
            <a:ext cx="9144000" cy="684930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180528" y="-99392"/>
            <a:ext cx="9505056" cy="6957393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048575"/>
          <p:cNvSpPr>
            <a:spLocks noGrp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>
                <a:sym typeface="Times New Roman" panose="02020603050405020304" pitchFamily="18" charset="0"/>
              </a:rPr>
              <a:t>单击此处编辑母版标题样式</a:t>
            </a:r>
            <a:endParaRPr lang="zh-CN" altLang="en-US">
              <a:sym typeface="Times New Roman" panose="02020603050405020304" pitchFamily="18" charset="0"/>
            </a:endParaRPr>
          </a:p>
        </p:txBody>
      </p:sp>
      <p:sp>
        <p:nvSpPr>
          <p:cNvPr id="1027" name="文本占位符 1048576"/>
          <p:cNvSpPr>
            <a:spLocks noGrp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>
                <a:sym typeface="Times New Roman" panose="02020603050405020304" pitchFamily="18" charset="0"/>
              </a:rPr>
              <a:t>单击此处编辑母版文本样式</a:t>
            </a:r>
            <a:endParaRPr lang="zh-CN" altLang="en-US">
              <a:sym typeface="Times New Roman" panose="02020603050405020304" pitchFamily="18" charset="0"/>
            </a:endParaRPr>
          </a:p>
          <a:p>
            <a:pPr lvl="1"/>
            <a:r>
              <a:rPr lang="zh-CN" altLang="en-US">
                <a:sym typeface="Times New Roman" panose="02020603050405020304" pitchFamily="18" charset="0"/>
              </a:rPr>
              <a:t>第二级</a:t>
            </a:r>
            <a:endParaRPr lang="zh-CN" altLang="en-US">
              <a:sym typeface="Times New Roman" panose="02020603050405020304" pitchFamily="18" charset="0"/>
            </a:endParaRPr>
          </a:p>
          <a:p>
            <a:pPr lvl="2"/>
            <a:r>
              <a:rPr lang="zh-CN" altLang="en-US">
                <a:sym typeface="Times New Roman" panose="02020603050405020304" pitchFamily="18" charset="0"/>
              </a:rPr>
              <a:t>第三级</a:t>
            </a:r>
            <a:endParaRPr lang="zh-CN" altLang="en-US">
              <a:sym typeface="Times New Roman" panose="02020603050405020304" pitchFamily="18" charset="0"/>
            </a:endParaRPr>
          </a:p>
          <a:p>
            <a:pPr lvl="3"/>
            <a:r>
              <a:rPr lang="zh-CN" altLang="en-US">
                <a:sym typeface="Times New Roman" panose="02020603050405020304" pitchFamily="18" charset="0"/>
              </a:rPr>
              <a:t>第四级</a:t>
            </a:r>
            <a:endParaRPr lang="zh-CN" altLang="en-US">
              <a:sym typeface="Times New Roman" panose="02020603050405020304" pitchFamily="18" charset="0"/>
            </a:endParaRPr>
          </a:p>
          <a:p>
            <a:pPr lvl="4"/>
            <a:r>
              <a:rPr lang="zh-CN" altLang="en-US">
                <a:sym typeface="Times New Roman" panose="02020603050405020304" pitchFamily="18" charset="0"/>
              </a:rPr>
              <a:t>第五级</a:t>
            </a:r>
            <a:endParaRPr lang="zh-CN" altLang="en-US">
              <a:sym typeface="Times New Roman" panose="02020603050405020304" pitchFamily="18" charset="0"/>
            </a:endParaRPr>
          </a:p>
        </p:txBody>
      </p:sp>
      <p:sp>
        <p:nvSpPr>
          <p:cNvPr id="1028" name="日期占位符 1048577"/>
          <p:cNvSpPr>
            <a:spLocks noGrp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latinLnBrk="1">
              <a:defRPr sz="1400">
                <a:solidFill>
                  <a:srgbClr val="000000"/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1029" name="页脚占位符 1048578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 latinLnBrk="1">
              <a:defRPr sz="1400">
                <a:solidFill>
                  <a:srgbClr val="000000"/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1030" name="灯片编号占位符 1048579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 latinLnBrk="1">
              <a:defRPr sz="1400">
                <a:solidFill>
                  <a:srgbClr val="000000"/>
                </a:solidFill>
              </a:defRPr>
            </a:lvl1pPr>
          </a:lstStyle>
          <a:p>
            <a:fld id="{8B01A4A7-E585-4D8F-9ADE-104F3E8D3B40}" type="slidenum">
              <a:rPr lang="en-US" altLang="zh-CN"/>
            </a:fld>
            <a:endParaRPr lang="en-US" alt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5pPr>
      <a:lvl6pPr marL="457200"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6pPr>
      <a:lvl7pPr marL="914400"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7pPr>
      <a:lvl8pPr marL="1371600"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8pPr>
      <a:lvl9pPr marL="1828800"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rgbClr val="000000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rgbClr val="000000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rgbClr val="000000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rgbClr val="000000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rgbClr val="000000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5pPr>
      <a:lvl6pPr marL="2514600" indent="-228600" algn="l" rtl="0" eaLnBrk="0" fontAlgn="base" latinLnBrk="1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rgbClr val="000000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6pPr>
      <a:lvl7pPr marL="2971800" indent="-228600" algn="l" rtl="0" eaLnBrk="0" fontAlgn="base" latinLnBrk="1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rgbClr val="000000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7pPr>
      <a:lvl8pPr marL="3429000" indent="-228600" algn="l" rtl="0" eaLnBrk="0" fontAlgn="base" latinLnBrk="1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rgbClr val="000000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8pPr>
      <a:lvl9pPr marL="3886200" indent="-228600" algn="l" rtl="0" eaLnBrk="0" fontAlgn="base" latinLnBrk="1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rgbClr val="000000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9pPr>
    </p:bodyStyle>
    <p:otherStyle>
      <a:lvl1pPr marL="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baseline="0">
          <a:solidFill>
            <a:schemeClr val="dk1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1pPr>
      <a:lvl2pPr marL="4572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baseline="0">
          <a:solidFill>
            <a:schemeClr val="dk1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2pPr>
      <a:lvl3pPr marL="9144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baseline="0">
          <a:solidFill>
            <a:schemeClr val="dk1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3pPr>
      <a:lvl4pPr marL="13716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baseline="0">
          <a:solidFill>
            <a:schemeClr val="dk1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4pPr>
      <a:lvl5pPr marL="18288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baseline="0">
          <a:solidFill>
            <a:schemeClr val="dk1"/>
          </a:solidFill>
          <a:latin typeface="Times New Roman" panose="02020603050405020304" pitchFamily="18" charset="0"/>
          <a:ea typeface="宋体" panose="02010600030101010101" pitchFamily="2" charset="-122"/>
          <a:sym typeface="Times New Roman" panose="02020603050405020304" pitchFamily="18" charset="0"/>
        </a:defRPr>
      </a:lvl5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AA18069-4C90-44C1-AC08-CBFB4C008CE3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hyperlink" Target="file:///D:\&#25945;&#23398;\&#25945;&#23398;&#36164;&#26009;\&#39640;&#32771;&#22797;&#20064;&#36164;&#26009;\&#23436;&#24418;&#38405;&#35835;\&#26032;&#24314;&#25991;&#20214;&#22841;\&#28436;&#31034;&#25991;&#31295;1.ppt" TargetMode="Externa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image" Target="../media/image17.GIF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Shape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Shape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5292080" y="4581128"/>
            <a:ext cx="55618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000" b="1" dirty="0" smtClean="0"/>
              <a:t>英语组</a:t>
            </a:r>
            <a:endParaRPr lang="en-US" altLang="zh-CN" sz="6000" b="1" dirty="0" smtClean="0"/>
          </a:p>
          <a:p>
            <a:r>
              <a:rPr lang="zh-CN" altLang="en-US" sz="6000" b="1" dirty="0" smtClean="0"/>
              <a:t>  付利</a:t>
            </a:r>
            <a:endParaRPr lang="zh-CN" alt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hape"/>
          <p:cNvSpPr>
            <a:spLocks noChangeArrowheads="1" noChangeShapeType="1" noTextEdit="1"/>
          </p:cNvSpPr>
          <p:nvPr/>
        </p:nvSpPr>
        <p:spPr bwMode="auto">
          <a:xfrm>
            <a:off x="838200" y="1204913"/>
            <a:ext cx="7483475" cy="231775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0" cap="none" spc="0" normalizeH="0" baseline="0" noProof="0">
                <a:ln w="9525">
                  <a:noFill/>
                  <a:round/>
                </a:ln>
                <a:solidFill>
                  <a:srgbClr val="80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Times New Roman" panose="02020603050405020304" pitchFamily="18" charset="0"/>
              </a:rPr>
              <a:t>完形填空解题技巧</a:t>
            </a:r>
            <a:endParaRPr kumimoji="0" lang="zh-CN" altLang="en-US" sz="3600" b="0" i="0" u="none" strike="noStrike" kern="10" cap="none" spc="0" normalizeH="0" baseline="0" noProof="0">
              <a:ln w="9525">
                <a:noFill/>
                <a:round/>
              </a:ln>
              <a:solidFill>
                <a:srgbClr val="8000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168967" descr="图片2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8962" name="矩形 168961"/>
          <p:cNvSpPr>
            <a:spLocks noChangeArrowheads="1"/>
          </p:cNvSpPr>
          <p:nvPr/>
        </p:nvSpPr>
        <p:spPr bwMode="auto">
          <a:xfrm>
            <a:off x="609600" y="0"/>
            <a:ext cx="7391400" cy="823913"/>
          </a:xfrm>
          <a:prstGeom prst="rect">
            <a:avLst/>
          </a:prstGeom>
          <a:noFill/>
          <a:ln w="76200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ahoma" panose="020B0604030504040204" pitchFamily="34" charset="0"/>
                <a:ea typeface="黑体" panose="02010609060101010101" pitchFamily="49" charset="-122"/>
                <a:cs typeface="+mn-cs"/>
                <a:hlinkClick r:id="rId2" action="ppaction://hlinkpres?slideindex=1&amp;slidetitle="/>
              </a:rPr>
              <a:t>完型填空试题主要特点：</a:t>
            </a:r>
            <a:endParaRPr kumimoji="1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ahoma" panose="020B0604030504040204" pitchFamily="34" charset="0"/>
              <a:ea typeface="黑体" panose="02010609060101010101" pitchFamily="49" charset="-122"/>
              <a:cs typeface="+mn-cs"/>
              <a:hlinkClick r:id="rId2" action="ppaction://hlinkpres?slideindex=1&amp;slidetitle="/>
            </a:endParaRPr>
          </a:p>
        </p:txBody>
      </p:sp>
      <p:sp>
        <p:nvSpPr>
          <p:cNvPr id="168963" name="矩形 168962"/>
          <p:cNvSpPr/>
          <p:nvPr/>
        </p:nvSpPr>
        <p:spPr>
          <a:xfrm>
            <a:off x="304800" y="990600"/>
            <a:ext cx="8686800" cy="1077913"/>
          </a:xfrm>
          <a:prstGeom prst="rect">
            <a:avLst/>
          </a:prstGeom>
          <a:noFill/>
          <a:ln w="76200">
            <a:noFill/>
            <a:miter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kumimoji="1" lang="en-US" altLang="zh-CN" sz="2400" b="0" i="0" u="none" strike="noStrike" kern="1200" cap="none" spc="0" normalizeH="0" baseline="0" noProof="1">
                <a:ln>
                  <a:noFill/>
                </a:ln>
                <a:solidFill>
                  <a:srgbClr val="4C3272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1</a:t>
            </a:r>
            <a:r>
              <a:rPr kumimoji="1" lang="en-US" altLang="zh-CN" sz="3200" b="0" i="0" u="none" strike="noStrike" kern="1200" cap="none" spc="0" normalizeH="0" baseline="0" noProof="1">
                <a:ln>
                  <a:noFill/>
                </a:ln>
                <a:solidFill>
                  <a:srgbClr val="4C3272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. </a:t>
            </a:r>
            <a:r>
              <a:rPr kumimoji="1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rgbClr val="4C3272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通常从一篇</a:t>
            </a:r>
            <a:r>
              <a:rPr kumimoji="1" lang="en-US" altLang="zh-CN" sz="3200" b="0" i="0" u="none" strike="noStrike" kern="1200" cap="none" spc="0" normalizeH="0" baseline="0" noProof="1">
                <a:ln>
                  <a:noFill/>
                </a:ln>
                <a:solidFill>
                  <a:srgbClr val="4C3272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300-350</a:t>
            </a:r>
            <a:r>
              <a:rPr kumimoji="1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rgbClr val="4C3272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词左右，文章中</a:t>
            </a:r>
            <a:r>
              <a:rPr kumimoji="1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rgbClr val="CC33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设空</a:t>
            </a:r>
            <a:r>
              <a:rPr kumimoji="1" lang="en-US" altLang="zh-CN" sz="3200" b="0" i="0" u="none" strike="noStrike" kern="1200" cap="none" spc="0" normalizeH="0" baseline="0" noProof="1">
                <a:ln>
                  <a:noFill/>
                </a:ln>
                <a:solidFill>
                  <a:srgbClr val="CC33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20</a:t>
            </a:r>
            <a:r>
              <a:rPr kumimoji="1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rgbClr val="4C3272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个，</a:t>
            </a:r>
            <a:r>
              <a:rPr kumimoji="1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rgbClr val="CC33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首句不挖空</a:t>
            </a:r>
            <a:r>
              <a:rPr kumimoji="1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rgbClr val="4C3272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；</a:t>
            </a:r>
            <a:endParaRPr kumimoji="1" lang="zh-CN" altLang="en-US" sz="3200" b="0" i="0" u="none" strike="noStrike" kern="1200" cap="none" spc="0" normalizeH="0" baseline="0" noProof="1">
              <a:ln>
                <a:noFill/>
              </a:ln>
              <a:solidFill>
                <a:srgbClr val="4C3272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101" name="文本框 168963"/>
          <p:cNvSpPr txBox="1">
            <a:spLocks noChangeArrowheads="1"/>
          </p:cNvSpPr>
          <p:nvPr/>
        </p:nvSpPr>
        <p:spPr bwMode="auto">
          <a:xfrm>
            <a:off x="1279525" y="3756025"/>
            <a:ext cx="8702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8965" name="文本框 168964"/>
          <p:cNvSpPr txBox="1"/>
          <p:nvPr/>
        </p:nvSpPr>
        <p:spPr>
          <a:xfrm>
            <a:off x="304800" y="2286000"/>
            <a:ext cx="8839200" cy="2062163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200" b="0" i="0" u="none" strike="noStrike" kern="1200" cap="none" spc="0" normalizeH="0" baseline="0" noProof="1">
                <a:ln>
                  <a:noFill/>
                </a:ln>
                <a:solidFill>
                  <a:srgbClr val="4C3272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2. </a:t>
            </a:r>
            <a:r>
              <a:rPr kumimoji="1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rgbClr val="CC33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干扰项设计严密</a:t>
            </a:r>
            <a:r>
              <a:rPr kumimoji="1" lang="en-US" altLang="zh-CN" sz="3200" b="0" i="0" u="none" strike="noStrike" kern="1200" cap="none" spc="0" normalizeH="0" baseline="0" noProof="1">
                <a:ln>
                  <a:noFill/>
                </a:ln>
                <a:solidFill>
                  <a:srgbClr val="CC33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.</a:t>
            </a:r>
            <a:r>
              <a:rPr kumimoji="1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rgbClr val="4C3272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一般情况下，四个选项的</a:t>
            </a:r>
            <a:r>
              <a:rPr kumimoji="1" lang="zh-CN" altLang="en-US" sz="3200" b="0" i="0" u="sng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词性相同</a:t>
            </a:r>
            <a:r>
              <a:rPr kumimoji="1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rgbClr val="4C3272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或</a:t>
            </a:r>
            <a:r>
              <a:rPr kumimoji="1" lang="zh-CN" altLang="en-US" sz="3200" b="0" i="0" u="sng" strike="noStrike" kern="1200" cap="none" spc="0" normalizeH="0" baseline="0" noProof="1">
                <a:ln>
                  <a:noFill/>
                </a:ln>
                <a:solidFill>
                  <a:srgbClr val="4C3272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属于同等或对等</a:t>
            </a:r>
            <a:r>
              <a:rPr kumimoji="1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rgbClr val="4C3272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范畴，干扰项填入后在语法上一般不存在错误，对考生</a:t>
            </a:r>
            <a:r>
              <a:rPr kumimoji="1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rgbClr val="CC33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有很大的迷惑作用；</a:t>
            </a:r>
            <a:endParaRPr kumimoji="1" lang="zh-CN" altLang="en-US" sz="3200" b="0" i="0" u="none" strike="noStrike" kern="1200" cap="none" spc="0" normalizeH="0" baseline="0" noProof="1">
              <a:ln>
                <a:noFill/>
              </a:ln>
              <a:solidFill>
                <a:srgbClr val="CC3300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68966" name="文本框 168965"/>
          <p:cNvSpPr txBox="1"/>
          <p:nvPr/>
        </p:nvSpPr>
        <p:spPr>
          <a:xfrm>
            <a:off x="304800" y="4616450"/>
            <a:ext cx="8839200" cy="58420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808080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1" lang="en-US" altLang="zh-CN" sz="2400" b="0" i="0" u="none" strike="noStrike" kern="1200" cap="none" spc="0" normalizeH="0" baseline="0" noProof="1">
                <a:ln>
                  <a:noFill/>
                </a:ln>
                <a:solidFill>
                  <a:srgbClr val="00006C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ea"/>
              </a:rPr>
              <a:t>3.</a:t>
            </a:r>
            <a:r>
              <a:rPr kumimoji="1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rgbClr val="CC33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ea"/>
              </a:rPr>
              <a:t>突出</a:t>
            </a:r>
            <a:r>
              <a:rPr kumimoji="1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rgbClr val="00006C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ea"/>
              </a:rPr>
              <a:t>语篇</a:t>
            </a:r>
            <a:r>
              <a:rPr kumimoji="1" lang="en-US" altLang="zh-CN" sz="3200" b="0" i="0" u="none" strike="noStrike" kern="1200" cap="none" spc="0" normalizeH="0" baseline="0" noProof="1">
                <a:ln>
                  <a:noFill/>
                </a:ln>
                <a:solidFill>
                  <a:srgbClr val="00006C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ea"/>
              </a:rPr>
              <a:t>(</a:t>
            </a:r>
            <a:r>
              <a:rPr kumimoji="1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rgbClr val="00006C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ea"/>
              </a:rPr>
              <a:t>语境</a:t>
            </a:r>
            <a:r>
              <a:rPr kumimoji="1" lang="en-US" altLang="zh-CN" sz="3200" b="0" i="0" u="none" strike="noStrike" kern="1200" cap="none" spc="0" normalizeH="0" baseline="0" noProof="1">
                <a:ln>
                  <a:noFill/>
                </a:ln>
                <a:solidFill>
                  <a:srgbClr val="00006C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ea"/>
              </a:rPr>
              <a:t>)</a:t>
            </a:r>
            <a:r>
              <a:rPr kumimoji="1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rgbClr val="000084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ea"/>
              </a:rPr>
              <a:t>，</a:t>
            </a:r>
            <a:r>
              <a:rPr kumimoji="1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rgbClr val="CC33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ea"/>
              </a:rPr>
              <a:t>强调</a:t>
            </a:r>
            <a:r>
              <a:rPr kumimoji="1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rgbClr val="00006C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ea"/>
              </a:rPr>
              <a:t>应用，</a:t>
            </a:r>
            <a:r>
              <a:rPr kumimoji="1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rgbClr val="CC33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ea"/>
              </a:rPr>
              <a:t>注重</a:t>
            </a:r>
            <a:r>
              <a:rPr kumimoji="1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rgbClr val="00006C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ea"/>
              </a:rPr>
              <a:t>交际；</a:t>
            </a:r>
            <a:endParaRPr kumimoji="1" lang="zh-CN" altLang="en-US" sz="3200" b="0" i="0" u="none" strike="noStrike" kern="1200" cap="none" spc="0" normalizeH="0" baseline="0" noProof="1">
              <a:ln>
                <a:noFill/>
              </a:ln>
              <a:solidFill>
                <a:srgbClr val="00006C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68967" name="文本框 168966"/>
          <p:cNvSpPr txBox="1">
            <a:spLocks noChangeArrowheads="1"/>
          </p:cNvSpPr>
          <p:nvPr/>
        </p:nvSpPr>
        <p:spPr bwMode="auto">
          <a:xfrm>
            <a:off x="304800" y="5257800"/>
            <a:ext cx="86106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6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4.</a:t>
            </a:r>
            <a:r>
              <a:rPr kumimoji="1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6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大多富有</a:t>
            </a:r>
            <a:r>
              <a:rPr kumimoji="1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AE1A2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积极的教育意义</a:t>
            </a:r>
            <a:r>
              <a:rPr kumimoji="1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6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，给人以人生的</a:t>
            </a:r>
            <a:r>
              <a:rPr kumimoji="1" lang="zh-CN" altLang="en-US" sz="3200" b="0" i="0" u="sng" strike="noStrike" kern="1200" cap="none" spc="0" normalizeH="0" baseline="0" noProof="0">
                <a:ln>
                  <a:noFill/>
                </a:ln>
                <a:solidFill>
                  <a:srgbClr val="00006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启迪</a:t>
            </a:r>
            <a:r>
              <a:rPr kumimoji="1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6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或是充满了生活情趣；</a:t>
            </a:r>
            <a:endParaRPr kumimoji="1" lang="zh-CN" altLang="en-US" sz="3200" b="0" i="0" u="none" strike="noStrike" kern="1200" cap="none" spc="0" normalizeH="0" baseline="0" noProof="0">
              <a:ln>
                <a:noFill/>
              </a:ln>
              <a:solidFill>
                <a:srgbClr val="00006C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105" name="日期占位符 1"/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8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3" grpId="0"/>
      <p:bldP spid="168965" grpId="0"/>
      <p:bldP spid="168966" grpId="0"/>
      <p:bldP spid="16896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229" name="Group 357"/>
          <p:cNvGraphicFramePr>
            <a:graphicFrameLocks noGrp="1"/>
          </p:cNvGraphicFramePr>
          <p:nvPr/>
        </p:nvGraphicFramePr>
        <p:xfrm>
          <a:off x="0" y="1844675"/>
          <a:ext cx="9144000" cy="4754565"/>
        </p:xfrm>
        <a:graphic>
          <a:graphicData uri="http://schemas.openxmlformats.org/drawingml/2006/table">
            <a:tbl>
              <a:tblPr/>
              <a:tblGrid>
                <a:gridCol w="987425"/>
                <a:gridCol w="731838"/>
                <a:gridCol w="1244600"/>
                <a:gridCol w="1023937"/>
                <a:gridCol w="1023938"/>
                <a:gridCol w="1096962"/>
                <a:gridCol w="804863"/>
                <a:gridCol w="877887"/>
                <a:gridCol w="698500"/>
                <a:gridCol w="654050"/>
              </a:tblGrid>
              <a:tr h="496888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试卷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年份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体裁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7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考察类型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671513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动词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（短语）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名词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（短语）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形容词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（短语）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副词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介词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（短语）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连词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代词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3"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全国卷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I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2018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夹叙夹议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9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7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3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1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 vMerge="1"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2017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夹叙夹议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10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5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4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1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950">
                <a:tc vMerge="1"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2016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记叙文 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7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4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3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1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1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3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1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538"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全国卷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II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2018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记叙文 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10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3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4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2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1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 vMerge="1"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2017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记叙文 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9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8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3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 vMerge="1"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2016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夹叙夹议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全国卷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III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2018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记叙文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 vMerge="1"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2017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记叙文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 vMerge="1"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2016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记叙文</a:t>
                      </a:r>
                      <a:endParaRPr kumimoji="1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  <a:endParaRPr kumimoji="1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313" name="TextBox 122"/>
          <p:cNvSpPr txBox="1">
            <a:spLocks noChangeArrowheads="1"/>
          </p:cNvSpPr>
          <p:nvPr/>
        </p:nvSpPr>
        <p:spPr bwMode="auto">
          <a:xfrm>
            <a:off x="179388" y="836613"/>
            <a:ext cx="84963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历年高考英语完形填空题型考情分析：</a:t>
            </a:r>
            <a:endParaRPr kumimoji="1" lang="zh-CN" altLang="en-US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1"/>
          <a:stretch>
            <a:fillRect/>
          </a:stretch>
        </p:blipFill>
        <p:spPr>
          <a:xfrm>
            <a:off x="323528" y="0"/>
            <a:ext cx="4464496" cy="6381328"/>
          </a:xfrm>
          <a:prstGeom prst="rect">
            <a:avLst/>
          </a:prstGeom>
        </p:spPr>
      </p:pic>
      <p:pic>
        <p:nvPicPr>
          <p:cNvPr id="32770" name="Picture 2" descr="http://img3.yytcdn.com/uploads/artists/3670/R8e40aedf77a94ec0bdced500e62ffaa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16632"/>
            <a:ext cx="3687902" cy="6480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108520" y="0"/>
            <a:ext cx="9246141" cy="49306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800" dirty="0"/>
              <a:t>     现在我想谈谈韩磊。韩磊从前在我的印象中就是一个</a:t>
            </a:r>
            <a:r>
              <a:rPr lang="en-US" altLang="zh-CN" sz="2800" dirty="0"/>
              <a:t>_1__</a:t>
            </a:r>
            <a:r>
              <a:rPr lang="zh-CN" altLang="en-US" sz="2800" dirty="0"/>
              <a:t>的歌手的存在。每次一想到韩磊，我脑子里都会自动蹦出“曝光率低”“属于上个世纪的歌手” “没什么粉丝”一类的词。但是</a:t>
            </a:r>
            <a:r>
              <a:rPr lang="en-US" altLang="zh-CN" sz="2800" dirty="0"/>
              <a:t>《</a:t>
            </a:r>
            <a:r>
              <a:rPr lang="zh-CN" altLang="en-US" sz="2800" dirty="0"/>
              <a:t>我是歌手</a:t>
            </a:r>
            <a:r>
              <a:rPr lang="en-US" altLang="zh-CN" sz="2800" dirty="0"/>
              <a:t>》</a:t>
            </a:r>
            <a:r>
              <a:rPr lang="zh-CN" altLang="en-US" sz="2800" dirty="0"/>
              <a:t>这个节目让我</a:t>
            </a:r>
            <a:r>
              <a:rPr lang="en-US" altLang="zh-CN" sz="2800" dirty="0"/>
              <a:t>__2__</a:t>
            </a:r>
            <a:r>
              <a:rPr lang="zh-CN" altLang="en-US" sz="2800" dirty="0"/>
              <a:t>了对他的这一印象。在这个舞台上，韩磊变得更有活力，更富激情，更擅于突破，更</a:t>
            </a:r>
            <a:r>
              <a:rPr lang="en-US" altLang="zh-CN" sz="2800" dirty="0"/>
              <a:t>__3_</a:t>
            </a:r>
            <a:r>
              <a:rPr lang="zh-CN" altLang="en-US" sz="2800" dirty="0"/>
              <a:t>。最终他成为了</a:t>
            </a:r>
            <a:r>
              <a:rPr lang="en-US" altLang="zh-CN" sz="2800" dirty="0"/>
              <a:t>___4__</a:t>
            </a:r>
            <a:r>
              <a:rPr lang="zh-CN" altLang="en-US" sz="2800" dirty="0"/>
              <a:t>的总冠军。在这个充满激烈竞争的比赛中，韩磊用实力证明了什么叫做</a:t>
            </a:r>
            <a:r>
              <a:rPr lang="en-US" altLang="zh-CN" sz="2800" dirty="0"/>
              <a:t>__5____</a:t>
            </a:r>
            <a:endParaRPr lang="zh-CN" alt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645024"/>
            <a:ext cx="9144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超级出名    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 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过了气了  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英俊潇洒 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D.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实力不凡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AutoNum type="arabicPeriod"/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延续          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 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坚定           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改变       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D.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深化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AutoNum type="arabicPeriod"/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墨守成规  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 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迂腐守旧  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 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深沉内敛 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D.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大胆创新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AutoNum type="arabicPeriod"/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我是歌手  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中国好歌曲 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 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非诚勿扰 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D.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天天向上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AutoNum type="arabicPeriod"/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己所不欲，勿施于人       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 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出来混迟早是要还的   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C. 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不怕神一样的对手，就怕猪一样的队友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D.  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真金不怕火炼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 flipH="1">
            <a:off x="2627784" y="2060848"/>
            <a:ext cx="4248472" cy="36004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645024"/>
            <a:ext cx="476250" cy="47625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077072"/>
            <a:ext cx="476250" cy="4762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09120"/>
            <a:ext cx="476250" cy="47625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941168"/>
            <a:ext cx="476250" cy="47625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5805264"/>
            <a:ext cx="476250" cy="476250"/>
          </a:xfrm>
          <a:prstGeom prst="rect">
            <a:avLst/>
          </a:prstGeom>
        </p:spPr>
      </p:pic>
      <p:cxnSp>
        <p:nvCxnSpPr>
          <p:cNvPr id="22" name="直接箭头连接符 21"/>
          <p:cNvCxnSpPr/>
          <p:nvPr/>
        </p:nvCxnSpPr>
        <p:spPr>
          <a:xfrm flipH="1" flipV="1">
            <a:off x="179512" y="908720"/>
            <a:ext cx="7416824" cy="43204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V="1">
            <a:off x="2411760" y="1700808"/>
            <a:ext cx="4536504" cy="1710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>
            <a:off x="4067944" y="1628800"/>
            <a:ext cx="2088232" cy="86409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179512" y="0"/>
            <a:ext cx="8964488" cy="29249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箭头连接符 33"/>
          <p:cNvCxnSpPr/>
          <p:nvPr/>
        </p:nvCxnSpPr>
        <p:spPr>
          <a:xfrm flipH="1">
            <a:off x="611560" y="2780928"/>
            <a:ext cx="2160240" cy="57606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467544" y="1124744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sz="11500" dirty="0">
                <a:solidFill>
                  <a:schemeClr val="bg1"/>
                </a:solidFill>
              </a:rPr>
              <a:t>既然</a:t>
            </a:r>
            <a:r>
              <a:rPr lang="en-US" altLang="zh-CN" sz="11500" dirty="0">
                <a:solidFill>
                  <a:schemeClr val="bg1"/>
                </a:solidFill>
              </a:rPr>
              <a:t>……</a:t>
            </a:r>
            <a:endParaRPr lang="en-US" altLang="zh-CN" sz="115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zh-CN" altLang="en-US" sz="11500" dirty="0">
                <a:solidFill>
                  <a:schemeClr val="bg1"/>
                </a:solidFill>
              </a:rPr>
              <a:t>那么</a:t>
            </a:r>
            <a:r>
              <a:rPr lang="en-US" altLang="zh-CN" sz="11500" dirty="0">
                <a:solidFill>
                  <a:schemeClr val="bg1"/>
                </a:solidFill>
              </a:rPr>
              <a:t>……</a:t>
            </a:r>
            <a:endParaRPr lang="zh-CN" altLang="en-US" sz="11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116013" y="549275"/>
            <a:ext cx="2160587" cy="64135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技巧点拨</a:t>
            </a:r>
            <a:endParaRPr lang="zh-CN" altLang="en-US" sz="3600" b="1" dirty="0">
              <a:solidFill>
                <a:schemeClr val="bg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" name="Group 11"/>
          <p:cNvGrpSpPr/>
          <p:nvPr/>
        </p:nvGrpSpPr>
        <p:grpSpPr bwMode="auto">
          <a:xfrm>
            <a:off x="0" y="331788"/>
            <a:ext cx="4427538" cy="936625"/>
            <a:chOff x="113" y="0"/>
            <a:chExt cx="2359" cy="576"/>
          </a:xfrm>
        </p:grpSpPr>
        <p:pic>
          <p:nvPicPr>
            <p:cNvPr id="13318" name="Picture 12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113" y="0"/>
              <a:ext cx="53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19" name="Line 13"/>
            <p:cNvSpPr>
              <a:spLocks noChangeShapeType="1"/>
            </p:cNvSpPr>
            <p:nvPr/>
          </p:nvSpPr>
          <p:spPr bwMode="auto">
            <a:xfrm flipV="1">
              <a:off x="476" y="527"/>
              <a:ext cx="1996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0" y="1340768"/>
            <a:ext cx="9828584" cy="60631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 dirty="0"/>
              <a:t>1.  </a:t>
            </a:r>
            <a:r>
              <a:rPr lang="zh-CN" altLang="en-US" sz="4000" b="1" dirty="0"/>
              <a:t>注意上下文语境（</a:t>
            </a:r>
            <a:r>
              <a:rPr lang="en-US" altLang="zh-CN" sz="4000" b="1" dirty="0"/>
              <a:t>context)</a:t>
            </a:r>
            <a:endParaRPr lang="en-US" altLang="zh-CN" sz="4000" b="1" dirty="0"/>
          </a:p>
          <a:p>
            <a:pPr>
              <a:spcBef>
                <a:spcPct val="50000"/>
              </a:spcBef>
            </a:pPr>
            <a:r>
              <a:rPr lang="en-US" altLang="zh-CN" sz="4000" b="1" dirty="0"/>
              <a:t>                      </a:t>
            </a:r>
            <a:r>
              <a:rPr lang="zh-CN" altLang="en-US" sz="4000" b="1" dirty="0"/>
              <a:t>信息复现、逻辑关系</a:t>
            </a:r>
            <a:endParaRPr lang="zh-CN" altLang="en-US" sz="4000" b="1" dirty="0"/>
          </a:p>
          <a:p>
            <a:pPr>
              <a:spcBef>
                <a:spcPct val="50000"/>
              </a:spcBef>
            </a:pPr>
            <a:r>
              <a:rPr lang="en-US" altLang="zh-CN" sz="4000" b="1" dirty="0"/>
              <a:t>2.  </a:t>
            </a:r>
            <a:r>
              <a:rPr lang="zh-CN" altLang="en-US" sz="4000" b="1" dirty="0"/>
              <a:t>掌握习惯搭配（</a:t>
            </a:r>
            <a:r>
              <a:rPr lang="en-US" altLang="zh-CN" sz="4000" b="1" dirty="0"/>
              <a:t>phrases &amp; idioms</a:t>
            </a:r>
            <a:r>
              <a:rPr lang="zh-CN" altLang="en-US" sz="4000" b="1" dirty="0"/>
              <a:t>）</a:t>
            </a:r>
            <a:endParaRPr lang="zh-CN" altLang="en-US" sz="4000" b="1" dirty="0"/>
          </a:p>
          <a:p>
            <a:pPr>
              <a:spcBef>
                <a:spcPct val="50000"/>
              </a:spcBef>
            </a:pPr>
            <a:r>
              <a:rPr lang="en-US" altLang="zh-CN" sz="4000" b="1" dirty="0"/>
              <a:t>      </a:t>
            </a:r>
            <a:r>
              <a:rPr lang="zh-CN" altLang="en-US" sz="4000" b="1" dirty="0"/>
              <a:t>运用词义辨析</a:t>
            </a:r>
            <a:r>
              <a:rPr lang="zh-CN" altLang="en-US" sz="4000" dirty="0"/>
              <a:t> </a:t>
            </a:r>
            <a:r>
              <a:rPr lang="zh-CN" altLang="en-US" sz="4000" b="1" dirty="0"/>
              <a:t>（</a:t>
            </a:r>
            <a:r>
              <a:rPr lang="en-US" altLang="zh-CN" sz="4000" b="1" dirty="0"/>
              <a:t>comparison</a:t>
            </a:r>
            <a:r>
              <a:rPr lang="zh-CN" altLang="en-US" sz="4000" b="1" dirty="0"/>
              <a:t>）</a:t>
            </a:r>
            <a:endParaRPr lang="zh-CN" altLang="en-US" sz="4000" b="1" dirty="0"/>
          </a:p>
          <a:p>
            <a:pPr>
              <a:spcBef>
                <a:spcPct val="50000"/>
              </a:spcBef>
            </a:pPr>
            <a:r>
              <a:rPr lang="en-US" altLang="zh-CN" sz="4000" b="1" dirty="0"/>
              <a:t>3.  </a:t>
            </a:r>
            <a:r>
              <a:rPr lang="zh-CN" altLang="en-US" sz="4000" b="1" dirty="0"/>
              <a:t>了解常识背景（</a:t>
            </a:r>
            <a:r>
              <a:rPr lang="en-US" altLang="zh-CN" sz="4000" b="1" dirty="0"/>
              <a:t>common sense</a:t>
            </a:r>
            <a:r>
              <a:rPr lang="zh-CN" altLang="en-US" sz="4000" b="1" dirty="0"/>
              <a:t>）</a:t>
            </a:r>
            <a:endParaRPr lang="zh-CN" altLang="en-US" sz="4000" b="1" dirty="0"/>
          </a:p>
          <a:p>
            <a:pPr>
              <a:spcBef>
                <a:spcPct val="50000"/>
              </a:spcBef>
            </a:pPr>
            <a:r>
              <a:rPr lang="en-US" altLang="zh-CN" sz="4000" b="1" dirty="0"/>
              <a:t>4.  </a:t>
            </a:r>
            <a:r>
              <a:rPr lang="zh-CN" altLang="en-US" sz="4000" b="1" dirty="0"/>
              <a:t>运用语法分析（</a:t>
            </a:r>
            <a:r>
              <a:rPr lang="en-US" altLang="zh-CN" sz="4000" b="1" dirty="0"/>
              <a:t>grammar analysis)</a:t>
            </a:r>
            <a:endParaRPr lang="en-US" altLang="zh-CN" sz="4000" b="1" dirty="0"/>
          </a:p>
          <a:p>
            <a:pPr>
              <a:spcBef>
                <a:spcPct val="50000"/>
              </a:spcBef>
            </a:pPr>
            <a:endParaRPr lang="en-US" altLang="zh-CN" sz="3200" b="1" dirty="0"/>
          </a:p>
        </p:txBody>
      </p:sp>
      <p:sp>
        <p:nvSpPr>
          <p:cNvPr id="52241" name="Line 17"/>
          <p:cNvSpPr>
            <a:spLocks noChangeShapeType="1"/>
          </p:cNvSpPr>
          <p:nvPr/>
        </p:nvSpPr>
        <p:spPr bwMode="auto">
          <a:xfrm>
            <a:off x="1475656" y="2636912"/>
            <a:ext cx="108108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</p:spPr>
        <p:txBody>
          <a:bodyPr>
            <a:spAutoFit/>
          </a:bodyPr>
          <a:lstStyle/>
          <a:p>
            <a:endParaRPr lang="zh-CN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2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22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22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22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22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22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7"/>
          <p:cNvSpPr txBox="1">
            <a:spLocks noChangeArrowheads="1"/>
          </p:cNvSpPr>
          <p:nvPr/>
        </p:nvSpPr>
        <p:spPr bwMode="auto">
          <a:xfrm>
            <a:off x="304800" y="1066800"/>
            <a:ext cx="8610600" cy="5559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lvl="0" indent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0" lang="en-US" altLang="zh-CN" sz="3600" b="1" dirty="0">
                <a:solidFill>
                  <a:srgbClr val="FF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kumimoji="0" lang="zh-CN" altLang="en-US" sz="3600" b="1" dirty="0">
                <a:solidFill>
                  <a:srgbClr val="FF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）上下文语境</a:t>
            </a:r>
            <a:endParaRPr kumimoji="0" lang="zh-CN" altLang="en-US" sz="3600" b="1" dirty="0">
              <a:solidFill>
                <a:srgbClr val="FF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例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1:He’d moved to England with his mum when he was three and it had been 13 years since I’d last seen him. So imagine my __1__when he emailed me saying he wanted to come to visit me .(2018 II)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A. delight  B. relief   C.  anger D. worry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449" name="AutoShape 9"/>
          <p:cNvSpPr>
            <a:spLocks noChangeArrowheads="1"/>
          </p:cNvSpPr>
          <p:nvPr/>
        </p:nvSpPr>
        <p:spPr bwMode="ltGray">
          <a:xfrm>
            <a:off x="611560" y="5600700"/>
            <a:ext cx="457200" cy="381000"/>
          </a:xfrm>
          <a:prstGeom prst="smileyFace">
            <a:avLst>
              <a:gd name="adj" fmla="val 4653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304800" y="762000"/>
            <a:ext cx="8610600" cy="336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0" lang="en-US" altLang="zh-CN" sz="3600" b="1" dirty="0">
                <a:solidFill>
                  <a:srgbClr val="FF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kumimoji="0" lang="zh-CN" altLang="en-US" sz="3600" b="1" dirty="0">
                <a:solidFill>
                  <a:srgbClr val="FF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）句际间的逻辑推理关系</a:t>
            </a:r>
            <a:endParaRPr kumimoji="0" lang="zh-CN" altLang="en-US" sz="3600" b="1" dirty="0">
              <a:solidFill>
                <a:srgbClr val="FF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CCFF"/>
              </a:buClr>
              <a:buSzPct val="95000"/>
              <a:buFont typeface="Wingdings" panose="05000000000000000000" pitchFamily="2" charset="2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例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：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It has been many years since I was last in  London, ______ I still remember something that happened during that visit.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CCFF"/>
              </a:buClr>
              <a:buSzPct val="95000"/>
              <a:buFont typeface="Wingdings" panose="05000000000000000000" pitchFamily="2" charset="2"/>
              <a:buChar char="w"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A. and	    B. for	  C. but	  D. as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304800" y="3352800"/>
            <a:ext cx="86106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例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：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CC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 transistor radio is sometimes very small.  It is very easy to carry… </a:t>
            </a:r>
            <a:r>
              <a:rPr kumimoji="0" lang="en-US" altLang="zh-CN" sz="3200" b="1" i="0" u="sng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48  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, radio broadcasts are better for blind people.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2015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安徽）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48. A. Besides                   B. However   </a:t>
            </a:r>
            <a:endParaRPr kumimoji="0" lang="en-US" altLang="zh-CN" sz="3200" b="1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C. Yet                          D. Sometimes</a:t>
            </a:r>
            <a:endParaRPr kumimoji="0" lang="en-US" altLang="zh-CN" sz="3200" b="1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55" name="AutoShape 7"/>
          <p:cNvSpPr>
            <a:spLocks noChangeArrowheads="1"/>
          </p:cNvSpPr>
          <p:nvPr/>
        </p:nvSpPr>
        <p:spPr bwMode="ltGray">
          <a:xfrm>
            <a:off x="4271169" y="3048000"/>
            <a:ext cx="457200" cy="38100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56" name="AutoShape 8"/>
          <p:cNvSpPr>
            <a:spLocks noChangeArrowheads="1"/>
          </p:cNvSpPr>
          <p:nvPr/>
        </p:nvSpPr>
        <p:spPr bwMode="ltGray">
          <a:xfrm>
            <a:off x="914400" y="5181600"/>
            <a:ext cx="457200" cy="38100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563938" y="908050"/>
            <a:ext cx="1871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___________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 flipH="1">
            <a:off x="3419871" y="1412875"/>
            <a:ext cx="22316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_____________</a:t>
            </a:r>
            <a:endParaRPr kumimoji="1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051050" y="4005263"/>
            <a:ext cx="6492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___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116013" y="4508500"/>
            <a:ext cx="107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___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" grpId="0" autoUpdateAnimBg="0"/>
      <p:bldP spid="53254" grpId="0" autoUpdateAnimBg="0"/>
      <p:bldP spid="53255" grpId="0" animBg="1"/>
      <p:bldP spid="53256" grpId="0" animBg="1"/>
      <p:bldP spid="8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7"/>
          <p:cNvSpPr txBox="1">
            <a:spLocks noChangeArrowheads="1"/>
          </p:cNvSpPr>
          <p:nvPr/>
        </p:nvSpPr>
        <p:spPr bwMode="auto">
          <a:xfrm>
            <a:off x="381000" y="685800"/>
            <a:ext cx="838200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例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… and the officers then began to eat their meal , saying that the mushrooms had a very strange </a:t>
            </a:r>
            <a:r>
              <a:rPr kumimoji="0" lang="en-US" altLang="zh-CN" sz="3200" b="1" i="0" u="sng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38  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quite pleasant taste.(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2016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浙江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)</a:t>
            </a:r>
            <a:b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b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38. A. besides        B. but       C. and       D. or</a:t>
            </a:r>
            <a:endParaRPr kumimoji="0" lang="en-US" altLang="zh-CN" sz="3200" b="1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280" name="Text Box 8"/>
          <p:cNvSpPr txBox="1">
            <a:spLocks noChangeArrowheads="1"/>
          </p:cNvSpPr>
          <p:nvPr/>
        </p:nvSpPr>
        <p:spPr bwMode="auto">
          <a:xfrm>
            <a:off x="304800" y="3200400"/>
            <a:ext cx="8534400" cy="3270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例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：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CC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They are some of the poorest people in a poverty -stricken country.</a:t>
            </a:r>
            <a:r>
              <a:rPr kumimoji="0" lang="en-US" altLang="zh-CN" sz="3200" b="1" i="0" u="sng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53  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, now they have an extra source of income .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2015  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</a:t>
            </a:r>
            <a:endParaRPr kumimoji="0" lang="en-US" altLang="zh-CN" sz="3200" b="1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53. A. But                           B. And    </a:t>
            </a:r>
            <a:endParaRPr kumimoji="0" lang="en-US" altLang="zh-CN" sz="3200" b="1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C. However                  D. Therefore</a:t>
            </a:r>
            <a:endParaRPr kumimoji="0" lang="en-US" altLang="zh-CN" sz="3200" b="1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281" name="AutoShape 9"/>
          <p:cNvSpPr>
            <a:spLocks noChangeArrowheads="1"/>
          </p:cNvSpPr>
          <p:nvPr/>
        </p:nvSpPr>
        <p:spPr bwMode="ltGray">
          <a:xfrm>
            <a:off x="990600" y="5486400"/>
            <a:ext cx="457200" cy="38100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282" name="AutoShape 10"/>
          <p:cNvSpPr>
            <a:spLocks noChangeArrowheads="1"/>
          </p:cNvSpPr>
          <p:nvPr/>
        </p:nvSpPr>
        <p:spPr bwMode="ltGray">
          <a:xfrm>
            <a:off x="3581400" y="2286000"/>
            <a:ext cx="457200" cy="38100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80" grpId="0" autoUpdateAnimBg="0"/>
      <p:bldP spid="54281" grpId="0" animBg="1"/>
      <p:bldP spid="5428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228600" y="609600"/>
            <a:ext cx="8686800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3)</a:t>
            </a:r>
            <a:r>
              <a:rPr lang="zh-CN" altLang="en-US" sz="3600" b="1" dirty="0">
                <a:solidFill>
                  <a:srgbClr val="FF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词汇的复现</a:t>
            </a:r>
            <a:endParaRPr lang="zh-CN" altLang="en-US" sz="3600" b="1" dirty="0">
              <a:solidFill>
                <a:srgbClr val="FF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例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：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The problem is that countries around the world have growing mountains of _2___ because people are throwing out more rubbish than ever before.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2.  A. gift    B.  rubbish  C.  debt   D.  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Products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348" name="AutoShape 4"/>
          <p:cNvSpPr>
            <a:spLocks noChangeArrowheads="1"/>
          </p:cNvSpPr>
          <p:nvPr/>
        </p:nvSpPr>
        <p:spPr bwMode="ltGray">
          <a:xfrm>
            <a:off x="2123728" y="3238500"/>
            <a:ext cx="457200" cy="38100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351" name="Line 7"/>
          <p:cNvSpPr>
            <a:spLocks noChangeShapeType="1"/>
          </p:cNvSpPr>
          <p:nvPr/>
        </p:nvSpPr>
        <p:spPr bwMode="auto">
          <a:xfrm>
            <a:off x="3347864" y="3238500"/>
            <a:ext cx="1066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7"/>
          <p:cNvSpPr txBox="1">
            <a:spLocks noChangeArrowheads="1"/>
          </p:cNvSpPr>
          <p:nvPr/>
        </p:nvSpPr>
        <p:spPr bwMode="auto">
          <a:xfrm>
            <a:off x="228600" y="609600"/>
            <a:ext cx="8229600" cy="5981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</a:t>
            </a:r>
            <a:r>
              <a:rPr kumimoji="0" lang="en-US" altLang="zh-CN" sz="3600" b="1" dirty="0">
                <a:solidFill>
                  <a:srgbClr val="FF0066"/>
                </a:solidFill>
                <a:latin typeface="Arial" panose="020B0604020202020204" pitchFamily="34" charset="0"/>
              </a:rPr>
              <a:t>4)</a:t>
            </a:r>
            <a:r>
              <a:rPr kumimoji="0" lang="zh-CN" altLang="en-US" sz="3600" b="1" dirty="0">
                <a:solidFill>
                  <a:srgbClr val="FF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词语固定搭配及</a:t>
            </a:r>
            <a:r>
              <a:rPr lang="zh-CN" altLang="en-US" sz="3600" b="1" dirty="0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辨</a:t>
            </a:r>
            <a:r>
              <a:rPr kumimoji="0" lang="zh-CN" altLang="en-US" sz="3600" b="1" dirty="0">
                <a:solidFill>
                  <a:srgbClr val="FF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析</a:t>
            </a:r>
            <a:endParaRPr kumimoji="0" lang="zh-CN" altLang="en-US" sz="3600" b="1" dirty="0">
              <a:solidFill>
                <a:srgbClr val="FF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例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2:I think the faith that everyone has show ___ him has touched him . People have been approaching him in the street , he has had job ___ and all sorts 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北京卷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18.  A  of          B   at      C     for      D    in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19   A  details  B   changes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    C   offers   D   applications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483" name="Text Box 8"/>
          <p:cNvSpPr txBox="1">
            <a:spLocks noChangeArrowheads="1"/>
          </p:cNvSpPr>
          <p:nvPr/>
        </p:nvSpPr>
        <p:spPr bwMode="auto">
          <a:xfrm>
            <a:off x="990600" y="4724400"/>
            <a:ext cx="533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068" name="AutoShape 12"/>
          <p:cNvSpPr>
            <a:spLocks noChangeArrowheads="1"/>
          </p:cNvSpPr>
          <p:nvPr/>
        </p:nvSpPr>
        <p:spPr bwMode="ltGray">
          <a:xfrm>
            <a:off x="6096000" y="3987136"/>
            <a:ext cx="457200" cy="38100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069" name="AutoShape 13"/>
          <p:cNvSpPr>
            <a:spLocks noChangeArrowheads="1"/>
          </p:cNvSpPr>
          <p:nvPr/>
        </p:nvSpPr>
        <p:spPr bwMode="ltGray">
          <a:xfrm>
            <a:off x="1115616" y="4991100"/>
            <a:ext cx="457200" cy="38100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85800" y="5537864"/>
            <a:ext cx="5541963" cy="971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show faith in sb   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对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….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表示信任 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eg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.  I  have great faith in you .</a:t>
            </a:r>
            <a:endParaRPr kumimoji="1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8" grpId="0" animBg="1"/>
      <p:bldP spid="45069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1"/>
          <p:cNvSpPr>
            <a:spLocks noChangeArrowheads="1"/>
          </p:cNvSpPr>
          <p:nvPr/>
        </p:nvSpPr>
        <p:spPr bwMode="auto">
          <a:xfrm>
            <a:off x="611560" y="188640"/>
            <a:ext cx="7998584" cy="4191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0" lang="en-US" altLang="zh-CN" sz="3600" b="1" dirty="0">
                <a:solidFill>
                  <a:srgbClr val="FF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5)</a:t>
            </a:r>
            <a:r>
              <a:rPr kumimoji="0" lang="zh-CN" altLang="en-US" sz="3600" b="1" dirty="0">
                <a:solidFill>
                  <a:srgbClr val="FF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生活常识及文化背景知识</a:t>
            </a:r>
            <a:endParaRPr kumimoji="0" lang="zh-CN" altLang="en-US" sz="3600" b="1" dirty="0">
              <a:solidFill>
                <a:srgbClr val="FF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例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：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…,she was always waiting at the bus stop around 8:00. On </a:t>
            </a:r>
            <a:r>
              <a:rPr kumimoji="0" lang="en-US" altLang="zh-CN" sz="3200" b="1" i="0" u="sng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39  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days, she wore heavy clothes and a pair of woolen 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gloves.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39.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A.sunny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         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B.rainy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C.cloudy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        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D.snowy</a:t>
            </a:r>
            <a:r>
              <a:rPr kumimoji="0" lang="en-US" altLang="zh-CN" sz="3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         </a:t>
            </a:r>
            <a:endParaRPr kumimoji="0" lang="en-US" altLang="zh-CN" sz="3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020" name="AutoShape 12"/>
          <p:cNvSpPr>
            <a:spLocks noChangeArrowheads="1"/>
          </p:cNvSpPr>
          <p:nvPr/>
        </p:nvSpPr>
        <p:spPr bwMode="ltGray">
          <a:xfrm>
            <a:off x="5334000" y="4437112"/>
            <a:ext cx="457200" cy="38100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eaLnBrk="1" hangingPunct="1">
              <a:spcBef>
                <a:spcPct val="0"/>
              </a:spcBef>
              <a:buNone/>
              <a:defRPr/>
            </a:pPr>
            <a:r>
              <a:rPr kumimoji="0" lang="zh-CN" altLang="en-US" b="1" kern="1200" dirty="0">
                <a:solidFill>
                  <a:srgbClr val="FF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kumimoji="0" lang="en-US" altLang="zh-CN" b="1" kern="1200" dirty="0">
                <a:solidFill>
                  <a:srgbClr val="FF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kumimoji="0" lang="zh-CN" altLang="en-US" b="1" kern="1200" dirty="0">
                <a:solidFill>
                  <a:srgbClr val="FF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kumimoji="0" lang="zh-CN" altLang="en-US" b="1" kern="1200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0" lang="en-US" altLang="zh-CN" b="1" kern="12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Immediately the officers jumped into their cars and rushed to the</a:t>
            </a:r>
            <a:r>
              <a:rPr kumimoji="0" lang="zh-CN" altLang="en-US" b="1" kern="12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＿＿＿</a:t>
            </a:r>
            <a:r>
              <a:rPr kumimoji="0" lang="en-US" altLang="zh-CN" b="1" kern="12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hospital.</a:t>
            </a:r>
            <a:endParaRPr kumimoji="0" lang="en-US" altLang="zh-CN" b="1" kern="12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buNone/>
              <a:defRPr/>
            </a:pPr>
            <a:r>
              <a:rPr kumimoji="0" lang="en-US" altLang="zh-CN" b="1" kern="12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A. animal                         B. biggest     </a:t>
            </a:r>
            <a:endParaRPr kumimoji="0" lang="en-US" altLang="zh-CN" b="1" kern="12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buNone/>
              <a:defRPr/>
            </a:pPr>
            <a:r>
              <a:rPr kumimoji="0" lang="en-US" altLang="zh-CN" b="1" kern="12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C. plant                            D. nearest</a:t>
            </a:r>
            <a:endParaRPr kumimoji="0" lang="en-US" altLang="zh-CN" b="1" kern="12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292080" y="3648422"/>
            <a:ext cx="469433" cy="39017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图片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7"/>
          <p:cNvSpPr txBox="1">
            <a:spLocks noChangeArrowheads="1"/>
          </p:cNvSpPr>
          <p:nvPr/>
        </p:nvSpPr>
        <p:spPr bwMode="auto">
          <a:xfrm>
            <a:off x="1905000" y="990600"/>
            <a:ext cx="5257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       </a:t>
            </a:r>
            <a:r>
              <a:rPr kumimoji="1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三、实战演练</a:t>
            </a:r>
            <a:endParaRPr kumimoji="1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1219200" y="1752600"/>
            <a:ext cx="7086600" cy="43656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1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做题三忌：</a:t>
            </a:r>
            <a:endParaRPr kumimoji="1" lang="zh-CN" altLang="en-US" sz="2800" b="1" i="1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F3300"/>
              </a:buClr>
              <a:buSzTx/>
              <a:buFont typeface="Wingdings" panose="05000000000000000000" pitchFamily="2" charset="2"/>
              <a:buChar char="v"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急于求成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，未通读全文便忙于答题，不了解文意，无整体概念边读边填，两眼忙于空白与选项之间，欲速则不达。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F3300"/>
              </a:buClr>
              <a:buSzTx/>
              <a:buFont typeface="Wingdings" panose="05000000000000000000" pitchFamily="2" charset="2"/>
              <a:buChar char="v"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只抠字眼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，语法，不顾文意，抓不住关键。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F3300"/>
              </a:buClr>
              <a:buSzTx/>
              <a:buFont typeface="Wingdings" panose="05000000000000000000" pitchFamily="2" charset="2"/>
              <a:buChar char="v"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断章取义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，就题论题，不管前后联系，互不照应，前后矛盾。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图片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xfrm>
            <a:off x="990600" y="685800"/>
            <a:ext cx="7086600" cy="11430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zh-CN" altLang="en-US" b="1">
                <a:solidFill>
                  <a:srgbClr val="FF3300"/>
                </a:solidFill>
                <a:ea typeface="楷体_GB2312" pitchFamily="49" charset="-122"/>
              </a:rPr>
              <a:t>一、英语完形填空解题思路</a:t>
            </a:r>
            <a:endParaRPr lang="zh-CN" altLang="en-US" b="1">
              <a:solidFill>
                <a:srgbClr val="FF3300"/>
              </a:solidFill>
              <a:ea typeface="楷体_GB2312" pitchFamily="49" charset="-122"/>
            </a:endParaRPr>
          </a:p>
        </p:txBody>
      </p:sp>
      <p:sp>
        <p:nvSpPr>
          <p:cNvPr id="5124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1403350" y="2205038"/>
            <a:ext cx="6096000" cy="685800"/>
          </a:xfrm>
          <a:solidFill>
            <a:srgbClr val="D6FFFE"/>
          </a:solidFill>
        </p:spPr>
        <p:txBody>
          <a:bodyPr/>
          <a:lstStyle/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zh-CN" altLang="en-US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幼圆" pitchFamily="49" charset="-122"/>
              </a:rPr>
              <a:t>跳过空格</a:t>
            </a:r>
            <a:r>
              <a:rPr lang="zh-CN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幼圆" pitchFamily="49" charset="-122"/>
              </a:rPr>
              <a:t>，通读全文， 把握大意</a:t>
            </a:r>
            <a:endParaRPr lang="zh-CN" altLang="en-US" b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幼圆" pitchFamily="49" charset="-122"/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3995738" y="2997200"/>
            <a:ext cx="304800" cy="390525"/>
          </a:xfrm>
          <a:prstGeom prst="downArrow">
            <a:avLst>
              <a:gd name="adj1" fmla="val 50000"/>
              <a:gd name="adj2" fmla="val 3203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vert="eaVert"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1258888" y="3500438"/>
            <a:ext cx="6096000" cy="579437"/>
          </a:xfrm>
          <a:prstGeom prst="rect">
            <a:avLst/>
          </a:prstGeom>
          <a:solidFill>
            <a:srgbClr val="D6FFFE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幼圆" pitchFamily="49" charset="-122"/>
                <a:cs typeface="+mn-cs"/>
              </a:rPr>
              <a:t>结合选项，综合考虑，</a:t>
            </a:r>
            <a:r>
              <a:rPr kumimoji="1" lang="zh-CN" altLang="en-US" sz="3200" b="1" i="0" u="sng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幼圆" pitchFamily="49" charset="-122"/>
                <a:cs typeface="+mn-cs"/>
              </a:rPr>
              <a:t>初定答案</a:t>
            </a:r>
            <a:endParaRPr kumimoji="1" lang="zh-CN" altLang="en-US" sz="3200" b="1" i="0" u="sng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anose="02020603050405020304" pitchFamily="18" charset="0"/>
              <a:ea typeface="幼圆" pitchFamily="49" charset="-122"/>
              <a:cs typeface="+mn-cs"/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2124075" y="4941888"/>
            <a:ext cx="4191000" cy="579437"/>
          </a:xfrm>
          <a:prstGeom prst="rect">
            <a:avLst/>
          </a:prstGeom>
          <a:solidFill>
            <a:srgbClr val="D6FFFE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sng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幼圆" pitchFamily="49" charset="-122"/>
                <a:cs typeface="+mn-cs"/>
              </a:rPr>
              <a:t>再读全文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幼圆" pitchFamily="49" charset="-122"/>
                <a:cs typeface="+mn-cs"/>
              </a:rPr>
              <a:t>，仔细检查</a:t>
            </a:r>
            <a:endParaRPr kumimoji="1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anose="02020603050405020304" pitchFamily="18" charset="0"/>
              <a:ea typeface="幼圆" pitchFamily="49" charset="-122"/>
              <a:cs typeface="+mn-cs"/>
            </a:endParaRPr>
          </a:p>
        </p:txBody>
      </p:sp>
      <p:sp>
        <p:nvSpPr>
          <p:cNvPr id="5130" name="AutoShape 10"/>
          <p:cNvSpPr>
            <a:spLocks noChangeArrowheads="1"/>
          </p:cNvSpPr>
          <p:nvPr/>
        </p:nvSpPr>
        <p:spPr bwMode="auto">
          <a:xfrm>
            <a:off x="3995738" y="4292600"/>
            <a:ext cx="304800" cy="390525"/>
          </a:xfrm>
          <a:prstGeom prst="downArrow">
            <a:avLst>
              <a:gd name="adj1" fmla="val 50000"/>
              <a:gd name="adj2" fmla="val 3203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vert="eaVert"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 autoUpdateAnimBg="0"/>
      <p:bldP spid="5125" grpId="0" animBg="1"/>
      <p:bldP spid="5126" grpId="0" animBg="1" autoUpdateAnimBg="0"/>
      <p:bldP spid="5128" grpId="0" animBg="1" autoUpdateAnimBg="0"/>
      <p:bldP spid="513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4000" dirty="0" smtClean="0"/>
              <a:t>36---40 DACBA</a:t>
            </a:r>
            <a:endParaRPr lang="en-US" altLang="zh-CN" sz="4000" dirty="0" smtClean="0"/>
          </a:p>
          <a:p>
            <a:r>
              <a:rPr lang="en-US" altLang="zh-CN" sz="4000" dirty="0" smtClean="0"/>
              <a:t>41---45 DCCDB</a:t>
            </a:r>
            <a:endParaRPr lang="en-US" altLang="zh-CN" sz="4000" dirty="0" smtClean="0"/>
          </a:p>
          <a:p>
            <a:r>
              <a:rPr lang="en-US" altLang="zh-CN" sz="4000" dirty="0" smtClean="0"/>
              <a:t>46---50 ACBAD</a:t>
            </a:r>
            <a:endParaRPr lang="en-US" altLang="zh-CN" sz="4000" dirty="0" smtClean="0"/>
          </a:p>
          <a:p>
            <a:r>
              <a:rPr lang="en-US" altLang="zh-CN" sz="4000" dirty="0" smtClean="0"/>
              <a:t>51---55 DDCBA</a:t>
            </a:r>
            <a:endParaRPr lang="zh-CN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7" descr="图片2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5"/>
          <p:cNvSpPr txBox="1">
            <a:spLocks noChangeArrowheads="1"/>
          </p:cNvSpPr>
          <p:nvPr/>
        </p:nvSpPr>
        <p:spPr bwMode="auto">
          <a:xfrm>
            <a:off x="152400" y="152400"/>
            <a:ext cx="5867400" cy="659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Once upon a time the colors of the world started to quarrel. Green said, "Clearly I am the most important. I am the sign of life and hope. I was chosen for grass, trees and leaves. Without me, all animals would  </a:t>
            </a: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36 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."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Blue interrupted, "You only think about the </a:t>
            </a: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37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, but consider the sky and the sea.  </a:t>
            </a: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38 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the water that is the basis of life and drawn up by the clouds from the deep sea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Without my peace, you would all be  </a:t>
            </a: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39 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."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Yellow chuckled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（笑道）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"You are all so serious. I bring laughter, fun, and </a:t>
            </a: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__40__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into the world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"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604" name="Text Box 6"/>
          <p:cNvSpPr txBox="1">
            <a:spLocks noChangeArrowheads="1"/>
          </p:cNvSpPr>
          <p:nvPr/>
        </p:nvSpPr>
        <p:spPr bwMode="auto">
          <a:xfrm>
            <a:off x="5943600" y="228600"/>
            <a:ext cx="3200400" cy="627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48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36.A.stay B.leave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48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48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C.go out   D.die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48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48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37.  A.earth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48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48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B.moon  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48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48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C.star D.sun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48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48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38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48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48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A.That is   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48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48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 B.I am  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48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48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 C.It is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48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48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 D.This is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48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48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39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48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48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A.anything 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48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48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B.nothing  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48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48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C.something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48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48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D.Everything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48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40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A.warmth                   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B.sadness       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C.depression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 D.anxiety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48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81" name="AutoShape 7"/>
          <p:cNvSpPr>
            <a:spLocks noChangeArrowheads="1"/>
          </p:cNvSpPr>
          <p:nvPr/>
        </p:nvSpPr>
        <p:spPr bwMode="auto">
          <a:xfrm>
            <a:off x="7772400" y="609600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82" name="AutoShape 8"/>
          <p:cNvSpPr>
            <a:spLocks noChangeArrowheads="1"/>
          </p:cNvSpPr>
          <p:nvPr/>
        </p:nvSpPr>
        <p:spPr bwMode="auto">
          <a:xfrm>
            <a:off x="7162800" y="990600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83" name="AutoShape 9"/>
          <p:cNvSpPr>
            <a:spLocks noChangeArrowheads="1"/>
          </p:cNvSpPr>
          <p:nvPr/>
        </p:nvSpPr>
        <p:spPr bwMode="auto">
          <a:xfrm>
            <a:off x="7467600" y="2743200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84" name="AutoShape 10"/>
          <p:cNvSpPr>
            <a:spLocks noChangeArrowheads="1"/>
          </p:cNvSpPr>
          <p:nvPr/>
        </p:nvSpPr>
        <p:spPr bwMode="auto">
          <a:xfrm>
            <a:off x="7162800" y="3886200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85" name="Line 12"/>
          <p:cNvSpPr>
            <a:spLocks noChangeShapeType="1"/>
          </p:cNvSpPr>
          <p:nvPr/>
        </p:nvSpPr>
        <p:spPr bwMode="auto">
          <a:xfrm flipV="1">
            <a:off x="1981200" y="1219200"/>
            <a:ext cx="2895600" cy="1752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86" name="Line 13"/>
          <p:cNvSpPr>
            <a:spLocks noChangeShapeType="1"/>
          </p:cNvSpPr>
          <p:nvPr/>
        </p:nvSpPr>
        <p:spPr bwMode="auto">
          <a:xfrm flipV="1">
            <a:off x="2286000" y="3048000"/>
            <a:ext cx="609600" cy="685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87" name="Line 14"/>
          <p:cNvSpPr>
            <a:spLocks noChangeShapeType="1"/>
          </p:cNvSpPr>
          <p:nvPr/>
        </p:nvSpPr>
        <p:spPr bwMode="auto">
          <a:xfrm flipV="1">
            <a:off x="2819400" y="2971800"/>
            <a:ext cx="3048000" cy="1219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88" name="Line 16"/>
          <p:cNvSpPr>
            <a:spLocks noChangeShapeType="1"/>
          </p:cNvSpPr>
          <p:nvPr/>
        </p:nvSpPr>
        <p:spPr bwMode="auto">
          <a:xfrm flipV="1">
            <a:off x="5029200" y="3581400"/>
            <a:ext cx="1219200" cy="1828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89" name="Text Box 18"/>
          <p:cNvSpPr txBox="1">
            <a:spLocks noChangeArrowheads="1"/>
          </p:cNvSpPr>
          <p:nvPr/>
        </p:nvSpPr>
        <p:spPr bwMode="auto">
          <a:xfrm>
            <a:off x="4800600" y="990600"/>
            <a:ext cx="1524000" cy="457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-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词义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90" name="Text Box 19"/>
          <p:cNvSpPr txBox="1">
            <a:spLocks noChangeArrowheads="1"/>
          </p:cNvSpPr>
          <p:nvPr/>
        </p:nvSpPr>
        <p:spPr bwMode="auto">
          <a:xfrm>
            <a:off x="2514600" y="2656840"/>
            <a:ext cx="2971800" cy="46736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转折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对比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排除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91" name="Text Box 20"/>
          <p:cNvSpPr txBox="1">
            <a:spLocks noChangeArrowheads="1"/>
          </p:cNvSpPr>
          <p:nvPr/>
        </p:nvSpPr>
        <p:spPr bwMode="auto">
          <a:xfrm>
            <a:off x="5562600" y="2514600"/>
            <a:ext cx="1828800" cy="457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强调句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92" name="Text Box 24"/>
          <p:cNvSpPr txBox="1">
            <a:spLocks noChangeArrowheads="1"/>
          </p:cNvSpPr>
          <p:nvPr/>
        </p:nvSpPr>
        <p:spPr bwMode="auto">
          <a:xfrm>
            <a:off x="5791200" y="3048000"/>
            <a:ext cx="1524000" cy="457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词义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93" name="Rectangle 25"/>
          <p:cNvSpPr>
            <a:spLocks noChangeArrowheads="1"/>
          </p:cNvSpPr>
          <p:nvPr/>
        </p:nvSpPr>
        <p:spPr bwMode="auto">
          <a:xfrm>
            <a:off x="228600" y="3810000"/>
            <a:ext cx="1828800" cy="457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94" name="Rectangle 28"/>
          <p:cNvSpPr>
            <a:spLocks noChangeArrowheads="1"/>
          </p:cNvSpPr>
          <p:nvPr/>
        </p:nvSpPr>
        <p:spPr bwMode="auto">
          <a:xfrm>
            <a:off x="4572000" y="3429000"/>
            <a:ext cx="1219200" cy="457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95" name="Rectangle 29"/>
          <p:cNvSpPr>
            <a:spLocks noChangeArrowheads="1"/>
          </p:cNvSpPr>
          <p:nvPr/>
        </p:nvSpPr>
        <p:spPr bwMode="auto">
          <a:xfrm>
            <a:off x="1905000" y="2209800"/>
            <a:ext cx="1905000" cy="457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96" name="Rectangle 30"/>
          <p:cNvSpPr>
            <a:spLocks noChangeArrowheads="1"/>
          </p:cNvSpPr>
          <p:nvPr/>
        </p:nvSpPr>
        <p:spPr bwMode="auto">
          <a:xfrm>
            <a:off x="4572000" y="3886200"/>
            <a:ext cx="685800" cy="38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97" name="Rectangle 31"/>
          <p:cNvSpPr>
            <a:spLocks noChangeArrowheads="1"/>
          </p:cNvSpPr>
          <p:nvPr/>
        </p:nvSpPr>
        <p:spPr bwMode="auto">
          <a:xfrm>
            <a:off x="4267200" y="4648200"/>
            <a:ext cx="1447800" cy="457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98" name="AutoShape 32"/>
          <p:cNvSpPr>
            <a:spLocks noChangeArrowheads="1"/>
          </p:cNvSpPr>
          <p:nvPr/>
        </p:nvSpPr>
        <p:spPr bwMode="auto">
          <a:xfrm>
            <a:off x="6629400" y="5029200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99" name="Line 33"/>
          <p:cNvSpPr>
            <a:spLocks noChangeShapeType="1"/>
          </p:cNvSpPr>
          <p:nvPr/>
        </p:nvSpPr>
        <p:spPr bwMode="auto">
          <a:xfrm flipV="1">
            <a:off x="2362200" y="6477000"/>
            <a:ext cx="2819400" cy="152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200" name="Oval 34"/>
          <p:cNvSpPr>
            <a:spLocks noChangeArrowheads="1"/>
          </p:cNvSpPr>
          <p:nvPr/>
        </p:nvSpPr>
        <p:spPr bwMode="auto">
          <a:xfrm>
            <a:off x="838200" y="6248400"/>
            <a:ext cx="762000" cy="533400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201" name="Rectangle 35"/>
          <p:cNvSpPr>
            <a:spLocks noChangeArrowheads="1"/>
          </p:cNvSpPr>
          <p:nvPr/>
        </p:nvSpPr>
        <p:spPr bwMode="auto">
          <a:xfrm>
            <a:off x="4038600" y="5867400"/>
            <a:ext cx="1447800" cy="457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202" name="Rectangle 36"/>
          <p:cNvSpPr>
            <a:spLocks noChangeArrowheads="1"/>
          </p:cNvSpPr>
          <p:nvPr/>
        </p:nvSpPr>
        <p:spPr bwMode="auto">
          <a:xfrm>
            <a:off x="228600" y="6324600"/>
            <a:ext cx="533400" cy="38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203" name="Text Box 37"/>
          <p:cNvSpPr txBox="1">
            <a:spLocks noChangeArrowheads="1"/>
          </p:cNvSpPr>
          <p:nvPr/>
        </p:nvSpPr>
        <p:spPr bwMode="auto">
          <a:xfrm>
            <a:off x="5029200" y="6248400"/>
            <a:ext cx="2133600" cy="457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同类并列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204" name="Rectangle 38"/>
          <p:cNvSpPr>
            <a:spLocks noChangeArrowheads="1"/>
          </p:cNvSpPr>
          <p:nvPr/>
        </p:nvSpPr>
        <p:spPr bwMode="auto">
          <a:xfrm>
            <a:off x="4343400" y="1447800"/>
            <a:ext cx="1219200" cy="38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205" name="Oval 39"/>
          <p:cNvSpPr>
            <a:spLocks noChangeArrowheads="1"/>
          </p:cNvSpPr>
          <p:nvPr/>
        </p:nvSpPr>
        <p:spPr bwMode="auto">
          <a:xfrm>
            <a:off x="2590800" y="3429000"/>
            <a:ext cx="609600" cy="457200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206" name="Rectangle 40"/>
          <p:cNvSpPr>
            <a:spLocks noChangeArrowheads="1"/>
          </p:cNvSpPr>
          <p:nvPr/>
        </p:nvSpPr>
        <p:spPr bwMode="auto">
          <a:xfrm>
            <a:off x="152400" y="1828800"/>
            <a:ext cx="838200" cy="38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0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0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0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0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0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0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0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0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0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0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0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0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0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0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0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0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50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0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0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0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50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0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0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50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50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 animBg="1" autoUpdateAnimBg="0"/>
      <p:bldP spid="50182" grpId="0" animBg="1" autoUpdateAnimBg="0"/>
      <p:bldP spid="50183" grpId="0" animBg="1" autoUpdateAnimBg="0"/>
      <p:bldP spid="50184" grpId="0" animBg="1" autoUpdateAnimBg="0"/>
      <p:bldP spid="50189" grpId="0" animBg="1" autoUpdateAnimBg="0"/>
      <p:bldP spid="50190" grpId="0" animBg="1" autoUpdateAnimBg="0"/>
      <p:bldP spid="50191" grpId="0" animBg="1" autoUpdateAnimBg="0"/>
      <p:bldP spid="50192" grpId="0" animBg="1" autoUpdateAnimBg="0"/>
      <p:bldP spid="50193" grpId="0" animBg="1" autoUpdateAnimBg="0"/>
      <p:bldP spid="50194" grpId="0" animBg="1" autoUpdateAnimBg="0"/>
      <p:bldP spid="50195" grpId="0" animBg="1" autoUpdateAnimBg="0"/>
      <p:bldP spid="50196" grpId="0" animBg="1" autoUpdateAnimBg="0"/>
      <p:bldP spid="50197" grpId="0" animBg="1" autoUpdateAnimBg="0"/>
      <p:bldP spid="50198" grpId="0" animBg="1" autoUpdateAnimBg="0"/>
      <p:bldP spid="50200" grpId="0" animBg="1" autoUpdateAnimBg="0"/>
      <p:bldP spid="50201" grpId="0" animBg="1" autoUpdateAnimBg="0"/>
      <p:bldP spid="50202" grpId="0" animBg="1" autoUpdateAnimBg="0"/>
      <p:bldP spid="50203" grpId="0" animBg="1" autoUpdateAnimBg="0"/>
      <p:bldP spid="50204" grpId="0" animBg="1" autoUpdateAnimBg="0"/>
      <p:bldP spid="50205" grpId="0" animBg="1" autoUpdateAnimBg="0"/>
      <p:bldP spid="50206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图片2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152400" y="228600"/>
            <a:ext cx="5334000" cy="607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Orange started next to blow her trumpet, "I am the color of health and strength. I may be </a:t>
            </a: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41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, but I am precious for I serve the needs of human life. When I fill the sky </a:t>
            </a: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42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, my beauty is so striking that no one gives another </a:t>
            </a: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43 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to any of you.”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Red could stand it </a:t>
            </a: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44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and he shouted out, "I am the ruler of all of you. I am the color of danger and of bravery. I am willing to   </a:t>
            </a: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45  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truth. I am also the color of passion and of love."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5562600" y="152400"/>
            <a:ext cx="3581400" cy="623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41.A.usual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 B.normal 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 C.common  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 D.scarce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42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A.at midnight 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B.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at noon or at night 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  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C.at sunrise or sunset   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D.during the day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43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A.gift   B.honor      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C.thought  D.respect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44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A.for more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B.any more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C.very much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 D.no longer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45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A.turn to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B.fight for 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C.struggle with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D.bend over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05" name="AutoShape 6"/>
          <p:cNvSpPr>
            <a:spLocks noChangeArrowheads="1"/>
          </p:cNvSpPr>
          <p:nvPr/>
        </p:nvSpPr>
        <p:spPr bwMode="auto">
          <a:xfrm>
            <a:off x="7086600" y="1143000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06" name="AutoShape 7"/>
          <p:cNvSpPr>
            <a:spLocks noChangeArrowheads="1"/>
          </p:cNvSpPr>
          <p:nvPr/>
        </p:nvSpPr>
        <p:spPr bwMode="auto">
          <a:xfrm>
            <a:off x="5562600" y="2209800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07" name="AutoShape 8"/>
          <p:cNvSpPr>
            <a:spLocks noChangeArrowheads="1"/>
          </p:cNvSpPr>
          <p:nvPr/>
        </p:nvSpPr>
        <p:spPr bwMode="auto">
          <a:xfrm>
            <a:off x="5638800" y="3276600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08" name="AutoShape 9"/>
          <p:cNvSpPr>
            <a:spLocks noChangeArrowheads="1"/>
          </p:cNvSpPr>
          <p:nvPr/>
        </p:nvSpPr>
        <p:spPr bwMode="auto">
          <a:xfrm>
            <a:off x="7086600" y="4648200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09" name="Line 11"/>
          <p:cNvSpPr>
            <a:spLocks noChangeShapeType="1"/>
          </p:cNvSpPr>
          <p:nvPr/>
        </p:nvSpPr>
        <p:spPr bwMode="auto">
          <a:xfrm flipV="1">
            <a:off x="533400" y="762000"/>
            <a:ext cx="4191000" cy="914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10" name="Line 12"/>
          <p:cNvSpPr>
            <a:spLocks noChangeShapeType="1"/>
          </p:cNvSpPr>
          <p:nvPr/>
        </p:nvSpPr>
        <p:spPr bwMode="auto">
          <a:xfrm flipV="1">
            <a:off x="2438400" y="1295400"/>
            <a:ext cx="2438400" cy="1371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11" name="Line 14"/>
          <p:cNvSpPr>
            <a:spLocks noChangeShapeType="1"/>
          </p:cNvSpPr>
          <p:nvPr/>
        </p:nvSpPr>
        <p:spPr bwMode="auto">
          <a:xfrm>
            <a:off x="4038600" y="4038600"/>
            <a:ext cx="914400" cy="1905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12" name="Text Box 17"/>
          <p:cNvSpPr txBox="1">
            <a:spLocks noChangeArrowheads="1"/>
          </p:cNvSpPr>
          <p:nvPr/>
        </p:nvSpPr>
        <p:spPr bwMode="auto">
          <a:xfrm>
            <a:off x="4953000" y="533400"/>
            <a:ext cx="2209800" cy="457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转折对比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13" name="Text Box 18"/>
          <p:cNvSpPr txBox="1">
            <a:spLocks noChangeArrowheads="1"/>
          </p:cNvSpPr>
          <p:nvPr/>
        </p:nvSpPr>
        <p:spPr bwMode="auto">
          <a:xfrm>
            <a:off x="4953000" y="1143000"/>
            <a:ext cx="1676400" cy="457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常识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14" name="Rectangle 20"/>
          <p:cNvSpPr>
            <a:spLocks noChangeArrowheads="1"/>
          </p:cNvSpPr>
          <p:nvPr/>
        </p:nvSpPr>
        <p:spPr bwMode="auto">
          <a:xfrm>
            <a:off x="2286000" y="1600200"/>
            <a:ext cx="1371600" cy="38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15" name="Text Box 21"/>
          <p:cNvSpPr txBox="1">
            <a:spLocks noChangeArrowheads="1"/>
          </p:cNvSpPr>
          <p:nvPr/>
        </p:nvSpPr>
        <p:spPr bwMode="auto">
          <a:xfrm>
            <a:off x="3429000" y="3276600"/>
            <a:ext cx="1524000" cy="457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搭配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16" name="Line 23"/>
          <p:cNvSpPr>
            <a:spLocks noChangeShapeType="1"/>
          </p:cNvSpPr>
          <p:nvPr/>
        </p:nvSpPr>
        <p:spPr bwMode="auto">
          <a:xfrm flipV="1">
            <a:off x="609600" y="3276600"/>
            <a:ext cx="24384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17" name="Oval 25"/>
          <p:cNvSpPr>
            <a:spLocks noChangeArrowheads="1"/>
          </p:cNvSpPr>
          <p:nvPr/>
        </p:nvSpPr>
        <p:spPr bwMode="auto">
          <a:xfrm>
            <a:off x="838200" y="1524000"/>
            <a:ext cx="762000" cy="533400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18" name="Rectangle 26"/>
          <p:cNvSpPr>
            <a:spLocks noChangeArrowheads="1"/>
          </p:cNvSpPr>
          <p:nvPr/>
        </p:nvSpPr>
        <p:spPr bwMode="auto">
          <a:xfrm>
            <a:off x="1219200" y="5029200"/>
            <a:ext cx="1371600" cy="38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19" name="AutoShape 27"/>
          <p:cNvSpPr>
            <a:spLocks noChangeArrowheads="1"/>
          </p:cNvSpPr>
          <p:nvPr/>
        </p:nvSpPr>
        <p:spPr bwMode="auto">
          <a:xfrm>
            <a:off x="6248400" y="5334000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20" name="Text Box 28"/>
          <p:cNvSpPr txBox="1">
            <a:spLocks noChangeArrowheads="1"/>
          </p:cNvSpPr>
          <p:nvPr/>
        </p:nvSpPr>
        <p:spPr bwMode="auto">
          <a:xfrm>
            <a:off x="4343400" y="5943600"/>
            <a:ext cx="1524000" cy="457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搭配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21" name="Text Box 29"/>
          <p:cNvSpPr txBox="1">
            <a:spLocks noChangeArrowheads="1"/>
          </p:cNvSpPr>
          <p:nvPr/>
        </p:nvSpPr>
        <p:spPr bwMode="auto">
          <a:xfrm>
            <a:off x="1600200" y="6248400"/>
            <a:ext cx="1524000" cy="457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词义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22" name="Line 30"/>
          <p:cNvSpPr>
            <a:spLocks noChangeShapeType="1"/>
          </p:cNvSpPr>
          <p:nvPr/>
        </p:nvSpPr>
        <p:spPr bwMode="auto">
          <a:xfrm>
            <a:off x="762000" y="5715000"/>
            <a:ext cx="838200" cy="685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23" name="Rectangle 31"/>
          <p:cNvSpPr>
            <a:spLocks noChangeArrowheads="1"/>
          </p:cNvSpPr>
          <p:nvPr/>
        </p:nvSpPr>
        <p:spPr bwMode="auto">
          <a:xfrm>
            <a:off x="3200400" y="2757488"/>
            <a:ext cx="22082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gives another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24" name="Rectangle 32"/>
          <p:cNvSpPr>
            <a:spLocks noChangeArrowheads="1"/>
          </p:cNvSpPr>
          <p:nvPr/>
        </p:nvSpPr>
        <p:spPr bwMode="auto">
          <a:xfrm>
            <a:off x="152400" y="3200400"/>
            <a:ext cx="11033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43  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to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25" name="Rectangle 33"/>
          <p:cNvSpPr>
            <a:spLocks noChangeArrowheads="1"/>
          </p:cNvSpPr>
          <p:nvPr/>
        </p:nvSpPr>
        <p:spPr bwMode="auto">
          <a:xfrm>
            <a:off x="1295400" y="3657600"/>
            <a:ext cx="28638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could stand it </a:t>
            </a:r>
            <a:r>
              <a:rPr kumimoji="0" lang="en-US" altLang="zh-CN" sz="2800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44</a:t>
            </a:r>
            <a:endParaRPr kumimoji="0" lang="en-US" altLang="zh-CN" sz="2800" b="1" i="0" u="sng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1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1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1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1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1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1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5" grpId="0" animBg="1" autoUpdateAnimBg="0"/>
      <p:bldP spid="51206" grpId="0" animBg="1" autoUpdateAnimBg="0"/>
      <p:bldP spid="51207" grpId="0" animBg="1" autoUpdateAnimBg="0"/>
      <p:bldP spid="51208" grpId="0" animBg="1" autoUpdateAnimBg="0"/>
      <p:bldP spid="51212" grpId="0" animBg="1" autoUpdateAnimBg="0"/>
      <p:bldP spid="51213" grpId="0" animBg="1" autoUpdateAnimBg="0"/>
      <p:bldP spid="51214" grpId="0" animBg="1" autoUpdateAnimBg="0"/>
      <p:bldP spid="51215" grpId="0" animBg="1" autoUpdateAnimBg="0"/>
      <p:bldP spid="51217" grpId="0" animBg="1" autoUpdateAnimBg="0"/>
      <p:bldP spid="51218" grpId="0" animBg="1" autoUpdateAnimBg="0"/>
      <p:bldP spid="51219" grpId="0" animBg="1" autoUpdateAnimBg="0"/>
      <p:bldP spid="51220" grpId="0" animBg="1" autoUpdateAnimBg="0"/>
      <p:bldP spid="51221" grpId="0" animBg="1" autoUpdateAnimBg="0"/>
      <p:bldP spid="51223" grpId="0" autoUpdateAnimBg="0"/>
      <p:bldP spid="51224" grpId="0" autoUpdateAnimBg="0"/>
      <p:bldP spid="51225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5" descr="图片2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0"/>
          <a:stretch>
            <a:fillRect/>
          </a:stretch>
        </p:blipFill>
        <p:spPr bwMode="auto">
          <a:xfrm>
            <a:off x="-38100" y="404664"/>
            <a:ext cx="9144000" cy="645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447675" y="1001713"/>
            <a:ext cx="4268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76200" y="152400"/>
            <a:ext cx="5638800" cy="662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Then came Purple and Indigo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（深蓝）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. …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The colors went on boasting, each convinced of his or her own </a:t>
            </a: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__46__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Their quarreling became louder and louder. Suddenly there was a startling flash of bright lightening thunder. Rain started to pour down </a:t>
            </a: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__47__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The colors crouched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蜷缩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)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down </a:t>
            </a: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__48__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drawing close to one another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for comfort.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In the midst of the clamor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（叫嚷）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, rain began to speak, “You foolish colors, fighting </a:t>
            </a: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49 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yourselves, each trying to dominate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（支配）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</a:t>
            </a: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50 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. 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5638800" y="164580"/>
            <a:ext cx="3505200" cy="663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46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A.superiority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            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B.disadvantages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C. reputation   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D.weakness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47.A.gently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B.quietly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C.violently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D.peacefully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48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A.with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care  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B.in fear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C.by chance 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D.on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purpose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49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A.among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B.by     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C.for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D.against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50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A.others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B.themselves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C.the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other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D.the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rest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30" name="AutoShape 6"/>
          <p:cNvSpPr>
            <a:spLocks noChangeArrowheads="1"/>
          </p:cNvSpPr>
          <p:nvPr/>
        </p:nvSpPr>
        <p:spPr bwMode="auto">
          <a:xfrm>
            <a:off x="6324600" y="152400"/>
            <a:ext cx="381000" cy="3048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31" name="AutoShape 8"/>
          <p:cNvSpPr>
            <a:spLocks noChangeArrowheads="1"/>
          </p:cNvSpPr>
          <p:nvPr/>
        </p:nvSpPr>
        <p:spPr bwMode="auto">
          <a:xfrm>
            <a:off x="7086600" y="1981200"/>
            <a:ext cx="381000" cy="3048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32" name="AutoShape 9"/>
          <p:cNvSpPr>
            <a:spLocks noChangeArrowheads="1"/>
          </p:cNvSpPr>
          <p:nvPr/>
        </p:nvSpPr>
        <p:spPr bwMode="auto">
          <a:xfrm>
            <a:off x="6477000" y="3048000"/>
            <a:ext cx="381000" cy="3048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33" name="AutoShape 10"/>
          <p:cNvSpPr>
            <a:spLocks noChangeArrowheads="1"/>
          </p:cNvSpPr>
          <p:nvPr/>
        </p:nvSpPr>
        <p:spPr bwMode="auto">
          <a:xfrm>
            <a:off x="6324600" y="4114800"/>
            <a:ext cx="381000" cy="3048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34" name="AutoShape 11"/>
          <p:cNvSpPr>
            <a:spLocks noChangeArrowheads="1"/>
          </p:cNvSpPr>
          <p:nvPr/>
        </p:nvSpPr>
        <p:spPr bwMode="auto">
          <a:xfrm>
            <a:off x="6096000" y="6324600"/>
            <a:ext cx="381000" cy="3048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35" name="Line 12"/>
          <p:cNvSpPr>
            <a:spLocks noChangeShapeType="1"/>
          </p:cNvSpPr>
          <p:nvPr/>
        </p:nvSpPr>
        <p:spPr bwMode="auto">
          <a:xfrm flipV="1">
            <a:off x="914400" y="838200"/>
            <a:ext cx="1524000" cy="1219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36" name="Line 13"/>
          <p:cNvSpPr>
            <a:spLocks noChangeShapeType="1"/>
          </p:cNvSpPr>
          <p:nvPr/>
        </p:nvSpPr>
        <p:spPr bwMode="auto">
          <a:xfrm flipV="1">
            <a:off x="2590800" y="2362200"/>
            <a:ext cx="2819400" cy="1219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37" name="Line 14"/>
          <p:cNvSpPr>
            <a:spLocks noChangeShapeType="1"/>
          </p:cNvSpPr>
          <p:nvPr/>
        </p:nvSpPr>
        <p:spPr bwMode="auto">
          <a:xfrm flipV="1">
            <a:off x="4191000" y="3505200"/>
            <a:ext cx="68580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38" name="Line 16"/>
          <p:cNvSpPr>
            <a:spLocks noChangeShapeType="1"/>
          </p:cNvSpPr>
          <p:nvPr/>
        </p:nvSpPr>
        <p:spPr bwMode="auto">
          <a:xfrm flipV="1">
            <a:off x="914400" y="6477000"/>
            <a:ext cx="1371600" cy="152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39" name="Line 17"/>
          <p:cNvSpPr>
            <a:spLocks noChangeShapeType="1"/>
          </p:cNvSpPr>
          <p:nvPr/>
        </p:nvSpPr>
        <p:spPr bwMode="auto">
          <a:xfrm flipV="1">
            <a:off x="3733800" y="4800600"/>
            <a:ext cx="228600" cy="1066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40" name="Text Box 18"/>
          <p:cNvSpPr txBox="1">
            <a:spLocks noChangeArrowheads="1"/>
          </p:cNvSpPr>
          <p:nvPr/>
        </p:nvSpPr>
        <p:spPr bwMode="auto">
          <a:xfrm>
            <a:off x="2438400" y="609600"/>
            <a:ext cx="2743200" cy="457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近义词再现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41" name="Text Box 19"/>
          <p:cNvSpPr txBox="1">
            <a:spLocks noChangeArrowheads="1"/>
          </p:cNvSpPr>
          <p:nvPr/>
        </p:nvSpPr>
        <p:spPr bwMode="auto">
          <a:xfrm>
            <a:off x="5410200" y="1905000"/>
            <a:ext cx="1600200" cy="461665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词义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常识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42" name="Text Box 22"/>
          <p:cNvSpPr txBox="1">
            <a:spLocks noChangeArrowheads="1"/>
          </p:cNvSpPr>
          <p:nvPr/>
        </p:nvSpPr>
        <p:spPr bwMode="auto">
          <a:xfrm>
            <a:off x="4876800" y="3276600"/>
            <a:ext cx="1524000" cy="457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词义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43" name="Text Box 23"/>
          <p:cNvSpPr txBox="1">
            <a:spLocks noChangeArrowheads="1"/>
          </p:cNvSpPr>
          <p:nvPr/>
        </p:nvSpPr>
        <p:spPr bwMode="auto">
          <a:xfrm>
            <a:off x="2362200" y="6324600"/>
            <a:ext cx="1676400" cy="457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搭配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44" name="Text Box 24"/>
          <p:cNvSpPr txBox="1">
            <a:spLocks noChangeArrowheads="1"/>
          </p:cNvSpPr>
          <p:nvPr/>
        </p:nvSpPr>
        <p:spPr bwMode="auto">
          <a:xfrm>
            <a:off x="2895600" y="4419600"/>
            <a:ext cx="2362200" cy="457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词义辨析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45" name="Rectangle 26"/>
          <p:cNvSpPr>
            <a:spLocks noChangeArrowheads="1"/>
          </p:cNvSpPr>
          <p:nvPr/>
        </p:nvSpPr>
        <p:spPr bwMode="auto">
          <a:xfrm>
            <a:off x="152400" y="3276600"/>
            <a:ext cx="1752600" cy="38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46" name="Rectangle 27"/>
          <p:cNvSpPr>
            <a:spLocks noChangeArrowheads="1"/>
          </p:cNvSpPr>
          <p:nvPr/>
        </p:nvSpPr>
        <p:spPr bwMode="auto">
          <a:xfrm>
            <a:off x="152400" y="3657600"/>
            <a:ext cx="3352800" cy="38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47" name="Oval 28"/>
          <p:cNvSpPr>
            <a:spLocks noChangeArrowheads="1"/>
          </p:cNvSpPr>
          <p:nvPr/>
        </p:nvSpPr>
        <p:spPr bwMode="auto">
          <a:xfrm>
            <a:off x="3505200" y="990600"/>
            <a:ext cx="1524000" cy="381000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2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2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2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2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2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2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0" grpId="0" animBg="1" autoUpdateAnimBg="0"/>
      <p:bldP spid="52231" grpId="0" animBg="1" autoUpdateAnimBg="0"/>
      <p:bldP spid="52232" grpId="0" animBg="1" autoUpdateAnimBg="0"/>
      <p:bldP spid="52233" grpId="0" animBg="1" autoUpdateAnimBg="0"/>
      <p:bldP spid="52234" grpId="0" animBg="1" autoUpdateAnimBg="0"/>
      <p:bldP spid="52240" grpId="0" animBg="1" autoUpdateAnimBg="0"/>
      <p:bldP spid="52241" grpId="0" animBg="1" autoUpdateAnimBg="0"/>
      <p:bldP spid="52242" grpId="0" animBg="1" autoUpdateAnimBg="0"/>
      <p:bldP spid="52243" grpId="0" animBg="1" autoUpdateAnimBg="0"/>
      <p:bldP spid="52244" grpId="0" animBg="1" autoUpdateAnimBg="0"/>
      <p:bldP spid="52245" grpId="0" animBg="1" autoUpdateAnimBg="0"/>
      <p:bldP spid="52246" grpId="0" animBg="1" autoUpdateAnimBg="0"/>
      <p:bldP spid="52247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8" descr="图片2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0"/>
          <a:stretch>
            <a:fillRect/>
          </a:stretch>
        </p:blipFill>
        <p:spPr bwMode="auto">
          <a:xfrm>
            <a:off x="0" y="404664"/>
            <a:ext cx="9144000" cy="645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 Box 2"/>
          <p:cNvSpPr txBox="1">
            <a:spLocks noChangeArrowheads="1"/>
          </p:cNvSpPr>
          <p:nvPr/>
        </p:nvSpPr>
        <p:spPr bwMode="auto">
          <a:xfrm>
            <a:off x="447675" y="1001713"/>
            <a:ext cx="4268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676" name="Text Box 3"/>
          <p:cNvSpPr txBox="1">
            <a:spLocks noChangeArrowheads="1"/>
          </p:cNvSpPr>
          <p:nvPr/>
        </p:nvSpPr>
        <p:spPr bwMode="auto">
          <a:xfrm>
            <a:off x="228600" y="609600"/>
            <a:ext cx="4724400" cy="564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Don't you know that you were each made for a special purpose, </a:t>
            </a:r>
            <a:r>
              <a:rPr kumimoji="0" lang="en-US" altLang="zh-CN" sz="28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51 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? Join hands with  </a:t>
            </a:r>
            <a:r>
              <a:rPr kumimoji="0" lang="en-US" altLang="zh-CN" sz="28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52  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and come to me."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Doing as they were told, the colors </a:t>
            </a:r>
            <a:r>
              <a:rPr kumimoji="0" lang="en-US" altLang="zh-CN" sz="28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53 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and joined hands. They formed a colorful rainbow. From then on, whenever a good rain   </a:t>
            </a:r>
            <a:r>
              <a:rPr kumimoji="0" lang="en-US" altLang="zh-CN" sz="28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endParaRPr kumimoji="0" lang="en-US" altLang="zh-CN" sz="2800" b="1" i="0" u="sng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54   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the world, a rainbow appears in the sky. They remember to </a:t>
            </a:r>
            <a:r>
              <a:rPr kumimoji="0" lang="en-US" altLang="zh-CN" sz="28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55  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one another.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677" name="Text Box 4"/>
          <p:cNvSpPr txBox="1">
            <a:spLocks noChangeArrowheads="1"/>
          </p:cNvSpPr>
          <p:nvPr/>
        </p:nvSpPr>
        <p:spPr bwMode="auto">
          <a:xfrm>
            <a:off x="5029200" y="228600"/>
            <a:ext cx="4114800" cy="623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51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A.equal and simple 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B.ordinary and similar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C.more or less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D.unique and different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52.  A.each other  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B.me     C. them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D. one another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53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A.combined 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     B.separated 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C.united   D.divided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54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A.cleans   B. washes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    C.brightens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    D.dampens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55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A.appreciate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B.quarrel with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C.ignore    D.praise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54" name="Line 5"/>
          <p:cNvSpPr>
            <a:spLocks noChangeShapeType="1"/>
          </p:cNvSpPr>
          <p:nvPr/>
        </p:nvSpPr>
        <p:spPr bwMode="auto">
          <a:xfrm flipV="1">
            <a:off x="1828800" y="381000"/>
            <a:ext cx="990600" cy="1447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55" name="Line 6"/>
          <p:cNvSpPr>
            <a:spLocks noChangeShapeType="1"/>
          </p:cNvSpPr>
          <p:nvPr/>
        </p:nvSpPr>
        <p:spPr bwMode="auto">
          <a:xfrm>
            <a:off x="1905000" y="2209800"/>
            <a:ext cx="2667000" cy="152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56" name="Line 7"/>
          <p:cNvSpPr>
            <a:spLocks noChangeShapeType="1"/>
          </p:cNvSpPr>
          <p:nvPr/>
        </p:nvSpPr>
        <p:spPr bwMode="auto">
          <a:xfrm>
            <a:off x="2438400" y="3048000"/>
            <a:ext cx="182880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57" name="Line 8"/>
          <p:cNvSpPr>
            <a:spLocks noChangeShapeType="1"/>
          </p:cNvSpPr>
          <p:nvPr/>
        </p:nvSpPr>
        <p:spPr bwMode="auto">
          <a:xfrm>
            <a:off x="1295400" y="4800600"/>
            <a:ext cx="3505200" cy="152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58" name="AutoShape 9"/>
          <p:cNvSpPr>
            <a:spLocks noChangeArrowheads="1"/>
          </p:cNvSpPr>
          <p:nvPr/>
        </p:nvSpPr>
        <p:spPr bwMode="auto">
          <a:xfrm>
            <a:off x="5029200" y="1447800"/>
            <a:ext cx="381000" cy="3048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59" name="AutoShape 10"/>
          <p:cNvSpPr>
            <a:spLocks noChangeArrowheads="1"/>
          </p:cNvSpPr>
          <p:nvPr/>
        </p:nvSpPr>
        <p:spPr bwMode="auto">
          <a:xfrm>
            <a:off x="6477000" y="2590800"/>
            <a:ext cx="381000" cy="3048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60" name="AutoShape 11"/>
          <p:cNvSpPr>
            <a:spLocks noChangeArrowheads="1"/>
          </p:cNvSpPr>
          <p:nvPr/>
        </p:nvSpPr>
        <p:spPr bwMode="auto">
          <a:xfrm>
            <a:off x="5867400" y="3810000"/>
            <a:ext cx="381000" cy="3048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61" name="AutoShape 12"/>
          <p:cNvSpPr>
            <a:spLocks noChangeArrowheads="1"/>
          </p:cNvSpPr>
          <p:nvPr/>
        </p:nvSpPr>
        <p:spPr bwMode="auto">
          <a:xfrm>
            <a:off x="7315200" y="4114800"/>
            <a:ext cx="381000" cy="3048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62" name="Text Box 13"/>
          <p:cNvSpPr txBox="1">
            <a:spLocks noChangeArrowheads="1"/>
          </p:cNvSpPr>
          <p:nvPr/>
        </p:nvSpPr>
        <p:spPr bwMode="auto">
          <a:xfrm>
            <a:off x="2819400" y="228600"/>
            <a:ext cx="1828800" cy="461665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近义词再现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63" name="Text Box 14"/>
          <p:cNvSpPr txBox="1">
            <a:spLocks noChangeArrowheads="1"/>
          </p:cNvSpPr>
          <p:nvPr/>
        </p:nvSpPr>
        <p:spPr bwMode="auto">
          <a:xfrm>
            <a:off x="4724400" y="4724400"/>
            <a:ext cx="990600" cy="461665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常识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64" name="Rectangle 15"/>
          <p:cNvSpPr>
            <a:spLocks noChangeArrowheads="1"/>
          </p:cNvSpPr>
          <p:nvPr/>
        </p:nvSpPr>
        <p:spPr bwMode="auto">
          <a:xfrm>
            <a:off x="3581400" y="1066800"/>
            <a:ext cx="1219200" cy="457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65" name="Text Box 16"/>
          <p:cNvSpPr txBox="1">
            <a:spLocks noChangeArrowheads="1"/>
          </p:cNvSpPr>
          <p:nvPr/>
        </p:nvSpPr>
        <p:spPr bwMode="auto">
          <a:xfrm>
            <a:off x="4724400" y="2209800"/>
            <a:ext cx="1524000" cy="457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搭配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66" name="Text Box 17"/>
          <p:cNvSpPr txBox="1">
            <a:spLocks noChangeArrowheads="1"/>
          </p:cNvSpPr>
          <p:nvPr/>
        </p:nvSpPr>
        <p:spPr bwMode="auto">
          <a:xfrm>
            <a:off x="1828800" y="6096000"/>
            <a:ext cx="1524000" cy="457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词义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67" name="AutoShape 19"/>
          <p:cNvSpPr>
            <a:spLocks noChangeArrowheads="1"/>
          </p:cNvSpPr>
          <p:nvPr/>
        </p:nvSpPr>
        <p:spPr bwMode="auto">
          <a:xfrm>
            <a:off x="5791200" y="5334000"/>
            <a:ext cx="381000" cy="3048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68" name="Text Box 20"/>
          <p:cNvSpPr txBox="1">
            <a:spLocks noChangeArrowheads="1"/>
          </p:cNvSpPr>
          <p:nvPr/>
        </p:nvSpPr>
        <p:spPr bwMode="auto">
          <a:xfrm>
            <a:off x="4267200" y="3200400"/>
            <a:ext cx="1828800" cy="461665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近义词再现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69" name="Rectangle 21"/>
          <p:cNvSpPr>
            <a:spLocks noChangeArrowheads="1"/>
          </p:cNvSpPr>
          <p:nvPr/>
        </p:nvSpPr>
        <p:spPr bwMode="auto">
          <a:xfrm>
            <a:off x="3429000" y="2819400"/>
            <a:ext cx="990600" cy="38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70" name="Line 22"/>
          <p:cNvSpPr>
            <a:spLocks noChangeShapeType="1"/>
          </p:cNvSpPr>
          <p:nvPr/>
        </p:nvSpPr>
        <p:spPr bwMode="auto">
          <a:xfrm flipH="1">
            <a:off x="2286000" y="5638800"/>
            <a:ext cx="83820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71" name="Rectangle 23"/>
          <p:cNvSpPr>
            <a:spLocks noChangeArrowheads="1"/>
          </p:cNvSpPr>
          <p:nvPr/>
        </p:nvSpPr>
        <p:spPr bwMode="auto">
          <a:xfrm>
            <a:off x="304800" y="3276600"/>
            <a:ext cx="990600" cy="38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72" name="Oval 24"/>
          <p:cNvSpPr>
            <a:spLocks noChangeArrowheads="1"/>
          </p:cNvSpPr>
          <p:nvPr/>
        </p:nvSpPr>
        <p:spPr bwMode="auto">
          <a:xfrm>
            <a:off x="2743200" y="2819400"/>
            <a:ext cx="685800" cy="457200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73" name="Rectangle 25"/>
          <p:cNvSpPr>
            <a:spLocks noChangeArrowheads="1"/>
          </p:cNvSpPr>
          <p:nvPr/>
        </p:nvSpPr>
        <p:spPr bwMode="auto">
          <a:xfrm>
            <a:off x="2667000" y="1462088"/>
            <a:ext cx="18367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Join hands</a:t>
            </a:r>
            <a:endParaRPr kumimoji="0" lang="en-US" altLang="zh-CN" sz="2800" b="1" i="0" u="sng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74" name="Rectangle 26"/>
          <p:cNvSpPr>
            <a:spLocks noChangeArrowheads="1"/>
          </p:cNvSpPr>
          <p:nvPr/>
        </p:nvSpPr>
        <p:spPr bwMode="auto">
          <a:xfrm>
            <a:off x="228600" y="1905000"/>
            <a:ext cx="16573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with  </a:t>
            </a:r>
            <a:r>
              <a:rPr kumimoji="0" lang="en-US" altLang="zh-CN" sz="2800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52</a:t>
            </a:r>
            <a:endParaRPr kumimoji="0" lang="en-US" altLang="zh-CN" sz="2800" b="1" i="0" u="sng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3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3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3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3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3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3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3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3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3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3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3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3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3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8" grpId="0" animBg="1" autoUpdateAnimBg="0"/>
      <p:bldP spid="53259" grpId="0" animBg="1" autoUpdateAnimBg="0"/>
      <p:bldP spid="53260" grpId="0" animBg="1" autoUpdateAnimBg="0"/>
      <p:bldP spid="53261" grpId="0" animBg="1" autoUpdateAnimBg="0"/>
      <p:bldP spid="53262" grpId="0" animBg="1" autoUpdateAnimBg="0"/>
      <p:bldP spid="53263" grpId="0" animBg="1" autoUpdateAnimBg="0"/>
      <p:bldP spid="53264" grpId="0" animBg="1" autoUpdateAnimBg="0"/>
      <p:bldP spid="53265" grpId="0" animBg="1" autoUpdateAnimBg="0"/>
      <p:bldP spid="53266" grpId="0" animBg="1" autoUpdateAnimBg="0"/>
      <p:bldP spid="53267" grpId="0" animBg="1" autoUpdateAnimBg="0"/>
      <p:bldP spid="53268" grpId="0" animBg="1" autoUpdateAnimBg="0"/>
      <p:bldP spid="53269" grpId="0" animBg="1" autoUpdateAnimBg="0"/>
      <p:bldP spid="53271" grpId="0" animBg="1" autoUpdateAnimBg="0"/>
      <p:bldP spid="53272" grpId="0" animBg="1" autoUpdateAnimBg="0"/>
      <p:bldP spid="53273" grpId="0" autoUpdateAnimBg="0"/>
      <p:bldP spid="53274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155668" descr="图片2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0"/>
          <a:stretch>
            <a:fillRect/>
          </a:stretch>
        </p:blipFill>
        <p:spPr bwMode="auto">
          <a:xfrm>
            <a:off x="0" y="404664"/>
            <a:ext cx="9144000" cy="645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66" name="文本框 155665"/>
          <p:cNvSpPr txBox="1">
            <a:spLocks noChangeArrowheads="1"/>
          </p:cNvSpPr>
          <p:nvPr/>
        </p:nvSpPr>
        <p:spPr bwMode="auto">
          <a:xfrm>
            <a:off x="76200" y="1066800"/>
            <a:ext cx="89916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57300" indent="-3429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1257300" marR="0" lvl="2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33CC"/>
              </a:buClr>
              <a:buSzTx/>
              <a:buFont typeface="Arial" panose="020B0604020202020204" pitchFamily="34" charset="0"/>
              <a:buAutoNum type="arabicPeriod"/>
              <a:defRPr/>
            </a:pPr>
            <a:r>
              <a:rPr kumimoji="1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没有严格遵循答题步骤</a:t>
            </a:r>
            <a:r>
              <a:rPr kumimoji="1" lang="en-US" altLang="zh-CN" sz="32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:</a:t>
            </a:r>
            <a:r>
              <a:rPr kumimoji="1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很多考生一拿到完形填空题就急于选择答案，不认真分析通篇文章，</a:t>
            </a:r>
            <a:r>
              <a:rPr kumimoji="1" lang="zh-CN" altLang="en-US" sz="32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单纯求快</a:t>
            </a:r>
            <a:r>
              <a:rPr kumimoji="1" lang="zh-CN" altLang="en-US" sz="3200" b="0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，</a:t>
            </a:r>
            <a:r>
              <a:rPr kumimoji="1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忽略语篇理解</a:t>
            </a:r>
            <a:r>
              <a:rPr kumimoji="1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，只看局部的词义辨析、搭配和语法结构。表面上解题速度挺快，但是这种</a:t>
            </a:r>
            <a:r>
              <a:rPr kumimoji="1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见树不见林的做法只会影响解题的质量和效率。</a:t>
            </a:r>
            <a:endParaRPr kumimoji="1" lang="zh-CN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124" name="标题 155666"/>
          <p:cNvSpPr>
            <a:spLocks noGrp="1" noChangeArrowheads="1"/>
          </p:cNvSpPr>
          <p:nvPr>
            <p:ph type="title"/>
          </p:nvPr>
        </p:nvSpPr>
        <p:spPr>
          <a:xfrm>
            <a:off x="-76200" y="0"/>
            <a:ext cx="9144000" cy="1143000"/>
          </a:xfrm>
        </p:spPr>
        <p:txBody>
          <a:bodyPr/>
          <a:lstStyle/>
          <a:p>
            <a:r>
              <a:rPr lang="zh-CN" altLang="en-US" sz="4000" b="1" i="1">
                <a:solidFill>
                  <a:srgbClr val="FD2F1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为什么我们在这一题型上总是失分较多</a:t>
            </a:r>
            <a:r>
              <a:rPr lang="en-US" altLang="zh-CN" sz="4000" b="1" i="1">
                <a:solidFill>
                  <a:srgbClr val="FD2F1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en-US" altLang="zh-CN" sz="4000" b="1" i="1">
              <a:solidFill>
                <a:srgbClr val="FD2F1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5668" name="文本框 155667"/>
          <p:cNvSpPr txBox="1">
            <a:spLocks noChangeArrowheads="1"/>
          </p:cNvSpPr>
          <p:nvPr/>
        </p:nvSpPr>
        <p:spPr bwMode="auto">
          <a:xfrm>
            <a:off x="457200" y="4648200"/>
            <a:ext cx="8382000" cy="178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33CC"/>
              </a:buClr>
              <a:buSzTx/>
              <a:buFontTx/>
              <a:buNone/>
              <a:defRPr/>
            </a:pPr>
            <a:r>
              <a:rPr kumimoji="1" lang="zh-CN" altLang="en-US" sz="3700" b="0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切记</a:t>
            </a:r>
            <a:r>
              <a:rPr kumimoji="1" lang="en-US" altLang="zh-CN" sz="37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:</a:t>
            </a:r>
            <a:r>
              <a:rPr kumimoji="1" lang="zh-CN" altLang="en-US" sz="37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一定要用</a:t>
            </a:r>
            <a:r>
              <a:rPr kumimoji="1" lang="en-US" altLang="zh-CN" sz="37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2-3</a:t>
            </a:r>
            <a:r>
              <a:rPr kumimoji="1" lang="zh-CN" altLang="en-US" sz="37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分钟时间</a:t>
            </a:r>
            <a:r>
              <a:rPr kumimoji="1" lang="zh-CN" altLang="en-US" sz="37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先进行</a:t>
            </a:r>
            <a:r>
              <a:rPr kumimoji="1" lang="zh-CN" altLang="en-US" sz="37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缺词阅读</a:t>
            </a:r>
            <a:r>
              <a:rPr kumimoji="1" lang="en-US" altLang="zh-CN" sz="37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,</a:t>
            </a:r>
            <a:r>
              <a:rPr kumimoji="1" lang="zh-CN" altLang="en-US" sz="37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弄清文章大意和基本脉络后再着手逐个填空</a:t>
            </a:r>
            <a:r>
              <a:rPr kumimoji="1" lang="en-US" altLang="zh-CN" sz="37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.</a:t>
            </a:r>
            <a:endParaRPr kumimoji="1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6" name="日期占位符 1"/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5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5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66" grpId="0"/>
      <p:bldP spid="15566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120836" descr="图片2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文本占位符 120833"/>
          <p:cNvSpPr>
            <a:spLocks noGrp="1" noChangeArrowheads="1"/>
          </p:cNvSpPr>
          <p:nvPr>
            <p:ph type="body" idx="1"/>
          </p:nvPr>
        </p:nvSpPr>
        <p:spPr>
          <a:xfrm>
            <a:off x="76200" y="609600"/>
            <a:ext cx="9067800" cy="6096000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ct val="10000"/>
              </a:spcBef>
              <a:buFontTx/>
              <a:buNone/>
            </a:pPr>
            <a:r>
              <a:rPr lang="en-US" altLang="zh-CN" sz="2400" b="1">
                <a:solidFill>
                  <a:srgbClr val="FF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en-US" altLang="zh-CN" sz="4000" b="1">
                <a:solidFill>
                  <a:srgbClr val="00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en-US" altLang="zh-CN" b="1">
                <a:solidFill>
                  <a:srgbClr val="00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4000" b="1">
                <a:solidFill>
                  <a:srgbClr val="00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时间安排不当</a:t>
            </a:r>
            <a:r>
              <a:rPr lang="en-US" altLang="zh-CN" sz="4000" b="1">
                <a:solidFill>
                  <a:srgbClr val="00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4000" b="1">
                <a:solidFill>
                  <a:srgbClr val="00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在几个选项上</a:t>
            </a:r>
            <a:r>
              <a:rPr lang="zh-CN" altLang="en-US" sz="4000" b="1">
                <a:solidFill>
                  <a:srgbClr val="CC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过分纠缠</a:t>
            </a:r>
            <a:r>
              <a:rPr lang="zh-CN" altLang="en-US" sz="4000" b="1">
                <a:solidFill>
                  <a:srgbClr val="00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，追求完美，导致许多本可以做出的题来不及做。</a:t>
            </a:r>
            <a:endParaRPr lang="zh-CN" altLang="en-US" sz="2400">
              <a:solidFill>
                <a:srgbClr val="000099"/>
              </a:solidFill>
            </a:endParaRPr>
          </a:p>
        </p:txBody>
      </p:sp>
      <p:sp>
        <p:nvSpPr>
          <p:cNvPr id="120835" name="文本框 120834"/>
          <p:cNvSpPr txBox="1">
            <a:spLocks noChangeArrowheads="1"/>
          </p:cNvSpPr>
          <p:nvPr/>
        </p:nvSpPr>
        <p:spPr bwMode="auto">
          <a:xfrm>
            <a:off x="179388" y="2708275"/>
            <a:ext cx="8686800" cy="30480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切记</a:t>
            </a:r>
            <a:r>
              <a:rPr kumimoji="1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: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正确的做法是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由易到难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，先做会做 </a:t>
            </a:r>
            <a:endParaRPr kumimoji="1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的，再考虑较难的。</a:t>
            </a:r>
            <a:endParaRPr kumimoji="1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强烈推荐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：</a:t>
            </a:r>
            <a:r>
              <a:rPr kumimoji="1" lang="zh-CN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如尚有几题题目不确定可将某题的</a:t>
            </a:r>
            <a:r>
              <a:rPr kumimoji="1" lang="zh-CN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可能的两项填入空格</a:t>
            </a:r>
            <a:r>
              <a:rPr kumimoji="1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, 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然后快速地整句整段地默读</a:t>
            </a:r>
            <a:r>
              <a:rPr kumimoji="1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, 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选择某一项习惯或短语或动宾搭配读起来较流畅的</a:t>
            </a:r>
            <a:r>
              <a:rPr kumimoji="1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.</a:t>
            </a:r>
            <a:endParaRPr kumimoji="1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6149" name="日期占位符 1"/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/>
          </a:p>
        </p:txBody>
      </p:sp>
      <p:pic>
        <p:nvPicPr>
          <p:cNvPr id="29699" name="Picture 4" descr="a"/>
          <p:cNvPicPr>
            <a:picLocks noChangeAspect="1" noChangeArrowheads="1"/>
          </p:cNvPicPr>
          <p:nvPr/>
        </p:nvPicPr>
        <p:blipFill>
          <a:blip r:embed="rId1" cstate="print">
            <a:lum bright="12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1828800" y="1752600"/>
            <a:ext cx="5562600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楷体_GB2312" pitchFamily="49" charset="-122"/>
                <a:cs typeface="+mn-cs"/>
              </a:rPr>
              <a:t>      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楷体_GB2312" pitchFamily="49" charset="-122"/>
                <a:cs typeface="+mn-cs"/>
              </a:rPr>
              <a:t>完形填空的解题技巧</a:t>
            </a:r>
            <a:endParaRPr kumimoji="1" lang="zh-CN" altLang="en-US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5784" name="Text Box 8"/>
          <p:cNvSpPr txBox="1">
            <a:spLocks noGrp="1" noChangeArrowheads="1"/>
          </p:cNvSpPr>
          <p:nvPr>
            <p:ph type="title"/>
          </p:nvPr>
        </p:nvSpPr>
        <p:spPr>
          <a:xfrm>
            <a:off x="1524000" y="609600"/>
            <a:ext cx="5334000" cy="1143000"/>
          </a:xfrm>
        </p:spPr>
        <p:txBody>
          <a:bodyPr/>
          <a:lstStyle/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华文行楷" pitchFamily="2" charset="-122"/>
              </a:rPr>
              <a:t>            </a:t>
            </a:r>
            <a:r>
              <a:rPr lang="zh-CN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华文行楷" pitchFamily="2" charset="-122"/>
              </a:rPr>
              <a:t>课堂小结</a:t>
            </a:r>
            <a:endParaRPr lang="zh-CN" altLang="en-US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华文行楷" pitchFamily="2" charset="-122"/>
            </a:endParaRPr>
          </a:p>
        </p:txBody>
      </p:sp>
      <p:sp>
        <p:nvSpPr>
          <p:cNvPr id="75785" name="Text Box 9"/>
          <p:cNvSpPr txBox="1">
            <a:spLocks noChangeArrowheads="1"/>
          </p:cNvSpPr>
          <p:nvPr/>
        </p:nvSpPr>
        <p:spPr bwMode="auto">
          <a:xfrm>
            <a:off x="1447800" y="2590800"/>
            <a:ext cx="4648200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）根据上下文语境解题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75786" name="Text Box 10"/>
          <p:cNvSpPr txBox="1">
            <a:spLocks noChangeArrowheads="1"/>
          </p:cNvSpPr>
          <p:nvPr/>
        </p:nvSpPr>
        <p:spPr bwMode="auto">
          <a:xfrm>
            <a:off x="1447800" y="3276600"/>
            <a:ext cx="6553200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2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）根据句段间的逻辑推理关系解题</a:t>
            </a: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29704" name="Text Box 11"/>
          <p:cNvSpPr txBox="1">
            <a:spLocks noChangeArrowheads="1"/>
          </p:cNvSpPr>
          <p:nvPr/>
        </p:nvSpPr>
        <p:spPr bwMode="auto">
          <a:xfrm>
            <a:off x="1447800" y="3962400"/>
            <a:ext cx="6324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3) 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根据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词汇的复现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解题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75788" name="Text Box 12"/>
          <p:cNvSpPr txBox="1">
            <a:spLocks noChangeArrowheads="1"/>
          </p:cNvSpPr>
          <p:nvPr/>
        </p:nvSpPr>
        <p:spPr bwMode="auto">
          <a:xfrm>
            <a:off x="1447800" y="4648200"/>
            <a:ext cx="7010400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4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）根据词语固定搭配及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辨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析解题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75789" name="Text Box 13"/>
          <p:cNvSpPr txBox="1">
            <a:spLocks noChangeArrowheads="1"/>
          </p:cNvSpPr>
          <p:nvPr/>
        </p:nvSpPr>
        <p:spPr bwMode="auto">
          <a:xfrm>
            <a:off x="1447800" y="5334000"/>
            <a:ext cx="6781800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5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）根据生活常识及文化背景解题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71600" y="3645024"/>
            <a:ext cx="6969968" cy="18002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zh-CN" altLang="en-US" sz="4800" dirty="0">
                <a:solidFill>
                  <a:srgbClr val="00B050"/>
                </a:solidFill>
              </a:rPr>
              <a:t>               </a:t>
            </a:r>
            <a:r>
              <a:rPr lang="zh-CN" altLang="en-US" sz="16600" dirty="0">
                <a:solidFill>
                  <a:srgbClr val="00B050"/>
                </a:solidFill>
              </a:rPr>
              <a:t>   干</a:t>
            </a:r>
            <a:endParaRPr lang="zh-CN" altLang="en-US" sz="4800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908720"/>
            <a:ext cx="8748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</a:rPr>
              <a:t>Can we make the methods  easier?</a:t>
            </a:r>
            <a:endParaRPr lang="zh-CN" altLang="en-US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3848" y="2132856"/>
            <a:ext cx="6192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/>
              <a:t>Just do it!</a:t>
            </a:r>
            <a:endParaRPr lang="zh-CN" alt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8" name="WordArt 6"/>
          <p:cNvSpPr>
            <a:spLocks noChangeArrowheads="1" noChangeShapeType="1" noTextEdit="1"/>
          </p:cNvSpPr>
          <p:nvPr/>
        </p:nvSpPr>
        <p:spPr bwMode="auto">
          <a:xfrm>
            <a:off x="467544" y="1844824"/>
            <a:ext cx="8280920" cy="259276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altLang="zh-CN" sz="3600" kern="10" dirty="0">
                <a:ln w="9525">
                  <a:noFill/>
                  <a:round/>
                </a:ln>
                <a:solidFill>
                  <a:srgbClr val="FF33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Franklin Gothic Medium" panose="020B0603020102020204"/>
              </a:rPr>
              <a:t>Practice makes perfect!</a:t>
            </a:r>
            <a:endParaRPr lang="zh-CN" altLang="en-US" sz="3600" kern="10" dirty="0">
              <a:ln w="9525">
                <a:noFill/>
                <a:round/>
              </a:ln>
              <a:solidFill>
                <a:srgbClr val="FF33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Franklin Gothic Medium" panose="020B06030201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图片3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835696" y="1772816"/>
            <a:ext cx="6781800" cy="1107996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6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Practice time!</a:t>
            </a:r>
            <a:endParaRPr lang="en-US" altLang="zh-CN" sz="6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4400" b="1" dirty="0" smtClean="0"/>
              <a:t>16---20 CBDDB</a:t>
            </a:r>
            <a:endParaRPr lang="en-US" altLang="zh-CN" sz="4400" b="1" dirty="0" smtClean="0"/>
          </a:p>
          <a:p>
            <a:r>
              <a:rPr lang="en-US" altLang="zh-CN" sz="4400" b="1" dirty="0" smtClean="0"/>
              <a:t>21---25 AACBA</a:t>
            </a:r>
            <a:endParaRPr lang="en-US" altLang="zh-CN" sz="4400" b="1" dirty="0" smtClean="0"/>
          </a:p>
          <a:p>
            <a:r>
              <a:rPr lang="en-US" altLang="zh-CN" sz="4400" b="1" dirty="0" smtClean="0"/>
              <a:t>26---30 CBDAB</a:t>
            </a:r>
            <a:endParaRPr lang="en-US" altLang="zh-CN" sz="4400" b="1" dirty="0" smtClean="0"/>
          </a:p>
          <a:p>
            <a:r>
              <a:rPr lang="en-US" altLang="zh-CN" sz="4400" b="1" dirty="0" smtClean="0"/>
              <a:t>31---35 CBDAD</a:t>
            </a:r>
            <a:endParaRPr lang="zh-CN" altLang="en-US" sz="4400" b="1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-684213" y="0"/>
            <a:ext cx="8996363" cy="133191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45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Homework</a:t>
            </a:r>
            <a:endParaRPr lang="en-US" altLang="zh-CN" sz="45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981075"/>
            <a:ext cx="7883525" cy="58769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zh-CN"/>
          </a:p>
          <a:p>
            <a:pPr eaLnBrk="1" hangingPunct="1">
              <a:buFontTx/>
              <a:buNone/>
            </a:pPr>
            <a:r>
              <a:rPr lang="en-US" altLang="zh-CN" sz="4000" b="1">
                <a:solidFill>
                  <a:schemeClr val="accent2"/>
                </a:solidFill>
              </a:rPr>
              <a:t>Finish the cloze test in your        workbook P.117(B)</a:t>
            </a:r>
            <a:endParaRPr lang="en-US" altLang="zh-CN" sz="40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j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WordArt 3"/>
          <p:cNvSpPr>
            <a:spLocks noChangeArrowheads="1" noChangeShapeType="1" noTextEdit="1"/>
          </p:cNvSpPr>
          <p:nvPr/>
        </p:nvSpPr>
        <p:spPr bwMode="auto">
          <a:xfrm>
            <a:off x="9067800" y="2590800"/>
            <a:ext cx="76200" cy="207803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5400" b="0" i="0" u="none" strike="noStrike" kern="10" cap="none" spc="0" normalizeH="0" baseline="0" noProof="0">
                <a:ln w="9525">
                  <a:solidFill>
                    <a:srgbClr val="CC99FF"/>
                  </a:solidFill>
                  <a:miter lim="800000"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thank you </a:t>
            </a:r>
            <a:endParaRPr kumimoji="1" lang="zh-CN" altLang="en-US" sz="5400" b="0" i="0" u="none" strike="noStrike" kern="10" cap="none" spc="0" normalizeH="0" baseline="0" noProof="0">
              <a:ln w="9525">
                <a:solidFill>
                  <a:srgbClr val="CC99FF"/>
                </a:solidFill>
                <a:miter lim="800000"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/>
                </a:outerShdw>
              </a:effectLst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</p:txBody>
      </p:sp>
      <p:pic>
        <p:nvPicPr>
          <p:cNvPr id="32772" name="Picture 4" descr="18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838700"/>
            <a:ext cx="24384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WordArt 5"/>
          <p:cNvSpPr>
            <a:spLocks noChangeArrowheads="1" noChangeShapeType="1" noTextEdit="1"/>
          </p:cNvSpPr>
          <p:nvPr/>
        </p:nvSpPr>
        <p:spPr bwMode="ltGray">
          <a:xfrm>
            <a:off x="1219200" y="1295400"/>
            <a:ext cx="6248400" cy="26987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7200" b="1" i="0" u="none" strike="noStrike" kern="10" cap="none" spc="0" normalizeH="0" baseline="0" noProof="0">
                <a:ln w="9525">
                  <a:solidFill>
                    <a:srgbClr val="CC99FF"/>
                  </a:solidFill>
                  <a:miter lim="800000"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Thank you !</a:t>
            </a:r>
            <a:endParaRPr kumimoji="1" lang="zh-CN" altLang="en-US" sz="7200" b="1" i="0" u="none" strike="noStrike" kern="10" cap="none" spc="0" normalizeH="0" baseline="0" noProof="0">
              <a:ln w="9525">
                <a:solidFill>
                  <a:srgbClr val="CC99FF"/>
                </a:solidFill>
                <a:miter lim="800000"/>
                <a:headEnd type="none" w="sm" len="sm"/>
                <a:tailEnd type="none" w="sm" len="sm"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/>
                </a:outerShdw>
              </a:effectLst>
              <a:uLnTx/>
              <a:uFillTx/>
              <a:latin typeface="华文行楷" pitchFamily="2" charset="-122"/>
              <a:ea typeface="华文行楷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Default Color Scheme">
      <a:dk1>
        <a:srgbClr val="000000"/>
      </a:dk1>
      <a:lt1>
        <a:srgbClr val="FFFFFF"/>
      </a:lt1>
      <a:dk2>
        <a:srgbClr val="808080"/>
      </a:dk2>
      <a:lt2>
        <a:srgbClr val="00000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000000"/>
      </a:accent5>
      <a:accent6>
        <a:srgbClr val="000000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Office 主题 1">
        <a:dk1>
          <a:srgbClr val="0000FF"/>
        </a:dk1>
        <a:lt1>
          <a:srgbClr val="FFFF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FFFFFF"/>
        </a:accent3>
        <a:accent4>
          <a:srgbClr val="0000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2">
        <a:dk1>
          <a:srgbClr val="808080"/>
        </a:dk1>
        <a:lt1>
          <a:srgbClr val="FFFFFF"/>
        </a:lt1>
        <a:dk2>
          <a:srgbClr val="000000"/>
        </a:dk2>
        <a:lt2>
          <a:srgbClr val="000000"/>
        </a:lt2>
        <a:accent1>
          <a:srgbClr val="00CC99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3">
        <a:dk1>
          <a:srgbClr val="333333"/>
        </a:dk1>
        <a:lt1>
          <a:srgbClr val="FFFFFF"/>
        </a:lt1>
        <a:dk2>
          <a:srgbClr val="000000"/>
        </a:dk2>
        <a:lt2>
          <a:srgbClr val="000000"/>
        </a:lt2>
        <a:accent1>
          <a:srgbClr val="DDDDDD"/>
        </a:accent1>
        <a:accent2>
          <a:srgbClr val="808080"/>
        </a:accent2>
        <a:accent3>
          <a:srgbClr val="AAAAAA"/>
        </a:accent3>
        <a:accent4>
          <a:srgbClr val="DADADA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4">
        <a:dk1>
          <a:srgbClr val="666633"/>
        </a:dk1>
        <a:lt1>
          <a:srgbClr val="FFFFCC"/>
        </a:lt1>
        <a:dk2>
          <a:srgbClr val="000000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AAAAAA"/>
        </a:accent3>
        <a:accent4>
          <a:srgbClr val="DADAAE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5">
        <a:dk1>
          <a:srgbClr val="808080"/>
        </a:dk1>
        <a:lt1>
          <a:srgbClr val="FFFFFF"/>
        </a:lt1>
        <a:dk2>
          <a:srgbClr val="000000"/>
        </a:dk2>
        <a:lt2>
          <a:srgbClr val="000000"/>
        </a:lt2>
        <a:accent1>
          <a:srgbClr val="FFCC66"/>
        </a:accent1>
        <a:accent2>
          <a:srgbClr val="0000FF"/>
        </a:accent2>
        <a:accent3>
          <a:srgbClr val="AAAAAA"/>
        </a:accent3>
        <a:accent4>
          <a:srgbClr val="DADADA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6">
        <a:dk1>
          <a:srgbClr val="808080"/>
        </a:dk1>
        <a:lt1>
          <a:srgbClr val="FFFFFF"/>
        </a:lt1>
        <a:dk2>
          <a:srgbClr val="000000"/>
        </a:dk2>
        <a:lt2>
          <a:srgbClr val="000000"/>
        </a:lt2>
        <a:accent1>
          <a:srgbClr val="C0C0C0"/>
        </a:accent1>
        <a:accent2>
          <a:srgbClr val="0066FF"/>
        </a:accent2>
        <a:accent3>
          <a:srgbClr val="AAAAAA"/>
        </a:accent3>
        <a:accent4>
          <a:srgbClr val="DADADA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7">
        <a:dk1>
          <a:srgbClr val="808080"/>
        </a:dk1>
        <a:lt1>
          <a:srgbClr val="FFFFFF"/>
        </a:lt1>
        <a:dk2>
          <a:srgbClr val="000000"/>
        </a:dk2>
        <a:lt2>
          <a:srgbClr val="000000"/>
        </a:lt2>
        <a:accent1>
          <a:srgbClr val="3399FF"/>
        </a:accent1>
        <a:accent2>
          <a:srgbClr val="99FFCC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默认设计模板">
  <a:themeElements>
    <a:clrScheme name="默认设计模板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7688</Words>
  <Application>WPS 演示</Application>
  <PresentationFormat>全屏显示(4:3)</PresentationFormat>
  <Paragraphs>544</Paragraphs>
  <Slides>31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31</vt:i4>
      </vt:variant>
      <vt:variant>
        <vt:lpstr>自定义放映</vt:lpstr>
      </vt:variant>
      <vt:variant>
        <vt:i4>1</vt:i4>
      </vt:variant>
    </vt:vector>
  </HeadingPairs>
  <TitlesOfParts>
    <vt:vector size="50" baseType="lpstr">
      <vt:lpstr>Arial</vt:lpstr>
      <vt:lpstr>宋体</vt:lpstr>
      <vt:lpstr>Wingdings</vt:lpstr>
      <vt:lpstr>微软雅黑</vt:lpstr>
      <vt:lpstr>Times New Roman</vt:lpstr>
      <vt:lpstr>Tahoma</vt:lpstr>
      <vt:lpstr>黑体</vt:lpstr>
      <vt:lpstr>楷体_GB2312</vt:lpstr>
      <vt:lpstr>新宋体</vt:lpstr>
      <vt:lpstr>Calibri</vt:lpstr>
      <vt:lpstr>Arial Unicode MS</vt:lpstr>
      <vt:lpstr>幼圆</vt:lpstr>
      <vt:lpstr>华文行楷</vt:lpstr>
      <vt:lpstr>Franklin Gothic Medium</vt:lpstr>
      <vt:lpstr>华文新魏</vt:lpstr>
      <vt:lpstr>Office 主题</vt:lpstr>
      <vt:lpstr>1_Office 主题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一、英语完形填空解题思路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为什么我们在这一题型上总是失分较多?</vt:lpstr>
      <vt:lpstr>PowerPoint 演示文稿</vt:lpstr>
      <vt:lpstr>            课堂小结</vt:lpstr>
      <vt:lpstr>PowerPoint 演示文稿</vt:lpstr>
      <vt:lpstr>PowerPoint 演示文稿</vt:lpstr>
      <vt:lpstr>PowerPoint 演示文稿</vt:lpstr>
      <vt:lpstr>PowerPoint 演示文稿</vt:lpstr>
      <vt:lpstr>Homework</vt:lpstr>
      <vt:lpstr>PowerPoint 演示文稿</vt:lpstr>
      <vt:lpstr>自定义放映 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家长帮-帮帮</cp:lastModifiedBy>
  <cp:revision>212</cp:revision>
  <dcterms:created xsi:type="dcterms:W3CDTF">2019-08-28T06:52:52Z</dcterms:created>
  <dcterms:modified xsi:type="dcterms:W3CDTF">2019-08-28T06:56:12Z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