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6" r:id="rId5"/>
    <p:sldMasterId id="2147483688" r:id="rId6"/>
    <p:sldMasterId id="2147483690" r:id="rId7"/>
  </p:sldMasterIdLst>
  <p:notesMasterIdLst>
    <p:notesMasterId r:id="rId31"/>
  </p:notesMasterIdLst>
  <p:handoutMasterIdLst>
    <p:handoutMasterId r:id="rId37"/>
  </p:handoutMasterIdLst>
  <p:sldIdLst>
    <p:sldId id="617" r:id="rId8"/>
    <p:sldId id="618" r:id="rId9"/>
    <p:sldId id="622" r:id="rId10"/>
    <p:sldId id="621" r:id="rId11"/>
    <p:sldId id="803" r:id="rId12"/>
    <p:sldId id="627" r:id="rId13"/>
    <p:sldId id="562" r:id="rId14"/>
    <p:sldId id="595" r:id="rId15"/>
    <p:sldId id="842" r:id="rId16"/>
    <p:sldId id="597" r:id="rId17"/>
    <p:sldId id="840" r:id="rId18"/>
    <p:sldId id="599" r:id="rId19"/>
    <p:sldId id="841" r:id="rId20"/>
    <p:sldId id="681" r:id="rId21"/>
    <p:sldId id="606" r:id="rId22"/>
    <p:sldId id="682" r:id="rId23"/>
    <p:sldId id="574" r:id="rId24"/>
    <p:sldId id="698" r:id="rId25"/>
    <p:sldId id="699" r:id="rId26"/>
    <p:sldId id="702" r:id="rId27"/>
    <p:sldId id="843" r:id="rId28"/>
    <p:sldId id="774" r:id="rId29"/>
    <p:sldId id="631" r:id="rId30"/>
    <p:sldId id="632" r:id="rId32"/>
    <p:sldId id="697" r:id="rId33"/>
    <p:sldId id="633" r:id="rId34"/>
    <p:sldId id="727" r:id="rId35"/>
    <p:sldId id="839" r:id="rId36"/>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1" i="0" u="sng"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0000"/>
    <a:srgbClr val="CC3300"/>
    <a:srgbClr val="79C060"/>
    <a:srgbClr val="FFFFFF"/>
    <a:srgbClr val="CCFFFF"/>
    <a:srgbClr val="CCFFCC"/>
    <a:srgbClr val="D6009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85"/>
  </p:normalViewPr>
  <p:slideViewPr>
    <p:cSldViewPr showGuides="1">
      <p:cViewPr varScale="1">
        <p:scale>
          <a:sx n="64" d="100"/>
          <a:sy n="64" d="100"/>
        </p:scale>
        <p:origin x="1566" y="60"/>
      </p:cViewPr>
      <p:guideLst>
        <p:guide orient="horz" pos="2230"/>
        <p:guide pos="2822"/>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notesMaster" Target="notesMasters/notesMaster1.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u="none">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u="none">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u="none">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eaLnBrk="1" hangingPunct="1"/>
            <a:fld id="{9A0DB2DC-4C9A-4742-B13C-FB6460FD3503}" type="slidenum">
              <a:rPr lang="zh-CN" altLang="en-US" sz="1200" b="0" u="none" dirty="0">
                <a:latin typeface="Calibri" panose="020F0502020204030204" pitchFamily="34" charset="0"/>
              </a:rPr>
            </a:fld>
            <a:endParaRPr lang="zh-CN" altLang="en-US" sz="1200" b="0" u="none"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noTextEdit="1"/>
          </p:cNvSpPr>
          <p:nvPr>
            <p:ph type="sldImg" idx="4294967295"/>
          </p:nvPr>
        </p:nvSpPr>
        <p:spPr/>
      </p:sp>
      <p:sp>
        <p:nvSpPr>
          <p:cNvPr id="56322" name="文本占位符 2"/>
          <p:cNvSpPr>
            <a:spLocks noGrp="1" noChangeArrowheads="1"/>
          </p:cNvSpPr>
          <p:nvPr>
            <p:ph type="body" idx="4294967295"/>
          </p:nvPr>
        </p:nvSpPr>
        <p:spPr/>
        <p:txBody>
          <a:bodyPr/>
          <a:lstStyle/>
          <a:p>
            <a:endParaRPr lang="zh-CN" altLang="en-US" smtClean="0"/>
          </a:p>
        </p:txBody>
      </p:sp>
      <p:sp>
        <p:nvSpPr>
          <p:cNvPr id="56323" name="灯片编号占位符 3"/>
          <p:cNvSpPr>
            <a:spLocks noGrp="1" noChangeArrowheads="1"/>
          </p:cNvSpPr>
          <p:nvPr>
            <p:ph type="sldNum" sz="quarter" idx="5"/>
          </p:nvPr>
        </p:nvSpPr>
        <p:spPr bwMode="auto">
          <a:noFill/>
          <a:ln>
            <a:miter lim="800000"/>
          </a:ln>
        </p:spPr>
        <p:txBody>
          <a:bodyPr/>
          <a:lstStyle/>
          <a:p>
            <a:fld id="{6818CCE1-A44A-474B-AFA8-CCA1E57BEDBE}" type="slidenum">
              <a:rPr lang="zh-CN" altLang="en-US">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3" name="日期占位符 64515"/>
          <p:cNvSpPr>
            <a:spLocks noGrp="1"/>
          </p:cNvSpPr>
          <p:nvPr>
            <p:ph type="dt" sz="half" idx="10"/>
          </p:nvPr>
        </p:nvSpPr>
        <p:spPr/>
        <p:txBody>
          <a:bodyPr/>
          <a:lstStyle>
            <a:lvl1pPr>
              <a:defRPr/>
            </a:lvl1pPr>
          </a:lstStyle>
          <a:p>
            <a:fld id="{BB962C8B-B14F-4D97-AF65-F5344CB8AC3E}" type="datetimeFigureOut">
              <a:rPr lang="zh-CN" altLang="en-US"/>
            </a:fld>
            <a:endParaRPr lang="zh-CN" altLang="en-US"/>
          </a:p>
        </p:txBody>
      </p:sp>
      <p:sp>
        <p:nvSpPr>
          <p:cNvPr id="4" name="页脚占位符 64516"/>
          <p:cNvSpPr>
            <a:spLocks noGrp="1"/>
          </p:cNvSpPr>
          <p:nvPr>
            <p:ph type="ftr" sz="quarter" idx="11"/>
          </p:nvPr>
        </p:nvSpPr>
        <p:spPr/>
        <p:txBody>
          <a:bodyPr/>
          <a:lstStyle>
            <a:lvl1pPr>
              <a:defRPr/>
            </a:lvl1pPr>
          </a:lstStyle>
          <a:p>
            <a:endParaRPr lang="zh-CN" altLang="en-US"/>
          </a:p>
        </p:txBody>
      </p:sp>
      <p:sp>
        <p:nvSpPr>
          <p:cNvPr id="5" name="灯片编号占位符 64517"/>
          <p:cNvSpPr>
            <a:spLocks noGrp="1"/>
          </p:cNvSpPr>
          <p:nvPr>
            <p:ph type="sldNum" sz="quarter" idx="12"/>
          </p:nvPr>
        </p:nvSpPr>
        <p:spPr/>
        <p:txBody>
          <a:bodyPr/>
          <a:lstStyle>
            <a:lvl1pPr>
              <a:defRPr/>
            </a:lvl1pPr>
          </a:lstStyle>
          <a:p>
            <a:fld id="{1B865431-032F-4FE6-A90D-723A882C803C}" type="slidenum">
              <a:rPr lang="zh-CN" altLang="en-US"/>
            </a:fld>
            <a:endParaRPr lang="zh-CN" altLang="en-US"/>
          </a:p>
        </p:txBody>
      </p:sp>
    </p:spTree>
  </p:cSld>
  <p:clrMapOvr>
    <a:masterClrMapping/>
  </p:clrMapOvr>
  <p:transition>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18" name="矩形 17"/>
          <p:cNvSpPr/>
          <p:nvPr userDrawn="1"/>
        </p:nvSpPr>
        <p:spPr>
          <a:xfrm>
            <a:off x="0" y="2019300"/>
            <a:ext cx="9144000" cy="2194846"/>
          </a:xfrm>
          <a:prstGeom prst="rect">
            <a:avLst/>
          </a:prstGeom>
          <a:gradFill flip="none" rotWithShape="1">
            <a:gsLst>
              <a:gs pos="0">
                <a:srgbClr val="7D4178">
                  <a:alpha val="77000"/>
                </a:srgbClr>
              </a:gs>
              <a:gs pos="45000">
                <a:srgbClr val="AB4A70">
                  <a:alpha val="68000"/>
                </a:srgbClr>
              </a:gs>
              <a:gs pos="100000">
                <a:srgbClr val="C54F71">
                  <a:alpha val="68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nvGrpSpPr>
          <p:cNvPr id="2" name="组合 22"/>
          <p:cNvGrpSpPr/>
          <p:nvPr userDrawn="1"/>
        </p:nvGrpSpPr>
        <p:grpSpPr>
          <a:xfrm>
            <a:off x="147318" y="4342728"/>
            <a:ext cx="4144025" cy="212379"/>
            <a:chOff x="196424" y="4342728"/>
            <a:chExt cx="5525366" cy="212379"/>
          </a:xfrm>
        </p:grpSpPr>
        <p:sp>
          <p:nvSpPr>
            <p:cNvPr id="24" name="矩形 23"/>
            <p:cNvSpPr/>
            <p:nvPr/>
          </p:nvSpPr>
          <p:spPr>
            <a:xfrm>
              <a:off x="196424" y="4342728"/>
              <a:ext cx="212379" cy="212379"/>
            </a:xfrm>
            <a:prstGeom prst="rect">
              <a:avLst/>
            </a:prstGeom>
            <a:ln w="12700" cap="rnd">
              <a:solidFill>
                <a:srgbClr val="AB4A70">
                  <a:alpha val="32000"/>
                </a:srgbClr>
              </a:solidFill>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
            </a:p>
          </p:txBody>
        </p:sp>
        <p:cxnSp>
          <p:nvCxnSpPr>
            <p:cNvPr id="25" name="直接箭头连接符 24"/>
            <p:cNvCxnSpPr/>
            <p:nvPr/>
          </p:nvCxnSpPr>
          <p:spPr>
            <a:xfrm>
              <a:off x="314278" y="4449963"/>
              <a:ext cx="5407512" cy="0"/>
            </a:xfrm>
            <a:prstGeom prst="straightConnector1">
              <a:avLst/>
            </a:prstGeom>
            <a:ln w="12700" cap="rnd">
              <a:solidFill>
                <a:srgbClr val="AB4A70">
                  <a:alpha val="32000"/>
                </a:srgbClr>
              </a:solidFill>
              <a:round/>
              <a:tailEnd type="triangle"/>
            </a:ln>
          </p:spPr>
          <p:style>
            <a:lnRef idx="1">
              <a:schemeClr val="accent1"/>
            </a:lnRef>
            <a:fillRef idx="0">
              <a:schemeClr val="accent1"/>
            </a:fillRef>
            <a:effectRef idx="0">
              <a:schemeClr val="accent1"/>
            </a:effectRef>
            <a:fontRef idx="minor">
              <a:schemeClr val="tx1"/>
            </a:fontRef>
          </p:style>
        </p:cxnSp>
      </p:grpSp>
      <p:grpSp>
        <p:nvGrpSpPr>
          <p:cNvPr id="3" name="组合 25"/>
          <p:cNvGrpSpPr/>
          <p:nvPr userDrawn="1"/>
        </p:nvGrpSpPr>
        <p:grpSpPr>
          <a:xfrm rot="10800000">
            <a:off x="6315075" y="1745118"/>
            <a:ext cx="2765939" cy="212379"/>
            <a:chOff x="196424" y="4342728"/>
            <a:chExt cx="3687918" cy="212379"/>
          </a:xfrm>
        </p:grpSpPr>
        <p:sp>
          <p:nvSpPr>
            <p:cNvPr id="27" name="矩形 26"/>
            <p:cNvSpPr/>
            <p:nvPr/>
          </p:nvSpPr>
          <p:spPr>
            <a:xfrm>
              <a:off x="196424" y="4342728"/>
              <a:ext cx="212379" cy="212379"/>
            </a:xfrm>
            <a:prstGeom prst="rect">
              <a:avLst/>
            </a:prstGeom>
            <a:ln w="12700" cap="rnd">
              <a:solidFill>
                <a:srgbClr val="AB4A70">
                  <a:alpha val="32000"/>
                </a:srgbClr>
              </a:solidFill>
              <a:roun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
            </a:p>
          </p:txBody>
        </p:sp>
        <p:cxnSp>
          <p:nvCxnSpPr>
            <p:cNvPr id="28" name="直接箭头连接符 27"/>
            <p:cNvCxnSpPr/>
            <p:nvPr/>
          </p:nvCxnSpPr>
          <p:spPr>
            <a:xfrm rot="10800000" flipH="1">
              <a:off x="314278" y="4440910"/>
              <a:ext cx="3570064" cy="0"/>
            </a:xfrm>
            <a:prstGeom prst="straightConnector1">
              <a:avLst/>
            </a:prstGeom>
            <a:ln w="12700" cap="rnd">
              <a:solidFill>
                <a:srgbClr val="AB4A70">
                  <a:alpha val="32000"/>
                </a:srgbClr>
              </a:solidFill>
              <a:round/>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wip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10242" name="Group 2"/>
          <p:cNvGrpSpPr/>
          <p:nvPr/>
        </p:nvGrpSpPr>
        <p:grpSpPr>
          <a:xfrm>
            <a:off x="0" y="0"/>
            <a:ext cx="8805863" cy="6858000"/>
            <a:chOff x="0" y="0"/>
            <a:chExt cx="5547" cy="4320"/>
          </a:xfrm>
        </p:grpSpPr>
        <p:grpSp>
          <p:nvGrpSpPr>
            <p:cNvPr id="10248" name="Group 3"/>
            <p:cNvGrpSpPr/>
            <p:nvPr userDrawn="1"/>
          </p:nvGrpSpPr>
          <p:grpSpPr>
            <a:xfrm rot="-215207">
              <a:off x="3688" y="232"/>
              <a:ext cx="1860" cy="3631"/>
              <a:chOff x="3006" y="772"/>
              <a:chExt cx="1860" cy="3631"/>
            </a:xfrm>
          </p:grpSpPr>
          <p:sp>
            <p:nvSpPr>
              <p:cNvPr id="42" name="Freeform 4"/>
              <p:cNvSpPr/>
              <p:nvPr/>
            </p:nvSpPr>
            <p:spPr bwMode="ltGray">
              <a:xfrm rot="12185230" flipV="1">
                <a:off x="3533" y="771"/>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3" name="Freeform 5"/>
              <p:cNvSpPr/>
              <p:nvPr/>
            </p:nvSpPr>
            <p:spPr bwMode="ltGray">
              <a:xfrm rot="12185230" flipV="1">
                <a:off x="4028" y="1798"/>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Freeform 6"/>
              <p:cNvSpPr/>
              <p:nvPr/>
            </p:nvSpPr>
            <p:spPr bwMode="ltGray">
              <a:xfrm rot="12185230" flipV="1">
                <a:off x="3636" y="2160"/>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5" name="Freeform 7"/>
              <p:cNvSpPr/>
              <p:nvPr/>
            </p:nvSpPr>
            <p:spPr bwMode="ltGray">
              <a:xfrm rot="12185230" flipV="1">
                <a:off x="3977" y="970"/>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6" name="Freeform 8"/>
              <p:cNvSpPr/>
              <p:nvPr/>
            </p:nvSpPr>
            <p:spPr bwMode="ltGray">
              <a:xfrm rot="12185230" flipV="1">
                <a:off x="3838"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Freeform 9"/>
              <p:cNvSpPr/>
              <p:nvPr/>
            </p:nvSpPr>
            <p:spPr bwMode="ltGray">
              <a:xfrm rot="12185230" flipV="1">
                <a:off x="3888" y="1321"/>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8" name="Freeform 10"/>
              <p:cNvSpPr/>
              <p:nvPr/>
            </p:nvSpPr>
            <p:spPr bwMode="ltGray">
              <a:xfrm rot="12185230" flipV="1">
                <a:off x="3005"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9" name="Freeform 11"/>
            <p:cNvSpPr/>
            <p:nvPr/>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 name="Freeform 12"/>
            <p:cNvSpPr/>
            <p:nvPr/>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 name="Freeform 13"/>
            <p:cNvSpPr/>
            <p:nvPr/>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 name="Freeform 14"/>
            <p:cNvSpPr/>
            <p:nvPr/>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 name="Freeform 15"/>
            <p:cNvSpPr/>
            <p:nvPr/>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4" name="Freeform 16"/>
            <p:cNvSpPr/>
            <p:nvPr/>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nvGrpSpPr>
            <p:cNvPr id="10255" name="Group 17"/>
            <p:cNvGrpSpPr/>
            <p:nvPr userDrawn="1"/>
          </p:nvGrpSpPr>
          <p:grpSpPr>
            <a:xfrm rot="3220060">
              <a:off x="2636" y="750"/>
              <a:ext cx="569" cy="636"/>
              <a:chOff x="1727" y="866"/>
              <a:chExt cx="129" cy="157"/>
            </a:xfrm>
          </p:grpSpPr>
          <p:sp>
            <p:nvSpPr>
              <p:cNvPr id="39" name="Freeform 18"/>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0" name="Freeform 19"/>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Freeform 20"/>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0256" name="Group 21"/>
            <p:cNvGrpSpPr/>
            <p:nvPr userDrawn="1"/>
          </p:nvGrpSpPr>
          <p:grpSpPr>
            <a:xfrm rot="-6691250">
              <a:off x="3637" y="117"/>
              <a:ext cx="356" cy="608"/>
              <a:chOff x="1733" y="866"/>
              <a:chExt cx="129" cy="157"/>
            </a:xfrm>
          </p:grpSpPr>
          <p:sp>
            <p:nvSpPr>
              <p:cNvPr id="36" name="Freeform 22"/>
              <p:cNvSpPr/>
              <p:nvPr/>
            </p:nvSpPr>
            <p:spPr bwMode="ltGray">
              <a:xfrm>
                <a:off x="1734"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7" name="Freeform 23"/>
              <p:cNvSpPr/>
              <p:nvPr/>
            </p:nvSpPr>
            <p:spPr bwMode="ltGray">
              <a:xfrm>
                <a:off x="1793"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8" name="Freeform 24"/>
              <p:cNvSpPr/>
              <p:nvPr/>
            </p:nvSpPr>
            <p:spPr bwMode="ltGray">
              <a:xfrm>
                <a:off x="1777"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0257" name="Group 25"/>
            <p:cNvGrpSpPr/>
            <p:nvPr userDrawn="1"/>
          </p:nvGrpSpPr>
          <p:grpSpPr>
            <a:xfrm rot="8524840">
              <a:off x="677" y="3303"/>
              <a:ext cx="500" cy="500"/>
              <a:chOff x="1727" y="872"/>
              <a:chExt cx="129" cy="156"/>
            </a:xfrm>
          </p:grpSpPr>
          <p:sp>
            <p:nvSpPr>
              <p:cNvPr id="33" name="Freeform 26"/>
              <p:cNvSpPr/>
              <p:nvPr/>
            </p:nvSpPr>
            <p:spPr bwMode="ltGray">
              <a:xfrm>
                <a:off x="1727" y="873"/>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4" name="Freeform 27"/>
              <p:cNvSpPr/>
              <p:nvPr/>
            </p:nvSpPr>
            <p:spPr bwMode="ltGray">
              <a:xfrm>
                <a:off x="1786" y="901"/>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5" name="Freeform 28"/>
              <p:cNvSpPr/>
              <p:nvPr/>
            </p:nvSpPr>
            <p:spPr bwMode="ltGray">
              <a:xfrm>
                <a:off x="1772" y="1004"/>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0258" name="Group 29"/>
            <p:cNvGrpSpPr/>
            <p:nvPr userDrawn="1"/>
          </p:nvGrpSpPr>
          <p:grpSpPr>
            <a:xfrm rot="4106450" flipH="1">
              <a:off x="403" y="260"/>
              <a:ext cx="708" cy="891"/>
              <a:chOff x="1727" y="866"/>
              <a:chExt cx="129" cy="157"/>
            </a:xfrm>
          </p:grpSpPr>
          <p:sp>
            <p:nvSpPr>
              <p:cNvPr id="30" name="Freeform 30"/>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1" name="Freeform 31"/>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2" name="Freeform 32"/>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0259" name="Group 33"/>
            <p:cNvGrpSpPr/>
            <p:nvPr userDrawn="1"/>
          </p:nvGrpSpPr>
          <p:grpSpPr>
            <a:xfrm rot="10015322" flipH="1">
              <a:off x="4626" y="2392"/>
              <a:ext cx="708" cy="891"/>
              <a:chOff x="1727" y="866"/>
              <a:chExt cx="129" cy="157"/>
            </a:xfrm>
          </p:grpSpPr>
          <p:sp>
            <p:nvSpPr>
              <p:cNvPr id="27" name="Freeform 34"/>
              <p:cNvSpPr/>
              <p:nvPr/>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8" name="Freeform 35"/>
              <p:cNvSpPr/>
              <p:nvPr/>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9" name="Freeform 36"/>
              <p:cNvSpPr/>
              <p:nvPr/>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0" name="Freeform 37"/>
            <p:cNvSpPr/>
            <p:nvPr/>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1" name="Freeform 38"/>
            <p:cNvSpPr/>
            <p:nvPr/>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2" name="Freeform 39"/>
            <p:cNvSpPr/>
            <p:nvPr/>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3" name="Freeform 40"/>
            <p:cNvSpPr/>
            <p:nvPr/>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 name="Freeform 41"/>
            <p:cNvSpPr/>
            <p:nvPr/>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5" name="Freeform 42"/>
            <p:cNvSpPr/>
            <p:nvPr/>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6" name="Freeform 43"/>
            <p:cNvSpPr/>
            <p:nvPr/>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8479"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endParaRPr lang="zh-CN" altLang="en-US"/>
          </a:p>
        </p:txBody>
      </p:sp>
      <p:sp>
        <p:nvSpPr>
          <p:cNvPr id="18480"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endParaRPr lang="zh-CN" altLang="en-US"/>
          </a:p>
        </p:txBody>
      </p:sp>
      <p:sp>
        <p:nvSpPr>
          <p:cNvPr id="49" name="Rectangle 44"/>
          <p:cNvSpPr>
            <a:spLocks noGrp="1" noChangeArrowheads="1"/>
          </p:cNvSpPr>
          <p:nvPr>
            <p:ph type="dt" sz="half" idx="2"/>
          </p:nvPr>
        </p:nvSpPr>
        <p:spPr bwMode="auto">
          <a:xfrm>
            <a:off x="457200" y="6248400"/>
            <a:ext cx="21336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0" name="Rectangle 45"/>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51" name="Rectangle 46"/>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t" anchorCtr="0" compatLnSpc="1"/>
          <a:lstStyle/>
          <a:p>
            <a:pPr algn="r"/>
            <a:fld id="{9A0DB2DC-4C9A-4742-B13C-FB6460FD3503}" type="slidenum">
              <a:rPr lang="en-US" altLang="zh-CN"/>
            </a:fld>
            <a:endParaRPr lang="en-US" altLang="zh-C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Line 8"/>
          <p:cNvSpPr>
            <a:spLocks noChangeShapeType="1"/>
          </p:cNvSpPr>
          <p:nvPr/>
        </p:nvSpPr>
        <p:spPr bwMode="auto">
          <a:xfrm>
            <a:off x="1981200" y="3962400"/>
            <a:ext cx="6511925" cy="0"/>
          </a:xfrm>
          <a:prstGeom prst="line">
            <a:avLst/>
          </a:prstGeom>
          <a:noFill/>
          <a:ln w="19050">
            <a:solidFill>
              <a:schemeClr val="accent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650" name="Rectangle 2"/>
          <p:cNvSpPr>
            <a:spLocks noGrp="1" noChangeArrowheads="1"/>
          </p:cNvSpPr>
          <p:nvPr>
            <p:ph type="ctrTitle"/>
          </p:nvPr>
        </p:nvSpPr>
        <p:spPr>
          <a:xfrm>
            <a:off x="914400" y="1524000"/>
            <a:ext cx="7623175" cy="1752600"/>
          </a:xfrm>
        </p:spPr>
        <p:txBody>
          <a:bodyPr/>
          <a:lstStyle>
            <a:lvl1pPr>
              <a:defRPr sz="5000"/>
            </a:lvl1pPr>
          </a:lstStyle>
          <a:p>
            <a:r>
              <a:rPr lang="zh-CN" altLang="en-US"/>
              <a:t>单击此处编辑母版标题样式</a:t>
            </a:r>
            <a:endParaRPr lang="zh-CN" altLang="en-US"/>
          </a:p>
        </p:txBody>
      </p:sp>
      <p:sp>
        <p:nvSpPr>
          <p:cNvPr id="27651"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r>
              <a:rPr lang="zh-CN" altLang="en-US"/>
              <a:t>单击此处编辑母版副标题样式</a:t>
            </a:r>
            <a:endParaRPr lang="zh-CN" altLang="en-US"/>
          </a:p>
        </p:txBody>
      </p:sp>
      <p:sp>
        <p:nvSpPr>
          <p:cNvPr id="9" name="Rectangle 4"/>
          <p:cNvSpPr>
            <a:spLocks noGrp="1" noChangeArrowheads="1"/>
          </p:cNvSpPr>
          <p:nvPr>
            <p:ph type="dt" sz="half" idx="2"/>
          </p:nvPr>
        </p:nvSpPr>
        <p:spPr bwMode="auto">
          <a:xfrm>
            <a:off x="457200" y="6243638"/>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0" name="Rectangle 5"/>
          <p:cNvSpPr>
            <a:spLocks noGrp="1" noChangeArrowheads="1"/>
          </p:cNvSpPr>
          <p:nvPr>
            <p:ph type="ftr" sz="quarter" idx="3"/>
          </p:nvPr>
        </p:nvSpPr>
        <p:spPr bwMode="auto">
          <a:xfrm>
            <a:off x="3124200" y="6243638"/>
            <a:ext cx="2895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4" name="Rectangle 6"/>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b" anchorCtr="0" compatLnSpc="1"/>
          <a:lstStyle/>
          <a:p>
            <a:pPr algn="r"/>
            <a:fld id="{9A0DB2DC-4C9A-4742-B13C-FB6460FD3503}" type="slidenum">
              <a:rPr lang="en-US" altLang="zh-CN"/>
            </a:fld>
            <a:endParaRPr lang="en-US" altLang="zh-CN"/>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日期占位符 5"/>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页脚占位符 6"/>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灯片编号占位符 7"/>
          <p:cNvSpPr>
            <a:spLocks noGrp="1"/>
          </p:cNvSpPr>
          <p:nvPr>
            <p:ph type="sldNum" sz="quarter" idx="12"/>
          </p:nvPr>
        </p:nvSpPr>
        <p:spPr/>
        <p:txBody>
          <a:body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1.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4" Type="http://schemas.openxmlformats.org/officeDocument/2006/relationships/theme" Target="../theme/theme3.xml"/><Relationship Id="rId13" Type="http://schemas.openxmlformats.org/officeDocument/2006/relationships/image" Target="../media/image1.jpeg"/><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1.jpeg"/><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image" Target="../media/image1.jpeg"/><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4" Type="http://schemas.openxmlformats.org/officeDocument/2006/relationships/theme" Target="../theme/theme6.xml"/><Relationship Id="rId3" Type="http://schemas.openxmlformats.org/officeDocument/2006/relationships/image" Target="../media/image1.jpeg"/><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cstate="print">
            <a:alphaModFix amt="54000"/>
          </a:blip>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9460"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b="0" u="none">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461"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b="0" u="none">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b="0"/>
            </a:lvl1p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alphaModFix amt="54000"/>
          </a:blip>
          <a:stretch>
            <a:fillRect/>
          </a:stretch>
        </a:blip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051"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u="none">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u="none">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a:solidFill>
                  <a:srgbClr val="898989"/>
                </a:solidFill>
              </a:defRPr>
            </a:lvl1p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wipe/>
  </p:transition>
  <p:hf sldNum="0" hdr="0" ftr="0" dt="0"/>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fontAlgn="base">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alphaModFix amt="54000"/>
          </a:blip>
          <a:stretch>
            <a:fillRect/>
          </a:stretch>
        </a:blipFill>
        <a:effectLst/>
      </p:bgPr>
    </p:bg>
    <p:spTree>
      <p:nvGrpSpPr>
        <p:cNvPr id="1" name=""/>
        <p:cNvGrpSpPr/>
        <p:nvPr/>
      </p:nvGrpSpPr>
      <p:grpSpPr>
        <a:xfrm>
          <a:off x="0" y="0"/>
          <a:ext cx="0" cy="0"/>
          <a:chOff x="0" y="0"/>
          <a:chExt cx="0" cy="0"/>
        </a:xfrm>
      </p:grpSpPr>
      <p:sp>
        <p:nvSpPr>
          <p:cNvPr id="3074" name="标题占位符 1"/>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3075"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u="none">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u="none">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a:solidFill>
                  <a:srgbClr val="898989"/>
                </a:solidFill>
              </a:defRPr>
            </a:lvl1p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wipe/>
  </p:transition>
  <p:hf sldNum="0" hdr="0" ftr="0" dt="0"/>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fontAlgn="base">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2" cstate="print">
            <a:alphaModFix amt="54000"/>
          </a:blip>
          <a:stretch>
            <a:fillRect/>
          </a:stretch>
        </a:blipFill>
        <a:effectLst/>
      </p:bgPr>
    </p:bg>
    <p:spTree>
      <p:nvGrpSpPr>
        <p:cNvPr id="1" name=""/>
        <p:cNvGrpSpPr/>
        <p:nvPr/>
      </p:nvGrpSpPr>
      <p:grpSpPr>
        <a:xfrm>
          <a:off x="0" y="0"/>
          <a:ext cx="0" cy="0"/>
          <a:chOff x="0" y="0"/>
          <a:chExt cx="0" cy="0"/>
        </a:xfrm>
      </p:grpSpPr>
      <p:sp>
        <p:nvSpPr>
          <p:cNvPr id="17453" name="Rectangle 45"/>
          <p:cNvSpPr>
            <a:spLocks noGrp="1" noChangeArrowheads="1"/>
          </p:cNvSpPr>
          <p:nvPr>
            <p:ph type="title"/>
          </p:nvPr>
        </p:nvSpPr>
        <p:spPr bwMode="auto">
          <a:xfrm>
            <a:off x="442913" y="103188"/>
            <a:ext cx="8243888" cy="1314450"/>
          </a:xfrm>
          <a:prstGeom prst="rect">
            <a:avLst/>
          </a:prstGeom>
          <a:noFill/>
          <a:ln w="9525">
            <a:noFill/>
            <a:miter lim="800000"/>
          </a:ln>
        </p:spPr>
        <p:txBody>
          <a:bodyPr vert="horz" wrap="square" lIns="91440" tIns="45720" rIns="91440" bIns="45720" numCol="1" anchor="b" anchorCtr="0" compatLnSpc="1"/>
          <a:lstStyle/>
          <a:p>
            <a:pPr lvl="0"/>
            <a:r>
              <a:rPr lang="zh-CN" altLang="en-US" dirty="0"/>
              <a:t>单击此处编辑母版标题样式</a:t>
            </a:r>
            <a:endParaRPr lang="zh-CN" altLang="en-US" dirty="0"/>
          </a:p>
        </p:txBody>
      </p:sp>
      <p:sp>
        <p:nvSpPr>
          <p:cNvPr id="6147" name="Rectangle 46"/>
          <p:cNvSpPr>
            <a:spLocks noGrp="1"/>
          </p:cNvSpPr>
          <p:nvPr>
            <p:ph type="body" idx="1"/>
          </p:nvPr>
        </p:nvSpPr>
        <p:spPr>
          <a:xfrm>
            <a:off x="457200" y="1600200"/>
            <a:ext cx="8229600" cy="445611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2" name="Rectangle 44"/>
          <p:cNvSpPr>
            <a:spLocks noGrp="1" noChangeArrowheads="1"/>
          </p:cNvSpPr>
          <p:nvPr>
            <p:ph type="dt" sz="half" idx="2"/>
          </p:nvPr>
        </p:nvSpPr>
        <p:spPr bwMode="auto">
          <a:xfrm>
            <a:off x="457200" y="6248400"/>
            <a:ext cx="2133600" cy="457200"/>
          </a:xfrm>
          <a:prstGeom prst="rect">
            <a:avLst/>
          </a:prstGeom>
          <a:ln>
            <a:miter lim="800000"/>
          </a:ln>
        </p:spPr>
        <p:txBody>
          <a:bodyPr vert="horz" wrap="square" lIns="91440" tIns="45720" rIns="91440" bIns="45720" numCol="1" anchor="t" anchorCtr="0" compatLnSpc="1"/>
          <a:lstStyle>
            <a:lvl1pPr fontAlgn="auto">
              <a:spcBef>
                <a:spcPts val="0"/>
              </a:spcBef>
              <a:spcAft>
                <a:spcPts val="0"/>
              </a:spcAft>
              <a:defRPr sz="1400" b="0" u="none">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93" name="Rectangle 45"/>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lgn="ctr" fontAlgn="auto">
              <a:spcBef>
                <a:spcPts val="0"/>
              </a:spcBef>
              <a:spcAft>
                <a:spcPts val="0"/>
              </a:spcAft>
              <a:defRPr sz="1400" b="0" u="none">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mn-ea"/>
              <a:cs typeface="+mn-cs"/>
            </a:endParaRPr>
          </a:p>
        </p:txBody>
      </p:sp>
      <p:sp>
        <p:nvSpPr>
          <p:cNvPr id="94" name="Rectangle 46"/>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t" anchorCtr="0" compatLnSpc="1"/>
          <a:lstStyle>
            <a:lvl1pPr algn="r">
              <a:defRPr sz="1400" b="0"/>
            </a:lvl1p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anose="020B060403050404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2" cstate="print">
            <a:alphaModFix amt="54000"/>
          </a:blip>
          <a:stretch>
            <a:fillRect/>
          </a:stretch>
        </a:blipFill>
        <a:effectLst/>
      </p:bgPr>
    </p:bg>
    <p:spTree>
      <p:nvGrpSpPr>
        <p:cNvPr id="1" name=""/>
        <p:cNvGrpSpPr/>
        <p:nvPr/>
      </p:nvGrpSpPr>
      <p:grpSpPr>
        <a:xfrm>
          <a:off x="0" y="0"/>
          <a:ext cx="0" cy="0"/>
          <a:chOff x="0" y="0"/>
          <a:chExt cx="0" cy="0"/>
        </a:xfrm>
      </p:grpSpPr>
      <p:sp>
        <p:nvSpPr>
          <p:cNvPr id="7170" name="Rectangle 2"/>
          <p:cNvSpPr>
            <a:spLocks noGrp="1"/>
          </p:cNvSpPr>
          <p:nvPr>
            <p:ph type="title"/>
          </p:nvPr>
        </p:nvSpPr>
        <p:spPr>
          <a:xfrm>
            <a:off x="457200" y="277813"/>
            <a:ext cx="8229600" cy="1139825"/>
          </a:xfrm>
          <a:prstGeom prst="rect">
            <a:avLst/>
          </a:prstGeom>
          <a:noFill/>
          <a:ln w="9525">
            <a:noFill/>
          </a:ln>
        </p:spPr>
        <p:txBody>
          <a:bodyPr/>
          <a:lstStyle/>
          <a:p>
            <a:pPr lvl="0"/>
            <a:r>
              <a:rPr lang="zh-CN" altLang="en-US" dirty="0"/>
              <a:t>单击此处编辑母版标题样式</a:t>
            </a:r>
            <a:endParaRPr lang="zh-CN" altLang="en-US" dirty="0"/>
          </a:p>
        </p:txBody>
      </p:sp>
      <p:sp>
        <p:nvSpPr>
          <p:cNvPr id="7171" name="Rectangle 3"/>
          <p:cNvSpPr>
            <a:spLocks noGrp="1"/>
          </p:cNvSpPr>
          <p:nvPr>
            <p:ph type="body" idx="1"/>
          </p:nvPr>
        </p:nvSpPr>
        <p:spPr>
          <a:xfrm>
            <a:off x="457200" y="1600200"/>
            <a:ext cx="8229600" cy="4530725"/>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ln>
        </p:spPr>
        <p:txBody>
          <a:bodyPr vert="horz" wrap="square" lIns="91440" tIns="45720" rIns="91440" bIns="45720" numCol="1" anchor="b" anchorCtr="0" compatLnSpc="1"/>
          <a:lstStyle>
            <a:lvl1pPr>
              <a:defRPr sz="1200" b="0" u="none">
                <a:latin typeface="+mj-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ln>
        </p:spPr>
        <p:txBody>
          <a:bodyPr vert="horz" wrap="square" lIns="91440" tIns="45720" rIns="91440" bIns="45720" numCol="1" anchor="b" anchorCtr="0" compatLnSpc="1"/>
          <a:lstStyle>
            <a:lvl1pPr algn="ctr">
              <a:defRPr sz="1200" b="0" u="none">
                <a:latin typeface="+mj-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b" anchorCtr="0" compatLnSpc="1"/>
          <a:lstStyle>
            <a:lvl1pPr algn="r">
              <a:defRPr sz="1200" b="0"/>
            </a:lvl1p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9" r:id="rId1"/>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anose="02020404030301010803" pitchFamily="18" charset="0"/>
          <a:ea typeface="宋体" panose="02010600030101010101" pitchFamily="2" charset="-122"/>
        </a:defRPr>
      </a:lvl2pPr>
      <a:lvl3pPr algn="l" rtl="0" eaLnBrk="0" fontAlgn="base" hangingPunct="0">
        <a:spcBef>
          <a:spcPct val="0"/>
        </a:spcBef>
        <a:spcAft>
          <a:spcPct val="0"/>
        </a:spcAft>
        <a:defRPr sz="4200">
          <a:solidFill>
            <a:schemeClr val="tx2"/>
          </a:solidFill>
          <a:latin typeface="Garamond" panose="02020404030301010803" pitchFamily="18" charset="0"/>
          <a:ea typeface="宋体" panose="02010600030101010101" pitchFamily="2" charset="-122"/>
        </a:defRPr>
      </a:lvl3pPr>
      <a:lvl4pPr algn="l" rtl="0" eaLnBrk="0" fontAlgn="base" hangingPunct="0">
        <a:spcBef>
          <a:spcPct val="0"/>
        </a:spcBef>
        <a:spcAft>
          <a:spcPct val="0"/>
        </a:spcAft>
        <a:defRPr sz="4200">
          <a:solidFill>
            <a:schemeClr val="tx2"/>
          </a:solidFill>
          <a:latin typeface="Garamond" panose="02020404030301010803" pitchFamily="18" charset="0"/>
          <a:ea typeface="宋体" panose="02010600030101010101" pitchFamily="2" charset="-122"/>
        </a:defRPr>
      </a:lvl4pPr>
      <a:lvl5pPr algn="l" rtl="0" eaLnBrk="0" fontAlgn="base" hangingPunct="0">
        <a:spcBef>
          <a:spcPct val="0"/>
        </a:spcBef>
        <a:spcAft>
          <a:spcPct val="0"/>
        </a:spcAft>
        <a:defRPr sz="4200">
          <a:solidFill>
            <a:schemeClr val="tx2"/>
          </a:solidFill>
          <a:latin typeface="Garamond" panose="02020404030301010803" pitchFamily="18" charset="0"/>
          <a:ea typeface="宋体" panose="02010600030101010101" pitchFamily="2" charset="-122"/>
        </a:defRPr>
      </a:lvl5pPr>
      <a:lvl6pPr marL="457200" algn="l" rtl="0" fontAlgn="base">
        <a:spcBef>
          <a:spcPct val="0"/>
        </a:spcBef>
        <a:spcAft>
          <a:spcPct val="0"/>
        </a:spcAft>
        <a:defRPr sz="4200">
          <a:solidFill>
            <a:schemeClr val="tx2"/>
          </a:solidFill>
          <a:latin typeface="Garamond" panose="02020404030301010803" pitchFamily="18" charset="0"/>
          <a:ea typeface="宋体" panose="02010600030101010101" pitchFamily="2" charset="-122"/>
        </a:defRPr>
      </a:lvl6pPr>
      <a:lvl7pPr marL="914400" algn="l" rtl="0" fontAlgn="base">
        <a:spcBef>
          <a:spcPct val="0"/>
        </a:spcBef>
        <a:spcAft>
          <a:spcPct val="0"/>
        </a:spcAft>
        <a:defRPr sz="4200">
          <a:solidFill>
            <a:schemeClr val="tx2"/>
          </a:solidFill>
          <a:latin typeface="Garamond" panose="02020404030301010803" pitchFamily="18" charset="0"/>
          <a:ea typeface="宋体" panose="02010600030101010101" pitchFamily="2" charset="-122"/>
        </a:defRPr>
      </a:lvl7pPr>
      <a:lvl8pPr marL="1371600" algn="l" rtl="0" fontAlgn="base">
        <a:spcBef>
          <a:spcPct val="0"/>
        </a:spcBef>
        <a:spcAft>
          <a:spcPct val="0"/>
        </a:spcAft>
        <a:defRPr sz="4200">
          <a:solidFill>
            <a:schemeClr val="tx2"/>
          </a:solidFill>
          <a:latin typeface="Garamond" panose="02020404030301010803" pitchFamily="18" charset="0"/>
          <a:ea typeface="宋体" panose="02010600030101010101" pitchFamily="2" charset="-122"/>
        </a:defRPr>
      </a:lvl8pPr>
      <a:lvl9pPr marL="1828800" algn="l" rtl="0" fontAlgn="base">
        <a:spcBef>
          <a:spcPct val="0"/>
        </a:spcBef>
        <a:spcAft>
          <a:spcPct val="0"/>
        </a:spcAft>
        <a:defRPr sz="4200">
          <a:solidFill>
            <a:schemeClr val="tx2"/>
          </a:solidFill>
          <a:latin typeface="Garamond" panose="02020404030301010803"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755"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ea typeface="+mn-ea"/>
        </a:defRPr>
      </a:lvl2pPr>
      <a:lvl3pPr marL="1022350" indent="-351155"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ea typeface="+mn-ea"/>
        </a:defRPr>
      </a:lvl3pPr>
      <a:lvl4pPr marL="1339850" indent="-316230"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ea typeface="+mn-ea"/>
        </a:defRPr>
      </a:lvl4pPr>
      <a:lvl5pPr marL="1681480"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5pPr>
      <a:lvl6pPr marL="21386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6pPr>
      <a:lvl7pPr marL="25958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7pPr>
      <a:lvl8pPr marL="30530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8pPr>
      <a:lvl9pPr marL="35102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3" cstate="print">
            <a:alphaModFix amt="54000"/>
          </a:blip>
          <a:stretch>
            <a:fillRect/>
          </a:stretch>
        </a:blip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8195"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Rectangle 4"/>
          <p:cNvSpPr>
            <a:spLocks noGrp="1" noChangeArrowheads="1"/>
          </p:cNvSpPr>
          <p:nvPr>
            <p:ph type="dt" sz="half" idx="2"/>
          </p:nvPr>
        </p:nvSpPr>
        <p:spPr>
          <a:xfrm>
            <a:off x="457200" y="6356350"/>
            <a:ext cx="2133600" cy="365125"/>
          </a:xfrm>
          <a:prstGeom prst="rect">
            <a:avLst/>
          </a:prstGeom>
        </p:spPr>
        <p:txBody>
          <a:bodyPr vert="horz" lIns="91440" tIns="45720" rIns="91440" bIns="45720" rtlCol="0" anchor="ctr"/>
          <a:lstStyle>
            <a:lvl1pPr fontAlgn="auto">
              <a:spcBef>
                <a:spcPts val="0"/>
              </a:spcBef>
              <a:spcAft>
                <a:spcPts val="0"/>
              </a:spcAft>
              <a:defRPr sz="1200" b="0" u="none">
                <a:solidFill>
                  <a:prstClr val="black">
                    <a:tint val="75000"/>
                  </a:prst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Rectangle 5"/>
          <p:cNvSpPr>
            <a:spLocks noGrp="1" noChangeArrowheads="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u="none">
                <a:solidFill>
                  <a:prstClr val="black">
                    <a:tint val="75000"/>
                  </a:prst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Rectangle 6"/>
          <p:cNvSpPr>
            <a:spLocks noGrp="1" noChangeArrowheads="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a:solidFill>
                  <a:srgbClr val="898989"/>
                </a:solidFill>
              </a:defRPr>
            </a:lvl1p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 Target="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NULL" TargetMode="External"/><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3.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073" name="图片 24"/>
          <p:cNvPicPr>
            <a:picLocks noChangeAspect="1"/>
          </p:cNvPicPr>
          <p:nvPr/>
        </p:nvPicPr>
        <p:blipFill>
          <a:blip r:embed="rId1" cstate="print"/>
          <a:srcRect l="28003" b="39641"/>
          <a:stretch>
            <a:fillRect/>
          </a:stretch>
        </p:blipFill>
        <p:spPr>
          <a:xfrm>
            <a:off x="2562225" y="-23812"/>
            <a:ext cx="6577013" cy="3101975"/>
          </a:xfrm>
          <a:prstGeom prst="rect">
            <a:avLst/>
          </a:prstGeom>
          <a:noFill/>
          <a:ln w="9525">
            <a:noFill/>
          </a:ln>
        </p:spPr>
      </p:pic>
      <p:pic>
        <p:nvPicPr>
          <p:cNvPr id="3078" name="图片 9"/>
          <p:cNvPicPr>
            <a:picLocks noChangeAspect="1"/>
          </p:cNvPicPr>
          <p:nvPr/>
        </p:nvPicPr>
        <p:blipFill>
          <a:blip r:embed="rId2" cstate="print"/>
          <a:srcRect l="13918" b="44910"/>
          <a:stretch>
            <a:fillRect/>
          </a:stretch>
        </p:blipFill>
        <p:spPr>
          <a:xfrm>
            <a:off x="1276668" y="-23495"/>
            <a:ext cx="7862887" cy="2833688"/>
          </a:xfrm>
          <a:prstGeom prst="rect">
            <a:avLst/>
          </a:prstGeom>
          <a:noFill/>
          <a:ln w="9525">
            <a:noFill/>
          </a:ln>
        </p:spPr>
      </p:pic>
      <p:pic>
        <p:nvPicPr>
          <p:cNvPr id="3079" name="图片 10"/>
          <p:cNvPicPr>
            <a:picLocks noChangeAspect="1"/>
          </p:cNvPicPr>
          <p:nvPr/>
        </p:nvPicPr>
        <p:blipFill>
          <a:blip r:embed="rId3" cstate="print"/>
          <a:srcRect l="61110" t="65973" r="8730"/>
          <a:stretch>
            <a:fillRect/>
          </a:stretch>
        </p:blipFill>
        <p:spPr>
          <a:xfrm>
            <a:off x="5699125" y="4735513"/>
            <a:ext cx="2757488" cy="1752600"/>
          </a:xfrm>
          <a:prstGeom prst="rect">
            <a:avLst/>
          </a:prstGeom>
          <a:noFill/>
          <a:ln w="9525">
            <a:noFill/>
          </a:ln>
        </p:spPr>
      </p:pic>
      <p:pic>
        <p:nvPicPr>
          <p:cNvPr id="3081" name="图片 12"/>
          <p:cNvPicPr>
            <a:picLocks noChangeAspect="1"/>
          </p:cNvPicPr>
          <p:nvPr/>
        </p:nvPicPr>
        <p:blipFill>
          <a:blip r:embed="rId4" cstate="print"/>
          <a:stretch>
            <a:fillRect/>
          </a:stretch>
        </p:blipFill>
        <p:spPr>
          <a:xfrm>
            <a:off x="5797550" y="3929063"/>
            <a:ext cx="3022600" cy="2554287"/>
          </a:xfrm>
          <a:prstGeom prst="rect">
            <a:avLst/>
          </a:prstGeom>
          <a:noFill/>
          <a:ln w="9525">
            <a:noFill/>
          </a:ln>
        </p:spPr>
      </p:pic>
      <p:pic>
        <p:nvPicPr>
          <p:cNvPr id="3082" name="图片 13"/>
          <p:cNvPicPr>
            <a:picLocks noChangeAspect="1"/>
          </p:cNvPicPr>
          <p:nvPr/>
        </p:nvPicPr>
        <p:blipFill>
          <a:blip r:embed="rId5" cstate="print"/>
          <a:srcRect l="58661" t="37761" r="8269" b="2097"/>
          <a:stretch>
            <a:fillRect/>
          </a:stretch>
        </p:blipFill>
        <p:spPr>
          <a:xfrm>
            <a:off x="5256213" y="3284538"/>
            <a:ext cx="3024187" cy="3095625"/>
          </a:xfrm>
          <a:prstGeom prst="rect">
            <a:avLst/>
          </a:prstGeom>
          <a:noFill/>
          <a:ln w="9525">
            <a:noFill/>
          </a:ln>
        </p:spPr>
      </p:pic>
      <p:pic>
        <p:nvPicPr>
          <p:cNvPr id="3083" name="图片 14"/>
          <p:cNvPicPr>
            <a:picLocks noChangeAspect="1"/>
          </p:cNvPicPr>
          <p:nvPr/>
        </p:nvPicPr>
        <p:blipFill>
          <a:blip r:embed="rId6" cstate="print"/>
          <a:stretch>
            <a:fillRect/>
          </a:stretch>
        </p:blipFill>
        <p:spPr>
          <a:xfrm>
            <a:off x="5797550" y="3929063"/>
            <a:ext cx="3022600" cy="2554287"/>
          </a:xfrm>
          <a:prstGeom prst="rect">
            <a:avLst/>
          </a:prstGeom>
          <a:noFill/>
          <a:ln w="9525">
            <a:noFill/>
          </a:ln>
        </p:spPr>
      </p:pic>
      <p:sp>
        <p:nvSpPr>
          <p:cNvPr id="153614" name="矩形 16"/>
          <p:cNvSpPr/>
          <p:nvPr/>
        </p:nvSpPr>
        <p:spPr>
          <a:xfrm>
            <a:off x="4066858" y="1902143"/>
            <a:ext cx="4752975" cy="460375"/>
          </a:xfrm>
          <a:prstGeom prst="rect">
            <a:avLst/>
          </a:prstGeom>
          <a:solidFill>
            <a:schemeClr val="bg1"/>
          </a:solidFill>
          <a:ln w="9525">
            <a:noFill/>
          </a:ln>
        </p:spPr>
        <p:txBody>
          <a:bodyPr>
            <a:spAutoFit/>
          </a:bodyPr>
          <a:lstStyle/>
          <a:p>
            <a:pPr lvl="0" eaLnBrk="1" fontAlgn="base" hangingPunct="1">
              <a:spcBef>
                <a:spcPct val="50000"/>
              </a:spcBef>
              <a:buNone/>
            </a:pPr>
            <a:endParaRPr lang="zh-CN" altLang="en-US" sz="2400" strike="noStrike" noProof="1">
              <a:effectLst/>
              <a:latin typeface="Verdana" panose="020B0604030504040204" pitchFamily="34" charset="0"/>
              <a:ea typeface="宋体" panose="02010600030101010101" pitchFamily="2" charset="-122"/>
              <a:cs typeface="+mn-ea"/>
            </a:endParaRPr>
          </a:p>
        </p:txBody>
      </p:sp>
      <p:sp>
        <p:nvSpPr>
          <p:cNvPr id="3084" name="矩形 15"/>
          <p:cNvSpPr/>
          <p:nvPr/>
        </p:nvSpPr>
        <p:spPr>
          <a:xfrm>
            <a:off x="560070" y="2227580"/>
            <a:ext cx="8259763" cy="1322070"/>
          </a:xfrm>
          <a:prstGeom prst="rect">
            <a:avLst/>
          </a:prstGeom>
          <a:noFill/>
          <a:ln w="9525">
            <a:noFill/>
          </a:ln>
        </p:spPr>
        <p:txBody>
          <a:bodyPr wrap="square">
            <a:spAutoFit/>
          </a:bodyPr>
          <a:lstStyle/>
          <a:p>
            <a:pPr algn="ctr" eaLnBrk="0" hangingPunct="0"/>
            <a:r>
              <a:rPr lang="zh-CN" altLang="en-US" sz="4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Arial" panose="020B0604020202020204" pitchFamily="34" charset="0"/>
              </a:rPr>
              <a:t> </a:t>
            </a:r>
            <a:br>
              <a:rPr lang="zh-CN" altLang="en-US" sz="4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Arial" panose="020B0604020202020204" pitchFamily="34" charset="0"/>
              </a:rPr>
            </a:br>
            <a:r>
              <a:rPr lang="zh-CN" altLang="en-US" sz="4000" b="1" u="none"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Arial" panose="020B0604020202020204" pitchFamily="34" charset="0"/>
              </a:rPr>
              <a:t>高考英语语法填空答题技巧</a:t>
            </a:r>
            <a:endParaRPr lang="zh-CN" altLang="en-US" sz="4000" b="1" u="none" dirty="0">
              <a:solidFill>
                <a:schemeClr val="hlink"/>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0" name="Text Box 31"/>
          <p:cNvSpPr txBox="1"/>
          <p:nvPr/>
        </p:nvSpPr>
        <p:spPr>
          <a:xfrm>
            <a:off x="981393" y="1120775"/>
            <a:ext cx="1198245" cy="3581400"/>
          </a:xfrm>
          <a:prstGeom prst="rect">
            <a:avLst/>
          </a:prstGeom>
          <a:noFill/>
          <a:ln w="9525">
            <a:noFill/>
          </a:ln>
        </p:spPr>
        <p:txBody>
          <a:bodyPr vert="eaVert">
            <a:spAutoFit/>
          </a:bodyPr>
          <a:lstStyle/>
          <a:p>
            <a:pPr>
              <a:buFont typeface="Arial" panose="020B0604020202020204" pitchFamily="34" charset="0"/>
              <a:buNone/>
            </a:pPr>
            <a:r>
              <a:rPr lang="zh-CN" altLang="en-US" sz="6600" b="1" u="none" dirty="0">
                <a:solidFill>
                  <a:srgbClr val="FF0000"/>
                </a:solidFill>
                <a:latin typeface="Arial" panose="020B0604020202020204" pitchFamily="34" charset="0"/>
                <a:ea typeface="楷体" panose="02010609060101010101" pitchFamily="49" charset="-122"/>
              </a:rPr>
              <a:t>语法填空</a:t>
            </a:r>
            <a:endParaRPr lang="zh-CN" altLang="en-US" sz="6600" b="1" u="none" dirty="0">
              <a:solidFill>
                <a:srgbClr val="FF0000"/>
              </a:solidFill>
              <a:latin typeface="Arial" panose="020B0604020202020204" pitchFamily="34" charset="0"/>
              <a:ea typeface="楷体" panose="02010609060101010101" pitchFamily="49" charset="-122"/>
            </a:endParaRPr>
          </a:p>
        </p:txBody>
      </p:sp>
      <p:grpSp>
        <p:nvGrpSpPr>
          <p:cNvPr id="18" name="组合 17"/>
          <p:cNvGrpSpPr/>
          <p:nvPr/>
        </p:nvGrpSpPr>
        <p:grpSpPr>
          <a:xfrm>
            <a:off x="2705100" y="799465"/>
            <a:ext cx="4344035" cy="3799475"/>
            <a:chOff x="4233" y="1434"/>
            <a:chExt cx="6788" cy="5969"/>
          </a:xfrm>
        </p:grpSpPr>
        <p:sp>
          <p:nvSpPr>
            <p:cNvPr id="11" name="Text Box 21"/>
            <p:cNvSpPr txBox="1">
              <a:spLocks noChangeArrowheads="1"/>
            </p:cNvSpPr>
            <p:nvPr/>
          </p:nvSpPr>
          <p:spPr bwMode="auto">
            <a:xfrm>
              <a:off x="4233" y="1434"/>
              <a:ext cx="6788" cy="1014"/>
            </a:xfrm>
            <a:prstGeom prst="rect">
              <a:avLst/>
            </a:prstGeom>
            <a:gradFill rotWithShape="1">
              <a:gsLst>
                <a:gs pos="0">
                  <a:srgbClr val="00CC00">
                    <a:alpha val="60001"/>
                  </a:srgbClr>
                </a:gs>
                <a:gs pos="50000">
                  <a:schemeClr val="bg1">
                    <a:alpha val="60001"/>
                  </a:schemeClr>
                </a:gs>
                <a:gs pos="100000">
                  <a:srgbClr val="00CC00">
                    <a:alpha val="60001"/>
                  </a:srgbClr>
                </a:gs>
              </a:gsLst>
              <a:lin ang="5400000" scaled="1"/>
            </a:gradFill>
            <a:ln w="9525">
              <a:noFill/>
              <a:miter lim="800000"/>
            </a:ln>
            <a:effectLst/>
          </p:spPr>
          <p:txBody>
            <a:bodyPr wrap="square">
              <a:spAutoFit/>
            </a:bodyPr>
            <a:lstStyle/>
            <a:p>
              <a:r>
                <a:rPr lang="en-US" altLang="zh-CN" sz="3600" u="none" dirty="0">
                  <a:sym typeface="+mn-ea"/>
                </a:rPr>
                <a:t>         </a:t>
              </a:r>
              <a:r>
                <a:rPr lang="zh-CN" altLang="en-US" sz="3600" u="none" dirty="0">
                  <a:sym typeface="+mn-ea"/>
                </a:rPr>
                <a:t>题型分析</a:t>
              </a:r>
              <a:endParaRPr lang="zh-CN" altLang="en-US" sz="3600" b="1" u="none" noProof="1">
                <a:latin typeface="Times New Roman" panose="02020603050405020304" pitchFamily="18" charset="0"/>
                <a:ea typeface="黑体" panose="02010609060101010101" pitchFamily="2" charset="-122"/>
                <a:sym typeface="+mn-ea"/>
              </a:endParaRPr>
            </a:p>
          </p:txBody>
        </p:sp>
        <p:sp>
          <p:nvSpPr>
            <p:cNvPr id="2" name="Text Box 21"/>
            <p:cNvSpPr txBox="1">
              <a:spLocks noChangeArrowheads="1"/>
            </p:cNvSpPr>
            <p:nvPr/>
          </p:nvSpPr>
          <p:spPr bwMode="auto">
            <a:xfrm>
              <a:off x="4233" y="3135"/>
              <a:ext cx="6788" cy="1014"/>
            </a:xfrm>
            <a:prstGeom prst="rect">
              <a:avLst/>
            </a:prstGeom>
            <a:gradFill rotWithShape="1">
              <a:gsLst>
                <a:gs pos="0">
                  <a:srgbClr val="00CC00">
                    <a:alpha val="60001"/>
                  </a:srgbClr>
                </a:gs>
                <a:gs pos="50000">
                  <a:schemeClr val="bg1">
                    <a:alpha val="60001"/>
                  </a:schemeClr>
                </a:gs>
                <a:gs pos="100000">
                  <a:srgbClr val="00CC00">
                    <a:alpha val="60001"/>
                  </a:srgbClr>
                </a:gs>
              </a:gsLst>
              <a:lin ang="5400000" scaled="1"/>
            </a:gradFill>
            <a:ln w="9525">
              <a:noFill/>
              <a:miter lim="800000"/>
            </a:ln>
            <a:effectLst/>
          </p:spPr>
          <p:txBody>
            <a:bodyPr wrap="square">
              <a:spAutoFit/>
            </a:bodyPr>
            <a:lstStyle/>
            <a:p>
              <a:pPr algn="ctr" eaLnBrk="0" hangingPunct="0">
                <a:buFont typeface="Arial" panose="020B0604020202020204" pitchFamily="34" charset="0"/>
                <a:buNone/>
              </a:pPr>
              <a:r>
                <a:rPr lang="zh-CN" altLang="en-US" sz="3600" u="none" dirty="0">
                  <a:sym typeface="+mn-ea"/>
                </a:rPr>
                <a:t>学情分析 </a:t>
              </a:r>
              <a:endParaRPr lang="zh-CN" altLang="en-US" sz="3600" b="1" u="none" noProof="1">
                <a:latin typeface="Times New Roman" panose="02020603050405020304" pitchFamily="18" charset="0"/>
                <a:ea typeface="黑体" panose="02010609060101010101" pitchFamily="2" charset="-122"/>
                <a:sym typeface="+mn-ea"/>
              </a:endParaRPr>
            </a:p>
          </p:txBody>
        </p:sp>
        <p:sp>
          <p:nvSpPr>
            <p:cNvPr id="3" name="Text Box 21"/>
            <p:cNvSpPr txBox="1">
              <a:spLocks noChangeArrowheads="1"/>
            </p:cNvSpPr>
            <p:nvPr/>
          </p:nvSpPr>
          <p:spPr bwMode="auto">
            <a:xfrm>
              <a:off x="4233" y="4762"/>
              <a:ext cx="6788" cy="1014"/>
            </a:xfrm>
            <a:prstGeom prst="rect">
              <a:avLst/>
            </a:prstGeom>
            <a:gradFill rotWithShape="1">
              <a:gsLst>
                <a:gs pos="0">
                  <a:srgbClr val="00CC00">
                    <a:alpha val="60001"/>
                  </a:srgbClr>
                </a:gs>
                <a:gs pos="50000">
                  <a:schemeClr val="bg1">
                    <a:alpha val="60001"/>
                  </a:schemeClr>
                </a:gs>
                <a:gs pos="100000">
                  <a:srgbClr val="00CC00">
                    <a:alpha val="60001"/>
                  </a:srgbClr>
                </a:gs>
              </a:gsLst>
              <a:lin ang="5400000" scaled="1"/>
            </a:gradFill>
            <a:ln w="9525">
              <a:noFill/>
              <a:miter lim="800000"/>
            </a:ln>
            <a:effectLst/>
          </p:spPr>
          <p:txBody>
            <a:bodyPr wrap="square">
              <a:spAutoFit/>
            </a:bodyPr>
            <a:lstStyle/>
            <a:p>
              <a:pPr algn="ctr" eaLnBrk="0" hangingPunct="0">
                <a:buFont typeface="Arial" panose="020B0604020202020204" pitchFamily="34" charset="0"/>
                <a:buNone/>
              </a:pPr>
              <a:r>
                <a:rPr lang="en-US" altLang="zh-CN" sz="3600" u="none" dirty="0">
                  <a:sym typeface="+mn-ea"/>
                </a:rPr>
                <a:t> </a:t>
              </a:r>
              <a:r>
                <a:rPr lang="zh-CN" altLang="en-US" sz="3600" u="none" dirty="0">
                  <a:sym typeface="+mn-ea"/>
                </a:rPr>
                <a:t>教学目标</a:t>
              </a:r>
              <a:endParaRPr lang="zh-CN" altLang="en-US" sz="3600" b="1" u="none" noProof="1">
                <a:latin typeface="Times New Roman" panose="02020603050405020304" pitchFamily="18" charset="0"/>
                <a:ea typeface="黑体" panose="02010609060101010101" pitchFamily="2" charset="-122"/>
                <a:sym typeface="+mn-ea"/>
              </a:endParaRPr>
            </a:p>
          </p:txBody>
        </p:sp>
        <p:sp>
          <p:nvSpPr>
            <p:cNvPr id="4" name="Text Box 21"/>
            <p:cNvSpPr txBox="1">
              <a:spLocks noChangeArrowheads="1"/>
            </p:cNvSpPr>
            <p:nvPr/>
          </p:nvSpPr>
          <p:spPr bwMode="auto">
            <a:xfrm>
              <a:off x="4233" y="6389"/>
              <a:ext cx="6788" cy="1014"/>
            </a:xfrm>
            <a:prstGeom prst="rect">
              <a:avLst/>
            </a:prstGeom>
            <a:gradFill rotWithShape="1">
              <a:gsLst>
                <a:gs pos="0">
                  <a:srgbClr val="00CC00">
                    <a:alpha val="60001"/>
                  </a:srgbClr>
                </a:gs>
                <a:gs pos="50000">
                  <a:schemeClr val="bg1">
                    <a:alpha val="60001"/>
                  </a:schemeClr>
                </a:gs>
                <a:gs pos="100000">
                  <a:srgbClr val="00CC00">
                    <a:alpha val="60001"/>
                  </a:srgbClr>
                </a:gs>
              </a:gsLst>
              <a:lin ang="5400000" scaled="1"/>
            </a:gradFill>
            <a:ln w="9525">
              <a:noFill/>
              <a:miter lim="800000"/>
            </a:ln>
            <a:effectLst/>
          </p:spPr>
          <p:txBody>
            <a:bodyPr wrap="square">
              <a:spAutoFit/>
            </a:bodyPr>
            <a:lstStyle/>
            <a:p>
              <a:r>
                <a:rPr lang="en-US" altLang="zh-CN" sz="3600" u="none" dirty="0">
                  <a:sym typeface="+mn-ea"/>
                </a:rPr>
                <a:t>      </a:t>
              </a:r>
              <a:r>
                <a:rPr lang="zh-CN" altLang="en-US" sz="3600" u="none" dirty="0">
                  <a:sym typeface="+mn-ea"/>
                </a:rPr>
                <a:t>   教学重难点</a:t>
              </a:r>
              <a:endParaRPr lang="zh-CN" altLang="en-US" sz="3600" b="1" u="none" noProof="1">
                <a:latin typeface="Times New Roman" panose="02020603050405020304" pitchFamily="18" charset="0"/>
                <a:ea typeface="黑体" panose="02010609060101010101" pitchFamily="2" charset="-122"/>
                <a:sym typeface="+mn-ea"/>
              </a:endParaRPr>
            </a:p>
          </p:txBody>
        </p:sp>
      </p:grpSp>
      <p:sp>
        <p:nvSpPr>
          <p:cNvPr id="21" name="Text Box 21"/>
          <p:cNvSpPr txBox="1">
            <a:spLocks noChangeArrowheads="1"/>
          </p:cNvSpPr>
          <p:nvPr/>
        </p:nvSpPr>
        <p:spPr bwMode="auto">
          <a:xfrm>
            <a:off x="2721610" y="4921250"/>
            <a:ext cx="4310380" cy="645160"/>
          </a:xfrm>
          <a:prstGeom prst="rect">
            <a:avLst/>
          </a:prstGeom>
          <a:gradFill rotWithShape="1">
            <a:gsLst>
              <a:gs pos="0">
                <a:srgbClr val="00CC00">
                  <a:alpha val="60001"/>
                </a:srgbClr>
              </a:gs>
              <a:gs pos="50000">
                <a:schemeClr val="bg1">
                  <a:alpha val="60001"/>
                </a:schemeClr>
              </a:gs>
              <a:gs pos="100000">
                <a:srgbClr val="00CC00">
                  <a:alpha val="60001"/>
                </a:srgbClr>
              </a:gs>
            </a:gsLst>
            <a:lin ang="5400000" scaled="1"/>
          </a:gradFill>
          <a:ln w="9525">
            <a:noFill/>
            <a:miter lim="800000"/>
          </a:ln>
          <a:effectLst/>
        </p:spPr>
        <p:txBody>
          <a:bodyPr wrap="square">
            <a:spAutoFit/>
          </a:bodyPr>
          <a:lstStyle/>
          <a:p>
            <a:r>
              <a:rPr lang="en-US" altLang="zh-CN" sz="3600" u="none" dirty="0">
                <a:sym typeface="+mn-ea"/>
              </a:rPr>
              <a:t>      </a:t>
            </a:r>
            <a:r>
              <a:rPr lang="zh-CN" altLang="en-US" sz="3600" u="none" dirty="0">
                <a:sym typeface="+mn-ea"/>
              </a:rPr>
              <a:t>   教学步骤</a:t>
            </a:r>
            <a:endParaRPr lang="zh-CN" altLang="en-US" sz="3600" b="1" u="none" noProof="1">
              <a:latin typeface="Times New Roman" panose="02020603050405020304" pitchFamily="18" charset="0"/>
              <a:ea typeface="黑体" panose="02010609060101010101" pitchFamily="2" charset="-122"/>
              <a:sym typeface="+mn-ea"/>
            </a:endParaRP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p:nvPr/>
        </p:nvSpPr>
        <p:spPr>
          <a:xfrm>
            <a:off x="281305" y="734060"/>
            <a:ext cx="9144000" cy="1183640"/>
          </a:xfrm>
          <a:prstGeom prst="rect">
            <a:avLst/>
          </a:prstGeom>
          <a:noFill/>
          <a:ln w="9525">
            <a:noFill/>
          </a:ln>
        </p:spPr>
        <p:txBody>
          <a:bodyPr/>
          <a:lstStyle/>
          <a:p>
            <a:pPr>
              <a:lnSpc>
                <a:spcPts val="4400"/>
              </a:lnSpc>
              <a:spcBef>
                <a:spcPct val="20000"/>
              </a:spcBef>
              <a:buFont typeface="Wingdings" panose="05000000000000000000" pitchFamily="2" charset="2"/>
            </a:pPr>
            <a:r>
              <a:rPr lang="en-US" altLang="zh-CN" sz="3200" b="1" u="none" dirty="0">
                <a:solidFill>
                  <a:srgbClr val="FF0000"/>
                </a:solidFill>
                <a:latin typeface="Arial" panose="020B0604020202020204" pitchFamily="34" charset="0"/>
              </a:rPr>
              <a:t>Analysis of teaching material (</a:t>
            </a:r>
            <a:r>
              <a:rPr lang="zh-CN" altLang="en-US" sz="3200" b="1" u="none" dirty="0">
                <a:solidFill>
                  <a:srgbClr val="FF0000"/>
                </a:solidFill>
                <a:latin typeface="Arial" panose="020B0604020202020204" pitchFamily="34" charset="0"/>
              </a:rPr>
              <a:t>题型分析</a:t>
            </a:r>
            <a:r>
              <a:rPr lang="en-US" altLang="zh-CN" sz="3200" b="1" u="none">
                <a:solidFill>
                  <a:srgbClr val="FF0000"/>
                </a:solidFill>
                <a:latin typeface="Arial" panose="020B0604020202020204" pitchFamily="34" charset="0"/>
              </a:rPr>
              <a:t>)</a:t>
            </a:r>
            <a:r>
              <a:rPr lang="en-US" altLang="zh-CN" sz="3200" b="1" u="none">
                <a:solidFill>
                  <a:srgbClr val="0099FF"/>
                </a:solidFill>
                <a:latin typeface="Arial" panose="020B0604020202020204" pitchFamily="34" charset="0"/>
              </a:rPr>
              <a:t> </a:t>
            </a:r>
            <a:endParaRPr lang="en-US" altLang="zh-CN" sz="3200" b="1" u="none">
              <a:solidFill>
                <a:srgbClr val="0099FF"/>
              </a:solidFill>
              <a:latin typeface="Arial" panose="020B0604020202020204" pitchFamily="34" charset="0"/>
            </a:endParaRPr>
          </a:p>
          <a:p>
            <a:pPr marL="342900" indent="-342900"/>
            <a:endParaRPr lang="zh-CN" altLang="en-US" dirty="0">
              <a:latin typeface="Arial" panose="020B0604020202020204" pitchFamily="34" charset="0"/>
            </a:endParaRPr>
          </a:p>
        </p:txBody>
      </p:sp>
      <p:sp>
        <p:nvSpPr>
          <p:cNvPr id="2" name="文本框 1"/>
          <p:cNvSpPr txBox="1"/>
          <p:nvPr/>
        </p:nvSpPr>
        <p:spPr>
          <a:xfrm>
            <a:off x="497205" y="1426845"/>
            <a:ext cx="8264525" cy="3948430"/>
          </a:xfrm>
          <a:prstGeom prst="rect">
            <a:avLst/>
          </a:prstGeom>
          <a:noFill/>
          <a:ln w="9525">
            <a:noFill/>
          </a:ln>
        </p:spPr>
        <p:txBody>
          <a:bodyPr wrap="square">
            <a:spAutoFit/>
          </a:bodyPr>
          <a:lstStyle/>
          <a:p>
            <a:pPr indent="356870">
              <a:lnSpc>
                <a:spcPts val="3760"/>
              </a:lnSpc>
            </a:pPr>
            <a:r>
              <a:rPr lang="en-US" altLang="zh-CN" sz="2800" u="none">
                <a:latin typeface="仿宋_GB2312" panose="02010609030101010101" charset="-122"/>
                <a:cs typeface="仿宋_GB2312" panose="02010609030101010101" charset="-122"/>
              </a:rPr>
              <a:t>1</a:t>
            </a:r>
            <a:r>
              <a:rPr lang="zh-CN" altLang="en-US" sz="2800" u="none">
                <a:latin typeface="仿宋_GB2312" panose="02010609030101010101" charset="-122"/>
                <a:cs typeface="仿宋_GB2312" panose="02010609030101010101" charset="-122"/>
              </a:rPr>
              <a:t>、选材：</a:t>
            </a:r>
            <a:r>
              <a:rPr lang="en-US" altLang="zh-CN" sz="2800" u="none">
                <a:latin typeface="仿宋_GB2312" panose="02010609030101010101" charset="-122"/>
                <a:cs typeface="仿宋_GB2312" panose="02010609030101010101" charset="-122"/>
              </a:rPr>
              <a:t>200</a:t>
            </a:r>
            <a:r>
              <a:rPr lang="zh-CN" altLang="en-US" sz="2800" u="none">
                <a:latin typeface="仿宋_GB2312" panose="02010609030101010101" charset="-122"/>
                <a:cs typeface="仿宋_GB2312" panose="02010609030101010101" charset="-122"/>
              </a:rPr>
              <a:t>词左右，话题贴近学生生活</a:t>
            </a:r>
            <a:endParaRPr lang="zh-CN" altLang="en-US" sz="2800" u="none">
              <a:latin typeface="仿宋_GB2312" panose="02010609030101010101" charset="-122"/>
              <a:cs typeface="仿宋_GB2312" panose="02010609030101010101" charset="-122"/>
            </a:endParaRPr>
          </a:p>
          <a:p>
            <a:pPr indent="356870">
              <a:lnSpc>
                <a:spcPts val="3760"/>
              </a:lnSpc>
            </a:pPr>
            <a:r>
              <a:rPr lang="en-US" altLang="zh-CN" sz="2800" u="none">
                <a:latin typeface="仿宋_GB2312" panose="02010609030101010101" charset="-122"/>
                <a:cs typeface="仿宋_GB2312" panose="02010609030101010101" charset="-122"/>
              </a:rPr>
              <a:t>2</a:t>
            </a:r>
            <a:r>
              <a:rPr lang="zh-CN" altLang="en-US" sz="2800" u="none">
                <a:latin typeface="仿宋_GB2312" panose="02010609030101010101" charset="-122"/>
                <a:cs typeface="仿宋_GB2312" panose="02010609030101010101" charset="-122"/>
              </a:rPr>
              <a:t>、命题形式：纯空格形式(3-4个)，有提示词</a:t>
            </a:r>
            <a:endParaRPr lang="zh-CN" altLang="en-US" sz="2800" u="none">
              <a:latin typeface="仿宋_GB2312" panose="02010609030101010101" charset="-122"/>
              <a:cs typeface="仿宋_GB2312" panose="02010609030101010101" charset="-122"/>
            </a:endParaRPr>
          </a:p>
          <a:p>
            <a:pPr indent="356870">
              <a:lnSpc>
                <a:spcPts val="3760"/>
              </a:lnSpc>
            </a:pPr>
            <a:r>
              <a:rPr lang="zh-CN" altLang="en-US" sz="2800" u="none">
                <a:latin typeface="仿宋_GB2312" panose="02010609030101010101" charset="-122"/>
                <a:cs typeface="仿宋_GB2312" panose="02010609030101010101" charset="-122"/>
              </a:rPr>
              <a:t>(6-7个)。要求考生在理解上下文的基础上，</a:t>
            </a:r>
            <a:endParaRPr lang="zh-CN" altLang="en-US" sz="2800" u="none">
              <a:latin typeface="仿宋_GB2312" panose="02010609030101010101" charset="-122"/>
              <a:cs typeface="仿宋_GB2312" panose="02010609030101010101" charset="-122"/>
            </a:endParaRPr>
          </a:p>
          <a:p>
            <a:pPr indent="356870">
              <a:lnSpc>
                <a:spcPts val="3760"/>
              </a:lnSpc>
            </a:pPr>
            <a:r>
              <a:rPr lang="zh-CN" altLang="en-US" sz="2800" u="none">
                <a:latin typeface="仿宋_GB2312" panose="02010609030101010101" charset="-122"/>
                <a:cs typeface="仿宋_GB2312" panose="02010609030101010101" charset="-122"/>
              </a:rPr>
              <a:t>根据单词提示写出正确形式。</a:t>
            </a:r>
            <a:endParaRPr lang="zh-CN" altLang="en-US" sz="2800" u="none">
              <a:latin typeface="仿宋_GB2312" panose="02010609030101010101" charset="-122"/>
              <a:cs typeface="仿宋_GB2312" panose="02010609030101010101" charset="-122"/>
            </a:endParaRPr>
          </a:p>
          <a:p>
            <a:pPr indent="356870">
              <a:lnSpc>
                <a:spcPts val="3760"/>
              </a:lnSpc>
            </a:pPr>
            <a:r>
              <a:rPr lang="en-US" altLang="zh-CN" sz="2800" u="none">
                <a:latin typeface="仿宋_GB2312" panose="02010609030101010101" charset="-122"/>
                <a:cs typeface="仿宋_GB2312" panose="02010609030101010101" charset="-122"/>
              </a:rPr>
              <a:t>3</a:t>
            </a:r>
            <a:r>
              <a:rPr lang="zh-CN" altLang="en-US" sz="2800" u="none">
                <a:latin typeface="仿宋_GB2312" panose="02010609030101010101" charset="-122"/>
                <a:cs typeface="仿宋_GB2312" panose="02010609030101010101" charset="-122"/>
              </a:rPr>
              <a:t>、考查内容：篇章中综合运用语法知识的能力</a:t>
            </a:r>
            <a:endParaRPr lang="zh-CN" altLang="en-US" sz="2800" u="none">
              <a:latin typeface="仿宋_GB2312" panose="02010609030101010101" charset="-122"/>
              <a:cs typeface="仿宋_GB2312" panose="02010609030101010101" charset="-122"/>
            </a:endParaRPr>
          </a:p>
          <a:p>
            <a:pPr indent="356870">
              <a:lnSpc>
                <a:spcPts val="3760"/>
              </a:lnSpc>
            </a:pPr>
            <a:r>
              <a:rPr lang="zh-CN" altLang="en-US" sz="2800" u="none">
                <a:latin typeface="仿宋_GB2312" panose="02010609030101010101" charset="-122"/>
                <a:cs typeface="仿宋_GB2312" panose="02010609030101010101" charset="-122"/>
              </a:rPr>
              <a:t>4、考点设置：词法、句法和逻辑关系方面的知识。</a:t>
            </a:r>
            <a:endParaRPr lang="zh-CN" altLang="en-US" sz="2800" u="none">
              <a:latin typeface="仿宋_GB2312" panose="02010609030101010101" charset="-122"/>
              <a:cs typeface="仿宋_GB2312" panose="02010609030101010101" charset="-122"/>
            </a:endParaRPr>
          </a:p>
          <a:p>
            <a:pPr indent="356870">
              <a:lnSpc>
                <a:spcPts val="3760"/>
              </a:lnSpc>
            </a:pPr>
            <a:r>
              <a:rPr lang="en-US" altLang="zh-CN" sz="2800" u="none">
                <a:latin typeface="仿宋_GB2312" panose="02010609030101010101" charset="-122"/>
                <a:cs typeface="仿宋_GB2312" panose="02010609030101010101" charset="-122"/>
              </a:rPr>
              <a:t>5</a:t>
            </a:r>
            <a:r>
              <a:rPr lang="zh-CN" altLang="en-US" sz="2800" u="none">
                <a:latin typeface="仿宋_GB2312" panose="02010609030101010101" charset="-122"/>
                <a:cs typeface="仿宋_GB2312" panose="02010609030101010101" charset="-122"/>
              </a:rPr>
              <a:t>、</a:t>
            </a:r>
            <a:r>
              <a:rPr lang="zh-CN" altLang="en-US" sz="2800" u="none" dirty="0">
                <a:sym typeface="+mn-ea"/>
              </a:rPr>
              <a:t>分值：</a:t>
            </a:r>
            <a:r>
              <a:rPr lang="zh-CN" altLang="en-US" sz="2800" u="none">
                <a:latin typeface="仿宋_GB2312" panose="02010609030101010101" charset="-122"/>
                <a:cs typeface="仿宋_GB2312" panose="02010609030101010101" charset="-122"/>
              </a:rPr>
              <a:t>题目共10小题，满分15分</a:t>
            </a:r>
            <a:endParaRPr lang="zh-CN" altLang="en-US" sz="2800" u="none">
              <a:latin typeface="仿宋_GB2312" panose="02010609030101010101" charset="-122"/>
              <a:cs typeface="仿宋_GB2312" panose="02010609030101010101" charset="-122"/>
            </a:endParaRPr>
          </a:p>
          <a:p>
            <a:pPr indent="356870">
              <a:lnSpc>
                <a:spcPts val="3760"/>
              </a:lnSpc>
            </a:pPr>
            <a:r>
              <a:rPr lang="en-US" altLang="zh-CN" sz="2800" u="none">
                <a:latin typeface="仿宋_GB2312" panose="02010609030101010101" charset="-122"/>
                <a:cs typeface="仿宋_GB2312" panose="02010609030101010101" charset="-122"/>
              </a:rPr>
              <a:t>6</a:t>
            </a:r>
            <a:r>
              <a:rPr lang="zh-CN" altLang="en-US" sz="2800" u="none">
                <a:latin typeface="仿宋_GB2312" panose="02010609030101010101" charset="-122"/>
                <a:cs typeface="仿宋_GB2312" panose="02010609030101010101" charset="-122"/>
              </a:rPr>
              <a:t>、建议用时：</a:t>
            </a:r>
            <a:r>
              <a:rPr lang="en-US" altLang="zh-CN" sz="2800" u="none">
                <a:latin typeface="仿宋_GB2312" panose="02010609030101010101" charset="-122"/>
                <a:cs typeface="仿宋_GB2312" panose="02010609030101010101" charset="-122"/>
              </a:rPr>
              <a:t>8-10</a:t>
            </a:r>
            <a:r>
              <a:rPr lang="zh-CN" altLang="en-US" sz="2800" u="none" dirty="0">
                <a:sym typeface="+mn-ea"/>
              </a:rPr>
              <a:t>分钟</a:t>
            </a:r>
            <a:endParaRPr lang="en-US" altLang="zh-CN" sz="2800" u="none">
              <a:latin typeface="仿宋_GB2312" panose="02010609030101010101" charset="-122"/>
              <a:cs typeface="仿宋_GB2312" panose="02010609030101010101" charset="-122"/>
            </a:endParaRPr>
          </a:p>
        </p:txBody>
      </p:sp>
    </p:spTree>
  </p:cSld>
  <p:clrMapOvr>
    <a:masterClrMapping/>
  </p:clrMapOvr>
  <p:transition spd="slow">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p:nvPr/>
        </p:nvSpPr>
        <p:spPr>
          <a:xfrm>
            <a:off x="388620" y="580390"/>
            <a:ext cx="7921625" cy="5430520"/>
          </a:xfrm>
          <a:prstGeom prst="rect">
            <a:avLst/>
          </a:prstGeom>
          <a:noFill/>
          <a:ln w="6350">
            <a:solidFill>
              <a:schemeClr val="accent3"/>
            </a:solidFill>
          </a:ln>
        </p:spPr>
        <p:txBody>
          <a:bodyPr/>
          <a:lstStyle/>
          <a:p>
            <a:pPr>
              <a:lnSpc>
                <a:spcPts val="4400"/>
              </a:lnSpc>
              <a:spcBef>
                <a:spcPct val="20000"/>
              </a:spcBef>
              <a:buFont typeface="Wingdings" panose="05000000000000000000" pitchFamily="2" charset="2"/>
            </a:pPr>
            <a:r>
              <a:rPr lang="en-US" altLang="zh-CN" sz="3200" b="1" u="none" dirty="0">
                <a:solidFill>
                  <a:srgbClr val="FF0000"/>
                </a:solidFill>
                <a:latin typeface="Arial" panose="020B0604020202020204" pitchFamily="34" charset="0"/>
              </a:rPr>
              <a:t>Teaching goals(</a:t>
            </a:r>
            <a:r>
              <a:rPr lang="zh-CN" altLang="en-US" sz="3200" b="1" u="none" dirty="0">
                <a:solidFill>
                  <a:srgbClr val="FF0000"/>
                </a:solidFill>
                <a:latin typeface="Arial" panose="020B0604020202020204" pitchFamily="34" charset="0"/>
              </a:rPr>
              <a:t>教学目标</a:t>
            </a:r>
            <a:r>
              <a:rPr lang="en-US" altLang="zh-CN" sz="3200" b="1" u="none">
                <a:solidFill>
                  <a:srgbClr val="FF0000"/>
                </a:solidFill>
                <a:latin typeface="Arial" panose="020B0604020202020204" pitchFamily="34" charset="0"/>
              </a:rPr>
              <a:t>) </a:t>
            </a:r>
            <a:endParaRPr lang="en-US" altLang="zh-CN" sz="3200" b="1" u="none">
              <a:solidFill>
                <a:srgbClr val="FF0000"/>
              </a:solidFill>
              <a:latin typeface="Arial" panose="020B0604020202020204" pitchFamily="34" charset="0"/>
            </a:endParaRPr>
          </a:p>
          <a:p>
            <a:pPr marL="342900" indent="-342900"/>
            <a:r>
              <a:rPr sz="2800" b="1" u="none" dirty="0">
                <a:latin typeface="Arial" panose="020B0604020202020204" pitchFamily="34" charset="0"/>
              </a:rPr>
              <a:t>1、知识目标：</a:t>
            </a:r>
            <a:r>
              <a:rPr lang="zh-CN" sz="2800" b="1" u="none" dirty="0">
                <a:latin typeface="Arial" panose="020B0604020202020204" pitchFamily="34" charset="0"/>
              </a:rPr>
              <a:t>使学生熟悉</a:t>
            </a:r>
            <a:r>
              <a:rPr sz="2800" b="1" u="none" dirty="0">
                <a:latin typeface="Arial" panose="020B0604020202020204" pitchFamily="34" charset="0"/>
              </a:rPr>
              <a:t>语法填空的命题特点、解题</a:t>
            </a:r>
            <a:r>
              <a:rPr lang="zh-CN" sz="2800" b="1" u="none" dirty="0">
                <a:latin typeface="Arial" panose="020B0604020202020204" pitchFamily="34" charset="0"/>
              </a:rPr>
              <a:t>思路</a:t>
            </a:r>
            <a:r>
              <a:rPr sz="2800" b="1" u="none" dirty="0">
                <a:latin typeface="Arial" panose="020B0604020202020204" pitchFamily="34" charset="0"/>
              </a:rPr>
              <a:t>及技巧。</a:t>
            </a:r>
            <a:endParaRPr sz="2800" b="1" u="none" dirty="0">
              <a:latin typeface="Arial" panose="020B0604020202020204" pitchFamily="34" charset="0"/>
            </a:endParaRPr>
          </a:p>
          <a:p>
            <a:pPr marL="342900" indent="-342900"/>
            <a:r>
              <a:rPr sz="2800" b="1" u="none" dirty="0">
                <a:latin typeface="Arial" panose="020B0604020202020204" pitchFamily="34" charset="0"/>
              </a:rPr>
              <a:t>2、能力目标：</a:t>
            </a:r>
            <a:r>
              <a:rPr lang="zh-CN" altLang="en-US" sz="2800" u="none">
                <a:latin typeface="仿宋_GB2312" panose="02010609030101010101" charset="-122"/>
                <a:cs typeface="仿宋_GB2312" panose="02010609030101010101" charset="-122"/>
                <a:sym typeface="+mn-ea"/>
              </a:rPr>
              <a:t>通过真题分析、演练，使学生把握有无提示题型的考点分布。在讲练结合的基础上，引导学生分析考点，总结解题技巧，达到学以致用的目的。同时引导学生关注文章微观语境中词汇、句子与篇章结构的联系</a:t>
            </a:r>
            <a:endParaRPr lang="zh-CN" altLang="en-US" sz="2400" b="1" u="none" dirty="0">
              <a:latin typeface="仿宋_GB2312" panose="02010609030101010101" charset="-122"/>
              <a:cs typeface="仿宋_GB2312" panose="02010609030101010101" charset="-122"/>
              <a:sym typeface="+mn-ea"/>
            </a:endParaRPr>
          </a:p>
          <a:p>
            <a:pPr marL="342900" indent="-342900"/>
            <a:r>
              <a:rPr sz="2800" b="1" u="none" dirty="0">
                <a:latin typeface="Arial" panose="020B0604020202020204" pitchFamily="34" charset="0"/>
              </a:rPr>
              <a:t>3、情感目标：</a:t>
            </a:r>
            <a:r>
              <a:rPr lang="zh-CN" sz="2800" b="1" u="none" dirty="0">
                <a:latin typeface="Arial" panose="020B0604020202020204" pitchFamily="34" charset="0"/>
              </a:rPr>
              <a:t>通过对真题的探析，使学生对高考</a:t>
            </a:r>
            <a:r>
              <a:rPr sz="2800" u="none" dirty="0">
                <a:sym typeface="+mn-ea"/>
              </a:rPr>
              <a:t>语法填空</a:t>
            </a:r>
            <a:r>
              <a:rPr lang="zh-CN" sz="2800" u="none" dirty="0">
                <a:sym typeface="+mn-ea"/>
              </a:rPr>
              <a:t>这一题型</a:t>
            </a:r>
            <a:r>
              <a:rPr sz="2800" b="1" u="none" dirty="0">
                <a:latin typeface="Arial" panose="020B0604020202020204" pitchFamily="34" charset="0"/>
              </a:rPr>
              <a:t>树立信心，从容应对。</a:t>
            </a:r>
            <a:endParaRPr sz="2800" b="1" u="none" dirty="0">
              <a:latin typeface="Arial" panose="020B0604020202020204" pitchFamily="34" charset="0"/>
            </a:endParaRPr>
          </a:p>
          <a:p>
            <a:pPr marL="342900" indent="-342900"/>
            <a:endParaRPr lang="zh-CN" altLang="en-US" sz="3200" b="1" u="none" dirty="0">
              <a:latin typeface="Arial" panose="020B0604020202020204" pitchFamily="34" charset="0"/>
            </a:endParaRPr>
          </a:p>
        </p:txBody>
      </p:sp>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2465" y="1318260"/>
            <a:ext cx="7799070" cy="2893060"/>
          </a:xfrm>
          <a:prstGeom prst="rect">
            <a:avLst/>
          </a:prstGeom>
          <a:noFill/>
        </p:spPr>
        <p:txBody>
          <a:bodyPr wrap="square" rtlCol="0" anchor="t">
            <a:spAutoFit/>
          </a:bodyPr>
          <a:lstStyle/>
          <a:p>
            <a:pPr marL="342900" indent="-342900"/>
            <a:r>
              <a:rPr lang="zh-CN" altLang="en-US" sz="3200" u="none" dirty="0">
                <a:solidFill>
                  <a:srgbClr val="FF0000"/>
                </a:solidFill>
                <a:sym typeface="+mn-ea"/>
              </a:rPr>
              <a:t> </a:t>
            </a:r>
            <a:r>
              <a:rPr lang="en-US" altLang="zh-CN" sz="3200" u="none" dirty="0">
                <a:solidFill>
                  <a:srgbClr val="FF0000"/>
                </a:solidFill>
                <a:sym typeface="+mn-ea"/>
              </a:rPr>
              <a:t>Teaching important points</a:t>
            </a:r>
            <a:r>
              <a:rPr lang="zh-CN" altLang="en-US" sz="3200" u="none" dirty="0">
                <a:solidFill>
                  <a:srgbClr val="FF0000"/>
                </a:solidFill>
                <a:sym typeface="+mn-ea"/>
              </a:rPr>
              <a:t>（教学重点）</a:t>
            </a:r>
            <a:r>
              <a:rPr lang="en-US" altLang="zh-CN" sz="3200" u="none">
                <a:solidFill>
                  <a:srgbClr val="FF0000"/>
                </a:solidFill>
                <a:sym typeface="+mn-ea"/>
              </a:rPr>
              <a:t> </a:t>
            </a:r>
            <a:endParaRPr lang="en-US" altLang="zh-CN" sz="2800" b="1" u="none">
              <a:solidFill>
                <a:srgbClr val="FF0000"/>
              </a:solidFill>
              <a:latin typeface="Arial" panose="020B0604020202020204" pitchFamily="34" charset="0"/>
              <a:sym typeface="+mn-ea"/>
            </a:endParaRPr>
          </a:p>
          <a:p>
            <a:pPr marL="342900" indent="-342900"/>
            <a:r>
              <a:rPr lang="en-US" altLang="zh-CN" sz="3200" u="none" dirty="0">
                <a:sym typeface="+mn-ea"/>
              </a:rPr>
              <a:t>   </a:t>
            </a:r>
            <a:r>
              <a:rPr lang="zh-CN" altLang="en-US" sz="3200" u="none" dirty="0">
                <a:sym typeface="+mn-ea"/>
              </a:rPr>
              <a:t>熟练掌握语法填空的有提示词与</a:t>
            </a:r>
            <a:endParaRPr lang="zh-CN" altLang="en-US" sz="2800" b="1" u="none" dirty="0">
              <a:latin typeface="Arial" panose="020B0604020202020204" pitchFamily="34" charset="0"/>
              <a:sym typeface="+mn-ea"/>
            </a:endParaRPr>
          </a:p>
          <a:p>
            <a:pPr marL="342900" indent="-342900"/>
            <a:r>
              <a:rPr lang="zh-CN" altLang="en-US" sz="3200" u="none" dirty="0">
                <a:sym typeface="+mn-ea"/>
              </a:rPr>
              <a:t>   无提示词的考点及解题思路</a:t>
            </a:r>
            <a:endParaRPr lang="zh-CN" altLang="en-US" sz="2800" b="1" u="none" dirty="0">
              <a:solidFill>
                <a:srgbClr val="0099FF"/>
              </a:solidFill>
              <a:latin typeface="Arial" panose="020B0604020202020204" pitchFamily="34" charset="0"/>
              <a:cs typeface="Times New Roman" panose="02020603050405020304" pitchFamily="18" charset="0"/>
              <a:sym typeface="+mn-ea"/>
            </a:endParaRPr>
          </a:p>
          <a:p>
            <a:pPr>
              <a:lnSpc>
                <a:spcPts val="4400"/>
              </a:lnSpc>
              <a:spcBef>
                <a:spcPct val="20000"/>
              </a:spcBef>
              <a:buFont typeface="Wingdings" panose="05000000000000000000" pitchFamily="2" charset="2"/>
            </a:pPr>
            <a:r>
              <a:rPr lang="en-US" altLang="zh-CN" sz="3200" u="none" dirty="0">
                <a:solidFill>
                  <a:srgbClr val="FF0000"/>
                </a:solidFill>
                <a:sym typeface="+mn-ea"/>
              </a:rPr>
              <a:t>Teaching difficult points</a:t>
            </a:r>
            <a:r>
              <a:rPr lang="zh-CN" altLang="en-US" sz="3200" u="none" dirty="0">
                <a:solidFill>
                  <a:srgbClr val="FF0000"/>
                </a:solidFill>
                <a:sym typeface="+mn-ea"/>
              </a:rPr>
              <a:t>（教学难点）</a:t>
            </a:r>
            <a:r>
              <a:rPr lang="en-US" altLang="zh-CN" sz="3200" u="none">
                <a:solidFill>
                  <a:srgbClr val="FF0000"/>
                </a:solidFill>
                <a:sym typeface="+mn-ea"/>
              </a:rPr>
              <a:t> </a:t>
            </a:r>
            <a:endParaRPr lang="en-US" altLang="zh-CN" sz="2800" b="1" u="none">
              <a:solidFill>
                <a:srgbClr val="FF0000"/>
              </a:solidFill>
              <a:latin typeface="Arial" panose="020B0604020202020204" pitchFamily="34" charset="0"/>
              <a:sym typeface="+mn-ea"/>
            </a:endParaRPr>
          </a:p>
          <a:p>
            <a:pPr>
              <a:lnSpc>
                <a:spcPts val="4400"/>
              </a:lnSpc>
              <a:spcBef>
                <a:spcPct val="20000"/>
              </a:spcBef>
              <a:buFont typeface="Wingdings" panose="05000000000000000000" pitchFamily="2" charset="2"/>
            </a:pPr>
            <a:r>
              <a:rPr lang="en-US" altLang="zh-CN" sz="3200" u="none" dirty="0">
                <a:sym typeface="+mn-ea"/>
              </a:rPr>
              <a:t>    </a:t>
            </a:r>
            <a:r>
              <a:rPr lang="zh-CN" altLang="en-US" sz="3200" u="none" dirty="0">
                <a:sym typeface="+mn-ea"/>
              </a:rPr>
              <a:t>运用归纳的考点完成语法填空</a:t>
            </a:r>
            <a:endParaRPr lang="zh-CN" altLang="en-US" sz="3200" u="none" dirty="0">
              <a:sym typeface="+mn-ea"/>
            </a:endParaRPr>
          </a:p>
        </p:txBody>
      </p:sp>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2"/>
          <p:cNvSpPr/>
          <p:nvPr/>
        </p:nvSpPr>
        <p:spPr>
          <a:xfrm>
            <a:off x="8485188" y="2927350"/>
            <a:ext cx="576262" cy="846138"/>
          </a:xfrm>
          <a:custGeom>
            <a:avLst/>
            <a:gdLst/>
            <a:ahLst/>
            <a:cxnLst>
              <a:cxn ang="0">
                <a:pos x="576262" y="228686"/>
              </a:cxn>
              <a:cxn ang="0">
                <a:pos x="0" y="846138"/>
              </a:cxn>
              <a:cxn ang="0">
                <a:pos x="0" y="545035"/>
              </a:cxn>
              <a:cxn ang="0">
                <a:pos x="576262" y="0"/>
              </a:cxn>
              <a:cxn ang="0">
                <a:pos x="576262" y="228686"/>
              </a:cxn>
            </a:cxnLst>
            <a:rect l="0" t="0" r="0" b="0"/>
            <a:pathLst>
              <a:path w="308" h="444">
                <a:moveTo>
                  <a:pt x="308" y="120"/>
                </a:moveTo>
                <a:lnTo>
                  <a:pt x="0" y="444"/>
                </a:lnTo>
                <a:lnTo>
                  <a:pt x="0" y="286"/>
                </a:lnTo>
                <a:lnTo>
                  <a:pt x="308" y="0"/>
                </a:lnTo>
                <a:lnTo>
                  <a:pt x="308" y="120"/>
                </a:lnTo>
                <a:close/>
              </a:path>
            </a:pathLst>
          </a:custGeom>
          <a:solidFill>
            <a:srgbClr val="FFFFCC">
              <a:alpha val="100000"/>
            </a:srgbClr>
          </a:solidFill>
          <a:ln w="0">
            <a:noFill/>
          </a:ln>
        </p:spPr>
        <p:txBody>
          <a:bodyPr/>
          <a:lstStyle/>
          <a:p>
            <a:endParaRPr lang="zh-CN" altLang="en-US"/>
          </a:p>
        </p:txBody>
      </p:sp>
      <p:sp>
        <p:nvSpPr>
          <p:cNvPr id="18435" name="Freeform 3"/>
          <p:cNvSpPr/>
          <p:nvPr/>
        </p:nvSpPr>
        <p:spPr>
          <a:xfrm>
            <a:off x="5724525" y="2852738"/>
            <a:ext cx="3343275" cy="615950"/>
          </a:xfrm>
          <a:custGeom>
            <a:avLst/>
            <a:gdLst/>
            <a:ahLst/>
            <a:cxnLst>
              <a:cxn ang="0">
                <a:pos x="2766719" y="615950"/>
              </a:cxn>
              <a:cxn ang="0">
                <a:pos x="0" y="615950"/>
              </a:cxn>
              <a:cxn ang="0">
                <a:pos x="834883" y="0"/>
              </a:cxn>
              <a:cxn ang="0">
                <a:pos x="3343275" y="0"/>
              </a:cxn>
              <a:cxn ang="0">
                <a:pos x="2766719" y="615950"/>
              </a:cxn>
            </a:cxnLst>
            <a:rect l="0" t="0" r="0" b="0"/>
            <a:pathLst>
              <a:path w="1786" h="284">
                <a:moveTo>
                  <a:pt x="1478" y="284"/>
                </a:moveTo>
                <a:lnTo>
                  <a:pt x="0" y="284"/>
                </a:lnTo>
                <a:lnTo>
                  <a:pt x="446" y="0"/>
                </a:lnTo>
                <a:lnTo>
                  <a:pt x="1786" y="0"/>
                </a:lnTo>
                <a:lnTo>
                  <a:pt x="1478" y="284"/>
                </a:lnTo>
                <a:close/>
              </a:path>
            </a:pathLst>
          </a:custGeom>
          <a:solidFill>
            <a:srgbClr val="FFFFCC">
              <a:alpha val="100000"/>
            </a:srgbClr>
          </a:solidFill>
          <a:ln w="0">
            <a:noFill/>
          </a:ln>
        </p:spPr>
        <p:txBody>
          <a:bodyPr/>
          <a:lstStyle/>
          <a:p>
            <a:endParaRPr lang="zh-CN" altLang="en-US"/>
          </a:p>
        </p:txBody>
      </p:sp>
      <p:sp>
        <p:nvSpPr>
          <p:cNvPr id="18436" name="Freeform 4"/>
          <p:cNvSpPr/>
          <p:nvPr/>
        </p:nvSpPr>
        <p:spPr>
          <a:xfrm>
            <a:off x="7905750" y="3759200"/>
            <a:ext cx="576263" cy="841375"/>
          </a:xfrm>
          <a:custGeom>
            <a:avLst/>
            <a:gdLst/>
            <a:ahLst/>
            <a:cxnLst>
              <a:cxn ang="0">
                <a:pos x="576263" y="228428"/>
              </a:cxn>
              <a:cxn ang="0">
                <a:pos x="0" y="841375"/>
              </a:cxn>
              <a:cxn ang="0">
                <a:pos x="0" y="544419"/>
              </a:cxn>
              <a:cxn ang="0">
                <a:pos x="576263" y="0"/>
              </a:cxn>
              <a:cxn ang="0">
                <a:pos x="576263" y="228428"/>
              </a:cxn>
            </a:cxnLst>
            <a:rect l="0" t="0" r="0" b="0"/>
            <a:pathLst>
              <a:path w="308" h="442">
                <a:moveTo>
                  <a:pt x="308" y="120"/>
                </a:moveTo>
                <a:lnTo>
                  <a:pt x="0" y="442"/>
                </a:lnTo>
                <a:lnTo>
                  <a:pt x="0" y="286"/>
                </a:lnTo>
                <a:lnTo>
                  <a:pt x="308" y="0"/>
                </a:lnTo>
                <a:lnTo>
                  <a:pt x="308" y="120"/>
                </a:lnTo>
                <a:close/>
              </a:path>
            </a:pathLst>
          </a:custGeom>
          <a:solidFill>
            <a:srgbClr val="CCFFCC">
              <a:alpha val="100000"/>
            </a:srgbClr>
          </a:solidFill>
          <a:ln w="0">
            <a:noFill/>
          </a:ln>
        </p:spPr>
        <p:txBody>
          <a:bodyPr/>
          <a:lstStyle/>
          <a:p>
            <a:endParaRPr lang="zh-CN" altLang="en-US"/>
          </a:p>
        </p:txBody>
      </p:sp>
      <p:sp>
        <p:nvSpPr>
          <p:cNvPr id="18437" name="Freeform 5"/>
          <p:cNvSpPr/>
          <p:nvPr/>
        </p:nvSpPr>
        <p:spPr>
          <a:xfrm>
            <a:off x="4894263" y="3759200"/>
            <a:ext cx="3594100" cy="539750"/>
          </a:xfrm>
          <a:custGeom>
            <a:avLst/>
            <a:gdLst/>
            <a:ahLst/>
            <a:cxnLst>
              <a:cxn ang="0">
                <a:pos x="3017546" y="539750"/>
              </a:cxn>
              <a:cxn ang="0">
                <a:pos x="0" y="539750"/>
              </a:cxn>
              <a:cxn ang="0">
                <a:pos x="834879" y="0"/>
              </a:cxn>
              <a:cxn ang="0">
                <a:pos x="3594100" y="0"/>
              </a:cxn>
              <a:cxn ang="0">
                <a:pos x="3017546" y="539750"/>
              </a:cxn>
            </a:cxnLst>
            <a:rect l="0" t="0" r="0" b="0"/>
            <a:pathLst>
              <a:path w="1920" h="284">
                <a:moveTo>
                  <a:pt x="1612" y="284"/>
                </a:moveTo>
                <a:lnTo>
                  <a:pt x="0" y="284"/>
                </a:lnTo>
                <a:lnTo>
                  <a:pt x="446" y="0"/>
                </a:lnTo>
                <a:lnTo>
                  <a:pt x="1920" y="0"/>
                </a:lnTo>
                <a:lnTo>
                  <a:pt x="1612" y="284"/>
                </a:lnTo>
                <a:close/>
              </a:path>
            </a:pathLst>
          </a:custGeom>
          <a:solidFill>
            <a:srgbClr val="CCFFCC">
              <a:alpha val="100000"/>
            </a:srgbClr>
          </a:solidFill>
          <a:ln w="0">
            <a:noFill/>
          </a:ln>
        </p:spPr>
        <p:txBody>
          <a:bodyPr/>
          <a:lstStyle/>
          <a:p>
            <a:endParaRPr lang="zh-CN" altLang="en-US"/>
          </a:p>
        </p:txBody>
      </p:sp>
      <p:sp>
        <p:nvSpPr>
          <p:cNvPr id="18438" name="Freeform 6"/>
          <p:cNvSpPr/>
          <p:nvPr/>
        </p:nvSpPr>
        <p:spPr>
          <a:xfrm>
            <a:off x="7324725" y="4591050"/>
            <a:ext cx="573088" cy="844550"/>
          </a:xfrm>
          <a:custGeom>
            <a:avLst/>
            <a:gdLst/>
            <a:ahLst/>
            <a:cxnLst>
              <a:cxn ang="0">
                <a:pos x="573088" y="232061"/>
              </a:cxn>
              <a:cxn ang="0">
                <a:pos x="0" y="844550"/>
              </a:cxn>
              <a:cxn ang="0">
                <a:pos x="0" y="544012"/>
              </a:cxn>
              <a:cxn ang="0">
                <a:pos x="573088" y="0"/>
              </a:cxn>
              <a:cxn ang="0">
                <a:pos x="573088" y="232061"/>
              </a:cxn>
            </a:cxnLst>
            <a:rect l="0" t="0" r="0" b="0"/>
            <a:pathLst>
              <a:path w="306" h="444">
                <a:moveTo>
                  <a:pt x="306" y="122"/>
                </a:moveTo>
                <a:lnTo>
                  <a:pt x="0" y="444"/>
                </a:lnTo>
                <a:lnTo>
                  <a:pt x="0" y="286"/>
                </a:lnTo>
                <a:lnTo>
                  <a:pt x="306" y="0"/>
                </a:lnTo>
                <a:lnTo>
                  <a:pt x="306" y="122"/>
                </a:lnTo>
                <a:close/>
              </a:path>
            </a:pathLst>
          </a:custGeom>
          <a:solidFill>
            <a:srgbClr val="FFCCFF">
              <a:alpha val="100000"/>
            </a:srgbClr>
          </a:solidFill>
          <a:ln w="0">
            <a:noFill/>
          </a:ln>
        </p:spPr>
        <p:txBody>
          <a:bodyPr/>
          <a:lstStyle/>
          <a:p>
            <a:endParaRPr lang="zh-CN" altLang="en-US"/>
          </a:p>
        </p:txBody>
      </p:sp>
      <p:sp>
        <p:nvSpPr>
          <p:cNvPr id="18439" name="Freeform 7"/>
          <p:cNvSpPr/>
          <p:nvPr/>
        </p:nvSpPr>
        <p:spPr bwMode="gray">
          <a:xfrm>
            <a:off x="6746875" y="5424488"/>
            <a:ext cx="577850" cy="846138"/>
          </a:xfrm>
          <a:custGeom>
            <a:avLst/>
            <a:gdLst/>
            <a:ahLst/>
            <a:cxnLst>
              <a:cxn ang="0">
                <a:pos x="308" y="122"/>
              </a:cxn>
              <a:cxn ang="0">
                <a:pos x="0" y="444"/>
              </a:cxn>
              <a:cxn ang="0">
                <a:pos x="0" y="286"/>
              </a:cxn>
              <a:cxn ang="0">
                <a:pos x="308" y="0"/>
              </a:cxn>
              <a:cxn ang="0">
                <a:pos x="308" y="122"/>
              </a:cxn>
            </a:cxnLst>
            <a:rect l="0" t="0" r="r" b="b"/>
            <a:pathLst>
              <a:path w="308" h="444">
                <a:moveTo>
                  <a:pt x="308" y="122"/>
                </a:moveTo>
                <a:lnTo>
                  <a:pt x="0" y="444"/>
                </a:lnTo>
                <a:lnTo>
                  <a:pt x="0" y="286"/>
                </a:lnTo>
                <a:lnTo>
                  <a:pt x="308" y="0"/>
                </a:lnTo>
                <a:lnTo>
                  <a:pt x="308" y="122"/>
                </a:lnTo>
                <a:close/>
              </a:path>
            </a:pathLst>
          </a:custGeom>
          <a:gradFill rotWithShape="1">
            <a:gsLst>
              <a:gs pos="0">
                <a:schemeClr val="accent1">
                  <a:gamma/>
                  <a:shade val="46275"/>
                  <a:invGamma/>
                </a:schemeClr>
              </a:gs>
              <a:gs pos="50000">
                <a:schemeClr val="accent1"/>
              </a:gs>
              <a:gs pos="100000">
                <a:schemeClr val="accent1">
                  <a:gamma/>
                  <a:shade val="46275"/>
                  <a:invGamma/>
                </a:schemeClr>
              </a:gs>
            </a:gsLst>
            <a:lin ang="2700000" scaled="1"/>
          </a:gradFill>
          <a:ln w="0">
            <a:noFill/>
            <a:prstDash val="solid"/>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1" name="Rectangle 9"/>
          <p:cNvSpPr/>
          <p:nvPr/>
        </p:nvSpPr>
        <p:spPr>
          <a:xfrm>
            <a:off x="5730875" y="3460750"/>
            <a:ext cx="2767013" cy="304800"/>
          </a:xfrm>
          <a:prstGeom prst="rect">
            <a:avLst/>
          </a:prstGeom>
          <a:gradFill rotWithShape="1">
            <a:gsLst>
              <a:gs pos="0">
                <a:srgbClr val="B9B994"/>
              </a:gs>
              <a:gs pos="50000">
                <a:srgbClr val="FFFFCC"/>
              </a:gs>
              <a:gs pos="100000">
                <a:srgbClr val="B9B994"/>
              </a:gs>
            </a:gsLst>
            <a:lin ang="2700000" scaled="1"/>
            <a:tileRect/>
          </a:gradFill>
          <a:ln w="9525">
            <a:noFill/>
          </a:ln>
        </p:spPr>
        <p:txBody>
          <a:bodyPr wrap="none" anchor="ctr"/>
          <a:lstStyle/>
          <a:p>
            <a:pPr algn="ctr"/>
            <a:endParaRPr lang="zh-CN" altLang="zh-CN" sz="1600" b="1" dirty="0">
              <a:solidFill>
                <a:srgbClr val="FFFFFF"/>
              </a:solidFill>
              <a:latin typeface="Verdana" panose="020B0604030504040204" pitchFamily="34" charset="0"/>
            </a:endParaRPr>
          </a:p>
        </p:txBody>
      </p:sp>
      <p:sp>
        <p:nvSpPr>
          <p:cNvPr id="18442" name="Rectangle 10"/>
          <p:cNvSpPr/>
          <p:nvPr/>
        </p:nvSpPr>
        <p:spPr>
          <a:xfrm>
            <a:off x="4895850" y="4298950"/>
            <a:ext cx="3016250" cy="298450"/>
          </a:xfrm>
          <a:prstGeom prst="rect">
            <a:avLst/>
          </a:prstGeom>
          <a:gradFill rotWithShape="1">
            <a:gsLst>
              <a:gs pos="0">
                <a:srgbClr val="94B994"/>
              </a:gs>
              <a:gs pos="50000">
                <a:srgbClr val="CCFFCC"/>
              </a:gs>
              <a:gs pos="100000">
                <a:srgbClr val="94B994"/>
              </a:gs>
            </a:gsLst>
            <a:lin ang="2700000" scaled="1"/>
            <a:tileRect/>
          </a:gradFill>
          <a:ln w="9525">
            <a:noFill/>
          </a:ln>
        </p:spPr>
        <p:txBody>
          <a:bodyPr wrap="none" anchor="ctr"/>
          <a:lstStyle/>
          <a:p>
            <a:pPr algn="ctr"/>
            <a:endParaRPr lang="zh-CN" altLang="zh-CN" sz="1600" dirty="0">
              <a:latin typeface="Arial" panose="020B0604020202020204" pitchFamily="34" charset="0"/>
            </a:endParaRPr>
          </a:p>
        </p:txBody>
      </p:sp>
      <p:sp>
        <p:nvSpPr>
          <p:cNvPr id="18443" name="Freeform 11"/>
          <p:cNvSpPr/>
          <p:nvPr/>
        </p:nvSpPr>
        <p:spPr>
          <a:xfrm>
            <a:off x="4070350" y="4591050"/>
            <a:ext cx="3833813" cy="544513"/>
          </a:xfrm>
          <a:custGeom>
            <a:avLst/>
            <a:gdLst/>
            <a:ahLst/>
            <a:cxnLst>
              <a:cxn ang="0">
                <a:pos x="3260987" y="544513"/>
              </a:cxn>
              <a:cxn ang="0">
                <a:pos x="0" y="544513"/>
              </a:cxn>
              <a:cxn ang="0">
                <a:pos x="834903" y="0"/>
              </a:cxn>
              <a:cxn ang="0">
                <a:pos x="3833813" y="0"/>
              </a:cxn>
              <a:cxn ang="0">
                <a:pos x="3260987" y="544513"/>
              </a:cxn>
            </a:cxnLst>
            <a:rect l="0" t="0" r="0" b="0"/>
            <a:pathLst>
              <a:path w="2048" h="286">
                <a:moveTo>
                  <a:pt x="1742" y="286"/>
                </a:moveTo>
                <a:lnTo>
                  <a:pt x="0" y="286"/>
                </a:lnTo>
                <a:lnTo>
                  <a:pt x="446" y="0"/>
                </a:lnTo>
                <a:lnTo>
                  <a:pt x="2048" y="0"/>
                </a:lnTo>
                <a:lnTo>
                  <a:pt x="1742" y="286"/>
                </a:lnTo>
                <a:close/>
              </a:path>
            </a:pathLst>
          </a:custGeom>
          <a:solidFill>
            <a:srgbClr val="FFCCFF">
              <a:alpha val="100000"/>
            </a:srgbClr>
          </a:solidFill>
          <a:ln w="0">
            <a:noFill/>
          </a:ln>
        </p:spPr>
        <p:txBody>
          <a:bodyPr/>
          <a:lstStyle/>
          <a:p>
            <a:endParaRPr lang="zh-CN" altLang="en-US"/>
          </a:p>
        </p:txBody>
      </p:sp>
      <p:sp>
        <p:nvSpPr>
          <p:cNvPr id="18444" name="Rectangle 12"/>
          <p:cNvSpPr/>
          <p:nvPr/>
        </p:nvSpPr>
        <p:spPr>
          <a:xfrm>
            <a:off x="4073525" y="5133975"/>
            <a:ext cx="3263900" cy="298450"/>
          </a:xfrm>
          <a:prstGeom prst="rect">
            <a:avLst/>
          </a:prstGeom>
          <a:gradFill rotWithShape="1">
            <a:gsLst>
              <a:gs pos="0">
                <a:srgbClr val="B994B9"/>
              </a:gs>
              <a:gs pos="50000">
                <a:srgbClr val="FFCCFF"/>
              </a:gs>
              <a:gs pos="100000">
                <a:srgbClr val="B994B9"/>
              </a:gs>
            </a:gsLst>
            <a:lin ang="2700000" scaled="1"/>
            <a:tileRect/>
          </a:gradFill>
          <a:ln w="9525">
            <a:noFill/>
          </a:ln>
        </p:spPr>
        <p:txBody>
          <a:bodyPr wrap="none" anchor="ctr"/>
          <a:lstStyle/>
          <a:p>
            <a:pPr algn="ctr"/>
            <a:endParaRPr lang="zh-CN" altLang="zh-CN" sz="1600" dirty="0">
              <a:latin typeface="Arial" panose="020B0604020202020204" pitchFamily="34" charset="0"/>
            </a:endParaRPr>
          </a:p>
        </p:txBody>
      </p:sp>
      <p:sp>
        <p:nvSpPr>
          <p:cNvPr id="18447" name="Text Box 15"/>
          <p:cNvSpPr txBox="1"/>
          <p:nvPr/>
        </p:nvSpPr>
        <p:spPr>
          <a:xfrm>
            <a:off x="5219700" y="3789363"/>
            <a:ext cx="3311525" cy="519112"/>
          </a:xfrm>
          <a:prstGeom prst="rect">
            <a:avLst/>
          </a:prstGeom>
          <a:noFill/>
          <a:ln w="9525">
            <a:noFill/>
          </a:ln>
        </p:spPr>
        <p:txBody>
          <a:bodyPr>
            <a:spAutoFit/>
          </a:bodyPr>
          <a:lstStyle/>
          <a:p>
            <a:pPr eaLnBrk="1" hangingPunct="1"/>
            <a:r>
              <a:rPr lang="zh-CN" altLang="en-US" sz="2800" b="1" dirty="0">
                <a:latin typeface="Arial" panose="020B0604020202020204" pitchFamily="34" charset="0"/>
              </a:rPr>
              <a:t>根据语义</a:t>
            </a:r>
            <a:r>
              <a:rPr lang="en-US" altLang="zh-CN" sz="2800" b="1" dirty="0">
                <a:latin typeface="Arial" panose="020B0604020202020204" pitchFamily="34" charset="0"/>
              </a:rPr>
              <a:t>, </a:t>
            </a:r>
            <a:r>
              <a:rPr lang="zh-CN" altLang="en-US" sz="2800" b="1" dirty="0">
                <a:latin typeface="Arial" panose="020B0604020202020204" pitchFamily="34" charset="0"/>
              </a:rPr>
              <a:t>确定词</a:t>
            </a:r>
            <a:r>
              <a:rPr lang="zh-CN" altLang="en-US" sz="2800" b="1" dirty="0">
                <a:solidFill>
                  <a:srgbClr val="FF0000"/>
                </a:solidFill>
                <a:latin typeface="Arial" panose="020B0604020202020204" pitchFamily="34" charset="0"/>
              </a:rPr>
              <a:t>形</a:t>
            </a:r>
            <a:endParaRPr lang="zh-CN" altLang="en-US" sz="2800" b="1" dirty="0">
              <a:solidFill>
                <a:srgbClr val="FF0000"/>
              </a:solidFill>
              <a:latin typeface="Arial" panose="020B0604020202020204" pitchFamily="34" charset="0"/>
            </a:endParaRPr>
          </a:p>
        </p:txBody>
      </p:sp>
      <p:sp>
        <p:nvSpPr>
          <p:cNvPr id="18448" name="Text Box 16"/>
          <p:cNvSpPr txBox="1"/>
          <p:nvPr/>
        </p:nvSpPr>
        <p:spPr>
          <a:xfrm>
            <a:off x="4427538" y="4638675"/>
            <a:ext cx="3529012" cy="519113"/>
          </a:xfrm>
          <a:prstGeom prst="rect">
            <a:avLst/>
          </a:prstGeom>
          <a:noFill/>
          <a:ln w="9525">
            <a:noFill/>
          </a:ln>
        </p:spPr>
        <p:txBody>
          <a:bodyPr>
            <a:spAutoFit/>
          </a:bodyPr>
          <a:lstStyle/>
          <a:p>
            <a:pPr eaLnBrk="1" hangingPunct="1"/>
            <a:r>
              <a:rPr lang="zh-CN" altLang="en-US" sz="2800" b="1" dirty="0">
                <a:latin typeface="Arial" panose="020B0604020202020204" pitchFamily="34" charset="0"/>
              </a:rPr>
              <a:t>分析句子</a:t>
            </a:r>
            <a:r>
              <a:rPr lang="en-US" altLang="zh-CN" sz="2800" b="1" dirty="0">
                <a:latin typeface="Arial" panose="020B0604020202020204" pitchFamily="34" charset="0"/>
              </a:rPr>
              <a:t>,</a:t>
            </a:r>
            <a:r>
              <a:rPr lang="zh-CN" altLang="en-US" sz="2800" b="1" dirty="0">
                <a:latin typeface="Arial" panose="020B0604020202020204" pitchFamily="34" charset="0"/>
              </a:rPr>
              <a:t>确定词</a:t>
            </a:r>
            <a:r>
              <a:rPr lang="zh-CN" altLang="en-US" sz="2800" b="1" dirty="0">
                <a:solidFill>
                  <a:srgbClr val="FF0000"/>
                </a:solidFill>
                <a:latin typeface="Arial" panose="020B0604020202020204" pitchFamily="34" charset="0"/>
              </a:rPr>
              <a:t>性</a:t>
            </a:r>
            <a:endParaRPr lang="zh-CN" altLang="en-US" sz="2800" b="1" dirty="0">
              <a:solidFill>
                <a:srgbClr val="FF0000"/>
              </a:solidFill>
              <a:latin typeface="Arial" panose="020B0604020202020204" pitchFamily="34" charset="0"/>
            </a:endParaRPr>
          </a:p>
        </p:txBody>
      </p:sp>
      <p:sp>
        <p:nvSpPr>
          <p:cNvPr id="60432" name="Text Box 17"/>
          <p:cNvSpPr txBox="1"/>
          <p:nvPr/>
        </p:nvSpPr>
        <p:spPr>
          <a:xfrm>
            <a:off x="6376035" y="1935480"/>
            <a:ext cx="2470150" cy="641350"/>
          </a:xfrm>
          <a:prstGeom prst="rect">
            <a:avLst/>
          </a:prstGeom>
          <a:noFill/>
          <a:ln w="9525">
            <a:noFill/>
          </a:ln>
        </p:spPr>
        <p:txBody>
          <a:bodyPr wrap="none">
            <a:spAutoFit/>
          </a:bodyPr>
          <a:lstStyle/>
          <a:p>
            <a:pPr eaLnBrk="1" hangingPunct="1"/>
            <a:r>
              <a:rPr lang="zh-CN" altLang="en-US" sz="3600" dirty="0">
                <a:latin typeface="黑体" panose="02010609060101010101" pitchFamily="2" charset="-122"/>
                <a:ea typeface="黑体" panose="02010609060101010101" pitchFamily="2" charset="-122"/>
              </a:rPr>
              <a:t>解题四步走</a:t>
            </a:r>
            <a:endParaRPr lang="zh-CN" altLang="en-US" sz="3600" dirty="0">
              <a:latin typeface="黑体" panose="02010609060101010101" pitchFamily="2" charset="-122"/>
              <a:ea typeface="黑体" panose="02010609060101010101" pitchFamily="2" charset="-122"/>
            </a:endParaRPr>
          </a:p>
        </p:txBody>
      </p:sp>
      <p:grpSp>
        <p:nvGrpSpPr>
          <p:cNvPr id="4" name="组合 3"/>
          <p:cNvGrpSpPr/>
          <p:nvPr/>
        </p:nvGrpSpPr>
        <p:grpSpPr>
          <a:xfrm>
            <a:off x="3241675" y="5429250"/>
            <a:ext cx="4082415" cy="838835"/>
            <a:chOff x="5105" y="8550"/>
            <a:chExt cx="6429" cy="1321"/>
          </a:xfrm>
        </p:grpSpPr>
        <p:sp>
          <p:nvSpPr>
            <p:cNvPr id="18440" name="Freeform 8"/>
            <p:cNvSpPr/>
            <p:nvPr/>
          </p:nvSpPr>
          <p:spPr>
            <a:xfrm>
              <a:off x="5108" y="8550"/>
              <a:ext cx="6427" cy="850"/>
            </a:xfrm>
            <a:custGeom>
              <a:avLst/>
              <a:gdLst/>
              <a:ahLst/>
              <a:cxnLst>
                <a:cxn ang="0">
                  <a:pos x="3504815" y="539750"/>
                </a:cxn>
                <a:cxn ang="0">
                  <a:pos x="0" y="539750"/>
                </a:cxn>
                <a:cxn ang="0">
                  <a:pos x="835015" y="0"/>
                </a:cxn>
                <a:cxn ang="0">
                  <a:pos x="4081462" y="0"/>
                </a:cxn>
                <a:cxn ang="0">
                  <a:pos x="3504815" y="539750"/>
                </a:cxn>
              </a:cxnLst>
              <a:rect l="0" t="0" r="0" b="0"/>
              <a:pathLst>
                <a:path w="2180" h="284">
                  <a:moveTo>
                    <a:pt x="1872" y="284"/>
                  </a:moveTo>
                  <a:lnTo>
                    <a:pt x="0" y="284"/>
                  </a:lnTo>
                  <a:lnTo>
                    <a:pt x="446" y="0"/>
                  </a:lnTo>
                  <a:lnTo>
                    <a:pt x="2180" y="0"/>
                  </a:lnTo>
                  <a:lnTo>
                    <a:pt x="1872" y="284"/>
                  </a:lnTo>
                  <a:close/>
                </a:path>
              </a:pathLst>
            </a:custGeom>
            <a:solidFill>
              <a:schemeClr val="accent1">
                <a:alpha val="100000"/>
              </a:schemeClr>
            </a:solidFill>
            <a:ln w="0">
              <a:noFill/>
            </a:ln>
          </p:spPr>
          <p:txBody>
            <a:bodyPr/>
            <a:lstStyle/>
            <a:p>
              <a:endParaRPr lang="zh-CN" altLang="en-US"/>
            </a:p>
          </p:txBody>
        </p:sp>
        <p:grpSp>
          <p:nvGrpSpPr>
            <p:cNvPr id="3" name="组合 2"/>
            <p:cNvGrpSpPr/>
            <p:nvPr/>
          </p:nvGrpSpPr>
          <p:grpSpPr>
            <a:xfrm>
              <a:off x="5105" y="8717"/>
              <a:ext cx="6061" cy="1154"/>
              <a:chOff x="5105" y="8717"/>
              <a:chExt cx="6061" cy="1154"/>
            </a:xfrm>
          </p:grpSpPr>
          <p:sp>
            <p:nvSpPr>
              <p:cNvPr id="18445" name="Rectangle 13"/>
              <p:cNvSpPr>
                <a:spLocks noChangeArrowheads="1"/>
              </p:cNvSpPr>
              <p:nvPr/>
            </p:nvSpPr>
            <p:spPr bwMode="gray">
              <a:xfrm>
                <a:off x="5105" y="9403"/>
                <a:ext cx="5533" cy="468"/>
              </a:xfrm>
              <a:prstGeom prst="rect">
                <a:avLst/>
              </a:prstGeom>
              <a:gradFill rotWithShape="1">
                <a:gsLst>
                  <a:gs pos="0">
                    <a:schemeClr val="accent1">
                      <a:gamma/>
                      <a:shade val="72549"/>
                      <a:invGamma/>
                    </a:schemeClr>
                  </a:gs>
                  <a:gs pos="50000">
                    <a:schemeClr val="accent1"/>
                  </a:gs>
                  <a:gs pos="100000">
                    <a:schemeClr val="accent1">
                      <a:gamma/>
                      <a:shade val="72549"/>
                      <a:invGamma/>
                    </a:schemeClr>
                  </a:gs>
                </a:gsLst>
                <a:lin ang="2700000" scaled="1"/>
              </a:gradFill>
              <a:ln w="9525">
                <a:noFill/>
                <a:miter lim="800000"/>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zh-CN"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54" name="Text Box 22"/>
              <p:cNvSpPr txBox="1"/>
              <p:nvPr/>
            </p:nvSpPr>
            <p:spPr>
              <a:xfrm>
                <a:off x="5836" y="8717"/>
                <a:ext cx="5330" cy="818"/>
              </a:xfrm>
              <a:prstGeom prst="rect">
                <a:avLst/>
              </a:prstGeom>
              <a:noFill/>
              <a:ln w="9525">
                <a:noFill/>
              </a:ln>
            </p:spPr>
            <p:txBody>
              <a:bodyPr>
                <a:spAutoFit/>
              </a:bodyPr>
              <a:lstStyle/>
              <a:p>
                <a:pPr eaLnBrk="1" hangingPunct="1"/>
                <a:r>
                  <a:rPr lang="zh-CN" altLang="en-US" sz="2800" b="1" dirty="0">
                    <a:latin typeface="Arial" panose="020B0604020202020204" pitchFamily="34" charset="0"/>
                  </a:rPr>
                  <a:t>通读全文</a:t>
                </a:r>
                <a:r>
                  <a:rPr lang="en-US" altLang="zh-CN" sz="2800" b="1" dirty="0">
                    <a:latin typeface="Arial" panose="020B0604020202020204" pitchFamily="34" charset="0"/>
                  </a:rPr>
                  <a:t>,</a:t>
                </a:r>
                <a:r>
                  <a:rPr lang="zh-CN" altLang="en-US" sz="2800" b="1" dirty="0">
                    <a:latin typeface="Arial" panose="020B0604020202020204" pitchFamily="34" charset="0"/>
                  </a:rPr>
                  <a:t>理解大意</a:t>
                </a:r>
                <a:endParaRPr lang="zh-CN" altLang="en-US" sz="2800" b="1" dirty="0">
                  <a:latin typeface="Arial" panose="020B0604020202020204" pitchFamily="34" charset="0"/>
                </a:endParaRPr>
              </a:p>
            </p:txBody>
          </p:sp>
        </p:grpSp>
      </p:grpSp>
      <p:sp>
        <p:nvSpPr>
          <p:cNvPr id="18446" name="Text Box 14"/>
          <p:cNvSpPr txBox="1"/>
          <p:nvPr/>
        </p:nvSpPr>
        <p:spPr>
          <a:xfrm>
            <a:off x="5759450" y="2981325"/>
            <a:ext cx="3492500" cy="519113"/>
          </a:xfrm>
          <a:prstGeom prst="rect">
            <a:avLst/>
          </a:prstGeom>
          <a:noFill/>
          <a:ln w="9525">
            <a:noFill/>
          </a:ln>
        </p:spPr>
        <p:txBody>
          <a:bodyPr>
            <a:spAutoFit/>
          </a:bodyPr>
          <a:lstStyle/>
          <a:p>
            <a:r>
              <a:rPr lang="zh-CN" altLang="en-US" sz="2800" b="1" dirty="0">
                <a:solidFill>
                  <a:schemeClr val="tx2"/>
                </a:solidFill>
                <a:latin typeface="Arial" panose="020B0604020202020204" pitchFamily="34" charset="0"/>
              </a:rPr>
              <a:t>检查搭配</a:t>
            </a:r>
            <a:r>
              <a:rPr lang="en-US" altLang="zh-CN" sz="2800" b="1" dirty="0">
                <a:solidFill>
                  <a:schemeClr val="tx2"/>
                </a:solidFill>
                <a:latin typeface="Arial" panose="020B0604020202020204" pitchFamily="34" charset="0"/>
              </a:rPr>
              <a:t>, </a:t>
            </a:r>
            <a:r>
              <a:rPr lang="zh-CN" altLang="en-US" sz="2800" b="1" dirty="0">
                <a:solidFill>
                  <a:schemeClr val="tx2"/>
                </a:solidFill>
                <a:latin typeface="Arial" panose="020B0604020202020204" pitchFamily="34" charset="0"/>
              </a:rPr>
              <a:t>前后连贯</a:t>
            </a:r>
            <a:endParaRPr lang="zh-CN" altLang="en-US" sz="2800" dirty="0">
              <a:solidFill>
                <a:schemeClr val="tx2"/>
              </a:solidFill>
              <a:latin typeface="Arial" panose="020B0604020202020204" pitchFamily="34" charset="0"/>
            </a:endParaRPr>
          </a:p>
        </p:txBody>
      </p:sp>
      <p:sp>
        <p:nvSpPr>
          <p:cNvPr id="15363" name="TextBox 2"/>
          <p:cNvSpPr txBox="1"/>
          <p:nvPr/>
        </p:nvSpPr>
        <p:spPr>
          <a:xfrm>
            <a:off x="711200" y="626110"/>
            <a:ext cx="7539990" cy="1309370"/>
          </a:xfrm>
          <a:prstGeom prst="rect">
            <a:avLst/>
          </a:prstGeom>
          <a:noFill/>
          <a:ln w="9525">
            <a:noFill/>
          </a:ln>
        </p:spPr>
        <p:txBody>
          <a:bodyPr wrap="square">
            <a:spAutoFit/>
          </a:bodyPr>
          <a:lstStyle/>
          <a:p>
            <a:pPr marL="514350" indent="-514350">
              <a:lnSpc>
                <a:spcPct val="110000"/>
              </a:lnSpc>
              <a:buFont typeface="Arial" panose="020B0604020202020204" pitchFamily="34" charset="0"/>
              <a:buNone/>
            </a:pPr>
            <a:r>
              <a:rPr lang="en-US" altLang="zh-CN" sz="3600" u="none">
                <a:solidFill>
                  <a:schemeClr val="tx2"/>
                </a:solidFill>
                <a:latin typeface="Times New Roman" panose="02020603050405020304" pitchFamily="18" charset="0"/>
                <a:cs typeface="Times New Roman" panose="02020603050405020304" pitchFamily="18" charset="0"/>
              </a:rPr>
              <a:t>Faced with so many grammar rules, </a:t>
            </a:r>
            <a:endParaRPr lang="en-US" altLang="zh-CN" sz="3600" u="none">
              <a:solidFill>
                <a:schemeClr val="tx2"/>
              </a:solidFill>
              <a:latin typeface="Times New Roman" panose="02020603050405020304" pitchFamily="18" charset="0"/>
              <a:cs typeface="Times New Roman" panose="02020603050405020304" pitchFamily="18" charset="0"/>
            </a:endParaRPr>
          </a:p>
          <a:p>
            <a:pPr marL="514350" indent="-514350">
              <a:lnSpc>
                <a:spcPct val="110000"/>
              </a:lnSpc>
              <a:buFont typeface="Arial" panose="020B0604020202020204" pitchFamily="34" charset="0"/>
              <a:buNone/>
            </a:pPr>
            <a:r>
              <a:rPr lang="en-US" altLang="zh-CN" sz="3600" u="none">
                <a:solidFill>
                  <a:schemeClr val="tx2"/>
                </a:solidFill>
                <a:latin typeface="Times New Roman" panose="02020603050405020304" pitchFamily="18" charset="0"/>
                <a:cs typeface="Times New Roman" panose="02020603050405020304" pitchFamily="18" charset="0"/>
              </a:rPr>
              <a:t>what should we do?</a:t>
            </a:r>
            <a:endParaRPr lang="en-US" altLang="zh-CN" sz="3600" u="none" dirty="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 name="图片 1"/>
          <p:cNvPicPr>
            <a:picLocks noChangeAspect="1"/>
          </p:cNvPicPr>
          <p:nvPr/>
        </p:nvPicPr>
        <p:blipFill>
          <a:blip r:embed="rId1" cstate="print"/>
          <a:stretch>
            <a:fillRect/>
          </a:stretch>
        </p:blipFill>
        <p:spPr>
          <a:xfrm>
            <a:off x="502920" y="2049145"/>
            <a:ext cx="2497455" cy="238315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432"/>
                                        </p:tgtEl>
                                        <p:attrNameLst>
                                          <p:attrName>style.visibility</p:attrName>
                                        </p:attrNameLst>
                                      </p:cBhvr>
                                      <p:to>
                                        <p:strVal val="visible"/>
                                      </p:to>
                                    </p:set>
                                    <p:anim calcmode="lin" valueType="num">
                                      <p:cBhvr additive="base">
                                        <p:cTn id="7" dur="500" fill="hold"/>
                                        <p:tgtEl>
                                          <p:spTgt spid="60432"/>
                                        </p:tgtEl>
                                        <p:attrNameLst>
                                          <p:attrName>ppt_x</p:attrName>
                                        </p:attrNameLst>
                                      </p:cBhvr>
                                      <p:tavLst>
                                        <p:tav tm="0">
                                          <p:val>
                                            <p:strVal val="#ppt_x"/>
                                          </p:val>
                                        </p:tav>
                                        <p:tav tm="100000">
                                          <p:val>
                                            <p:strVal val="#ppt_x"/>
                                          </p:val>
                                        </p:tav>
                                      </p:tavLst>
                                    </p:anim>
                                    <p:anim calcmode="lin" valueType="num">
                                      <p:cBhvr additive="base">
                                        <p:cTn id="8" dur="500" fill="hold"/>
                                        <p:tgtEl>
                                          <p:spTgt spid="604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439"/>
                                        </p:tgtEl>
                                        <p:attrNameLst>
                                          <p:attrName>style.visibility</p:attrName>
                                        </p:attrNameLst>
                                      </p:cBhvr>
                                      <p:to>
                                        <p:strVal val="visible"/>
                                      </p:to>
                                    </p:set>
                                    <p:animEffect transition="in" filter="fade">
                                      <p:cBhvr>
                                        <p:cTn id="19" dur="1000"/>
                                        <p:tgtEl>
                                          <p:spTgt spid="18439"/>
                                        </p:tgtEl>
                                      </p:cBhvr>
                                    </p:animEffect>
                                    <p:anim calcmode="lin" valueType="num">
                                      <p:cBhvr>
                                        <p:cTn id="20" dur="1000" fill="hold"/>
                                        <p:tgtEl>
                                          <p:spTgt spid="18439"/>
                                        </p:tgtEl>
                                        <p:attrNameLst>
                                          <p:attrName>ppt_x</p:attrName>
                                        </p:attrNameLst>
                                      </p:cBhvr>
                                      <p:tavLst>
                                        <p:tav tm="0">
                                          <p:val>
                                            <p:strVal val="#ppt_x"/>
                                          </p:val>
                                        </p:tav>
                                        <p:tav tm="100000">
                                          <p:val>
                                            <p:strVal val="#ppt_x"/>
                                          </p:val>
                                        </p:tav>
                                      </p:tavLst>
                                    </p:anim>
                                    <p:anim calcmode="lin" valueType="num">
                                      <p:cBhvr>
                                        <p:cTn id="21" dur="1000" fill="hold"/>
                                        <p:tgtEl>
                                          <p:spTgt spid="1843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438"/>
                                        </p:tgtEl>
                                        <p:attrNameLst>
                                          <p:attrName>style.visibility</p:attrName>
                                        </p:attrNameLst>
                                      </p:cBhvr>
                                      <p:to>
                                        <p:strVal val="visible"/>
                                      </p:to>
                                    </p:set>
                                    <p:animEffect transition="in" filter="fade">
                                      <p:cBhvr>
                                        <p:cTn id="26" dur="1000"/>
                                        <p:tgtEl>
                                          <p:spTgt spid="18438"/>
                                        </p:tgtEl>
                                      </p:cBhvr>
                                    </p:animEffect>
                                    <p:anim calcmode="lin" valueType="num">
                                      <p:cBhvr>
                                        <p:cTn id="27" dur="1000" fill="hold"/>
                                        <p:tgtEl>
                                          <p:spTgt spid="18438"/>
                                        </p:tgtEl>
                                        <p:attrNameLst>
                                          <p:attrName>ppt_x</p:attrName>
                                        </p:attrNameLst>
                                      </p:cBhvr>
                                      <p:tavLst>
                                        <p:tav tm="0">
                                          <p:val>
                                            <p:strVal val="#ppt_x"/>
                                          </p:val>
                                        </p:tav>
                                        <p:tav tm="100000">
                                          <p:val>
                                            <p:strVal val="#ppt_x"/>
                                          </p:val>
                                        </p:tav>
                                      </p:tavLst>
                                    </p:anim>
                                    <p:anim calcmode="lin" valueType="num">
                                      <p:cBhvr>
                                        <p:cTn id="28" dur="1000" fill="hold"/>
                                        <p:tgtEl>
                                          <p:spTgt spid="1843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443"/>
                                        </p:tgtEl>
                                        <p:attrNameLst>
                                          <p:attrName>style.visibility</p:attrName>
                                        </p:attrNameLst>
                                      </p:cBhvr>
                                      <p:to>
                                        <p:strVal val="visible"/>
                                      </p:to>
                                    </p:set>
                                    <p:animEffect transition="in" filter="fade">
                                      <p:cBhvr>
                                        <p:cTn id="31" dur="1000"/>
                                        <p:tgtEl>
                                          <p:spTgt spid="18443"/>
                                        </p:tgtEl>
                                      </p:cBhvr>
                                    </p:animEffect>
                                    <p:anim calcmode="lin" valueType="num">
                                      <p:cBhvr>
                                        <p:cTn id="32" dur="1000" fill="hold"/>
                                        <p:tgtEl>
                                          <p:spTgt spid="18443"/>
                                        </p:tgtEl>
                                        <p:attrNameLst>
                                          <p:attrName>ppt_x</p:attrName>
                                        </p:attrNameLst>
                                      </p:cBhvr>
                                      <p:tavLst>
                                        <p:tav tm="0">
                                          <p:val>
                                            <p:strVal val="#ppt_x"/>
                                          </p:val>
                                        </p:tav>
                                        <p:tav tm="100000">
                                          <p:val>
                                            <p:strVal val="#ppt_x"/>
                                          </p:val>
                                        </p:tav>
                                      </p:tavLst>
                                    </p:anim>
                                    <p:anim calcmode="lin" valueType="num">
                                      <p:cBhvr>
                                        <p:cTn id="33" dur="1000" fill="hold"/>
                                        <p:tgtEl>
                                          <p:spTgt spid="1844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444"/>
                                        </p:tgtEl>
                                        <p:attrNameLst>
                                          <p:attrName>style.visibility</p:attrName>
                                        </p:attrNameLst>
                                      </p:cBhvr>
                                      <p:to>
                                        <p:strVal val="visible"/>
                                      </p:to>
                                    </p:set>
                                    <p:animEffect transition="in" filter="fade">
                                      <p:cBhvr>
                                        <p:cTn id="36" dur="1000"/>
                                        <p:tgtEl>
                                          <p:spTgt spid="18444"/>
                                        </p:tgtEl>
                                      </p:cBhvr>
                                    </p:animEffect>
                                    <p:anim calcmode="lin" valueType="num">
                                      <p:cBhvr>
                                        <p:cTn id="37" dur="1000" fill="hold"/>
                                        <p:tgtEl>
                                          <p:spTgt spid="18444"/>
                                        </p:tgtEl>
                                        <p:attrNameLst>
                                          <p:attrName>ppt_x</p:attrName>
                                        </p:attrNameLst>
                                      </p:cBhvr>
                                      <p:tavLst>
                                        <p:tav tm="0">
                                          <p:val>
                                            <p:strVal val="#ppt_x"/>
                                          </p:val>
                                        </p:tav>
                                        <p:tav tm="100000">
                                          <p:val>
                                            <p:strVal val="#ppt_x"/>
                                          </p:val>
                                        </p:tav>
                                      </p:tavLst>
                                    </p:anim>
                                    <p:anim calcmode="lin" valueType="num">
                                      <p:cBhvr>
                                        <p:cTn id="38" dur="1000" fill="hold"/>
                                        <p:tgtEl>
                                          <p:spTgt spid="1844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448"/>
                                        </p:tgtEl>
                                        <p:attrNameLst>
                                          <p:attrName>style.visibility</p:attrName>
                                        </p:attrNameLst>
                                      </p:cBhvr>
                                      <p:to>
                                        <p:strVal val="visible"/>
                                      </p:to>
                                    </p:set>
                                    <p:animEffect transition="in" filter="fade">
                                      <p:cBhvr>
                                        <p:cTn id="41" dur="1000"/>
                                        <p:tgtEl>
                                          <p:spTgt spid="18448"/>
                                        </p:tgtEl>
                                      </p:cBhvr>
                                    </p:animEffect>
                                    <p:anim calcmode="lin" valueType="num">
                                      <p:cBhvr>
                                        <p:cTn id="42" dur="1000" fill="hold"/>
                                        <p:tgtEl>
                                          <p:spTgt spid="18448"/>
                                        </p:tgtEl>
                                        <p:attrNameLst>
                                          <p:attrName>ppt_x</p:attrName>
                                        </p:attrNameLst>
                                      </p:cBhvr>
                                      <p:tavLst>
                                        <p:tav tm="0">
                                          <p:val>
                                            <p:strVal val="#ppt_x"/>
                                          </p:val>
                                        </p:tav>
                                        <p:tav tm="100000">
                                          <p:val>
                                            <p:strVal val="#ppt_x"/>
                                          </p:val>
                                        </p:tav>
                                      </p:tavLst>
                                    </p:anim>
                                    <p:anim calcmode="lin" valueType="num">
                                      <p:cBhvr>
                                        <p:cTn id="43" dur="1000" fill="hold"/>
                                        <p:tgtEl>
                                          <p:spTgt spid="1844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8436"/>
                                        </p:tgtEl>
                                        <p:attrNameLst>
                                          <p:attrName>style.visibility</p:attrName>
                                        </p:attrNameLst>
                                      </p:cBhvr>
                                      <p:to>
                                        <p:strVal val="visible"/>
                                      </p:to>
                                    </p:set>
                                    <p:animEffect transition="in" filter="fade">
                                      <p:cBhvr>
                                        <p:cTn id="48" dur="1000"/>
                                        <p:tgtEl>
                                          <p:spTgt spid="18436"/>
                                        </p:tgtEl>
                                      </p:cBhvr>
                                    </p:animEffect>
                                    <p:anim calcmode="lin" valueType="num">
                                      <p:cBhvr>
                                        <p:cTn id="49" dur="1000" fill="hold"/>
                                        <p:tgtEl>
                                          <p:spTgt spid="18436"/>
                                        </p:tgtEl>
                                        <p:attrNameLst>
                                          <p:attrName>ppt_x</p:attrName>
                                        </p:attrNameLst>
                                      </p:cBhvr>
                                      <p:tavLst>
                                        <p:tav tm="0">
                                          <p:val>
                                            <p:strVal val="#ppt_x"/>
                                          </p:val>
                                        </p:tav>
                                        <p:tav tm="100000">
                                          <p:val>
                                            <p:strVal val="#ppt_x"/>
                                          </p:val>
                                        </p:tav>
                                      </p:tavLst>
                                    </p:anim>
                                    <p:anim calcmode="lin" valueType="num">
                                      <p:cBhvr>
                                        <p:cTn id="50" dur="1000" fill="hold"/>
                                        <p:tgtEl>
                                          <p:spTgt spid="1843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8437"/>
                                        </p:tgtEl>
                                        <p:attrNameLst>
                                          <p:attrName>style.visibility</p:attrName>
                                        </p:attrNameLst>
                                      </p:cBhvr>
                                      <p:to>
                                        <p:strVal val="visible"/>
                                      </p:to>
                                    </p:set>
                                    <p:animEffect transition="in" filter="fade">
                                      <p:cBhvr>
                                        <p:cTn id="53" dur="1000"/>
                                        <p:tgtEl>
                                          <p:spTgt spid="18437"/>
                                        </p:tgtEl>
                                      </p:cBhvr>
                                    </p:animEffect>
                                    <p:anim calcmode="lin" valueType="num">
                                      <p:cBhvr>
                                        <p:cTn id="54" dur="1000" fill="hold"/>
                                        <p:tgtEl>
                                          <p:spTgt spid="18437"/>
                                        </p:tgtEl>
                                        <p:attrNameLst>
                                          <p:attrName>ppt_x</p:attrName>
                                        </p:attrNameLst>
                                      </p:cBhvr>
                                      <p:tavLst>
                                        <p:tav tm="0">
                                          <p:val>
                                            <p:strVal val="#ppt_x"/>
                                          </p:val>
                                        </p:tav>
                                        <p:tav tm="100000">
                                          <p:val>
                                            <p:strVal val="#ppt_x"/>
                                          </p:val>
                                        </p:tav>
                                      </p:tavLst>
                                    </p:anim>
                                    <p:anim calcmode="lin" valueType="num">
                                      <p:cBhvr>
                                        <p:cTn id="55" dur="1000" fill="hold"/>
                                        <p:tgtEl>
                                          <p:spTgt spid="184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442"/>
                                        </p:tgtEl>
                                        <p:attrNameLst>
                                          <p:attrName>style.visibility</p:attrName>
                                        </p:attrNameLst>
                                      </p:cBhvr>
                                      <p:to>
                                        <p:strVal val="visible"/>
                                      </p:to>
                                    </p:set>
                                    <p:animEffect transition="in" filter="fade">
                                      <p:cBhvr>
                                        <p:cTn id="58" dur="1000"/>
                                        <p:tgtEl>
                                          <p:spTgt spid="18442"/>
                                        </p:tgtEl>
                                      </p:cBhvr>
                                    </p:animEffect>
                                    <p:anim calcmode="lin" valueType="num">
                                      <p:cBhvr>
                                        <p:cTn id="59" dur="1000" fill="hold"/>
                                        <p:tgtEl>
                                          <p:spTgt spid="18442"/>
                                        </p:tgtEl>
                                        <p:attrNameLst>
                                          <p:attrName>ppt_x</p:attrName>
                                        </p:attrNameLst>
                                      </p:cBhvr>
                                      <p:tavLst>
                                        <p:tav tm="0">
                                          <p:val>
                                            <p:strVal val="#ppt_x"/>
                                          </p:val>
                                        </p:tav>
                                        <p:tav tm="100000">
                                          <p:val>
                                            <p:strVal val="#ppt_x"/>
                                          </p:val>
                                        </p:tav>
                                      </p:tavLst>
                                    </p:anim>
                                    <p:anim calcmode="lin" valueType="num">
                                      <p:cBhvr>
                                        <p:cTn id="60" dur="1000" fill="hold"/>
                                        <p:tgtEl>
                                          <p:spTgt spid="184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447"/>
                                        </p:tgtEl>
                                        <p:attrNameLst>
                                          <p:attrName>style.visibility</p:attrName>
                                        </p:attrNameLst>
                                      </p:cBhvr>
                                      <p:to>
                                        <p:strVal val="visible"/>
                                      </p:to>
                                    </p:set>
                                    <p:animEffect transition="in" filter="fade">
                                      <p:cBhvr>
                                        <p:cTn id="63" dur="1000"/>
                                        <p:tgtEl>
                                          <p:spTgt spid="18447"/>
                                        </p:tgtEl>
                                      </p:cBhvr>
                                    </p:animEffect>
                                    <p:anim calcmode="lin" valueType="num">
                                      <p:cBhvr>
                                        <p:cTn id="64" dur="1000" fill="hold"/>
                                        <p:tgtEl>
                                          <p:spTgt spid="18447"/>
                                        </p:tgtEl>
                                        <p:attrNameLst>
                                          <p:attrName>ppt_x</p:attrName>
                                        </p:attrNameLst>
                                      </p:cBhvr>
                                      <p:tavLst>
                                        <p:tav tm="0">
                                          <p:val>
                                            <p:strVal val="#ppt_x"/>
                                          </p:val>
                                        </p:tav>
                                        <p:tav tm="100000">
                                          <p:val>
                                            <p:strVal val="#ppt_x"/>
                                          </p:val>
                                        </p:tav>
                                      </p:tavLst>
                                    </p:anim>
                                    <p:anim calcmode="lin" valueType="num">
                                      <p:cBhvr>
                                        <p:cTn id="65" dur="1000" fill="hold"/>
                                        <p:tgtEl>
                                          <p:spTgt spid="1844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8434"/>
                                        </p:tgtEl>
                                        <p:attrNameLst>
                                          <p:attrName>style.visibility</p:attrName>
                                        </p:attrNameLst>
                                      </p:cBhvr>
                                      <p:to>
                                        <p:strVal val="visible"/>
                                      </p:to>
                                    </p:set>
                                    <p:animEffect transition="in" filter="fade">
                                      <p:cBhvr>
                                        <p:cTn id="70" dur="1000"/>
                                        <p:tgtEl>
                                          <p:spTgt spid="18434"/>
                                        </p:tgtEl>
                                      </p:cBhvr>
                                    </p:animEffect>
                                    <p:anim calcmode="lin" valueType="num">
                                      <p:cBhvr>
                                        <p:cTn id="71" dur="1000" fill="hold"/>
                                        <p:tgtEl>
                                          <p:spTgt spid="18434"/>
                                        </p:tgtEl>
                                        <p:attrNameLst>
                                          <p:attrName>ppt_x</p:attrName>
                                        </p:attrNameLst>
                                      </p:cBhvr>
                                      <p:tavLst>
                                        <p:tav tm="0">
                                          <p:val>
                                            <p:strVal val="#ppt_x"/>
                                          </p:val>
                                        </p:tav>
                                        <p:tav tm="100000">
                                          <p:val>
                                            <p:strVal val="#ppt_x"/>
                                          </p:val>
                                        </p:tav>
                                      </p:tavLst>
                                    </p:anim>
                                    <p:anim calcmode="lin" valueType="num">
                                      <p:cBhvr>
                                        <p:cTn id="72" dur="1000" fill="hold"/>
                                        <p:tgtEl>
                                          <p:spTgt spid="18434"/>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8435"/>
                                        </p:tgtEl>
                                        <p:attrNameLst>
                                          <p:attrName>style.visibility</p:attrName>
                                        </p:attrNameLst>
                                      </p:cBhvr>
                                      <p:to>
                                        <p:strVal val="visible"/>
                                      </p:to>
                                    </p:set>
                                    <p:animEffect transition="in" filter="fade">
                                      <p:cBhvr>
                                        <p:cTn id="75" dur="1000"/>
                                        <p:tgtEl>
                                          <p:spTgt spid="18435"/>
                                        </p:tgtEl>
                                      </p:cBhvr>
                                    </p:animEffect>
                                    <p:anim calcmode="lin" valueType="num">
                                      <p:cBhvr>
                                        <p:cTn id="76" dur="1000" fill="hold"/>
                                        <p:tgtEl>
                                          <p:spTgt spid="18435"/>
                                        </p:tgtEl>
                                        <p:attrNameLst>
                                          <p:attrName>ppt_x</p:attrName>
                                        </p:attrNameLst>
                                      </p:cBhvr>
                                      <p:tavLst>
                                        <p:tav tm="0">
                                          <p:val>
                                            <p:strVal val="#ppt_x"/>
                                          </p:val>
                                        </p:tav>
                                        <p:tav tm="100000">
                                          <p:val>
                                            <p:strVal val="#ppt_x"/>
                                          </p:val>
                                        </p:tav>
                                      </p:tavLst>
                                    </p:anim>
                                    <p:anim calcmode="lin" valueType="num">
                                      <p:cBhvr>
                                        <p:cTn id="77" dur="1000" fill="hold"/>
                                        <p:tgtEl>
                                          <p:spTgt spid="1843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8441"/>
                                        </p:tgtEl>
                                        <p:attrNameLst>
                                          <p:attrName>style.visibility</p:attrName>
                                        </p:attrNameLst>
                                      </p:cBhvr>
                                      <p:to>
                                        <p:strVal val="visible"/>
                                      </p:to>
                                    </p:set>
                                    <p:animEffect transition="in" filter="fade">
                                      <p:cBhvr>
                                        <p:cTn id="80" dur="1000"/>
                                        <p:tgtEl>
                                          <p:spTgt spid="18441"/>
                                        </p:tgtEl>
                                      </p:cBhvr>
                                    </p:animEffect>
                                    <p:anim calcmode="lin" valueType="num">
                                      <p:cBhvr>
                                        <p:cTn id="81" dur="1000" fill="hold"/>
                                        <p:tgtEl>
                                          <p:spTgt spid="18441"/>
                                        </p:tgtEl>
                                        <p:attrNameLst>
                                          <p:attrName>ppt_x</p:attrName>
                                        </p:attrNameLst>
                                      </p:cBhvr>
                                      <p:tavLst>
                                        <p:tav tm="0">
                                          <p:val>
                                            <p:strVal val="#ppt_x"/>
                                          </p:val>
                                        </p:tav>
                                        <p:tav tm="100000">
                                          <p:val>
                                            <p:strVal val="#ppt_x"/>
                                          </p:val>
                                        </p:tav>
                                      </p:tavLst>
                                    </p:anim>
                                    <p:anim calcmode="lin" valueType="num">
                                      <p:cBhvr>
                                        <p:cTn id="82" dur="1000" fill="hold"/>
                                        <p:tgtEl>
                                          <p:spTgt spid="1844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8446"/>
                                        </p:tgtEl>
                                        <p:attrNameLst>
                                          <p:attrName>style.visibility</p:attrName>
                                        </p:attrNameLst>
                                      </p:cBhvr>
                                      <p:to>
                                        <p:strVal val="visible"/>
                                      </p:to>
                                    </p:set>
                                    <p:animEffect transition="in" filter="fade">
                                      <p:cBhvr>
                                        <p:cTn id="85" dur="1000"/>
                                        <p:tgtEl>
                                          <p:spTgt spid="18446"/>
                                        </p:tgtEl>
                                      </p:cBhvr>
                                    </p:animEffect>
                                    <p:anim calcmode="lin" valueType="num">
                                      <p:cBhvr>
                                        <p:cTn id="86" dur="1000" fill="hold"/>
                                        <p:tgtEl>
                                          <p:spTgt spid="18446"/>
                                        </p:tgtEl>
                                        <p:attrNameLst>
                                          <p:attrName>ppt_x</p:attrName>
                                        </p:attrNameLst>
                                      </p:cBhvr>
                                      <p:tavLst>
                                        <p:tav tm="0">
                                          <p:val>
                                            <p:strVal val="#ppt_x"/>
                                          </p:val>
                                        </p:tav>
                                        <p:tav tm="100000">
                                          <p:val>
                                            <p:strVal val="#ppt_x"/>
                                          </p:val>
                                        </p:tav>
                                      </p:tavLst>
                                    </p:anim>
                                    <p:anim calcmode="lin" valueType="num">
                                      <p:cBhvr>
                                        <p:cTn id="87" dur="1000" fill="hold"/>
                                        <p:tgtEl>
                                          <p:spTgt spid="184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bldLvl="0" animBg="1"/>
      <p:bldP spid="18442" grpId="0" bldLvl="0" animBg="1"/>
      <p:bldP spid="18444" grpId="0" bldLvl="0" animBg="1"/>
      <p:bldP spid="18447" grpId="0"/>
      <p:bldP spid="18448" grpId="0"/>
      <p:bldP spid="60432" grpId="0"/>
      <p:bldP spid="184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7"/>
          <p:cNvSpPr/>
          <p:nvPr/>
        </p:nvSpPr>
        <p:spPr>
          <a:xfrm>
            <a:off x="627380" y="376555"/>
            <a:ext cx="9144000" cy="765175"/>
          </a:xfrm>
          <a:prstGeom prst="rect">
            <a:avLst/>
          </a:prstGeom>
          <a:noFill/>
          <a:ln w="9525">
            <a:noFill/>
          </a:ln>
        </p:spPr>
        <p:txBody>
          <a:bodyPr anchor="ctr"/>
          <a:lstStyle/>
          <a:p>
            <a:pPr algn="l"/>
            <a:r>
              <a:rPr lang="en-US" altLang="zh-CN" sz="3200" u="none" dirty="0">
                <a:solidFill>
                  <a:schemeClr val="tx1"/>
                </a:solidFill>
                <a:sym typeface="+mn-ea"/>
              </a:rPr>
              <a:t> </a:t>
            </a:r>
            <a:r>
              <a:rPr lang="en-US" altLang="zh-CN" sz="3200" u="none">
                <a:solidFill>
                  <a:schemeClr val="tx1"/>
                </a:solidFill>
                <a:sym typeface="+mn-ea"/>
              </a:rPr>
              <a:t>   Exercises and Summary </a:t>
            </a:r>
            <a:endParaRPr lang="en-US" altLang="zh-CN" sz="3200" u="none">
              <a:solidFill>
                <a:schemeClr val="tx1"/>
              </a:solidFill>
              <a:sym typeface="+mn-ea"/>
            </a:endParaRPr>
          </a:p>
        </p:txBody>
      </p:sp>
      <p:sp>
        <p:nvSpPr>
          <p:cNvPr id="18434" name="Text Box 3"/>
          <p:cNvSpPr txBox="1"/>
          <p:nvPr/>
        </p:nvSpPr>
        <p:spPr>
          <a:xfrm>
            <a:off x="-255270" y="1007428"/>
            <a:ext cx="9144000" cy="1918335"/>
          </a:xfrm>
          <a:prstGeom prst="rect">
            <a:avLst/>
          </a:prstGeom>
          <a:noFill/>
          <a:ln w="9525">
            <a:noFill/>
          </a:ln>
        </p:spPr>
        <p:txBody>
          <a:bodyPr>
            <a:spAutoFit/>
          </a:bodyPr>
          <a:lstStyle/>
          <a:p>
            <a:pPr>
              <a:spcBef>
                <a:spcPct val="15000"/>
              </a:spcBef>
            </a:pPr>
            <a:endParaRPr lang="zh-CN" altLang="en-US" sz="3600" u="none" dirty="0">
              <a:solidFill>
                <a:srgbClr val="0033CC"/>
              </a:solidFill>
              <a:latin typeface="Times New Roman" panose="02020603050405020304" pitchFamily="18" charset="0"/>
            </a:endParaRPr>
          </a:p>
          <a:p>
            <a:pPr>
              <a:spcBef>
                <a:spcPct val="15000"/>
              </a:spcBef>
            </a:pPr>
            <a:r>
              <a:rPr lang="zh-CN" altLang="en-US" sz="3600" u="none" dirty="0">
                <a:latin typeface="Times New Roman" panose="02020603050405020304" pitchFamily="18" charset="0"/>
              </a:rPr>
              <a:t>                        </a:t>
            </a:r>
            <a:r>
              <a:rPr lang="en-US" altLang="zh-CN" sz="3600" u="none" dirty="0">
                <a:latin typeface="Times New Roman" panose="02020603050405020304" pitchFamily="18" charset="0"/>
              </a:rPr>
              <a:t>1.</a:t>
            </a:r>
            <a:r>
              <a:rPr lang="zh-CN" altLang="en-US" sz="3600" u="none" dirty="0">
                <a:latin typeface="Times New Roman" panose="02020603050405020304" pitchFamily="18" charset="0"/>
              </a:rPr>
              <a:t>有提示词 </a:t>
            </a:r>
            <a:endParaRPr lang="zh-CN" altLang="en-US" sz="3600" u="none" dirty="0">
              <a:latin typeface="Times New Roman" panose="02020603050405020304" pitchFamily="18" charset="0"/>
            </a:endParaRPr>
          </a:p>
          <a:p>
            <a:pPr>
              <a:spcBef>
                <a:spcPct val="15000"/>
              </a:spcBef>
            </a:pPr>
            <a:r>
              <a:rPr lang="en-US" altLang="zh-CN" sz="3600" u="none">
                <a:latin typeface="Times New Roman" panose="02020603050405020304" pitchFamily="18" charset="0"/>
              </a:rPr>
              <a:t>                      Individual work</a:t>
            </a:r>
            <a:endParaRPr lang="en-US" altLang="zh-CN" sz="3600" u="none">
              <a:latin typeface="Times New Roman" panose="02020603050405020304" pitchFamily="18" charset="0"/>
            </a:endParaRPr>
          </a:p>
        </p:txBody>
      </p:sp>
      <p:sp>
        <p:nvSpPr>
          <p:cNvPr id="7173" name="Text Box 23"/>
          <p:cNvSpPr txBox="1"/>
          <p:nvPr/>
        </p:nvSpPr>
        <p:spPr>
          <a:xfrm>
            <a:off x="1333500" y="3233420"/>
            <a:ext cx="6477000" cy="1137285"/>
          </a:xfrm>
          <a:prstGeom prst="rect">
            <a:avLst/>
          </a:prstGeom>
          <a:solidFill>
            <a:schemeClr val="bg1"/>
          </a:solidFill>
          <a:ln w="9525" cap="flat" cmpd="sng">
            <a:solidFill>
              <a:srgbClr val="FF00FF"/>
            </a:solidFill>
            <a:prstDash val="lgDash"/>
            <a:miter/>
            <a:headEnd type="none" w="med" len="med"/>
            <a:tailEnd type="none" w="med" len="med"/>
          </a:ln>
        </p:spPr>
        <p:txBody>
          <a:bodyPr>
            <a:spAutoFit/>
          </a:bodyPr>
          <a:lstStyle/>
          <a:p>
            <a:r>
              <a:rPr lang="zh-CN" altLang="en-US" sz="3400" b="1" u="none">
                <a:solidFill>
                  <a:srgbClr val="FF0000"/>
                </a:solidFill>
                <a:latin typeface="Arial" panose="020B0604020202020204" pitchFamily="34" charset="0"/>
                <a:ea typeface="楷体_GB2312" panose="02010609030101010101" charset="-122"/>
              </a:rPr>
              <a:t>主要考察动词，</a:t>
            </a:r>
            <a:r>
              <a:rPr lang="zh-CN" altLang="en-US" sz="3400" b="1" u="none" dirty="0">
                <a:solidFill>
                  <a:srgbClr val="FF0000"/>
                </a:solidFill>
                <a:latin typeface="Arial" panose="020B0604020202020204" pitchFamily="34" charset="0"/>
                <a:ea typeface="楷体_GB2312" panose="02010609030101010101" charset="-122"/>
              </a:rPr>
              <a:t>名词，形</a:t>
            </a:r>
            <a:r>
              <a:rPr lang="zh-CN" altLang="en-US" sz="3400" b="1" u="none">
                <a:solidFill>
                  <a:srgbClr val="FF0000"/>
                </a:solidFill>
                <a:latin typeface="Arial" panose="020B0604020202020204" pitchFamily="34" charset="0"/>
                <a:ea typeface="楷体_GB2312" panose="02010609030101010101" charset="-122"/>
              </a:rPr>
              <a:t>容</a:t>
            </a:r>
            <a:r>
              <a:rPr lang="zh-CN" altLang="en-US" sz="3400" b="1" u="none" dirty="0">
                <a:solidFill>
                  <a:srgbClr val="FF0000"/>
                </a:solidFill>
                <a:latin typeface="Arial" panose="020B0604020202020204" pitchFamily="34" charset="0"/>
                <a:ea typeface="楷体_GB2312" panose="02010609030101010101" charset="-122"/>
              </a:rPr>
              <a:t>词和副词，人称代词的用法</a:t>
            </a:r>
            <a:endParaRPr lang="zh-CN" altLang="en-US" sz="3400" b="1" u="none">
              <a:solidFill>
                <a:srgbClr val="FF0000"/>
              </a:solidFill>
              <a:latin typeface="Arial" panose="020B0604020202020204" pitchFamily="34" charset="0"/>
              <a:ea typeface="楷体_GB2312" panose="02010609030101010101"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800" decel="100000"/>
                                        <p:tgtEl>
                                          <p:spTgt spid="7173"/>
                                        </p:tgtEl>
                                      </p:cBhvr>
                                    </p:animEffect>
                                    <p:anim calcmode="lin" valueType="num">
                                      <p:cBhvr>
                                        <p:cTn id="8" dur="800" decel="100000" fill="hold"/>
                                        <p:tgtEl>
                                          <p:spTgt spid="7173"/>
                                        </p:tgtEl>
                                        <p:attrNameLst>
                                          <p:attrName>style.rotation</p:attrName>
                                        </p:attrNameLst>
                                      </p:cBhvr>
                                      <p:tavLst>
                                        <p:tav tm="0">
                                          <p:val>
                                            <p:fltVal val="-90"/>
                                          </p:val>
                                        </p:tav>
                                        <p:tav tm="100000">
                                          <p:val>
                                            <p:fltVal val="0"/>
                                          </p:val>
                                        </p:tav>
                                      </p:tavLst>
                                    </p:anim>
                                    <p:anim calcmode="lin" valueType="num">
                                      <p:cBhvr>
                                        <p:cTn id="9" dur="800" decel="100000" fill="hold"/>
                                        <p:tgtEl>
                                          <p:spTgt spid="7173"/>
                                        </p:tgtEl>
                                        <p:attrNameLst>
                                          <p:attrName>ppt_x</p:attrName>
                                        </p:attrNameLst>
                                      </p:cBhvr>
                                      <p:tavLst>
                                        <p:tav tm="0">
                                          <p:val>
                                            <p:strVal val="#ppt_x+0.4"/>
                                          </p:val>
                                        </p:tav>
                                        <p:tav tm="100000">
                                          <p:val>
                                            <p:strVal val="#ppt_x-0.05"/>
                                          </p:val>
                                        </p:tav>
                                      </p:tavLst>
                                    </p:anim>
                                    <p:anim calcmode="lin" valueType="num">
                                      <p:cBhvr>
                                        <p:cTn id="10" dur="800" decel="100000" fill="hold"/>
                                        <p:tgtEl>
                                          <p:spTgt spid="717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17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17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Text Box 2"/>
          <p:cNvSpPr txBox="1"/>
          <p:nvPr/>
        </p:nvSpPr>
        <p:spPr>
          <a:xfrm>
            <a:off x="347345" y="421640"/>
            <a:ext cx="8448675" cy="4300220"/>
          </a:xfrm>
          <a:prstGeom prst="rect">
            <a:avLst/>
          </a:prstGeom>
          <a:noFill/>
          <a:ln w="9525">
            <a:noFill/>
          </a:ln>
        </p:spPr>
        <p:txBody>
          <a:bodyPr wrap="square">
            <a:spAutoFit/>
          </a:bodyPr>
          <a:lstStyle/>
          <a:p>
            <a:pPr>
              <a:lnSpc>
                <a:spcPct val="70000"/>
              </a:lnSpc>
              <a:spcBef>
                <a:spcPct val="50000"/>
              </a:spcBef>
            </a:pPr>
            <a:r>
              <a:rPr lang="zh-CN" altLang="en-US" sz="3600" u="none" dirty="0">
                <a:latin typeface="Times New Roman" panose="02020603050405020304" pitchFamily="18" charset="0"/>
              </a:rPr>
              <a:t>自主感悟：</a:t>
            </a:r>
            <a:r>
              <a:rPr lang="zh-CN" altLang="en-US" sz="3600" u="none" dirty="0">
                <a:solidFill>
                  <a:srgbClr val="000099"/>
                </a:solidFill>
                <a:latin typeface="Times New Roman" panose="02020603050405020304" pitchFamily="18" charset="0"/>
              </a:rPr>
              <a:t>有提示词：动词</a:t>
            </a:r>
            <a:endParaRPr lang="zh-CN" altLang="en-US" sz="3600" u="none" dirty="0">
              <a:solidFill>
                <a:srgbClr val="000099"/>
              </a:solidFill>
              <a:latin typeface="Times New Roman" panose="02020603050405020304" pitchFamily="18" charset="0"/>
            </a:endParaRPr>
          </a:p>
          <a:p>
            <a:pPr>
              <a:lnSpc>
                <a:spcPct val="100000"/>
              </a:lnSpc>
              <a:spcBef>
                <a:spcPts val="0"/>
              </a:spcBef>
            </a:pPr>
            <a:r>
              <a:rPr lang="en-US" altLang="zh-CN" sz="3600" b="0" u="none" dirty="0">
                <a:latin typeface="Times New Roman" panose="02020603050405020304" pitchFamily="18" charset="0"/>
              </a:rPr>
              <a:t>1</a:t>
            </a:r>
            <a:r>
              <a:rPr lang="en-US" altLang="x-none" sz="3600" b="0" u="none" dirty="0">
                <a:latin typeface="Times New Roman" panose="02020603050405020304" pitchFamily="18" charset="0"/>
                <a:sym typeface="+mn-ea"/>
              </a:rPr>
              <a:t>. </a:t>
            </a:r>
            <a:r>
              <a:rPr lang="en-US" sz="3600" b="0" u="none" dirty="0">
                <a:latin typeface="Times New Roman" panose="02020603050405020304" pitchFamily="18" charset="0"/>
              </a:rPr>
              <a:t> When fat and salt </a:t>
            </a:r>
            <a:r>
              <a:rPr lang="en-US" altLang="x-none" sz="3600" b="0" u="none" dirty="0">
                <a:latin typeface="Times New Roman" panose="02020603050405020304" pitchFamily="18" charset="0"/>
                <a:sym typeface="+mn-ea"/>
              </a:rPr>
              <a:t>___________</a:t>
            </a:r>
            <a:r>
              <a:rPr lang="en-US" sz="3600" b="0" u="none" dirty="0">
                <a:latin typeface="Times New Roman" panose="02020603050405020304" pitchFamily="18" charset="0"/>
              </a:rPr>
              <a:t> (remove) from food, the food tastes as if is missing </a:t>
            </a:r>
            <a:r>
              <a:rPr lang="en-US" sz="3600" b="0" u="none" dirty="0" smtClean="0">
                <a:latin typeface="Times New Roman" panose="02020603050405020304" pitchFamily="18" charset="0"/>
              </a:rPr>
              <a:t>something.</a:t>
            </a:r>
            <a:endParaRPr lang="en-US" altLang="x-none" sz="3600" b="0" u="none" dirty="0">
              <a:latin typeface="Times New Roman" panose="02020603050405020304" pitchFamily="18" charset="0"/>
              <a:sym typeface="+mn-ea"/>
            </a:endParaRPr>
          </a:p>
          <a:p>
            <a:pPr>
              <a:lnSpc>
                <a:spcPct val="100000"/>
              </a:lnSpc>
              <a:spcBef>
                <a:spcPts val="0"/>
              </a:spcBef>
            </a:pPr>
            <a:r>
              <a:rPr lang="en-US" altLang="zh-CN" sz="3200" b="0" u="none" dirty="0">
                <a:latin typeface="Times New Roman" panose="02020603050405020304" pitchFamily="18" charset="0"/>
                <a:sym typeface="+mn-ea"/>
              </a:rPr>
              <a:t>2. </a:t>
            </a:r>
            <a:r>
              <a:rPr lang="en-US" altLang="zh-CN" sz="3600" b="0" u="none" dirty="0">
                <a:latin typeface="Times New Roman" panose="02020603050405020304" pitchFamily="18" charset="0"/>
                <a:sym typeface="+mn-ea"/>
              </a:rPr>
              <a:t>It was raining  when I</a:t>
            </a:r>
            <a:r>
              <a:rPr lang="en-US" altLang="x-none" sz="3600" b="0" u="none" dirty="0">
                <a:latin typeface="Times New Roman" panose="02020603050405020304" pitchFamily="18" charset="0"/>
                <a:sym typeface="+mn-ea"/>
              </a:rPr>
              <a:t> _______(</a:t>
            </a:r>
            <a:r>
              <a:rPr lang="en-US" altLang="zh-CN" sz="3600" b="0" u="none" dirty="0">
                <a:latin typeface="Times New Roman" panose="02020603050405020304" pitchFamily="18" charset="0"/>
                <a:sym typeface="+mn-ea"/>
              </a:rPr>
              <a:t>arrive</a:t>
            </a:r>
            <a:r>
              <a:rPr lang="en-US" altLang="x-none" sz="3600" b="0" u="none" dirty="0">
                <a:latin typeface="Times New Roman" panose="02020603050405020304" pitchFamily="18" charset="0"/>
                <a:sym typeface="+mn-ea"/>
              </a:rPr>
              <a:t>) </a:t>
            </a:r>
            <a:r>
              <a:rPr lang="en-US" altLang="zh-CN" sz="3600" b="0" u="none" dirty="0">
                <a:latin typeface="Times New Roman" panose="02020603050405020304" pitchFamily="18" charset="0"/>
                <a:sym typeface="+mn-ea"/>
              </a:rPr>
              <a:t>in Yangshuo just before </a:t>
            </a:r>
            <a:r>
              <a:rPr lang="en-US" altLang="zh-CN" sz="3600" b="0" u="none" dirty="0" smtClean="0">
                <a:latin typeface="Times New Roman" panose="02020603050405020304" pitchFamily="18" charset="0"/>
                <a:sym typeface="+mn-ea"/>
              </a:rPr>
              <a:t>dawn.</a:t>
            </a:r>
            <a:endParaRPr lang="en-US" altLang="x-none" sz="3600" b="0" u="none" dirty="0">
              <a:latin typeface="Times New Roman" panose="02020603050405020304" pitchFamily="18" charset="0"/>
            </a:endParaRPr>
          </a:p>
          <a:p>
            <a:pPr>
              <a:lnSpc>
                <a:spcPct val="70000"/>
              </a:lnSpc>
              <a:spcBef>
                <a:spcPct val="50000"/>
              </a:spcBef>
            </a:pPr>
            <a:r>
              <a:rPr lang="en-US" altLang="zh-CN" sz="3200" b="0" u="none" dirty="0">
                <a:latin typeface="Times New Roman" panose="02020603050405020304" pitchFamily="18" charset="0"/>
              </a:rPr>
              <a:t>3</a:t>
            </a:r>
            <a:r>
              <a:rPr lang="en-US" altLang="zh-CN" sz="3600" b="0" u="none" dirty="0">
                <a:latin typeface="Times New Roman" panose="02020603050405020304" pitchFamily="18" charset="0"/>
              </a:rPr>
              <a:t>.  He walked in as if he___________(buy) the </a:t>
            </a:r>
            <a:r>
              <a:rPr lang="en-US" altLang="zh-CN" sz="3600" b="0" u="none" dirty="0" smtClean="0">
                <a:latin typeface="Times New Roman" panose="02020603050405020304" pitchFamily="18" charset="0"/>
              </a:rPr>
              <a:t>school.</a:t>
            </a:r>
            <a:endParaRPr lang="en-US" altLang="zh-CN" sz="3600" b="0" u="none" dirty="0">
              <a:latin typeface="Times New Roman" panose="02020603050405020304" pitchFamily="18" charset="0"/>
            </a:endParaRPr>
          </a:p>
        </p:txBody>
      </p:sp>
      <p:sp>
        <p:nvSpPr>
          <p:cNvPr id="345091" name="Text Box 3"/>
          <p:cNvSpPr txBox="1"/>
          <p:nvPr/>
        </p:nvSpPr>
        <p:spPr>
          <a:xfrm>
            <a:off x="4888230" y="2442528"/>
            <a:ext cx="2592388"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arrived</a:t>
            </a:r>
            <a:endParaRPr lang="en-US" altLang="zh-CN" sz="3600" u="none">
              <a:solidFill>
                <a:srgbClr val="FF0000"/>
              </a:solidFill>
              <a:latin typeface="Times New Roman" panose="02020603050405020304" pitchFamily="18" charset="0"/>
            </a:endParaRPr>
          </a:p>
        </p:txBody>
      </p:sp>
      <p:sp>
        <p:nvSpPr>
          <p:cNvPr id="345094" name="Text Box 6"/>
          <p:cNvSpPr txBox="1"/>
          <p:nvPr/>
        </p:nvSpPr>
        <p:spPr>
          <a:xfrm>
            <a:off x="4264660" y="699135"/>
            <a:ext cx="2721610" cy="645160"/>
          </a:xfrm>
          <a:prstGeom prst="rect">
            <a:avLst/>
          </a:prstGeom>
          <a:noFill/>
          <a:ln w="9525">
            <a:noFill/>
          </a:ln>
        </p:spPr>
        <p:txBody>
          <a:bodyPr wrap="square">
            <a:spAutoFit/>
          </a:bodyPr>
          <a:lstStyle/>
          <a:p>
            <a:pPr>
              <a:spcBef>
                <a:spcPct val="50000"/>
              </a:spcBef>
            </a:pPr>
            <a:r>
              <a:rPr lang="en-US" altLang="zh-CN" sz="3600" u="none">
                <a:solidFill>
                  <a:srgbClr val="FF0000"/>
                </a:solidFill>
                <a:latin typeface="Times New Roman" panose="02020603050405020304" pitchFamily="18" charset="0"/>
              </a:rPr>
              <a:t>are removed</a:t>
            </a:r>
            <a:endParaRPr lang="en-US" altLang="zh-CN" sz="3600" u="none">
              <a:solidFill>
                <a:srgbClr val="FF0000"/>
              </a:solidFill>
              <a:latin typeface="Times New Roman" panose="02020603050405020304" pitchFamily="18" charset="0"/>
            </a:endParaRPr>
          </a:p>
        </p:txBody>
      </p:sp>
      <p:sp>
        <p:nvSpPr>
          <p:cNvPr id="2" name="Text Box 3"/>
          <p:cNvSpPr txBox="1"/>
          <p:nvPr/>
        </p:nvSpPr>
        <p:spPr>
          <a:xfrm>
            <a:off x="4888230" y="3631883"/>
            <a:ext cx="2592388"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had bought</a:t>
            </a:r>
            <a:endParaRPr lang="en-US" altLang="zh-CN" sz="3600" u="none">
              <a:solidFill>
                <a:srgbClr val="FF0000"/>
              </a:solidFill>
              <a:latin typeface="Times New Roman" panose="02020603050405020304" pitchFamily="18" charset="0"/>
            </a:endParaRPr>
          </a:p>
        </p:txBody>
      </p:sp>
      <p:sp>
        <p:nvSpPr>
          <p:cNvPr id="3" name="文本框 2"/>
          <p:cNvSpPr txBox="1"/>
          <p:nvPr/>
        </p:nvSpPr>
        <p:spPr>
          <a:xfrm>
            <a:off x="1586230" y="4955540"/>
            <a:ext cx="5217795" cy="645160"/>
          </a:xfrm>
          <a:prstGeom prst="rect">
            <a:avLst/>
          </a:prstGeom>
          <a:noFill/>
        </p:spPr>
        <p:txBody>
          <a:bodyPr wrap="square" rtlCol="0">
            <a:spAutoFit/>
          </a:bodyPr>
          <a:lstStyle/>
          <a:p>
            <a:r>
              <a:rPr lang="zh-CN" altLang="en-US" sz="3600">
                <a:solidFill>
                  <a:srgbClr val="FF0000"/>
                </a:solidFill>
              </a:rPr>
              <a:t>动词做谓语</a:t>
            </a:r>
            <a:endParaRPr lang="zh-CN" altLang="en-US" sz="3600">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5094">
                                            <p:txEl>
                                              <p:charRg st="0" end="8"/>
                                            </p:txEl>
                                          </p:spTgt>
                                        </p:tgtEl>
                                        <p:attrNameLst>
                                          <p:attrName>style.visibility</p:attrName>
                                        </p:attrNameLst>
                                      </p:cBhvr>
                                      <p:to>
                                        <p:strVal val="visible"/>
                                      </p:to>
                                    </p:set>
                                    <p:animEffect transition="in" filter="blinds(horizontal)">
                                      <p:cBhvr>
                                        <p:cTn id="7" dur="500"/>
                                        <p:tgtEl>
                                          <p:spTgt spid="345094">
                                            <p:txEl>
                                              <p:charRg st="0"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5091"/>
                                        </p:tgtEl>
                                        <p:attrNameLst>
                                          <p:attrName>style.visibility</p:attrName>
                                        </p:attrNameLst>
                                      </p:cBhvr>
                                      <p:to>
                                        <p:strVal val="visible"/>
                                      </p:to>
                                    </p:set>
                                    <p:animEffect transition="in" filter="blinds(horizontal)">
                                      <p:cBhvr>
                                        <p:cTn id="12" dur="500"/>
                                        <p:tgtEl>
                                          <p:spTgt spid="34509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9" name="Group 2"/>
          <p:cNvGrpSpPr/>
          <p:nvPr/>
        </p:nvGrpSpPr>
        <p:grpSpPr>
          <a:xfrm>
            <a:off x="106363" y="2093913"/>
            <a:ext cx="315912" cy="315912"/>
            <a:chOff x="0" y="0"/>
            <a:chExt cx="630237" cy="630238"/>
          </a:xfrm>
        </p:grpSpPr>
        <p:sp>
          <p:nvSpPr>
            <p:cNvPr id="12290" name="Oval 2"/>
            <p:cNvSpPr/>
            <p:nvPr/>
          </p:nvSpPr>
          <p:spPr>
            <a:xfrm>
              <a:off x="100012" y="98425"/>
              <a:ext cx="431800" cy="431800"/>
            </a:xfrm>
            <a:prstGeom prst="ellipse">
              <a:avLst/>
            </a:prstGeom>
            <a:solidFill>
              <a:srgbClr val="FF495A"/>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2291" name="Oval 3"/>
            <p:cNvSpPr/>
            <p:nvPr/>
          </p:nvSpPr>
          <p:spPr>
            <a:xfrm>
              <a:off x="0" y="0"/>
              <a:ext cx="630237" cy="630238"/>
            </a:xfrm>
            <a:prstGeom prst="ellipse">
              <a:avLst/>
            </a:prstGeom>
            <a:solidFill>
              <a:srgbClr val="FF495A">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
        <p:nvSpPr>
          <p:cNvPr id="12292" name="Oval 4"/>
          <p:cNvSpPr/>
          <p:nvPr/>
        </p:nvSpPr>
        <p:spPr>
          <a:xfrm>
            <a:off x="44450" y="914400"/>
            <a:ext cx="431800" cy="431800"/>
          </a:xfrm>
          <a:prstGeom prst="ellipse">
            <a:avLst/>
          </a:prstGeom>
          <a:solidFill>
            <a:srgbClr val="FDDF53"/>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nvGrpSpPr>
          <p:cNvPr id="12293" name="Group 7"/>
          <p:cNvGrpSpPr/>
          <p:nvPr/>
        </p:nvGrpSpPr>
        <p:grpSpPr>
          <a:xfrm>
            <a:off x="152400" y="4483100"/>
            <a:ext cx="314325" cy="314325"/>
            <a:chOff x="0" y="0"/>
            <a:chExt cx="630238" cy="630237"/>
          </a:xfrm>
        </p:grpSpPr>
        <p:sp>
          <p:nvSpPr>
            <p:cNvPr id="12294" name="Oval 6"/>
            <p:cNvSpPr/>
            <p:nvPr/>
          </p:nvSpPr>
          <p:spPr>
            <a:xfrm>
              <a:off x="98425" y="100012"/>
              <a:ext cx="431800" cy="431800"/>
            </a:xfrm>
            <a:prstGeom prst="ellipse">
              <a:avLst/>
            </a:prstGeom>
            <a:solidFill>
              <a:srgbClr val="51FF61"/>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2295" name="Oval 7"/>
            <p:cNvSpPr/>
            <p:nvPr/>
          </p:nvSpPr>
          <p:spPr>
            <a:xfrm>
              <a:off x="0" y="0"/>
              <a:ext cx="630238" cy="630237"/>
            </a:xfrm>
            <a:prstGeom prst="ellipse">
              <a:avLst/>
            </a:prstGeom>
            <a:solidFill>
              <a:srgbClr val="51FF61">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grpSp>
        <p:nvGrpSpPr>
          <p:cNvPr id="12296" name="Group 7"/>
          <p:cNvGrpSpPr/>
          <p:nvPr/>
        </p:nvGrpSpPr>
        <p:grpSpPr>
          <a:xfrm>
            <a:off x="103188" y="3224213"/>
            <a:ext cx="314325" cy="314325"/>
            <a:chOff x="0" y="0"/>
            <a:chExt cx="630238" cy="630237"/>
          </a:xfrm>
        </p:grpSpPr>
        <p:sp>
          <p:nvSpPr>
            <p:cNvPr id="12297" name="Oval 6"/>
            <p:cNvSpPr/>
            <p:nvPr/>
          </p:nvSpPr>
          <p:spPr>
            <a:xfrm>
              <a:off x="98425" y="100012"/>
              <a:ext cx="431800" cy="431800"/>
            </a:xfrm>
            <a:prstGeom prst="ellipse">
              <a:avLst/>
            </a:prstGeom>
            <a:solidFill>
              <a:srgbClr val="FFFF00"/>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2298" name="Oval 7"/>
            <p:cNvSpPr/>
            <p:nvPr/>
          </p:nvSpPr>
          <p:spPr>
            <a:xfrm>
              <a:off x="0" y="0"/>
              <a:ext cx="630238" cy="630237"/>
            </a:xfrm>
            <a:prstGeom prst="ellipse">
              <a:avLst/>
            </a:prstGeom>
            <a:solidFill>
              <a:srgbClr val="FFFF00">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
        <p:nvSpPr>
          <p:cNvPr id="12299" name="文本框 76838"/>
          <p:cNvSpPr txBox="1"/>
          <p:nvPr/>
        </p:nvSpPr>
        <p:spPr>
          <a:xfrm>
            <a:off x="22225" y="52388"/>
            <a:ext cx="4549775" cy="701675"/>
          </a:xfrm>
          <a:prstGeom prst="rect">
            <a:avLst/>
          </a:prstGeom>
          <a:solidFill>
            <a:srgbClr val="FFCC00"/>
          </a:solidFill>
          <a:ln w="9525">
            <a:noFill/>
          </a:ln>
        </p:spPr>
        <p:txBody>
          <a:bodyPr>
            <a:spAutoFit/>
          </a:bodyPr>
          <a:lstStyle/>
          <a:p>
            <a:pPr lvl="0">
              <a:spcBef>
                <a:spcPct val="50000"/>
              </a:spcBef>
            </a:pPr>
            <a:r>
              <a:rPr lang="zh-CN" altLang="en-US" sz="4000" b="1" dirty="0">
                <a:solidFill>
                  <a:srgbClr val="0000FF"/>
                </a:solidFill>
                <a:latin typeface="Arial" panose="020B0604020202020204" pitchFamily="34" charset="0"/>
                <a:ea typeface="宋体" panose="02010600030101010101" pitchFamily="2" charset="-122"/>
              </a:rPr>
              <a:t>有提示词（动词）</a:t>
            </a:r>
            <a:endParaRPr lang="zh-CN" altLang="en-US" sz="4000" b="1" dirty="0">
              <a:solidFill>
                <a:srgbClr val="0000FF"/>
              </a:solidFill>
              <a:latin typeface="Arial" panose="020B0604020202020204" pitchFamily="34" charset="0"/>
              <a:ea typeface="宋体" panose="02010600030101010101" pitchFamily="2" charset="-122"/>
            </a:endParaRPr>
          </a:p>
        </p:txBody>
      </p:sp>
      <p:sp>
        <p:nvSpPr>
          <p:cNvPr id="12300" name="矩形 16387"/>
          <p:cNvSpPr/>
          <p:nvPr/>
        </p:nvSpPr>
        <p:spPr>
          <a:xfrm rot="-10749505" flipV="1">
            <a:off x="180975" y="814388"/>
            <a:ext cx="8588375" cy="366712"/>
          </a:xfrm>
          <a:prstGeom prst="rect">
            <a:avLst/>
          </a:prstGeom>
          <a:noFill/>
          <a:ln w="9525">
            <a:noFill/>
          </a:ln>
        </p:spPr>
        <p:txBody>
          <a:bodyPr>
            <a:spAutoFit/>
          </a:bodyPr>
          <a:lstStyle/>
          <a:p>
            <a:pPr lvl="0"/>
            <a:r>
              <a:rPr lang="en-US" altLang="zh-CN">
                <a:latin typeface="Arial" panose="020B0604020202020204" pitchFamily="34" charset="0"/>
                <a:ea typeface="宋体" panose="02010600030101010101" pitchFamily="2" charset="-122"/>
              </a:rPr>
              <a:t> </a:t>
            </a:r>
            <a:endParaRPr lang="en-US" altLang="zh-CN">
              <a:latin typeface="Arial" panose="020B0604020202020204" pitchFamily="34" charset="0"/>
              <a:ea typeface="宋体" panose="02010600030101010101" pitchFamily="2" charset="-122"/>
            </a:endParaRPr>
          </a:p>
        </p:txBody>
      </p:sp>
      <p:sp>
        <p:nvSpPr>
          <p:cNvPr id="12301" name="文本框 16388"/>
          <p:cNvSpPr txBox="1"/>
          <p:nvPr/>
        </p:nvSpPr>
        <p:spPr>
          <a:xfrm>
            <a:off x="4211638" y="4846638"/>
            <a:ext cx="792162" cy="366712"/>
          </a:xfrm>
          <a:prstGeom prst="rect">
            <a:avLst/>
          </a:prstGeom>
          <a:noFill/>
          <a:ln w="9525">
            <a:noFill/>
          </a:ln>
        </p:spPr>
        <p:txBody>
          <a:bodyPr>
            <a:spAutoFit/>
          </a:bodyPr>
          <a:lstStyle/>
          <a:p>
            <a:pPr lvl="0">
              <a:spcBef>
                <a:spcPct val="50000"/>
              </a:spcBef>
            </a:pPr>
            <a:endParaRPr lang="zh-CN" altLang="en-US" dirty="0">
              <a:latin typeface="Arial" panose="020B0604020202020204" pitchFamily="34" charset="0"/>
              <a:ea typeface="宋体" panose="02010600030101010101" pitchFamily="2" charset="-122"/>
            </a:endParaRPr>
          </a:p>
        </p:txBody>
      </p:sp>
      <p:sp>
        <p:nvSpPr>
          <p:cNvPr id="12302" name="矩形 16389"/>
          <p:cNvSpPr/>
          <p:nvPr/>
        </p:nvSpPr>
        <p:spPr>
          <a:xfrm>
            <a:off x="250825" y="754063"/>
            <a:ext cx="8351838" cy="1189037"/>
          </a:xfrm>
          <a:prstGeom prst="rect">
            <a:avLst/>
          </a:prstGeom>
          <a:noFill/>
          <a:ln w="9525">
            <a:noFill/>
          </a:ln>
        </p:spPr>
        <p:txBody>
          <a:bodyPr anchor="ctr">
            <a:spAutoFit/>
          </a:bodyPr>
          <a:lstStyle/>
          <a:p>
            <a:pPr lvl="0"/>
            <a:r>
              <a:rPr lang="en-US" altLang="zh-CN" sz="3600">
                <a:latin typeface="Times New Roman" panose="02020603050405020304" pitchFamily="18" charset="0"/>
                <a:ea typeface="宋体" panose="02010600030101010101" pitchFamily="2" charset="-122"/>
              </a:rPr>
              <a:t>(1)He got interested in two theories _____ (explain) how cholera killed people.</a:t>
            </a:r>
            <a:endParaRPr lang="en-US" altLang="zh-CN" sz="3600">
              <a:latin typeface="Times New Roman" panose="02020603050405020304" pitchFamily="18" charset="0"/>
              <a:ea typeface="宋体" panose="02010600030101010101" pitchFamily="2" charset="-122"/>
            </a:endParaRPr>
          </a:p>
        </p:txBody>
      </p:sp>
      <p:sp>
        <p:nvSpPr>
          <p:cNvPr id="12303" name="矩形 16391"/>
          <p:cNvSpPr/>
          <p:nvPr/>
        </p:nvSpPr>
        <p:spPr>
          <a:xfrm>
            <a:off x="269875" y="1943259"/>
            <a:ext cx="8675688" cy="1188720"/>
          </a:xfrm>
          <a:prstGeom prst="rect">
            <a:avLst/>
          </a:prstGeom>
          <a:noFill/>
          <a:ln w="9525">
            <a:noFill/>
          </a:ln>
        </p:spPr>
        <p:txBody>
          <a:bodyPr anchor="ctr">
            <a:spAutoFit/>
          </a:bodyPr>
          <a:lstStyle/>
          <a:p>
            <a:pPr lvl="0"/>
            <a:r>
              <a:rPr lang="en-US" altLang="zh-CN" sz="3200">
                <a:latin typeface="Arial" panose="020B0604020202020204" pitchFamily="34" charset="0"/>
                <a:ea typeface="宋体" panose="02010600030101010101" pitchFamily="2" charset="-122"/>
              </a:rPr>
              <a:t>(2)</a:t>
            </a:r>
            <a:r>
              <a:rPr lang="en-US" altLang="zh-CN" sz="3600">
                <a:latin typeface="Arial" panose="020B0604020202020204" pitchFamily="34" charset="0"/>
                <a:ea typeface="宋体" panose="02010600030101010101" pitchFamily="2" charset="-122"/>
              </a:rPr>
              <a:t> </a:t>
            </a:r>
            <a:r>
              <a:rPr lang="en-US" altLang="zh-CN" sz="3600">
                <a:latin typeface="Times New Roman" panose="02020603050405020304" pitchFamily="18" charset="0"/>
                <a:ea typeface="宋体" panose="02010600030101010101" pitchFamily="2" charset="-122"/>
              </a:rPr>
              <a:t>I joined in a race ______ (host)  by the city sports club. </a:t>
            </a:r>
            <a:endParaRPr lang="en-US" altLang="zh-CN" sz="3600">
              <a:latin typeface="Times New Roman" panose="02020603050405020304" pitchFamily="18" charset="0"/>
              <a:ea typeface="宋体" panose="02010600030101010101" pitchFamily="2" charset="-122"/>
            </a:endParaRPr>
          </a:p>
        </p:txBody>
      </p:sp>
      <p:sp>
        <p:nvSpPr>
          <p:cNvPr id="16394" name="文本框 16393"/>
          <p:cNvSpPr txBox="1"/>
          <p:nvPr/>
        </p:nvSpPr>
        <p:spPr>
          <a:xfrm>
            <a:off x="6740525" y="830263"/>
            <a:ext cx="2879725" cy="517525"/>
          </a:xfrm>
          <a:prstGeom prst="rect">
            <a:avLst/>
          </a:prstGeom>
          <a:noFill/>
          <a:ln w="9525">
            <a:noFill/>
          </a:ln>
        </p:spPr>
        <p:txBody>
          <a:bodyPr>
            <a:spAutoFit/>
          </a:bodyPr>
          <a:lstStyle/>
          <a:p>
            <a:pPr lvl="0">
              <a:spcBef>
                <a:spcPct val="50000"/>
              </a:spcBef>
            </a:pPr>
            <a:r>
              <a:rPr lang="en-US" altLang="zh-CN" sz="2800" b="1">
                <a:solidFill>
                  <a:srgbClr val="0000FF"/>
                </a:solidFill>
                <a:latin typeface="Arial" panose="020B0604020202020204" pitchFamily="34" charset="0"/>
                <a:ea typeface="宋体" panose="02010600030101010101" pitchFamily="2" charset="-122"/>
              </a:rPr>
              <a:t>explaining</a:t>
            </a:r>
            <a:endParaRPr lang="en-US" altLang="zh-CN" sz="2800" b="1">
              <a:solidFill>
                <a:srgbClr val="0000FF"/>
              </a:solidFill>
              <a:latin typeface="Arial" panose="020B0604020202020204" pitchFamily="34" charset="0"/>
              <a:ea typeface="宋体" panose="02010600030101010101" pitchFamily="2" charset="-122"/>
            </a:endParaRPr>
          </a:p>
        </p:txBody>
      </p:sp>
      <p:sp>
        <p:nvSpPr>
          <p:cNvPr id="16396" name="文本框 16395"/>
          <p:cNvSpPr txBox="1"/>
          <p:nvPr/>
        </p:nvSpPr>
        <p:spPr>
          <a:xfrm>
            <a:off x="4385945" y="2019300"/>
            <a:ext cx="2127885" cy="518160"/>
          </a:xfrm>
          <a:prstGeom prst="rect">
            <a:avLst/>
          </a:prstGeom>
          <a:noFill/>
          <a:ln w="9525">
            <a:noFill/>
          </a:ln>
        </p:spPr>
        <p:txBody>
          <a:bodyPr wrap="square">
            <a:spAutoFit/>
          </a:bodyPr>
          <a:lstStyle/>
          <a:p>
            <a:pPr lvl="0">
              <a:spcBef>
                <a:spcPct val="50000"/>
              </a:spcBef>
            </a:pPr>
            <a:r>
              <a:rPr lang="en-US" altLang="zh-CN" sz="2800" b="1">
                <a:solidFill>
                  <a:srgbClr val="0000FF"/>
                </a:solidFill>
                <a:latin typeface="Arial" panose="020B0604020202020204" pitchFamily="34" charset="0"/>
                <a:ea typeface="宋体" panose="02010600030101010101" pitchFamily="2" charset="-122"/>
              </a:rPr>
              <a:t>hosted</a:t>
            </a:r>
            <a:endParaRPr lang="en-US" altLang="zh-CN" sz="2800" b="1">
              <a:solidFill>
                <a:srgbClr val="0000FF"/>
              </a:solidFill>
              <a:latin typeface="Arial" panose="020B0604020202020204" pitchFamily="34" charset="0"/>
              <a:ea typeface="宋体" panose="02010600030101010101" pitchFamily="2" charset="-122"/>
            </a:endParaRPr>
          </a:p>
        </p:txBody>
      </p:sp>
      <p:sp>
        <p:nvSpPr>
          <p:cNvPr id="12308" name="文本框 1"/>
          <p:cNvSpPr txBox="1"/>
          <p:nvPr/>
        </p:nvSpPr>
        <p:spPr>
          <a:xfrm>
            <a:off x="368300" y="3363595"/>
            <a:ext cx="8087995" cy="3636010"/>
          </a:xfrm>
          <a:prstGeom prst="rect">
            <a:avLst/>
          </a:prstGeom>
          <a:noFill/>
          <a:ln w="9525">
            <a:noFill/>
          </a:ln>
        </p:spPr>
        <p:txBody>
          <a:bodyPr wrap="square">
            <a:spAutoFit/>
            <a:scene3d>
              <a:camera prst="orthographicFront"/>
              <a:lightRig rig="soft" dir="t">
                <a:rot lat="0" lon="0" rev="15600000"/>
              </a:lightRig>
            </a:scene3d>
            <a:sp3d extrusionH="57150" prstMaterial="softEdge">
              <a:bevelT w="25400" h="38100"/>
            </a:sp3d>
          </a:bodyPr>
          <a:lstStyle/>
          <a:p>
            <a:pPr marL="609600" lvl="0" indent="-609600">
              <a:spcBef>
                <a:spcPct val="20000"/>
              </a:spcBef>
            </a:pPr>
            <a:r>
              <a:rPr lang="en-US" altLang="zh-CN" sz="3600">
                <a:solidFill>
                  <a:schemeClr val="accent4"/>
                </a:solidFill>
                <a:latin typeface="Times New Roman" panose="02020603050405020304" pitchFamily="18" charset="0"/>
                <a:ea typeface="宋体" panose="02010600030101010101" pitchFamily="2" charset="-122"/>
              </a:rPr>
              <a:t>(3)</a:t>
            </a:r>
            <a:r>
              <a:rPr lang="en-US" altLang="zh-CN" sz="3600" u="none">
                <a:solidFill>
                  <a:schemeClr val="accent4"/>
                </a:solidFill>
                <a:effectLst/>
                <a:latin typeface="Times New Roman" panose="02020603050405020304" pitchFamily="18" charset="0"/>
                <a:sym typeface="+mn-ea"/>
              </a:rPr>
              <a:t>It took years of   work__________(reduce ) the industrial pollution and clean the water.  </a:t>
            </a:r>
            <a:endParaRPr lang="en-US" altLang="zh-CN" sz="3600" u="none">
              <a:solidFill>
                <a:schemeClr val="accent4"/>
              </a:solidFill>
              <a:effectLst/>
              <a:latin typeface="Times New Roman" panose="02020603050405020304" pitchFamily="18" charset="0"/>
              <a:sym typeface="+mn-ea"/>
            </a:endParaRPr>
          </a:p>
          <a:p>
            <a:pPr marL="609600" lvl="0" indent="-609600">
              <a:spcBef>
                <a:spcPct val="20000"/>
              </a:spcBef>
            </a:pPr>
            <a:r>
              <a:rPr lang="en-US" altLang="zh-CN" sz="3600" u="none">
                <a:solidFill>
                  <a:schemeClr val="accent4"/>
                </a:solidFill>
                <a:effectLst/>
                <a:latin typeface="Times New Roman" panose="02020603050405020304" pitchFamily="18" charset="0"/>
                <a:sym typeface="+mn-ea"/>
              </a:rPr>
              <a:t>                                               </a:t>
            </a:r>
            <a:endParaRPr lang="en-US" altLang="zh-CN" sz="3600" b="0" u="none">
              <a:solidFill>
                <a:schemeClr val="accent4"/>
              </a:solidFill>
              <a:latin typeface="Times New Roman" panose="02020603050405020304" pitchFamily="18" charset="0"/>
            </a:endParaRPr>
          </a:p>
          <a:p>
            <a:pPr marL="609600" lvl="0" indent="-609600">
              <a:spcBef>
                <a:spcPct val="20000"/>
              </a:spcBef>
            </a:pPr>
            <a:endParaRPr lang="en-US" altLang="zh-CN" sz="3600" b="0" u="none">
              <a:solidFill>
                <a:schemeClr val="accent4"/>
              </a:solidFill>
              <a:latin typeface="Times New Roman" panose="02020603050405020304" pitchFamily="18" charset="0"/>
              <a:ea typeface="宋体" panose="02010600030101010101" pitchFamily="2" charset="-122"/>
            </a:endParaRPr>
          </a:p>
        </p:txBody>
      </p:sp>
      <p:sp>
        <p:nvSpPr>
          <p:cNvPr id="12310" name="文本框 71682"/>
          <p:cNvSpPr txBox="1"/>
          <p:nvPr/>
        </p:nvSpPr>
        <p:spPr>
          <a:xfrm>
            <a:off x="4740275" y="222250"/>
            <a:ext cx="3384550" cy="512763"/>
          </a:xfrm>
          <a:prstGeom prst="rect">
            <a:avLst/>
          </a:prstGeom>
          <a:noFill/>
          <a:ln w="9525">
            <a:noFill/>
          </a:ln>
        </p:spPr>
        <p:txBody>
          <a:bodyPr>
            <a:spAutoFit/>
          </a:bodyPr>
          <a:lstStyle/>
          <a:p>
            <a:pPr lvl="0">
              <a:lnSpc>
                <a:spcPct val="55000"/>
              </a:lnSpc>
              <a:spcBef>
                <a:spcPct val="50000"/>
              </a:spcBef>
            </a:pPr>
            <a:r>
              <a:rPr lang="zh-CN" altLang="en-US" sz="3200" b="1">
                <a:solidFill>
                  <a:schemeClr val="accent2"/>
                </a:solidFill>
                <a:latin typeface="华文新魏" panose="02010800040101010101" pitchFamily="2" charset="-122"/>
                <a:ea typeface="华文新魏" panose="02010800040101010101" pitchFamily="2" charset="-122"/>
              </a:rPr>
              <a:t>找动词，找连词</a:t>
            </a:r>
            <a:endParaRPr lang="zh-CN" altLang="en-US" sz="3200" b="1">
              <a:solidFill>
                <a:schemeClr val="accent2"/>
              </a:solidFill>
              <a:latin typeface="华文新魏" panose="02010800040101010101" pitchFamily="2" charset="-122"/>
              <a:ea typeface="华文新魏" panose="02010800040101010101" pitchFamily="2" charset="-122"/>
            </a:endParaRPr>
          </a:p>
        </p:txBody>
      </p:sp>
      <p:sp>
        <p:nvSpPr>
          <p:cNvPr id="13331" name="文本框 71682"/>
          <p:cNvSpPr txBox="1"/>
          <p:nvPr/>
        </p:nvSpPr>
        <p:spPr>
          <a:xfrm>
            <a:off x="4892675" y="5437188"/>
            <a:ext cx="3937000" cy="1354137"/>
          </a:xfrm>
          <a:prstGeom prst="rect">
            <a:avLst/>
          </a:prstGeom>
          <a:noFill/>
          <a:ln w="9525">
            <a:noFill/>
          </a:ln>
        </p:spPr>
        <p:txBody>
          <a:bodyPr>
            <a:spAutoFit/>
          </a:bodyPr>
          <a:lstStyle/>
          <a:p>
            <a:pPr lvl="0">
              <a:lnSpc>
                <a:spcPct val="55000"/>
              </a:lnSpc>
              <a:spcBef>
                <a:spcPct val="50000"/>
              </a:spcBef>
            </a:pPr>
            <a:r>
              <a:rPr lang="zh-CN" altLang="en-US" sz="2800" b="1">
                <a:solidFill>
                  <a:schemeClr val="accent2"/>
                </a:solidFill>
                <a:latin typeface="华文新魏" panose="02010800040101010101" pitchFamily="2" charset="-122"/>
                <a:ea typeface="华文新魏" panose="02010800040101010101" pitchFamily="2" charset="-122"/>
              </a:rPr>
              <a:t>无动词，加动词</a:t>
            </a:r>
            <a:endParaRPr lang="zh-CN" altLang="en-US" sz="2800" b="1">
              <a:solidFill>
                <a:schemeClr val="accent2"/>
              </a:solidFill>
              <a:latin typeface="华文新魏" panose="02010800040101010101" pitchFamily="2" charset="-122"/>
              <a:ea typeface="华文新魏" panose="02010800040101010101" pitchFamily="2" charset="-122"/>
            </a:endParaRPr>
          </a:p>
          <a:p>
            <a:pPr lvl="0">
              <a:lnSpc>
                <a:spcPct val="55000"/>
              </a:lnSpc>
              <a:spcBef>
                <a:spcPct val="50000"/>
              </a:spcBef>
            </a:pPr>
            <a:r>
              <a:rPr lang="zh-CN" altLang="en-US" sz="2800" b="1">
                <a:solidFill>
                  <a:schemeClr val="accent2"/>
                </a:solidFill>
                <a:latin typeface="华文新魏" panose="02010800040101010101" pitchFamily="2" charset="-122"/>
                <a:ea typeface="华文新魏" panose="02010800040101010101" pitchFamily="2" charset="-122"/>
              </a:rPr>
              <a:t>有动有连，再加动词</a:t>
            </a:r>
            <a:endParaRPr lang="zh-CN" altLang="en-US" sz="2800" b="1">
              <a:solidFill>
                <a:schemeClr val="accent2"/>
              </a:solidFill>
              <a:latin typeface="华文新魏" panose="02010800040101010101" pitchFamily="2" charset="-122"/>
              <a:ea typeface="华文新魏" panose="02010800040101010101" pitchFamily="2" charset="-122"/>
            </a:endParaRPr>
          </a:p>
          <a:p>
            <a:pPr lvl="0">
              <a:lnSpc>
                <a:spcPct val="55000"/>
              </a:lnSpc>
              <a:spcBef>
                <a:spcPct val="50000"/>
              </a:spcBef>
            </a:pPr>
            <a:r>
              <a:rPr lang="zh-CN" altLang="en-US" sz="2800" b="1">
                <a:solidFill>
                  <a:schemeClr val="accent2"/>
                </a:solidFill>
                <a:latin typeface="华文新魏" panose="02010800040101010101" pitchFamily="2" charset="-122"/>
                <a:ea typeface="华文新魏" panose="02010800040101010101" pitchFamily="2" charset="-122"/>
              </a:rPr>
              <a:t>有动无连，再加非谓语</a:t>
            </a:r>
            <a:endParaRPr lang="zh-CN" altLang="en-US" sz="2800" b="1">
              <a:solidFill>
                <a:schemeClr val="accent2"/>
              </a:solidFill>
              <a:latin typeface="华文新魏" panose="02010800040101010101" pitchFamily="2" charset="-122"/>
              <a:ea typeface="华文新魏" panose="02010800040101010101" pitchFamily="2" charset="-122"/>
            </a:endParaRPr>
          </a:p>
        </p:txBody>
      </p:sp>
      <p:sp>
        <p:nvSpPr>
          <p:cNvPr id="3" name="文本框 2"/>
          <p:cNvSpPr txBox="1"/>
          <p:nvPr/>
        </p:nvSpPr>
        <p:spPr>
          <a:xfrm>
            <a:off x="201295" y="5998210"/>
            <a:ext cx="5217795" cy="645160"/>
          </a:xfrm>
          <a:prstGeom prst="rect">
            <a:avLst/>
          </a:prstGeom>
          <a:noFill/>
        </p:spPr>
        <p:txBody>
          <a:bodyPr wrap="square" rtlCol="0">
            <a:spAutoFit/>
          </a:bodyPr>
          <a:lstStyle/>
          <a:p>
            <a:r>
              <a:rPr lang="zh-CN" altLang="en-US" sz="3600">
                <a:solidFill>
                  <a:srgbClr val="FF0000"/>
                </a:solidFill>
              </a:rPr>
              <a:t>动词做非谓语</a:t>
            </a:r>
            <a:endParaRPr lang="zh-CN" altLang="en-US" sz="360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31"/>
                                        </p:tgtEl>
                                        <p:attrNameLst>
                                          <p:attrName>style.visibility</p:attrName>
                                        </p:attrNameLst>
                                      </p:cBhvr>
                                      <p:to>
                                        <p:strVal val="visible"/>
                                      </p:to>
                                    </p:set>
                                    <p:anim calcmode="lin" valueType="num">
                                      <p:cBhvr additive="base">
                                        <p:cTn id="7" dur="500" fill="hold"/>
                                        <p:tgtEl>
                                          <p:spTgt spid="13331"/>
                                        </p:tgtEl>
                                        <p:attrNameLst>
                                          <p:attrName>ppt_x</p:attrName>
                                        </p:attrNameLst>
                                      </p:cBhvr>
                                      <p:tavLst>
                                        <p:tav tm="0">
                                          <p:val>
                                            <p:strVal val="#ppt_x"/>
                                          </p:val>
                                        </p:tav>
                                        <p:tav tm="100000">
                                          <p:val>
                                            <p:strVal val="#ppt_x"/>
                                          </p:val>
                                        </p:tav>
                                      </p:tavLst>
                                    </p:anim>
                                    <p:anim calcmode="lin" valueType="num">
                                      <p:cBhvr additive="base">
                                        <p:cTn id="8" dur="500" fill="hold"/>
                                        <p:tgtEl>
                                          <p:spTgt spid="133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94"/>
                                        </p:tgtEl>
                                        <p:attrNameLst>
                                          <p:attrName>style.visibility</p:attrName>
                                        </p:attrNameLst>
                                      </p:cBhvr>
                                      <p:to>
                                        <p:strVal val="visible"/>
                                      </p:to>
                                    </p:set>
                                    <p:anim calcmode="lin" valueType="num">
                                      <p:cBhvr>
                                        <p:cTn id="13" dur="500" fill="hold"/>
                                        <p:tgtEl>
                                          <p:spTgt spid="16394"/>
                                        </p:tgtEl>
                                        <p:attrNameLst>
                                          <p:attrName>ppt_x</p:attrName>
                                        </p:attrNameLst>
                                      </p:cBhvr>
                                      <p:tavLst>
                                        <p:tav tm="0">
                                          <p:val>
                                            <p:strVal val="#ppt_x"/>
                                          </p:val>
                                        </p:tav>
                                        <p:tav tm="100000">
                                          <p:val>
                                            <p:strVal val="#ppt_x"/>
                                          </p:val>
                                        </p:tav>
                                      </p:tavLst>
                                    </p:anim>
                                    <p:anim calcmode="lin" valueType="num">
                                      <p:cBhvr>
                                        <p:cTn id="14" dur="500" fill="hold"/>
                                        <p:tgtEl>
                                          <p:spTgt spid="163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96"/>
                                        </p:tgtEl>
                                        <p:attrNameLst>
                                          <p:attrName>style.visibility</p:attrName>
                                        </p:attrNameLst>
                                      </p:cBhvr>
                                      <p:to>
                                        <p:strVal val="visible"/>
                                      </p:to>
                                    </p:set>
                                    <p:anim calcmode="lin" valueType="num">
                                      <p:cBhvr>
                                        <p:cTn id="19" dur="500" fill="hold"/>
                                        <p:tgtEl>
                                          <p:spTgt spid="16396"/>
                                        </p:tgtEl>
                                        <p:attrNameLst>
                                          <p:attrName>ppt_x</p:attrName>
                                        </p:attrNameLst>
                                      </p:cBhvr>
                                      <p:tavLst>
                                        <p:tav tm="0">
                                          <p:val>
                                            <p:strVal val="#ppt_x"/>
                                          </p:val>
                                        </p:tav>
                                        <p:tav tm="100000">
                                          <p:val>
                                            <p:strVal val="#ppt_x"/>
                                          </p:val>
                                        </p:tav>
                                      </p:tavLst>
                                    </p:anim>
                                    <p:anim calcmode="lin" valueType="num">
                                      <p:cBhvr>
                                        <p:cTn id="20" dur="500" fill="hold"/>
                                        <p:tgtEl>
                                          <p:spTgt spid="1639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p:bldP spid="16396" grpId="0"/>
      <p:bldP spid="13331"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Text Box 2"/>
          <p:cNvSpPr txBox="1"/>
          <p:nvPr/>
        </p:nvSpPr>
        <p:spPr>
          <a:xfrm>
            <a:off x="250825" y="190500"/>
            <a:ext cx="8893175" cy="6837680"/>
          </a:xfrm>
          <a:prstGeom prst="rect">
            <a:avLst/>
          </a:prstGeom>
          <a:noFill/>
          <a:ln w="9525">
            <a:noFill/>
          </a:ln>
        </p:spPr>
        <p:txBody>
          <a:bodyPr>
            <a:spAutoFit/>
          </a:bodyPr>
          <a:lstStyle/>
          <a:p>
            <a:pPr>
              <a:lnSpc>
                <a:spcPct val="80000"/>
              </a:lnSpc>
              <a:spcBef>
                <a:spcPct val="50000"/>
              </a:spcBef>
            </a:pPr>
            <a:r>
              <a:rPr lang="zh-CN" altLang="en-US" sz="3600" u="none" dirty="0">
                <a:latin typeface="Times New Roman" panose="02020603050405020304" pitchFamily="18" charset="0"/>
              </a:rPr>
              <a:t>抢分必备：</a:t>
            </a:r>
            <a:r>
              <a:rPr lang="zh-CN" altLang="en-US" sz="3600" u="none" dirty="0">
                <a:solidFill>
                  <a:srgbClr val="FF0066"/>
                </a:solidFill>
                <a:latin typeface="Times New Roman" panose="02020603050405020304" pitchFamily="18" charset="0"/>
              </a:rPr>
              <a:t>给出了动词的提示</a:t>
            </a:r>
            <a:endParaRPr lang="en-US" altLang="zh-CN" sz="3600" u="none" dirty="0">
              <a:solidFill>
                <a:srgbClr val="FF0066"/>
              </a:solidFill>
              <a:latin typeface="Times New Roman" panose="02020603050405020304" pitchFamily="18" charset="0"/>
            </a:endParaRPr>
          </a:p>
          <a:p>
            <a:pPr>
              <a:lnSpc>
                <a:spcPct val="80000"/>
              </a:lnSpc>
              <a:spcBef>
                <a:spcPct val="50000"/>
              </a:spcBef>
            </a:pPr>
            <a:r>
              <a:rPr lang="zh-CN" altLang="en-US" sz="3000" b="0" u="none" dirty="0">
                <a:latin typeface="Times New Roman" panose="02020603050405020304" pitchFamily="18" charset="0"/>
              </a:rPr>
              <a:t>首先要确定是</a:t>
            </a:r>
            <a:r>
              <a:rPr lang="zh-CN" altLang="en-US" sz="3000" b="0" dirty="0">
                <a:latin typeface="Times New Roman" panose="02020603050405020304" pitchFamily="18" charset="0"/>
              </a:rPr>
              <a:t>                      </a:t>
            </a:r>
            <a:r>
              <a:rPr lang="zh-CN" altLang="en-US" sz="3000" b="0" u="none" dirty="0">
                <a:latin typeface="Times New Roman" panose="02020603050405020304" pitchFamily="18" charset="0"/>
              </a:rPr>
              <a:t>还是</a:t>
            </a:r>
            <a:r>
              <a:rPr lang="zh-CN" altLang="en-US" sz="3000" b="0" dirty="0">
                <a:latin typeface="Times New Roman" panose="02020603050405020304" pitchFamily="18" charset="0"/>
              </a:rPr>
              <a:t>                          </a:t>
            </a:r>
            <a:r>
              <a:rPr lang="zh-CN" altLang="en-US" sz="3000" b="0" u="none" dirty="0">
                <a:latin typeface="Times New Roman" panose="02020603050405020304" pitchFamily="18" charset="0"/>
              </a:rPr>
              <a:t>。</a:t>
            </a:r>
            <a:endParaRPr lang="zh-CN" altLang="en-US" sz="3000" b="0" u="none" dirty="0">
              <a:latin typeface="Times New Roman" panose="02020603050405020304" pitchFamily="18" charset="0"/>
            </a:endParaRPr>
          </a:p>
          <a:p>
            <a:pPr>
              <a:lnSpc>
                <a:spcPct val="80000"/>
              </a:lnSpc>
              <a:spcBef>
                <a:spcPct val="50000"/>
              </a:spcBef>
            </a:pPr>
            <a:r>
              <a:rPr lang="zh-CN" altLang="en-US" sz="3000" b="0" u="none" dirty="0">
                <a:latin typeface="Times New Roman" panose="02020603050405020304" pitchFamily="18" charset="0"/>
              </a:rPr>
              <a:t>若句中缺谓语动词，所给的动词就是谓语动词</a:t>
            </a:r>
            <a:r>
              <a:rPr lang="zh-CN" altLang="en-US" sz="3000" dirty="0">
                <a:solidFill>
                  <a:srgbClr val="FF0066"/>
                </a:solidFill>
                <a:latin typeface="Times New Roman" panose="02020603050405020304" pitchFamily="18" charset="0"/>
              </a:rPr>
              <a:t>（           </a:t>
            </a:r>
            <a:r>
              <a:rPr lang="en-US" altLang="zh-CN" sz="3000">
                <a:solidFill>
                  <a:srgbClr val="FF0066"/>
                </a:solidFill>
                <a:latin typeface="Times New Roman" panose="02020603050405020304" pitchFamily="18" charset="0"/>
              </a:rPr>
              <a:t>,</a:t>
            </a:r>
            <a:r>
              <a:rPr lang="en-US" altLang="zh-CN" sz="3000" u="none">
                <a:solidFill>
                  <a:srgbClr val="FF0066"/>
                </a:solidFill>
                <a:latin typeface="Times New Roman" panose="02020603050405020304" pitchFamily="18" charset="0"/>
              </a:rPr>
              <a:t> </a:t>
            </a:r>
            <a:r>
              <a:rPr lang="en-US" altLang="zh-CN" sz="3000">
                <a:solidFill>
                  <a:srgbClr val="FF0066"/>
                </a:solidFill>
                <a:latin typeface="Times New Roman" panose="02020603050405020304" pitchFamily="18" charset="0"/>
              </a:rPr>
              <a:t>           </a:t>
            </a:r>
            <a:r>
              <a:rPr lang="zh-CN" altLang="en-US" sz="3000" u="none" dirty="0">
                <a:solidFill>
                  <a:srgbClr val="FF0066"/>
                </a:solidFill>
                <a:latin typeface="Times New Roman" panose="02020603050405020304" pitchFamily="18" charset="0"/>
              </a:rPr>
              <a:t>， </a:t>
            </a:r>
            <a:r>
              <a:rPr lang="zh-CN" altLang="en-US" sz="3000" dirty="0">
                <a:solidFill>
                  <a:srgbClr val="FF0066"/>
                </a:solidFill>
                <a:latin typeface="Times New Roman" panose="02020603050405020304" pitchFamily="18" charset="0"/>
              </a:rPr>
              <a:t>             </a:t>
            </a:r>
            <a:r>
              <a:rPr lang="zh-CN" altLang="en-US" sz="3000" u="none" dirty="0">
                <a:solidFill>
                  <a:srgbClr val="FF0066"/>
                </a:solidFill>
                <a:latin typeface="Times New Roman" panose="02020603050405020304" pitchFamily="18" charset="0"/>
              </a:rPr>
              <a:t>， </a:t>
            </a:r>
            <a:r>
              <a:rPr lang="zh-CN" altLang="en-US" sz="3000" dirty="0">
                <a:solidFill>
                  <a:srgbClr val="FF0066"/>
                </a:solidFill>
                <a:latin typeface="Times New Roman" panose="02020603050405020304" pitchFamily="18" charset="0"/>
              </a:rPr>
              <a:t>                           </a:t>
            </a:r>
            <a:r>
              <a:rPr lang="zh-CN" altLang="en-US" sz="3000" u="none" dirty="0">
                <a:solidFill>
                  <a:srgbClr val="FF0066"/>
                </a:solidFill>
                <a:latin typeface="Times New Roman" panose="02020603050405020304" pitchFamily="18" charset="0"/>
              </a:rPr>
              <a:t>）。</a:t>
            </a:r>
            <a:endParaRPr lang="zh-CN" altLang="en-US" sz="3000" u="none" dirty="0">
              <a:solidFill>
                <a:srgbClr val="FF0066"/>
              </a:solidFill>
              <a:latin typeface="Times New Roman" panose="02020603050405020304" pitchFamily="18" charset="0"/>
            </a:endParaRPr>
          </a:p>
          <a:p>
            <a:pPr>
              <a:lnSpc>
                <a:spcPct val="80000"/>
              </a:lnSpc>
              <a:spcBef>
                <a:spcPct val="50000"/>
              </a:spcBef>
            </a:pPr>
            <a:r>
              <a:rPr lang="zh-CN" altLang="en-US" sz="3000" b="0" u="none" dirty="0">
                <a:latin typeface="Times New Roman" panose="02020603050405020304" pitchFamily="18" charset="0"/>
              </a:rPr>
              <a:t>若句中不缺谓语动词，所给的动词就是非谓语动词</a:t>
            </a:r>
            <a:r>
              <a:rPr lang="zh-CN" altLang="en-US" sz="3200" u="none" dirty="0">
                <a:solidFill>
                  <a:srgbClr val="FF0066"/>
                </a:solidFill>
                <a:latin typeface="Times New Roman" panose="02020603050405020304" pitchFamily="18" charset="0"/>
              </a:rPr>
              <a:t>（</a:t>
            </a:r>
            <a:r>
              <a:rPr lang="en-US" altLang="zh-CN" sz="3200" u="none">
                <a:solidFill>
                  <a:srgbClr val="FF0066"/>
                </a:solidFill>
                <a:latin typeface="Times New Roman" panose="02020603050405020304" pitchFamily="18" charset="0"/>
              </a:rPr>
              <a:t>V-</a:t>
            </a:r>
            <a:r>
              <a:rPr lang="en-US" altLang="zh-CN" sz="3200" u="none" err="1">
                <a:solidFill>
                  <a:srgbClr val="FF0066"/>
                </a:solidFill>
                <a:latin typeface="Times New Roman" panose="02020603050405020304" pitchFamily="18" charset="0"/>
              </a:rPr>
              <a:t>ing</a:t>
            </a:r>
            <a:r>
              <a:rPr lang="en-US" altLang="zh-CN" sz="3200" u="none">
                <a:solidFill>
                  <a:srgbClr val="FF0066"/>
                </a:solidFill>
                <a:latin typeface="Times New Roman" panose="02020603050405020304" pitchFamily="18" charset="0"/>
              </a:rPr>
              <a:t>, V-</a:t>
            </a:r>
            <a:r>
              <a:rPr lang="en-US" altLang="zh-CN" sz="3200" u="none" err="1">
                <a:solidFill>
                  <a:srgbClr val="FF0066"/>
                </a:solidFill>
                <a:latin typeface="Times New Roman" panose="02020603050405020304" pitchFamily="18" charset="0"/>
              </a:rPr>
              <a:t>ed</a:t>
            </a:r>
            <a:r>
              <a:rPr lang="en-US" altLang="zh-CN" sz="3200" u="none">
                <a:solidFill>
                  <a:srgbClr val="FF0066"/>
                </a:solidFill>
                <a:latin typeface="Times New Roman" panose="02020603050405020304" pitchFamily="18" charset="0"/>
              </a:rPr>
              <a:t>, V-to do</a:t>
            </a:r>
            <a:r>
              <a:rPr lang="zh-CN" altLang="en-US" sz="3200" u="none" dirty="0">
                <a:solidFill>
                  <a:srgbClr val="FF0066"/>
                </a:solidFill>
                <a:latin typeface="Times New Roman" panose="02020603050405020304" pitchFamily="18" charset="0"/>
              </a:rPr>
              <a:t>）：</a:t>
            </a:r>
            <a:endParaRPr lang="zh-CN" altLang="en-US" sz="3200" u="none" dirty="0">
              <a:solidFill>
                <a:srgbClr val="FF0066"/>
              </a:solidFill>
              <a:latin typeface="Times New Roman" panose="02020603050405020304" pitchFamily="18" charset="0"/>
            </a:endParaRPr>
          </a:p>
          <a:p>
            <a:pPr>
              <a:lnSpc>
                <a:spcPct val="80000"/>
              </a:lnSpc>
              <a:spcBef>
                <a:spcPct val="50000"/>
              </a:spcBef>
            </a:pPr>
            <a:r>
              <a:rPr lang="en-US" altLang="zh-CN" sz="3000" b="0" u="none">
                <a:latin typeface="Times New Roman" panose="02020603050405020304" pitchFamily="18" charset="0"/>
              </a:rPr>
              <a:t>V-</a:t>
            </a:r>
            <a:r>
              <a:rPr lang="en-US" altLang="zh-CN" sz="3000" b="0" u="none" err="1">
                <a:latin typeface="Times New Roman" panose="02020603050405020304" pitchFamily="18" charset="0"/>
              </a:rPr>
              <a:t>ing</a:t>
            </a:r>
            <a:r>
              <a:rPr lang="zh-CN" altLang="en-US" sz="3000" b="0" u="none" dirty="0">
                <a:latin typeface="Times New Roman" panose="02020603050405020304" pitchFamily="18" charset="0"/>
              </a:rPr>
              <a:t>表主动，进行或介词之后</a:t>
            </a:r>
            <a:endParaRPr lang="zh-CN" altLang="en-US" sz="3000" b="0" u="none" dirty="0">
              <a:latin typeface="Times New Roman" panose="02020603050405020304" pitchFamily="18" charset="0"/>
            </a:endParaRPr>
          </a:p>
          <a:p>
            <a:pPr>
              <a:lnSpc>
                <a:spcPct val="80000"/>
              </a:lnSpc>
              <a:spcBef>
                <a:spcPct val="50000"/>
              </a:spcBef>
            </a:pPr>
            <a:r>
              <a:rPr lang="en-US" altLang="zh-CN" sz="3000" b="0" u="none">
                <a:latin typeface="Times New Roman" panose="02020603050405020304" pitchFamily="18" charset="0"/>
              </a:rPr>
              <a:t>V-</a:t>
            </a:r>
            <a:r>
              <a:rPr lang="en-US" altLang="zh-CN" sz="3000" b="0" u="none" err="1">
                <a:latin typeface="Times New Roman" panose="02020603050405020304" pitchFamily="18" charset="0"/>
              </a:rPr>
              <a:t>ed</a:t>
            </a:r>
            <a:r>
              <a:rPr lang="zh-CN" altLang="en-US" sz="3000" b="0" u="none" dirty="0">
                <a:latin typeface="Times New Roman" panose="02020603050405020304" pitchFamily="18" charset="0"/>
              </a:rPr>
              <a:t>表被动，完成</a:t>
            </a:r>
            <a:endParaRPr lang="zh-CN" altLang="en-US" sz="3000" b="0" u="none" dirty="0">
              <a:latin typeface="Times New Roman" panose="02020603050405020304" pitchFamily="18" charset="0"/>
            </a:endParaRPr>
          </a:p>
          <a:p>
            <a:pPr>
              <a:lnSpc>
                <a:spcPct val="80000"/>
              </a:lnSpc>
              <a:spcBef>
                <a:spcPct val="50000"/>
              </a:spcBef>
            </a:pPr>
            <a:r>
              <a:rPr lang="en-US" altLang="zh-CN" sz="3000" b="0" u="none">
                <a:latin typeface="Times New Roman" panose="02020603050405020304" pitchFamily="18" charset="0"/>
              </a:rPr>
              <a:t>V-to do</a:t>
            </a:r>
            <a:r>
              <a:rPr lang="zh-CN" altLang="en-US" sz="3000" b="0" u="none" dirty="0">
                <a:latin typeface="Times New Roman" panose="02020603050405020304" pitchFamily="18" charset="0"/>
              </a:rPr>
              <a:t>表主动，将来，目的状语，结果状语，形容词后的状语</a:t>
            </a:r>
            <a:endParaRPr lang="zh-CN" altLang="en-US" sz="3000" b="0" u="none" dirty="0">
              <a:latin typeface="Times New Roman" panose="02020603050405020304" pitchFamily="18" charset="0"/>
            </a:endParaRPr>
          </a:p>
          <a:p>
            <a:pPr>
              <a:lnSpc>
                <a:spcPct val="80000"/>
              </a:lnSpc>
            </a:pPr>
            <a:endParaRPr lang="zh-CN" altLang="en-US" sz="3000" u="none" dirty="0">
              <a:latin typeface="Times New Roman" panose="02020603050405020304" pitchFamily="18" charset="0"/>
            </a:endParaRPr>
          </a:p>
          <a:p>
            <a:pPr>
              <a:lnSpc>
                <a:spcPct val="80000"/>
              </a:lnSpc>
            </a:pPr>
            <a:r>
              <a:rPr lang="zh-CN" altLang="en-US" sz="3000" b="0" u="none" dirty="0">
                <a:latin typeface="Times New Roman" panose="02020603050405020304" pitchFamily="18" charset="0"/>
              </a:rPr>
              <a:t>有时也要根据句式搭配来确定</a:t>
            </a:r>
            <a:r>
              <a:rPr lang="en-US" altLang="zh-CN" sz="3000" b="0" u="none">
                <a:latin typeface="Times New Roman" panose="02020603050405020304" pitchFamily="18" charset="0"/>
              </a:rPr>
              <a:t>,</a:t>
            </a:r>
            <a:r>
              <a:rPr lang="zh-CN" altLang="en-US" sz="3000" b="0" u="none" dirty="0">
                <a:latin typeface="Times New Roman" panose="02020603050405020304" pitchFamily="18" charset="0"/>
              </a:rPr>
              <a:t>如</a:t>
            </a:r>
            <a:r>
              <a:rPr lang="en-US" altLang="zh-CN" sz="3000" u="none">
                <a:solidFill>
                  <a:srgbClr val="FF0066"/>
                </a:solidFill>
                <a:latin typeface="Times New Roman" panose="02020603050405020304" pitchFamily="18" charset="0"/>
              </a:rPr>
              <a:t>see/hear/ notice sb. do/doing </a:t>
            </a:r>
            <a:r>
              <a:rPr lang="en-US" altLang="zh-CN" sz="3000" u="none" err="1">
                <a:solidFill>
                  <a:srgbClr val="FF0066"/>
                </a:solidFill>
                <a:latin typeface="Times New Roman" panose="02020603050405020304" pitchFamily="18" charset="0"/>
              </a:rPr>
              <a:t>sth</a:t>
            </a:r>
            <a:r>
              <a:rPr lang="en-US" altLang="zh-CN" sz="3000" u="none">
                <a:solidFill>
                  <a:srgbClr val="FF0066"/>
                </a:solidFill>
                <a:latin typeface="Times New Roman" panose="02020603050405020304" pitchFamily="18" charset="0"/>
              </a:rPr>
              <a:t>. ,spend...doing </a:t>
            </a:r>
            <a:r>
              <a:rPr lang="en-US" altLang="zh-CN" sz="3000" u="none" err="1">
                <a:solidFill>
                  <a:srgbClr val="FF0066"/>
                </a:solidFill>
                <a:latin typeface="Times New Roman" panose="02020603050405020304" pitchFamily="18" charset="0"/>
              </a:rPr>
              <a:t>sth</a:t>
            </a:r>
            <a:r>
              <a:rPr lang="en-US" altLang="zh-CN" sz="3000" u="none">
                <a:solidFill>
                  <a:srgbClr val="FF0066"/>
                </a:solidFill>
                <a:latin typeface="Times New Roman" panose="02020603050405020304" pitchFamily="18" charset="0"/>
              </a:rPr>
              <a:t>.</a:t>
            </a:r>
            <a:r>
              <a:rPr lang="zh-CN" altLang="en-US" sz="3000" b="0" u="none" dirty="0">
                <a:latin typeface="Times New Roman" panose="02020603050405020304" pitchFamily="18" charset="0"/>
              </a:rPr>
              <a:t>等。</a:t>
            </a:r>
            <a:endParaRPr lang="zh-CN" altLang="en-US" sz="3000" b="0" u="none" dirty="0">
              <a:latin typeface="Times New Roman" panose="02020603050405020304" pitchFamily="18" charset="0"/>
            </a:endParaRPr>
          </a:p>
          <a:p>
            <a:pPr>
              <a:lnSpc>
                <a:spcPct val="50000"/>
              </a:lnSpc>
              <a:spcBef>
                <a:spcPct val="50000"/>
              </a:spcBef>
            </a:pPr>
            <a:endParaRPr lang="zh-CN" altLang="en-US" sz="3000" b="0" u="none" dirty="0">
              <a:latin typeface="Times New Roman" panose="02020603050405020304" pitchFamily="18" charset="0"/>
            </a:endParaRPr>
          </a:p>
        </p:txBody>
      </p:sp>
      <p:sp>
        <p:nvSpPr>
          <p:cNvPr id="21507" name="Text Box 3"/>
          <p:cNvSpPr txBox="1"/>
          <p:nvPr/>
        </p:nvSpPr>
        <p:spPr>
          <a:xfrm>
            <a:off x="2051050" y="188913"/>
            <a:ext cx="1584325" cy="366712"/>
          </a:xfrm>
          <a:prstGeom prst="rect">
            <a:avLst/>
          </a:prstGeom>
          <a:noFill/>
          <a:ln w="9525">
            <a:noFill/>
          </a:ln>
        </p:spPr>
        <p:txBody>
          <a:bodyPr>
            <a:spAutoFit/>
          </a:bodyPr>
          <a:lstStyle/>
          <a:p>
            <a:pPr>
              <a:spcBef>
                <a:spcPct val="50000"/>
              </a:spcBef>
            </a:pPr>
            <a:endParaRPr lang="zh-CN" altLang="en-US" u="none" dirty="0">
              <a:latin typeface="Arial" panose="020B0604020202020204" pitchFamily="34" charset="0"/>
            </a:endParaRPr>
          </a:p>
        </p:txBody>
      </p:sp>
      <p:sp>
        <p:nvSpPr>
          <p:cNvPr id="347140" name="Text Box 4"/>
          <p:cNvSpPr txBox="1"/>
          <p:nvPr/>
        </p:nvSpPr>
        <p:spPr>
          <a:xfrm>
            <a:off x="2627313" y="692150"/>
            <a:ext cx="2736850" cy="579438"/>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谓语动词</a:t>
            </a:r>
            <a:endParaRPr lang="zh-CN" altLang="en-US" sz="3200" u="none" dirty="0">
              <a:solidFill>
                <a:srgbClr val="FF0066"/>
              </a:solidFill>
              <a:latin typeface="Times New Roman" panose="02020603050405020304" pitchFamily="18" charset="0"/>
            </a:endParaRPr>
          </a:p>
        </p:txBody>
      </p:sp>
      <p:sp>
        <p:nvSpPr>
          <p:cNvPr id="347141" name="Text Box 5"/>
          <p:cNvSpPr txBox="1"/>
          <p:nvPr/>
        </p:nvSpPr>
        <p:spPr>
          <a:xfrm>
            <a:off x="5580063" y="692150"/>
            <a:ext cx="2808287" cy="579438"/>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非谓语动词</a:t>
            </a:r>
            <a:endParaRPr lang="zh-CN" altLang="en-US" sz="3200" u="none" dirty="0">
              <a:solidFill>
                <a:srgbClr val="FF0066"/>
              </a:solidFill>
              <a:latin typeface="Times New Roman" panose="02020603050405020304" pitchFamily="18" charset="0"/>
            </a:endParaRPr>
          </a:p>
        </p:txBody>
      </p:sp>
      <p:sp>
        <p:nvSpPr>
          <p:cNvPr id="347142" name="Text Box 6"/>
          <p:cNvSpPr txBox="1"/>
          <p:nvPr/>
        </p:nvSpPr>
        <p:spPr>
          <a:xfrm>
            <a:off x="684213" y="1700213"/>
            <a:ext cx="1512887" cy="579437"/>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时态</a:t>
            </a:r>
            <a:endParaRPr lang="zh-CN" altLang="en-US" sz="3200" u="none" dirty="0">
              <a:solidFill>
                <a:srgbClr val="FF0066"/>
              </a:solidFill>
              <a:latin typeface="Times New Roman" panose="02020603050405020304" pitchFamily="18" charset="0"/>
            </a:endParaRPr>
          </a:p>
        </p:txBody>
      </p:sp>
      <p:sp>
        <p:nvSpPr>
          <p:cNvPr id="347143" name="Text Box 7"/>
          <p:cNvSpPr txBox="1"/>
          <p:nvPr/>
        </p:nvSpPr>
        <p:spPr>
          <a:xfrm>
            <a:off x="2051050" y="1700213"/>
            <a:ext cx="1152525" cy="579437"/>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语态</a:t>
            </a:r>
            <a:endParaRPr lang="zh-CN" altLang="en-US" sz="3200" u="none" dirty="0">
              <a:solidFill>
                <a:srgbClr val="FF0066"/>
              </a:solidFill>
              <a:latin typeface="Times New Roman" panose="02020603050405020304" pitchFamily="18" charset="0"/>
            </a:endParaRPr>
          </a:p>
        </p:txBody>
      </p:sp>
      <p:sp>
        <p:nvSpPr>
          <p:cNvPr id="347144" name="Text Box 8"/>
          <p:cNvSpPr txBox="1"/>
          <p:nvPr/>
        </p:nvSpPr>
        <p:spPr>
          <a:xfrm>
            <a:off x="3635375" y="1700213"/>
            <a:ext cx="1079500" cy="579437"/>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语气</a:t>
            </a:r>
            <a:endParaRPr lang="zh-CN" altLang="en-US" sz="3200" u="none" dirty="0">
              <a:solidFill>
                <a:srgbClr val="FF0066"/>
              </a:solidFill>
              <a:latin typeface="Times New Roman" panose="02020603050405020304" pitchFamily="18" charset="0"/>
            </a:endParaRPr>
          </a:p>
        </p:txBody>
      </p:sp>
      <p:sp>
        <p:nvSpPr>
          <p:cNvPr id="347145" name="Text Box 9"/>
          <p:cNvSpPr txBox="1"/>
          <p:nvPr/>
        </p:nvSpPr>
        <p:spPr>
          <a:xfrm>
            <a:off x="5651500" y="1700213"/>
            <a:ext cx="1944688" cy="579437"/>
          </a:xfrm>
          <a:prstGeom prst="rect">
            <a:avLst/>
          </a:prstGeom>
          <a:noFill/>
          <a:ln w="9525">
            <a:noFill/>
          </a:ln>
        </p:spPr>
        <p:txBody>
          <a:bodyPr>
            <a:spAutoFit/>
          </a:bodyPr>
          <a:lstStyle/>
          <a:p>
            <a:pPr>
              <a:spcBef>
                <a:spcPct val="50000"/>
              </a:spcBef>
            </a:pPr>
            <a:r>
              <a:rPr lang="zh-CN" altLang="en-US" sz="3200" u="none" dirty="0">
                <a:solidFill>
                  <a:srgbClr val="FF0066"/>
                </a:solidFill>
                <a:latin typeface="Times New Roman" panose="02020603050405020304" pitchFamily="18" charset="0"/>
              </a:rPr>
              <a:t>主谓一致</a:t>
            </a:r>
            <a:endParaRPr lang="zh-CN" altLang="en-US" sz="3200" u="none" dirty="0">
              <a:solidFill>
                <a:srgbClr val="FF0066"/>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7138"/>
                                        </p:tgtEl>
                                        <p:attrNameLst>
                                          <p:attrName>style.visibility</p:attrName>
                                        </p:attrNameLst>
                                      </p:cBhvr>
                                      <p:to>
                                        <p:strVal val="visible"/>
                                      </p:to>
                                    </p:set>
                                    <p:animEffect transition="in" filter="blinds(horizontal)">
                                      <p:cBhvr>
                                        <p:cTn id="7" dur="500"/>
                                        <p:tgtEl>
                                          <p:spTgt spid="3471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7140">
                                            <p:txEl>
                                              <p:pRg st="0" end="0"/>
                                            </p:txEl>
                                          </p:spTgt>
                                        </p:tgtEl>
                                        <p:attrNameLst>
                                          <p:attrName>style.visibility</p:attrName>
                                        </p:attrNameLst>
                                      </p:cBhvr>
                                      <p:to>
                                        <p:strVal val="visible"/>
                                      </p:to>
                                    </p:set>
                                    <p:animEffect transition="in" filter="blinds(horizontal)">
                                      <p:cBhvr>
                                        <p:cTn id="12" dur="500"/>
                                        <p:tgtEl>
                                          <p:spTgt spid="34714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7141">
                                            <p:txEl>
                                              <p:pRg st="0" end="0"/>
                                            </p:txEl>
                                          </p:spTgt>
                                        </p:tgtEl>
                                        <p:attrNameLst>
                                          <p:attrName>style.visibility</p:attrName>
                                        </p:attrNameLst>
                                      </p:cBhvr>
                                      <p:to>
                                        <p:strVal val="visible"/>
                                      </p:to>
                                    </p:set>
                                    <p:animEffect transition="in" filter="blinds(horizontal)">
                                      <p:cBhvr>
                                        <p:cTn id="17" dur="500"/>
                                        <p:tgtEl>
                                          <p:spTgt spid="34714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7142">
                                            <p:txEl>
                                              <p:pRg st="0" end="0"/>
                                            </p:txEl>
                                          </p:spTgt>
                                        </p:tgtEl>
                                        <p:attrNameLst>
                                          <p:attrName>style.visibility</p:attrName>
                                        </p:attrNameLst>
                                      </p:cBhvr>
                                      <p:to>
                                        <p:strVal val="visible"/>
                                      </p:to>
                                    </p:set>
                                    <p:animEffect transition="in" filter="blinds(horizontal)">
                                      <p:cBhvr>
                                        <p:cTn id="22" dur="500"/>
                                        <p:tgtEl>
                                          <p:spTgt spid="34714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47143">
                                            <p:txEl>
                                              <p:pRg st="0" end="0"/>
                                            </p:txEl>
                                          </p:spTgt>
                                        </p:tgtEl>
                                        <p:attrNameLst>
                                          <p:attrName>style.visibility</p:attrName>
                                        </p:attrNameLst>
                                      </p:cBhvr>
                                      <p:to>
                                        <p:strVal val="visible"/>
                                      </p:to>
                                    </p:set>
                                    <p:animEffect transition="in" filter="blinds(horizontal)">
                                      <p:cBhvr>
                                        <p:cTn id="27" dur="500"/>
                                        <p:tgtEl>
                                          <p:spTgt spid="34714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47144">
                                            <p:txEl>
                                              <p:pRg st="0" end="0"/>
                                            </p:txEl>
                                          </p:spTgt>
                                        </p:tgtEl>
                                        <p:attrNameLst>
                                          <p:attrName>style.visibility</p:attrName>
                                        </p:attrNameLst>
                                      </p:cBhvr>
                                      <p:to>
                                        <p:strVal val="visible"/>
                                      </p:to>
                                    </p:set>
                                    <p:animEffect transition="in" filter="blinds(horizontal)">
                                      <p:cBhvr>
                                        <p:cTn id="32" dur="500"/>
                                        <p:tgtEl>
                                          <p:spTgt spid="34714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47145">
                                            <p:txEl>
                                              <p:pRg st="0" end="0"/>
                                            </p:txEl>
                                          </p:spTgt>
                                        </p:tgtEl>
                                        <p:attrNameLst>
                                          <p:attrName>style.visibility</p:attrName>
                                        </p:attrNameLst>
                                      </p:cBhvr>
                                      <p:to>
                                        <p:strVal val="visible"/>
                                      </p:to>
                                    </p:set>
                                    <p:animEffect transition="in" filter="blinds(horizontal)">
                                      <p:cBhvr>
                                        <p:cTn id="37" dur="500"/>
                                        <p:tgtEl>
                                          <p:spTgt spid="347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1" name="Group 2"/>
          <p:cNvGrpSpPr/>
          <p:nvPr/>
        </p:nvGrpSpPr>
        <p:grpSpPr>
          <a:xfrm>
            <a:off x="101600" y="3421063"/>
            <a:ext cx="315913" cy="315912"/>
            <a:chOff x="0" y="0"/>
            <a:chExt cx="630237" cy="630238"/>
          </a:xfrm>
        </p:grpSpPr>
        <p:sp>
          <p:nvSpPr>
            <p:cNvPr id="10242" name="Oval 2"/>
            <p:cNvSpPr/>
            <p:nvPr/>
          </p:nvSpPr>
          <p:spPr>
            <a:xfrm>
              <a:off x="100012" y="98425"/>
              <a:ext cx="431800" cy="431800"/>
            </a:xfrm>
            <a:prstGeom prst="ellipse">
              <a:avLst/>
            </a:prstGeom>
            <a:solidFill>
              <a:srgbClr val="FF495A"/>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0243" name="Oval 3"/>
            <p:cNvSpPr/>
            <p:nvPr/>
          </p:nvSpPr>
          <p:spPr>
            <a:xfrm>
              <a:off x="0" y="0"/>
              <a:ext cx="630237" cy="630238"/>
            </a:xfrm>
            <a:prstGeom prst="ellipse">
              <a:avLst/>
            </a:prstGeom>
            <a:solidFill>
              <a:srgbClr val="FF495A">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
        <p:nvSpPr>
          <p:cNvPr id="10244" name="Oval 4"/>
          <p:cNvSpPr/>
          <p:nvPr/>
        </p:nvSpPr>
        <p:spPr>
          <a:xfrm>
            <a:off x="98425" y="2117725"/>
            <a:ext cx="431800" cy="431800"/>
          </a:xfrm>
          <a:prstGeom prst="ellipse">
            <a:avLst/>
          </a:prstGeom>
          <a:solidFill>
            <a:srgbClr val="FDDF53"/>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nvGrpSpPr>
          <p:cNvPr id="10245" name="Group 7"/>
          <p:cNvGrpSpPr/>
          <p:nvPr/>
        </p:nvGrpSpPr>
        <p:grpSpPr>
          <a:xfrm>
            <a:off x="101600" y="6142038"/>
            <a:ext cx="314325" cy="314325"/>
            <a:chOff x="0" y="0"/>
            <a:chExt cx="630238" cy="630237"/>
          </a:xfrm>
        </p:grpSpPr>
        <p:sp>
          <p:nvSpPr>
            <p:cNvPr id="10246" name="Oval 6"/>
            <p:cNvSpPr/>
            <p:nvPr/>
          </p:nvSpPr>
          <p:spPr>
            <a:xfrm>
              <a:off x="98425" y="100012"/>
              <a:ext cx="431800" cy="431800"/>
            </a:xfrm>
            <a:prstGeom prst="ellipse">
              <a:avLst/>
            </a:prstGeom>
            <a:solidFill>
              <a:srgbClr val="51FF61"/>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0247" name="Oval 7"/>
            <p:cNvSpPr/>
            <p:nvPr/>
          </p:nvSpPr>
          <p:spPr>
            <a:xfrm>
              <a:off x="0" y="0"/>
              <a:ext cx="630238" cy="630237"/>
            </a:xfrm>
            <a:prstGeom prst="ellipse">
              <a:avLst/>
            </a:prstGeom>
            <a:solidFill>
              <a:srgbClr val="51FF61">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grpSp>
        <p:nvGrpSpPr>
          <p:cNvPr id="10248" name="Group 7"/>
          <p:cNvGrpSpPr/>
          <p:nvPr/>
        </p:nvGrpSpPr>
        <p:grpSpPr>
          <a:xfrm>
            <a:off x="103188" y="4735513"/>
            <a:ext cx="314325" cy="314325"/>
            <a:chOff x="0" y="0"/>
            <a:chExt cx="630238" cy="630237"/>
          </a:xfrm>
        </p:grpSpPr>
        <p:sp>
          <p:nvSpPr>
            <p:cNvPr id="10249" name="Oval 6"/>
            <p:cNvSpPr/>
            <p:nvPr/>
          </p:nvSpPr>
          <p:spPr>
            <a:xfrm>
              <a:off x="98425" y="100012"/>
              <a:ext cx="431800" cy="431800"/>
            </a:xfrm>
            <a:prstGeom prst="ellipse">
              <a:avLst/>
            </a:prstGeom>
            <a:solidFill>
              <a:srgbClr val="FFFF00"/>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0250" name="Oval 7"/>
            <p:cNvSpPr/>
            <p:nvPr/>
          </p:nvSpPr>
          <p:spPr>
            <a:xfrm>
              <a:off x="0" y="0"/>
              <a:ext cx="630238" cy="630237"/>
            </a:xfrm>
            <a:prstGeom prst="ellipse">
              <a:avLst/>
            </a:prstGeom>
            <a:solidFill>
              <a:srgbClr val="FFFF00">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
        <p:nvSpPr>
          <p:cNvPr id="10251" name="文本框 76838"/>
          <p:cNvSpPr txBox="1"/>
          <p:nvPr/>
        </p:nvSpPr>
        <p:spPr>
          <a:xfrm>
            <a:off x="174625" y="52388"/>
            <a:ext cx="4625975" cy="701675"/>
          </a:xfrm>
          <a:prstGeom prst="rect">
            <a:avLst/>
          </a:prstGeom>
          <a:solidFill>
            <a:srgbClr val="FFCC00"/>
          </a:solidFill>
          <a:ln w="9525">
            <a:noFill/>
          </a:ln>
        </p:spPr>
        <p:txBody>
          <a:bodyPr>
            <a:spAutoFit/>
          </a:bodyPr>
          <a:lstStyle/>
          <a:p>
            <a:pPr lvl="0">
              <a:spcBef>
                <a:spcPct val="50000"/>
              </a:spcBef>
            </a:pPr>
            <a:r>
              <a:rPr lang="zh-CN" altLang="en-US" sz="4000" b="1" dirty="0">
                <a:solidFill>
                  <a:srgbClr val="0000FF"/>
                </a:solidFill>
                <a:latin typeface="Arial" panose="020B0604020202020204" pitchFamily="34" charset="0"/>
                <a:ea typeface="宋体" panose="02010600030101010101" pitchFamily="2" charset="-122"/>
              </a:rPr>
              <a:t>有提示词（名词）</a:t>
            </a:r>
            <a:endParaRPr lang="zh-CN" altLang="en-US" sz="4000" b="1" dirty="0">
              <a:solidFill>
                <a:srgbClr val="0000FF"/>
              </a:solidFill>
              <a:latin typeface="Arial" panose="020B0604020202020204" pitchFamily="34" charset="0"/>
              <a:ea typeface="宋体" panose="02010600030101010101" pitchFamily="2" charset="-122"/>
            </a:endParaRPr>
          </a:p>
        </p:txBody>
      </p:sp>
      <p:sp>
        <p:nvSpPr>
          <p:cNvPr id="10252" name="Text Box 2"/>
          <p:cNvSpPr txBox="1"/>
          <p:nvPr/>
        </p:nvSpPr>
        <p:spPr>
          <a:xfrm>
            <a:off x="395288" y="1965325"/>
            <a:ext cx="8659812" cy="4480560"/>
          </a:xfrm>
          <a:prstGeom prst="rect">
            <a:avLst/>
          </a:prstGeom>
          <a:noFill/>
          <a:ln w="9525">
            <a:noFill/>
          </a:ln>
        </p:spPr>
        <p:txBody>
          <a:bodyPr>
            <a:spAutoFit/>
          </a:bodyPr>
          <a:lstStyle/>
          <a:p>
            <a:pPr lvl="0"/>
            <a:r>
              <a:rPr lang="en-US" altLang="zh-CN" sz="3600">
                <a:latin typeface="Times New Roman" panose="02020603050405020304" pitchFamily="18" charset="0"/>
                <a:ea typeface="宋体" panose="02010600030101010101" pitchFamily="2" charset="-122"/>
              </a:rPr>
              <a:t>1.</a:t>
            </a:r>
            <a:r>
              <a:rPr lang="zh-CN" altLang="en-US" sz="3600" dirty="0">
                <a:latin typeface="Times New Roman" panose="02020603050405020304" pitchFamily="18" charset="0"/>
                <a:ea typeface="宋体" panose="02010600030101010101" pitchFamily="2" charset="-122"/>
              </a:rPr>
              <a:t> </a:t>
            </a:r>
            <a:r>
              <a:rPr lang="en-US" altLang="zh-CN" sz="3600">
                <a:latin typeface="Times New Roman" panose="02020603050405020304" pitchFamily="18" charset="0"/>
                <a:ea typeface="宋体" panose="02010600030101010101" pitchFamily="2" charset="-122"/>
              </a:rPr>
              <a:t>Today there are about fifteen hundred __________</a:t>
            </a:r>
            <a:r>
              <a:rPr lang="zh-CN" altLang="en-US" sz="3600" dirty="0">
                <a:latin typeface="Times New Roman" panose="02020603050405020304" pitchFamily="18" charset="0"/>
                <a:ea typeface="宋体" panose="02010600030101010101" pitchFamily="2" charset="-122"/>
              </a:rPr>
              <a:t>（</a:t>
            </a:r>
            <a:r>
              <a:rPr lang="en-US" altLang="zh-CN" sz="3600" dirty="0">
                <a:latin typeface="Times New Roman" panose="02020603050405020304" pitchFamily="18" charset="0"/>
                <a:ea typeface="宋体" panose="02010600030101010101" pitchFamily="2" charset="-122"/>
              </a:rPr>
              <a:t>lifestyle</a:t>
            </a:r>
            <a:r>
              <a:rPr lang="zh-CN" altLang="en-US" sz="3600" dirty="0">
                <a:latin typeface="Times New Roman" panose="02020603050405020304" pitchFamily="18" charset="0"/>
                <a:ea typeface="宋体" panose="02010600030101010101" pitchFamily="2" charset="-122"/>
              </a:rPr>
              <a:t>）</a:t>
            </a:r>
            <a:r>
              <a:rPr lang="en-US" altLang="zh-CN" sz="3600">
                <a:latin typeface="Times New Roman" panose="02020603050405020304" pitchFamily="18" charset="0"/>
                <a:ea typeface="宋体" panose="02010600030101010101" pitchFamily="2" charset="-122"/>
              </a:rPr>
              <a:t> in the world. </a:t>
            </a:r>
            <a:endParaRPr lang="en-US" altLang="zh-CN" sz="3600">
              <a:latin typeface="Times New Roman" panose="02020603050405020304" pitchFamily="18" charset="0"/>
              <a:ea typeface="宋体" panose="02010600030101010101" pitchFamily="2" charset="-122"/>
            </a:endParaRPr>
          </a:p>
          <a:p>
            <a:pPr lvl="0"/>
            <a:r>
              <a:rPr lang="en-US" altLang="zh-CN" sz="3600">
                <a:latin typeface="Times New Roman" panose="02020603050405020304" pitchFamily="18" charset="0"/>
                <a:ea typeface="宋体" panose="02010600030101010101" pitchFamily="2" charset="-122"/>
              </a:rPr>
              <a:t>2…for most of us</a:t>
            </a:r>
            <a:r>
              <a:rPr lang="zh-CN" altLang="en-US" sz="3600">
                <a:latin typeface="Times New Roman" panose="02020603050405020304" pitchFamily="18" charset="0"/>
                <a:ea typeface="宋体" panose="02010600030101010101" pitchFamily="2" charset="-122"/>
              </a:rPr>
              <a:t>，</a:t>
            </a:r>
            <a:r>
              <a:rPr lang="en-US" altLang="zh-CN" sz="3600">
                <a:latin typeface="Times New Roman" panose="02020603050405020304" pitchFamily="18" charset="0"/>
                <a:ea typeface="宋体" panose="02010600030101010101" pitchFamily="2" charset="-122"/>
              </a:rPr>
              <a:t>the __</a:t>
            </a:r>
            <a:r>
              <a:rPr lang="en-US" altLang="zh-CN" sz="3600">
                <a:latin typeface="Times New Roman" panose="02020603050405020304" pitchFamily="18" charset="0"/>
                <a:ea typeface="宋体" panose="02010600030101010101" pitchFamily="2" charset="-122"/>
                <a:sym typeface="宋体" panose="02010600030101010101" pitchFamily="2" charset="-122"/>
              </a:rPr>
              <a:t>____</a:t>
            </a:r>
            <a:r>
              <a:rPr lang="en-US" altLang="zh-CN" sz="3600">
                <a:latin typeface="Times New Roman" panose="02020603050405020304" pitchFamily="18" charset="0"/>
                <a:ea typeface="宋体" panose="02010600030101010101" pitchFamily="2" charset="-122"/>
              </a:rPr>
              <a:t>_(achievement) are gradual and require a lot of effort and work, …</a:t>
            </a:r>
            <a:endParaRPr lang="en-US" altLang="zh-CN" sz="3600">
              <a:latin typeface="Times New Roman" panose="02020603050405020304" pitchFamily="18" charset="0"/>
              <a:ea typeface="宋体" panose="02010600030101010101" pitchFamily="2" charset="-122"/>
            </a:endParaRPr>
          </a:p>
          <a:p>
            <a:pPr lvl="0"/>
            <a:r>
              <a:rPr lang="en-US" altLang="zh-CN" sz="3600">
                <a:latin typeface="Times New Roman" panose="02020603050405020304" pitchFamily="18" charset="0"/>
                <a:ea typeface="宋体" panose="02010600030101010101" pitchFamily="2" charset="-122"/>
              </a:rPr>
              <a:t>3. Just be __</a:t>
            </a:r>
            <a:r>
              <a:rPr lang="en-US" altLang="zh-CN" sz="3600">
                <a:latin typeface="Times New Roman" panose="02020603050405020304" pitchFamily="18" charset="0"/>
                <a:ea typeface="宋体" panose="02010600030101010101" pitchFamily="2" charset="-122"/>
                <a:sym typeface="宋体" panose="02010600030101010101" pitchFamily="2" charset="-122"/>
              </a:rPr>
              <a:t>______</a:t>
            </a:r>
            <a:r>
              <a:rPr lang="en-US" altLang="zh-CN" sz="3600">
                <a:latin typeface="Times New Roman" panose="02020603050405020304" pitchFamily="18" charset="0"/>
                <a:ea typeface="宋体" panose="02010600030101010101" pitchFamily="2" charset="-122"/>
              </a:rPr>
              <a:t> (patience) .</a:t>
            </a:r>
            <a:endParaRPr lang="en-US" altLang="zh-CN" sz="3600">
              <a:latin typeface="Times New Roman" panose="02020603050405020304" pitchFamily="18" charset="0"/>
              <a:ea typeface="宋体" panose="02010600030101010101" pitchFamily="2" charset="-122"/>
            </a:endParaRPr>
          </a:p>
          <a:p>
            <a:pPr lvl="0"/>
            <a:r>
              <a:rPr lang="en-US" altLang="zh-CN" sz="3600">
                <a:latin typeface="Times New Roman" panose="02020603050405020304" pitchFamily="18" charset="0"/>
                <a:ea typeface="宋体" panose="02010600030101010101" pitchFamily="2" charset="-122"/>
              </a:rPr>
              <a:t>4. The  group followved a _______ (tradtion) course. </a:t>
            </a:r>
            <a:endParaRPr lang="en-US" altLang="zh-CN" sz="3600">
              <a:latin typeface="Times New Roman" panose="02020603050405020304" pitchFamily="18" charset="0"/>
              <a:ea typeface="宋体" panose="02010600030101010101" pitchFamily="2" charset="-122"/>
            </a:endParaRPr>
          </a:p>
        </p:txBody>
      </p:sp>
      <p:sp>
        <p:nvSpPr>
          <p:cNvPr id="13321" name="Text Box 9"/>
          <p:cNvSpPr txBox="1"/>
          <p:nvPr/>
        </p:nvSpPr>
        <p:spPr>
          <a:xfrm>
            <a:off x="815975" y="2513013"/>
            <a:ext cx="2016125" cy="640080"/>
          </a:xfrm>
          <a:prstGeom prst="rect">
            <a:avLst/>
          </a:prstGeom>
          <a:noFill/>
          <a:ln w="9525">
            <a:noFill/>
          </a:ln>
        </p:spPr>
        <p:txBody>
          <a:bodyPr>
            <a:spAutoFit/>
          </a:bodyPr>
          <a:lstStyle/>
          <a:p>
            <a:pPr lvl="0">
              <a:spcBef>
                <a:spcPct val="50000"/>
              </a:spcBef>
            </a:pPr>
            <a:r>
              <a:rPr lang="en-US" altLang="zh-CN" sz="3600">
                <a:solidFill>
                  <a:srgbClr val="0000FF"/>
                </a:solidFill>
                <a:latin typeface="Times New Roman" panose="02020603050405020304" pitchFamily="18" charset="0"/>
                <a:ea typeface="宋体" panose="02010600030101010101" pitchFamily="2" charset="-122"/>
              </a:rPr>
              <a:t>lifestyles</a:t>
            </a:r>
            <a:endParaRPr lang="zh-CN" altLang="en-US" sz="3600">
              <a:solidFill>
                <a:srgbClr val="0000FF"/>
              </a:solidFill>
              <a:latin typeface="Times New Roman" panose="02020603050405020304" pitchFamily="18" charset="0"/>
              <a:ea typeface="宋体" panose="02010600030101010101" pitchFamily="2" charset="-122"/>
            </a:endParaRPr>
          </a:p>
        </p:txBody>
      </p:sp>
      <p:sp>
        <p:nvSpPr>
          <p:cNvPr id="2" name="Text Box 9"/>
          <p:cNvSpPr txBox="1"/>
          <p:nvPr/>
        </p:nvSpPr>
        <p:spPr>
          <a:xfrm>
            <a:off x="4527550" y="3153410"/>
            <a:ext cx="2808605" cy="640080"/>
          </a:xfrm>
          <a:prstGeom prst="rect">
            <a:avLst/>
          </a:prstGeom>
          <a:noFill/>
          <a:ln w="9525">
            <a:noFill/>
          </a:ln>
        </p:spPr>
        <p:txBody>
          <a:bodyPr wrap="square">
            <a:spAutoFit/>
          </a:bodyPr>
          <a:lstStyle/>
          <a:p>
            <a:pPr lvl="0">
              <a:spcBef>
                <a:spcPct val="50000"/>
              </a:spcBef>
            </a:pPr>
            <a:r>
              <a:rPr lang="en-US" altLang="zh-CN" sz="3600">
                <a:solidFill>
                  <a:srgbClr val="0000FF"/>
                </a:solidFill>
                <a:latin typeface="Times New Roman" panose="02020603050405020304" pitchFamily="18" charset="0"/>
                <a:ea typeface="宋体" panose="02010600030101010101" pitchFamily="2" charset="-122"/>
              </a:rPr>
              <a:t>achievements</a:t>
            </a:r>
            <a:endParaRPr lang="en-US" altLang="zh-CN" sz="3600">
              <a:solidFill>
                <a:srgbClr val="0000FF"/>
              </a:solidFill>
              <a:latin typeface="Times New Roman" panose="02020603050405020304" pitchFamily="18" charset="0"/>
              <a:ea typeface="宋体" panose="02010600030101010101" pitchFamily="2" charset="-122"/>
            </a:endParaRPr>
          </a:p>
        </p:txBody>
      </p:sp>
      <p:sp>
        <p:nvSpPr>
          <p:cNvPr id="3" name="Text Box 9"/>
          <p:cNvSpPr txBox="1"/>
          <p:nvPr/>
        </p:nvSpPr>
        <p:spPr>
          <a:xfrm>
            <a:off x="2449513" y="4735513"/>
            <a:ext cx="1741487" cy="639762"/>
          </a:xfrm>
          <a:prstGeom prst="rect">
            <a:avLst/>
          </a:prstGeom>
          <a:noFill/>
          <a:ln w="9525">
            <a:noFill/>
          </a:ln>
        </p:spPr>
        <p:txBody>
          <a:bodyPr>
            <a:spAutoFit/>
          </a:bodyPr>
          <a:lstStyle/>
          <a:p>
            <a:pPr lvl="0">
              <a:spcBef>
                <a:spcPct val="50000"/>
              </a:spcBef>
            </a:pPr>
            <a:r>
              <a:rPr lang="en-US" altLang="zh-CN" sz="3600">
                <a:solidFill>
                  <a:srgbClr val="0000FF"/>
                </a:solidFill>
                <a:latin typeface="Times New Roman" panose="02020603050405020304" pitchFamily="18" charset="0"/>
                <a:ea typeface="宋体" panose="02010600030101010101" pitchFamily="2" charset="-122"/>
                <a:sym typeface="宋体" panose="02010600030101010101" pitchFamily="2" charset="-122"/>
              </a:rPr>
              <a:t>patient</a:t>
            </a:r>
            <a:endParaRPr lang="en-US" altLang="zh-CN" sz="3600">
              <a:solidFill>
                <a:srgbClr val="0000FF"/>
              </a:solidFill>
              <a:latin typeface="Times New Roman" panose="02020603050405020304" pitchFamily="18" charset="0"/>
              <a:ea typeface="宋体" panose="02010600030101010101" pitchFamily="2" charset="-122"/>
            </a:endParaRPr>
          </a:p>
        </p:txBody>
      </p:sp>
      <p:sp>
        <p:nvSpPr>
          <p:cNvPr id="4" name="Text Box 9"/>
          <p:cNvSpPr txBox="1"/>
          <p:nvPr/>
        </p:nvSpPr>
        <p:spPr>
          <a:xfrm>
            <a:off x="5285105" y="5374640"/>
            <a:ext cx="2232660" cy="640080"/>
          </a:xfrm>
          <a:prstGeom prst="rect">
            <a:avLst/>
          </a:prstGeom>
          <a:noFill/>
          <a:ln w="9525">
            <a:noFill/>
          </a:ln>
        </p:spPr>
        <p:txBody>
          <a:bodyPr wrap="square">
            <a:spAutoFit/>
          </a:bodyPr>
          <a:lstStyle/>
          <a:p>
            <a:pPr lvl="0">
              <a:spcBef>
                <a:spcPct val="50000"/>
              </a:spcBef>
            </a:pPr>
            <a:r>
              <a:rPr lang="en-US" altLang="zh-CN" sz="3600">
                <a:solidFill>
                  <a:srgbClr val="0000FF"/>
                </a:solidFill>
                <a:latin typeface="Times New Roman" panose="02020603050405020304" pitchFamily="18" charset="0"/>
                <a:ea typeface="宋体" panose="02010600030101010101" pitchFamily="2" charset="-122"/>
              </a:rPr>
              <a:t>tradtional</a:t>
            </a:r>
            <a:endParaRPr lang="en-US" altLang="zh-CN" sz="3600">
              <a:solidFill>
                <a:srgbClr val="0000FF"/>
              </a:solidFill>
              <a:latin typeface="Times New Roman" panose="02020603050405020304" pitchFamily="18" charset="0"/>
              <a:ea typeface="宋体" panose="02010600030101010101" pitchFamily="2" charset="-122"/>
            </a:endParaRPr>
          </a:p>
        </p:txBody>
      </p:sp>
      <p:sp>
        <p:nvSpPr>
          <p:cNvPr id="20482" name="矩形 20481"/>
          <p:cNvSpPr/>
          <p:nvPr/>
        </p:nvSpPr>
        <p:spPr>
          <a:xfrm>
            <a:off x="77788" y="833438"/>
            <a:ext cx="5068887" cy="1066800"/>
          </a:xfrm>
          <a:prstGeom prst="rect">
            <a:avLst/>
          </a:prstGeom>
          <a:noFill/>
          <a:ln w="9525">
            <a:noFill/>
          </a:ln>
        </p:spPr>
        <p:txBody>
          <a:bodyPr anchor="ctr">
            <a:spAutoFit/>
          </a:bodyPr>
          <a:lstStyle/>
          <a:p>
            <a:pPr marL="342900" lvl="0" indent="-342900"/>
            <a:r>
              <a:rPr lang="zh-CN" altLang="en-US" sz="3200" b="1" dirty="0">
                <a:solidFill>
                  <a:srgbClr val="0000CC"/>
                </a:solidFill>
                <a:latin typeface="Arial" panose="020B0604020202020204" pitchFamily="34" charset="0"/>
                <a:ea typeface="宋体" panose="02010600030101010101" pitchFamily="2" charset="-122"/>
              </a:rPr>
              <a:t>（1）</a:t>
            </a:r>
            <a:r>
              <a:rPr lang="zh-CN" altLang="en-US" sz="3200" b="1" dirty="0">
                <a:solidFill>
                  <a:srgbClr val="0000CC"/>
                </a:solidFill>
                <a:latin typeface="Arial" panose="020B0604020202020204" pitchFamily="34" charset="0"/>
                <a:ea typeface="宋体" panose="02010600030101010101" pitchFamily="2" charset="-122"/>
                <a:sym typeface="宋体" panose="02010600030101010101" pitchFamily="2" charset="-122"/>
              </a:rPr>
              <a:t>名词数和格变化</a:t>
            </a:r>
            <a:endParaRPr lang="zh-CN" altLang="en-US" sz="3200" b="1" dirty="0">
              <a:solidFill>
                <a:srgbClr val="0000CC"/>
              </a:solidFill>
              <a:latin typeface="Arial" panose="020B0604020202020204" pitchFamily="34" charset="0"/>
              <a:ea typeface="宋体" panose="02010600030101010101" pitchFamily="2" charset="-122"/>
              <a:sym typeface="宋体" panose="02010600030101010101" pitchFamily="2" charset="-122"/>
            </a:endParaRPr>
          </a:p>
          <a:p>
            <a:pPr marL="342900" lvl="0" indent="-342900"/>
            <a:r>
              <a:rPr lang="zh-CN" altLang="en-US" sz="3200" b="1" dirty="0">
                <a:solidFill>
                  <a:srgbClr val="0000CC"/>
                </a:solidFill>
                <a:latin typeface="Arial" panose="020B0604020202020204" pitchFamily="34" charset="0"/>
                <a:ea typeface="宋体" panose="02010600030101010101" pitchFamily="2" charset="-122"/>
              </a:rPr>
              <a:t>（2）名词词性的变换</a:t>
            </a:r>
            <a:endParaRPr lang="zh-CN" altLang="en-US" sz="3200" b="1" dirty="0">
              <a:latin typeface="Arial" panose="020B060402020202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21"/>
                                        </p:tgtEl>
                                        <p:attrNameLst>
                                          <p:attrName>style.visibility</p:attrName>
                                        </p:attrNameLst>
                                      </p:cBhvr>
                                      <p:to>
                                        <p:strVal val="visible"/>
                                      </p:to>
                                    </p:set>
                                    <p:anim calcmode="lin" valueType="num">
                                      <p:cBhvr additive="base">
                                        <p:cTn id="7" dur="500" fill="hold"/>
                                        <p:tgtEl>
                                          <p:spTgt spid="13321"/>
                                        </p:tgtEl>
                                        <p:attrNameLst>
                                          <p:attrName>ppt_x</p:attrName>
                                        </p:attrNameLst>
                                      </p:cBhvr>
                                      <p:tavLst>
                                        <p:tav tm="0">
                                          <p:val>
                                            <p:strVal val="#ppt_x"/>
                                          </p:val>
                                        </p:tav>
                                        <p:tav tm="100000">
                                          <p:val>
                                            <p:strVal val="#ppt_x"/>
                                          </p:val>
                                        </p:tav>
                                      </p:tavLst>
                                    </p:anim>
                                    <p:anim calcmode="lin" valueType="num">
                                      <p:cBhvr additive="base">
                                        <p:cTn id="8" dur="500" fill="hold"/>
                                        <p:tgtEl>
                                          <p:spTgt spid="133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482"/>
                                        </p:tgtEl>
                                        <p:attrNameLst>
                                          <p:attrName>style.visibility</p:attrName>
                                        </p:attrNameLst>
                                      </p:cBhvr>
                                      <p:to>
                                        <p:strVal val="visible"/>
                                      </p:to>
                                    </p:set>
                                    <p:anim calcmode="lin" valueType="num">
                                      <p:cBhvr additive="base">
                                        <p:cTn id="31" dur="500" fill="hold"/>
                                        <p:tgtEl>
                                          <p:spTgt spid="20482"/>
                                        </p:tgtEl>
                                        <p:attrNameLst>
                                          <p:attrName>ppt_x</p:attrName>
                                        </p:attrNameLst>
                                      </p:cBhvr>
                                      <p:tavLst>
                                        <p:tav tm="0">
                                          <p:val>
                                            <p:strVal val="#ppt_x"/>
                                          </p:val>
                                        </p:tav>
                                        <p:tav tm="100000">
                                          <p:val>
                                            <p:strVal val="#ppt_x"/>
                                          </p:val>
                                        </p:tav>
                                      </p:tavLst>
                                    </p:anim>
                                    <p:anim calcmode="lin" valueType="num">
                                      <p:cBhvr additive="base">
                                        <p:cTn id="32"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P spid="2" grpId="0"/>
      <p:bldP spid="3" grpId="0"/>
      <p:bldP spid="4" grpId="0"/>
      <p:bldP spid="2048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Text Box 2"/>
          <p:cNvSpPr txBox="1"/>
          <p:nvPr/>
        </p:nvSpPr>
        <p:spPr>
          <a:xfrm>
            <a:off x="0" y="333375"/>
            <a:ext cx="9324975" cy="4211638"/>
          </a:xfrm>
          <a:prstGeom prst="rect">
            <a:avLst/>
          </a:prstGeom>
          <a:noFill/>
          <a:ln w="9525">
            <a:noFill/>
          </a:ln>
        </p:spPr>
        <p:txBody>
          <a:bodyPr>
            <a:spAutoFit/>
          </a:bodyPr>
          <a:lstStyle/>
          <a:p>
            <a:pPr>
              <a:spcBef>
                <a:spcPct val="50000"/>
              </a:spcBef>
            </a:pPr>
            <a:r>
              <a:rPr lang="zh-CN" altLang="en-US" sz="3600" u="none" dirty="0">
                <a:latin typeface="Times New Roman" panose="02020603050405020304" pitchFamily="18" charset="0"/>
              </a:rPr>
              <a:t>自主感悟：</a:t>
            </a:r>
            <a:endParaRPr lang="zh-CN" altLang="en-US" sz="3600" u="none" dirty="0">
              <a:latin typeface="Times New Roman" panose="02020603050405020304" pitchFamily="18" charset="0"/>
            </a:endParaRPr>
          </a:p>
          <a:p>
            <a:pPr>
              <a:spcBef>
                <a:spcPct val="50000"/>
              </a:spcBef>
            </a:pPr>
            <a:r>
              <a:rPr lang="en-US" altLang="zh-CN" sz="3600" b="0" u="none">
                <a:latin typeface="Times New Roman" panose="02020603050405020304" pitchFamily="18" charset="0"/>
              </a:rPr>
              <a:t>1.There are ten</a:t>
            </a:r>
            <a:r>
              <a:rPr lang="en-US" altLang="zh-CN" sz="3600" b="0">
                <a:latin typeface="Times New Roman" panose="02020603050405020304" pitchFamily="18" charset="0"/>
              </a:rPr>
              <a:t>                </a:t>
            </a:r>
            <a:r>
              <a:rPr lang="en-US" altLang="zh-CN" sz="3600" b="0" u="none">
                <a:latin typeface="Times New Roman" panose="02020603050405020304" pitchFamily="18" charset="0"/>
              </a:rPr>
              <a:t>(woman) teachers and two hundred boy students in the school.</a:t>
            </a:r>
            <a:endParaRPr lang="en-US" altLang="zh-CN" sz="3600" b="0" u="none">
              <a:latin typeface="Times New Roman" panose="02020603050405020304" pitchFamily="18" charset="0"/>
            </a:endParaRPr>
          </a:p>
          <a:p>
            <a:pPr>
              <a:spcBef>
                <a:spcPct val="50000"/>
              </a:spcBef>
            </a:pPr>
            <a:r>
              <a:rPr lang="en-US" altLang="zh-CN" sz="3600" b="0" u="none">
                <a:latin typeface="Times New Roman" panose="02020603050405020304" pitchFamily="18" charset="0"/>
              </a:rPr>
              <a:t>2. Keep the</a:t>
            </a:r>
            <a:r>
              <a:rPr lang="en-US" altLang="zh-CN" sz="3600" b="0">
                <a:latin typeface="Times New Roman" panose="02020603050405020304" pitchFamily="18" charset="0"/>
              </a:rPr>
              <a:t>                 </a:t>
            </a:r>
            <a:r>
              <a:rPr lang="en-US" altLang="zh-CN" sz="3600" b="0" u="none">
                <a:latin typeface="Times New Roman" panose="02020603050405020304" pitchFamily="18" charset="0"/>
              </a:rPr>
              <a:t>(photo) secret and don’t let   them out to the media.</a:t>
            </a:r>
            <a:endParaRPr lang="en-US" altLang="zh-CN" sz="3600" b="0" u="none">
              <a:latin typeface="Times New Roman" panose="02020603050405020304" pitchFamily="18" charset="0"/>
            </a:endParaRPr>
          </a:p>
          <a:p>
            <a:pPr>
              <a:spcBef>
                <a:spcPct val="50000"/>
              </a:spcBef>
            </a:pPr>
            <a:r>
              <a:rPr lang="en-US" altLang="zh-CN" sz="3600" b="0" u="none">
                <a:latin typeface="Times New Roman" panose="02020603050405020304" pitchFamily="18" charset="0"/>
              </a:rPr>
              <a:t>3. English is my</a:t>
            </a:r>
            <a:r>
              <a:rPr lang="en-US" altLang="zh-CN" sz="3600" b="0">
                <a:latin typeface="Times New Roman" panose="02020603050405020304" pitchFamily="18" charset="0"/>
              </a:rPr>
              <a:t>                      </a:t>
            </a:r>
            <a:r>
              <a:rPr lang="en-US" altLang="zh-CN" sz="3600" b="0" u="none">
                <a:latin typeface="Times New Roman" panose="02020603050405020304" pitchFamily="18" charset="0"/>
              </a:rPr>
              <a:t>(strong).</a:t>
            </a:r>
            <a:endParaRPr lang="en-US" altLang="zh-CN" sz="3600" b="0" u="none">
              <a:latin typeface="Times New Roman" panose="02020603050405020304" pitchFamily="18" charset="0"/>
            </a:endParaRPr>
          </a:p>
        </p:txBody>
      </p:sp>
      <p:sp>
        <p:nvSpPr>
          <p:cNvPr id="349187" name="Text Box 3"/>
          <p:cNvSpPr txBox="1"/>
          <p:nvPr/>
        </p:nvSpPr>
        <p:spPr>
          <a:xfrm>
            <a:off x="468630" y="4942205"/>
            <a:ext cx="7817485" cy="1254125"/>
          </a:xfrm>
          <a:prstGeom prst="rect">
            <a:avLst/>
          </a:prstGeom>
          <a:noFill/>
          <a:ln w="9525">
            <a:noFill/>
          </a:ln>
        </p:spPr>
        <p:txBody>
          <a:bodyPr wrap="square">
            <a:spAutoFit/>
          </a:bodyPr>
          <a:lstStyle/>
          <a:p>
            <a:pPr>
              <a:lnSpc>
                <a:spcPct val="105000"/>
              </a:lnSpc>
            </a:pPr>
            <a:r>
              <a:rPr lang="zh-CN" altLang="en-US" sz="3600" u="none" dirty="0">
                <a:solidFill>
                  <a:srgbClr val="FF0000"/>
                </a:solidFill>
                <a:effectLst>
                  <a:outerShdw blurRad="38100" dist="38100" dir="2700000" algn="tl">
                    <a:srgbClr val="000000">
                      <a:alpha val="43137"/>
                    </a:srgbClr>
                  </a:outerShdw>
                </a:effectLst>
                <a:latin typeface="Times New Roman" panose="02020603050405020304" pitchFamily="18" charset="0"/>
              </a:rPr>
              <a:t>名词抢分必备：</a:t>
            </a:r>
            <a:r>
              <a:rPr lang="zh-CN" altLang="en-US" sz="3600" dirty="0">
                <a:solidFill>
                  <a:srgbClr val="FF0000"/>
                </a:solidFill>
                <a:sym typeface="+mn-ea"/>
              </a:rPr>
              <a:t>主要考查名词的复数形式或该名词的其他形式</a:t>
            </a:r>
            <a:endParaRPr lang="zh-CN" altLang="en-US" sz="3600" dirty="0">
              <a:solidFill>
                <a:srgbClr val="FF0000"/>
              </a:solidFill>
              <a:latin typeface="Times New Roman" panose="02020603050405020304" pitchFamily="18" charset="0"/>
              <a:sym typeface="+mn-ea"/>
            </a:endParaRPr>
          </a:p>
        </p:txBody>
      </p:sp>
      <p:sp>
        <p:nvSpPr>
          <p:cNvPr id="349188" name="Text Box 4"/>
          <p:cNvSpPr txBox="1"/>
          <p:nvPr/>
        </p:nvSpPr>
        <p:spPr>
          <a:xfrm>
            <a:off x="2916238" y="1125538"/>
            <a:ext cx="1800225" cy="64135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women</a:t>
            </a:r>
            <a:endParaRPr lang="en-US" altLang="zh-CN" sz="3600" u="none">
              <a:solidFill>
                <a:srgbClr val="FF0000"/>
              </a:solidFill>
              <a:latin typeface="Times New Roman" panose="02020603050405020304" pitchFamily="18" charset="0"/>
            </a:endParaRPr>
          </a:p>
        </p:txBody>
      </p:sp>
      <p:sp>
        <p:nvSpPr>
          <p:cNvPr id="349189" name="Text Box 5"/>
          <p:cNvSpPr txBox="1"/>
          <p:nvPr/>
        </p:nvSpPr>
        <p:spPr>
          <a:xfrm>
            <a:off x="2411413" y="2492375"/>
            <a:ext cx="1800225" cy="64135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photos</a:t>
            </a:r>
            <a:endParaRPr lang="en-US" altLang="zh-CN" sz="3600" u="none">
              <a:solidFill>
                <a:srgbClr val="FF0000"/>
              </a:solidFill>
              <a:latin typeface="Times New Roman" panose="02020603050405020304" pitchFamily="18" charset="0"/>
            </a:endParaRPr>
          </a:p>
        </p:txBody>
      </p:sp>
      <p:sp>
        <p:nvSpPr>
          <p:cNvPr id="349191" name="Text Box 7"/>
          <p:cNvSpPr txBox="1"/>
          <p:nvPr/>
        </p:nvSpPr>
        <p:spPr>
          <a:xfrm>
            <a:off x="3419475" y="3789363"/>
            <a:ext cx="2016125" cy="64135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strength</a:t>
            </a:r>
            <a:endParaRPr lang="en-US" altLang="zh-CN" sz="3600" u="none">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9188"/>
                                        </p:tgtEl>
                                        <p:attrNameLst>
                                          <p:attrName>style.visibility</p:attrName>
                                        </p:attrNameLst>
                                      </p:cBhvr>
                                      <p:to>
                                        <p:strVal val="visible"/>
                                      </p:to>
                                    </p:set>
                                    <p:animEffect transition="in" filter="blinds(horizontal)">
                                      <p:cBhvr>
                                        <p:cTn id="7" dur="500"/>
                                        <p:tgtEl>
                                          <p:spTgt spid="34918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9189"/>
                                        </p:tgtEl>
                                        <p:attrNameLst>
                                          <p:attrName>style.visibility</p:attrName>
                                        </p:attrNameLst>
                                      </p:cBhvr>
                                      <p:to>
                                        <p:strVal val="visible"/>
                                      </p:to>
                                    </p:set>
                                    <p:animEffect transition="in" filter="blinds(horizontal)">
                                      <p:cBhvr>
                                        <p:cTn id="12" dur="500"/>
                                        <p:tgtEl>
                                          <p:spTgt spid="34918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9191"/>
                                        </p:tgtEl>
                                        <p:attrNameLst>
                                          <p:attrName>style.visibility</p:attrName>
                                        </p:attrNameLst>
                                      </p:cBhvr>
                                      <p:to>
                                        <p:strVal val="visible"/>
                                      </p:to>
                                    </p:set>
                                    <p:animEffect transition="in" filter="blinds(horizontal)">
                                      <p:cBhvr>
                                        <p:cTn id="17" dur="500"/>
                                        <p:tgtEl>
                                          <p:spTgt spid="34919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9187"/>
                                        </p:tgtEl>
                                        <p:attrNameLst>
                                          <p:attrName>style.visibility</p:attrName>
                                        </p:attrNameLst>
                                      </p:cBhvr>
                                      <p:to>
                                        <p:strVal val="visible"/>
                                      </p:to>
                                    </p:set>
                                    <p:animEffect transition="in" filter="blinds(horizontal)">
                                      <p:cBhvr>
                                        <p:cTn id="22" dur="500"/>
                                        <p:tgtEl>
                                          <p:spTgt spid="349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p:bldP spid="349188" grpId="0"/>
      <p:bldP spid="349189" grpId="0"/>
      <p:bldP spid="3491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文本框 76838"/>
          <p:cNvSpPr txBox="1"/>
          <p:nvPr/>
        </p:nvSpPr>
        <p:spPr>
          <a:xfrm>
            <a:off x="98425" y="52388"/>
            <a:ext cx="5159375" cy="701675"/>
          </a:xfrm>
          <a:prstGeom prst="rect">
            <a:avLst/>
          </a:prstGeom>
          <a:solidFill>
            <a:srgbClr val="FFCC00"/>
          </a:solidFill>
          <a:ln w="9525">
            <a:noFill/>
          </a:ln>
        </p:spPr>
        <p:txBody>
          <a:bodyPr>
            <a:spAutoFit/>
          </a:bodyPr>
          <a:lstStyle/>
          <a:p>
            <a:pPr lvl="0">
              <a:spcBef>
                <a:spcPct val="50000"/>
              </a:spcBef>
            </a:pPr>
            <a:r>
              <a:rPr lang="zh-CN" altLang="en-US" sz="4000" b="1" dirty="0">
                <a:solidFill>
                  <a:srgbClr val="0000FF"/>
                </a:solidFill>
                <a:latin typeface="Arial" panose="020B0604020202020204" pitchFamily="34" charset="0"/>
                <a:ea typeface="宋体" panose="02010600030101010101" pitchFamily="2" charset="-122"/>
              </a:rPr>
              <a:t>有提示词（形容词）</a:t>
            </a:r>
            <a:endParaRPr lang="zh-CN" altLang="en-US" sz="4000" b="1" dirty="0">
              <a:solidFill>
                <a:srgbClr val="0000FF"/>
              </a:solidFill>
              <a:latin typeface="Arial" panose="020B0604020202020204" pitchFamily="34" charset="0"/>
              <a:ea typeface="宋体" panose="02010600030101010101" pitchFamily="2" charset="-122"/>
            </a:endParaRPr>
          </a:p>
        </p:txBody>
      </p:sp>
      <p:sp>
        <p:nvSpPr>
          <p:cNvPr id="19458" name="矩形 19457"/>
          <p:cNvSpPr/>
          <p:nvPr/>
        </p:nvSpPr>
        <p:spPr>
          <a:xfrm>
            <a:off x="228600" y="630555"/>
            <a:ext cx="8915400" cy="3931920"/>
          </a:xfrm>
          <a:prstGeom prst="rect">
            <a:avLst/>
          </a:prstGeom>
          <a:noFill/>
          <a:ln w="9525">
            <a:noFill/>
          </a:ln>
        </p:spPr>
        <p:txBody>
          <a:bodyPr wrap="square" anchor="ctr">
            <a:spAutoFit/>
          </a:bodyPr>
          <a:lstStyle/>
          <a:p>
            <a:pPr marL="342900" lvl="0" indent="-342900"/>
            <a:endParaRPr lang="zh-CN" altLang="en-US" sz="2800" b="1" dirty="0">
              <a:solidFill>
                <a:srgbClr val="0033CC"/>
              </a:solidFill>
              <a:latin typeface="Arial" panose="020B0604020202020204" pitchFamily="34" charset="0"/>
              <a:ea typeface="宋体" panose="02010600030101010101" pitchFamily="2" charset="-122"/>
            </a:endParaRPr>
          </a:p>
          <a:p>
            <a:pPr marL="342900" lvl="0" indent="-342900"/>
            <a:r>
              <a:rPr lang="zh-CN" altLang="en-US" sz="2800" b="1" dirty="0">
                <a:solidFill>
                  <a:srgbClr val="0000CC"/>
                </a:solidFill>
                <a:latin typeface="Arial" panose="020B0604020202020204" pitchFamily="34" charset="0"/>
                <a:ea typeface="宋体" panose="02010600030101010101" pitchFamily="2" charset="-122"/>
              </a:rPr>
              <a:t>（1）比较级和最高级使用。</a:t>
            </a:r>
            <a:endParaRPr lang="zh-CN" altLang="en-US" sz="2800" b="1" dirty="0">
              <a:solidFill>
                <a:srgbClr val="0000CC"/>
              </a:solidFill>
              <a:latin typeface="Arial" panose="020B0604020202020204" pitchFamily="34" charset="0"/>
              <a:ea typeface="宋体" panose="02010600030101010101" pitchFamily="2" charset="-122"/>
            </a:endParaRPr>
          </a:p>
          <a:p>
            <a:pPr marL="342900" lvl="0" indent="-342900"/>
            <a:r>
              <a:rPr lang="zh-CN" altLang="en-US" sz="2800" b="1" dirty="0">
                <a:solidFill>
                  <a:srgbClr val="0000CC"/>
                </a:solidFill>
                <a:latin typeface="Arial" panose="020B0604020202020204" pitchFamily="34" charset="0"/>
                <a:ea typeface="宋体" panose="02010600030101010101" pitchFamily="2" charset="-122"/>
              </a:rPr>
              <a:t>（2）形、副转换。</a:t>
            </a:r>
            <a:endParaRPr lang="zh-CN" altLang="en-US" sz="2800" b="1" dirty="0">
              <a:solidFill>
                <a:srgbClr val="0000CC"/>
              </a:solidFill>
              <a:latin typeface="Arial" panose="020B0604020202020204" pitchFamily="34" charset="0"/>
              <a:ea typeface="宋体" panose="02010600030101010101" pitchFamily="2" charset="-122"/>
            </a:endParaRPr>
          </a:p>
          <a:p>
            <a:pPr marL="342900" lvl="0" indent="-342900"/>
            <a:r>
              <a:rPr lang="zh-CN" altLang="en-US" sz="2800" b="1" dirty="0">
                <a:solidFill>
                  <a:srgbClr val="0000CC"/>
                </a:solidFill>
                <a:latin typeface="Arial" panose="020B0604020202020204" pitchFamily="34" charset="0"/>
                <a:ea typeface="宋体" panose="02010600030101010101" pitchFamily="2" charset="-122"/>
              </a:rPr>
              <a:t>（3）形容词变成名词形式。</a:t>
            </a:r>
            <a:endParaRPr lang="zh-CN" altLang="en-US" sz="2800" b="1" dirty="0">
              <a:latin typeface="Arial" panose="020B0604020202020204" pitchFamily="34" charset="0"/>
              <a:ea typeface="宋体" panose="02010600030101010101" pitchFamily="2" charset="-122"/>
            </a:endParaRPr>
          </a:p>
          <a:p>
            <a:pPr marL="342900" lvl="0" indent="-342900">
              <a:buFont typeface="Arial" panose="020B0604020202020204" pitchFamily="34" charset="0"/>
              <a:buAutoNum type="arabicPeriod"/>
            </a:pPr>
            <a:r>
              <a:rPr lang="zh-CN" altLang="en-US" sz="2800" b="1" dirty="0">
                <a:latin typeface="Arial" panose="020B0604020202020204" pitchFamily="34" charset="0"/>
                <a:ea typeface="宋体" panose="02010600030101010101" pitchFamily="2" charset="-122"/>
              </a:rPr>
              <a:t>The river was so polluted that it </a:t>
            </a:r>
            <a:r>
              <a:rPr lang="en-US" altLang="x-none" sz="2800" b="1">
                <a:latin typeface="Arial" panose="020B0604020202020204" pitchFamily="34" charset="0"/>
                <a:ea typeface="宋体" panose="02010600030101010101" pitchFamily="2" charset="-122"/>
              </a:rPr>
              <a:t>_</a:t>
            </a:r>
            <a:r>
              <a:rPr lang="zh-CN" altLang="en-US" sz="2800" b="1" dirty="0">
                <a:latin typeface="Arial" panose="020B0604020202020204" pitchFamily="34" charset="0"/>
                <a:ea typeface="宋体" panose="02010600030101010101" pitchFamily="2" charset="-122"/>
              </a:rPr>
              <a:t>_____ </a:t>
            </a:r>
            <a:r>
              <a:rPr lang="zh-CN" altLang="en-US" sz="2800" b="1" dirty="0">
                <a:solidFill>
                  <a:srgbClr val="FF0000"/>
                </a:solidFill>
                <a:latin typeface="Arial" panose="020B0604020202020204" pitchFamily="34" charset="0"/>
                <a:ea typeface="宋体" panose="02010600030101010101" pitchFamily="2" charset="-122"/>
              </a:rPr>
              <a:t> </a:t>
            </a:r>
            <a:r>
              <a:rPr lang="zh-CN" altLang="en-US" sz="2800" b="1" dirty="0">
                <a:latin typeface="Arial" panose="020B0604020202020204" pitchFamily="34" charset="0"/>
                <a:ea typeface="宋体" panose="02010600030101010101" pitchFamily="2" charset="-122"/>
              </a:rPr>
              <a:t>(actual) caught fire and burned. </a:t>
            </a:r>
            <a:endParaRPr lang="zh-CN" altLang="en-US" sz="2800" b="1" dirty="0">
              <a:latin typeface="Arial" panose="020B0604020202020204" pitchFamily="34" charset="0"/>
              <a:ea typeface="宋体" panose="02010600030101010101" pitchFamily="2" charset="-122"/>
            </a:endParaRPr>
          </a:p>
          <a:p>
            <a:pPr marL="342900" lvl="0" indent="-342900">
              <a:buFont typeface="Arial" panose="020B0604020202020204" pitchFamily="34" charset="0"/>
              <a:buAutoNum type="arabicPeriod"/>
            </a:pPr>
            <a:r>
              <a:rPr lang="zh-CN" altLang="en-US" sz="2800" b="1" dirty="0">
                <a:latin typeface="Arial" panose="020B0604020202020204" pitchFamily="34" charset="0"/>
                <a:ea typeface="宋体" panose="02010600030101010101" pitchFamily="2" charset="-122"/>
              </a:rPr>
              <a:t>That hard work paid off and now </a:t>
            </a:r>
            <a:r>
              <a:rPr lang="en-US" altLang="zh-CN" sz="2800" b="1" dirty="0">
                <a:latin typeface="Arial" panose="020B0604020202020204" pitchFamily="34" charset="0"/>
                <a:ea typeface="宋体" panose="02010600030101010101" pitchFamily="2" charset="-122"/>
              </a:rPr>
              <a:t>he</a:t>
            </a:r>
            <a:r>
              <a:rPr lang="zh-CN" altLang="en-US" sz="2800" b="1" dirty="0">
                <a:latin typeface="Arial" panose="020B0604020202020204" pitchFamily="34" charset="0"/>
                <a:ea typeface="宋体" panose="02010600030101010101" pitchFamily="2" charset="-122"/>
              </a:rPr>
              <a:t> is </a:t>
            </a:r>
            <a:r>
              <a:rPr lang="en-US" altLang="x-none" sz="2800" b="1">
                <a:latin typeface="Arial" panose="020B0604020202020204" pitchFamily="34" charset="0"/>
                <a:ea typeface="宋体" panose="02010600030101010101" pitchFamily="2" charset="-122"/>
              </a:rPr>
              <a:t>________</a:t>
            </a:r>
            <a:r>
              <a:rPr lang="en-US" altLang="x-none" sz="2800" b="1">
                <a:solidFill>
                  <a:srgbClr val="FF0000"/>
                </a:solidFill>
                <a:latin typeface="Arial" panose="020B0604020202020204" pitchFamily="34" charset="0"/>
                <a:ea typeface="宋体" panose="02010600030101010101" pitchFamily="2" charset="-122"/>
              </a:rPr>
              <a:t> </a:t>
            </a:r>
            <a:r>
              <a:rPr lang="zh-CN" altLang="en-US" sz="2800" b="1" dirty="0">
                <a:latin typeface="Arial" panose="020B0604020202020204" pitchFamily="34" charset="0"/>
                <a:ea typeface="宋体" panose="02010600030101010101" pitchFamily="2" charset="-122"/>
              </a:rPr>
              <a:t>(</a:t>
            </a:r>
            <a:r>
              <a:rPr lang="en-US" altLang="zh-CN" sz="2800" b="1" dirty="0">
                <a:latin typeface="Arial" panose="020B0604020202020204" pitchFamily="34" charset="0"/>
                <a:ea typeface="宋体" panose="02010600030101010101" pitchFamily="2" charset="-122"/>
              </a:rPr>
              <a:t>good</a:t>
            </a:r>
            <a:r>
              <a:rPr lang="zh-CN" altLang="en-US" sz="2800" b="1" dirty="0">
                <a:latin typeface="Arial" panose="020B0604020202020204" pitchFamily="34" charset="0"/>
                <a:ea typeface="宋体" panose="02010600030101010101" pitchFamily="2" charset="-122"/>
              </a:rPr>
              <a:t>) than </a:t>
            </a:r>
            <a:r>
              <a:rPr lang="en-US" altLang="zh-CN" sz="2800" b="1" dirty="0">
                <a:latin typeface="Arial" panose="020B0604020202020204" pitchFamily="34" charset="0"/>
                <a:ea typeface="宋体" panose="02010600030101010101" pitchFamily="2" charset="-122"/>
              </a:rPr>
              <a:t>before</a:t>
            </a:r>
            <a:r>
              <a:rPr lang="zh-CN" altLang="en-US" sz="2800" b="1" dirty="0">
                <a:latin typeface="Arial" panose="020B0604020202020204" pitchFamily="34" charset="0"/>
                <a:ea typeface="宋体" panose="02010600030101010101" pitchFamily="2" charset="-122"/>
              </a:rPr>
              <a:t>. </a:t>
            </a:r>
            <a:endParaRPr lang="zh-CN" altLang="en-US" sz="2800" b="1" dirty="0">
              <a:latin typeface="Arial" panose="020B0604020202020204" pitchFamily="34" charset="0"/>
              <a:ea typeface="宋体" panose="02010600030101010101" pitchFamily="2" charset="-122"/>
            </a:endParaRPr>
          </a:p>
          <a:p>
            <a:pPr marL="342900" lvl="0" indent="-342900">
              <a:buFont typeface="Arial" panose="020B0604020202020204" pitchFamily="34" charset="0"/>
              <a:buChar char="•"/>
            </a:pPr>
            <a:endParaRPr lang="zh-CN" altLang="en-US" sz="2800" b="1" dirty="0">
              <a:latin typeface="Arial" panose="020B0604020202020204" pitchFamily="34" charset="0"/>
              <a:ea typeface="宋体" panose="02010600030101010101" pitchFamily="2" charset="-122"/>
            </a:endParaRPr>
          </a:p>
        </p:txBody>
      </p:sp>
      <p:sp>
        <p:nvSpPr>
          <p:cNvPr id="11267" name="矩形 19458"/>
          <p:cNvSpPr/>
          <p:nvPr/>
        </p:nvSpPr>
        <p:spPr>
          <a:xfrm>
            <a:off x="228600" y="4495800"/>
            <a:ext cx="7393305" cy="518160"/>
          </a:xfrm>
          <a:prstGeom prst="rect">
            <a:avLst/>
          </a:prstGeom>
          <a:noFill/>
          <a:ln w="9525">
            <a:noFill/>
          </a:ln>
        </p:spPr>
        <p:txBody>
          <a:bodyPr wrap="square">
            <a:spAutoFit/>
          </a:bodyPr>
          <a:lstStyle/>
          <a:p>
            <a:pPr lvl="0"/>
            <a:r>
              <a:rPr lang="zh-CN" altLang="en-US" sz="2800" b="1" dirty="0">
                <a:latin typeface="Arial" panose="020B0604020202020204" pitchFamily="34" charset="0"/>
                <a:ea typeface="宋体" panose="02010600030101010101" pitchFamily="2" charset="-122"/>
              </a:rPr>
              <a:t>4. He must be  ________ (</a:t>
            </a:r>
            <a:r>
              <a:rPr lang="en-US" altLang="zh-CN" sz="2800" b="1" dirty="0">
                <a:latin typeface="Arial" panose="020B0604020202020204" pitchFamily="34" charset="0"/>
                <a:ea typeface="宋体" panose="02010600030101010101" pitchFamily="2" charset="-122"/>
              </a:rPr>
              <a:t>bad</a:t>
            </a:r>
            <a:r>
              <a:rPr lang="zh-CN" altLang="en-US" sz="2800" b="1" dirty="0">
                <a:latin typeface="Arial" panose="020B0604020202020204" pitchFamily="34" charset="0"/>
                <a:ea typeface="宋体" panose="02010600030101010101" pitchFamily="2" charset="-122"/>
              </a:rPr>
              <a:t>) </a:t>
            </a:r>
            <a:r>
              <a:rPr lang="en-US" altLang="zh-CN" sz="2800" b="1" dirty="0">
                <a:latin typeface="Arial" panose="020B0604020202020204" pitchFamily="34" charset="0"/>
                <a:ea typeface="宋体" panose="02010600030101010101" pitchFamily="2" charset="-122"/>
              </a:rPr>
              <a:t>hurt</a:t>
            </a:r>
            <a:r>
              <a:rPr lang="zh-CN" altLang="en-US" sz="2800" b="1" dirty="0">
                <a:latin typeface="Arial" panose="020B0604020202020204" pitchFamily="34" charset="0"/>
                <a:ea typeface="宋体" panose="02010600030101010101" pitchFamily="2" charset="-122"/>
              </a:rPr>
              <a:t>.</a:t>
            </a:r>
            <a:endParaRPr lang="zh-CN" altLang="en-US" sz="2800" b="1" dirty="0">
              <a:latin typeface="Arial" panose="020B0604020202020204" pitchFamily="34" charset="0"/>
              <a:ea typeface="宋体" panose="02010600030101010101" pitchFamily="2" charset="-122"/>
            </a:endParaRPr>
          </a:p>
        </p:txBody>
      </p:sp>
      <p:sp>
        <p:nvSpPr>
          <p:cNvPr id="19460" name="矩形 19459"/>
          <p:cNvSpPr/>
          <p:nvPr/>
        </p:nvSpPr>
        <p:spPr>
          <a:xfrm>
            <a:off x="2773363" y="4495800"/>
            <a:ext cx="1210310" cy="518160"/>
          </a:xfrm>
          <a:prstGeom prst="rect">
            <a:avLst/>
          </a:prstGeom>
          <a:noFill/>
          <a:ln w="9525">
            <a:noFill/>
          </a:ln>
        </p:spPr>
        <p:txBody>
          <a:bodyPr wrap="none">
            <a:spAutoFit/>
          </a:bodyPr>
          <a:lstStyle/>
          <a:p>
            <a:pPr lvl="0" algn="l"/>
            <a:r>
              <a:rPr lang="en-US" altLang="zh-CN" sz="2800" b="1" dirty="0">
                <a:solidFill>
                  <a:srgbClr val="0000FF"/>
                </a:solidFill>
                <a:uFillTx/>
                <a:sym typeface="+mn-ea"/>
              </a:rPr>
              <a:t>badly</a:t>
            </a:r>
            <a:r>
              <a:rPr lang="en-US" altLang="x-none" sz="2800" b="1">
                <a:solidFill>
                  <a:srgbClr val="0000FF"/>
                </a:solidFill>
                <a:latin typeface="Arial" panose="020B0604020202020204" pitchFamily="34" charset="0"/>
                <a:ea typeface="宋体" panose="02010600030101010101" pitchFamily="2" charset="-122"/>
              </a:rPr>
              <a:t> </a:t>
            </a:r>
            <a:endParaRPr lang="en-US" altLang="x-none" sz="2800" b="1">
              <a:solidFill>
                <a:srgbClr val="0000FF"/>
              </a:solidFill>
              <a:latin typeface="Arial" panose="020B0604020202020204" pitchFamily="34" charset="0"/>
              <a:ea typeface="宋体" panose="02010600030101010101" pitchFamily="2" charset="-122"/>
            </a:endParaRPr>
          </a:p>
        </p:txBody>
      </p:sp>
      <p:sp>
        <p:nvSpPr>
          <p:cNvPr id="11269" name="矩形 19460"/>
          <p:cNvSpPr/>
          <p:nvPr/>
        </p:nvSpPr>
        <p:spPr>
          <a:xfrm>
            <a:off x="228600" y="5046663"/>
            <a:ext cx="8839200" cy="518160"/>
          </a:xfrm>
          <a:prstGeom prst="rect">
            <a:avLst/>
          </a:prstGeom>
          <a:solidFill>
            <a:schemeClr val="bg1"/>
          </a:solidFill>
          <a:ln w="9525">
            <a:noFill/>
          </a:ln>
        </p:spPr>
        <p:txBody>
          <a:bodyPr>
            <a:spAutoFit/>
          </a:bodyPr>
          <a:lstStyle/>
          <a:p>
            <a:pPr lvl="0"/>
            <a:r>
              <a:rPr lang="en-US" altLang="x-none" sz="2800" b="1">
                <a:latin typeface="Arial" panose="020B0604020202020204" pitchFamily="34" charset="0"/>
                <a:ea typeface="宋体" panose="02010600030101010101" pitchFamily="2" charset="-122"/>
              </a:rPr>
              <a:t>5. Nobody could be </a:t>
            </a:r>
            <a:r>
              <a:rPr lang="zh-CN" altLang="en-US" sz="2800" b="1" dirty="0">
                <a:latin typeface="Arial" panose="020B0604020202020204" pitchFamily="34" charset="0"/>
                <a:ea typeface="宋体" panose="02010600030101010101" pitchFamily="2" charset="-122"/>
              </a:rPr>
              <a:t>__________</a:t>
            </a:r>
            <a:r>
              <a:rPr lang="en-US" altLang="x-none" sz="2800" b="1">
                <a:latin typeface="Arial" panose="020B0604020202020204" pitchFamily="34" charset="0"/>
                <a:ea typeface="宋体" panose="02010600030101010101" pitchFamily="2" charset="-122"/>
              </a:rPr>
              <a:t> (tall). </a:t>
            </a:r>
            <a:endParaRPr lang="zh-CN" altLang="en-US" sz="2800" b="1" dirty="0">
              <a:latin typeface="Arial" panose="020B0604020202020204" pitchFamily="34" charset="0"/>
              <a:ea typeface="宋体" panose="02010600030101010101" pitchFamily="2" charset="-122"/>
            </a:endParaRPr>
          </a:p>
        </p:txBody>
      </p:sp>
      <p:sp>
        <p:nvSpPr>
          <p:cNvPr id="19462" name="矩形 19461"/>
          <p:cNvSpPr/>
          <p:nvPr/>
        </p:nvSpPr>
        <p:spPr>
          <a:xfrm>
            <a:off x="3800475" y="5043488"/>
            <a:ext cx="1032510" cy="518160"/>
          </a:xfrm>
          <a:prstGeom prst="rect">
            <a:avLst/>
          </a:prstGeom>
          <a:noFill/>
          <a:ln w="9525">
            <a:noFill/>
          </a:ln>
        </p:spPr>
        <p:txBody>
          <a:bodyPr wrap="none">
            <a:spAutoFit/>
          </a:bodyPr>
          <a:lstStyle/>
          <a:p>
            <a:pPr lvl="0"/>
            <a:r>
              <a:rPr lang="en-US" altLang="x-none" sz="2800" b="1">
                <a:solidFill>
                  <a:srgbClr val="0000FF"/>
                </a:solidFill>
                <a:latin typeface="Arial" panose="020B0604020202020204" pitchFamily="34" charset="0"/>
                <a:ea typeface="宋体" panose="02010600030101010101" pitchFamily="2" charset="-122"/>
              </a:rPr>
              <a:t>taller</a:t>
            </a:r>
            <a:endParaRPr lang="en-US" altLang="x-none" sz="2800" b="1">
              <a:solidFill>
                <a:srgbClr val="0000FF"/>
              </a:solidFill>
              <a:latin typeface="Arial" panose="020B0604020202020204" pitchFamily="34" charset="0"/>
              <a:ea typeface="宋体" panose="02010600030101010101" pitchFamily="2" charset="-122"/>
            </a:endParaRPr>
          </a:p>
        </p:txBody>
      </p:sp>
      <p:sp>
        <p:nvSpPr>
          <p:cNvPr id="11271" name="文本框 19462"/>
          <p:cNvSpPr txBox="1"/>
          <p:nvPr/>
        </p:nvSpPr>
        <p:spPr>
          <a:xfrm>
            <a:off x="228600" y="5562600"/>
            <a:ext cx="7940675" cy="944880"/>
          </a:xfrm>
          <a:prstGeom prst="rect">
            <a:avLst/>
          </a:prstGeom>
          <a:solidFill>
            <a:schemeClr val="bg1"/>
          </a:solidFill>
          <a:ln w="9525">
            <a:noFill/>
          </a:ln>
        </p:spPr>
        <p:txBody>
          <a:bodyPr>
            <a:spAutoFit/>
          </a:bodyPr>
          <a:lstStyle/>
          <a:p>
            <a:pPr lvl="0"/>
            <a:r>
              <a:rPr lang="en-US" altLang="x-none" sz="2800" b="1">
                <a:latin typeface="Arial" panose="020B0604020202020204" pitchFamily="34" charset="0"/>
                <a:ea typeface="宋体" panose="02010600030101010101" pitchFamily="2" charset="-122"/>
              </a:rPr>
              <a:t>6. It brings so much _________(kind) and happiness to their hearts. </a:t>
            </a:r>
            <a:endParaRPr lang="zh-CN" altLang="en-US" sz="2800" b="1" dirty="0">
              <a:latin typeface="Arial" panose="020B0604020202020204" pitchFamily="34" charset="0"/>
              <a:ea typeface="宋体" panose="02010600030101010101" pitchFamily="2" charset="-122"/>
            </a:endParaRPr>
          </a:p>
        </p:txBody>
      </p:sp>
      <p:sp>
        <p:nvSpPr>
          <p:cNvPr id="11272" name="文本框 19463"/>
          <p:cNvSpPr txBox="1"/>
          <p:nvPr/>
        </p:nvSpPr>
        <p:spPr>
          <a:xfrm>
            <a:off x="3784600" y="5562600"/>
            <a:ext cx="1865630" cy="518160"/>
          </a:xfrm>
          <a:prstGeom prst="rect">
            <a:avLst/>
          </a:prstGeom>
          <a:noFill/>
          <a:ln w="9525">
            <a:noFill/>
          </a:ln>
        </p:spPr>
        <p:txBody>
          <a:bodyPr wrap="square">
            <a:spAutoFit/>
          </a:bodyPr>
          <a:lstStyle/>
          <a:p>
            <a:pPr lvl="0"/>
            <a:r>
              <a:rPr lang="en-US" altLang="x-none" sz="2800" b="1">
                <a:solidFill>
                  <a:srgbClr val="0000FF"/>
                </a:solidFill>
                <a:latin typeface="Arial" panose="020B0604020202020204" pitchFamily="34" charset="0"/>
                <a:ea typeface="宋体" panose="02010600030101010101" pitchFamily="2" charset="-122"/>
              </a:rPr>
              <a:t>kindness</a:t>
            </a:r>
            <a:endParaRPr lang="en-US" altLang="x-none" sz="2800" b="1">
              <a:solidFill>
                <a:srgbClr val="0000FF"/>
              </a:solidFill>
              <a:latin typeface="Arial" panose="020B0604020202020204" pitchFamily="34" charset="0"/>
              <a:ea typeface="宋体" panose="02010600030101010101" pitchFamily="2" charset="-122"/>
            </a:endParaRPr>
          </a:p>
        </p:txBody>
      </p:sp>
      <p:sp>
        <p:nvSpPr>
          <p:cNvPr id="23" name="文本框 22"/>
          <p:cNvSpPr txBox="1"/>
          <p:nvPr/>
        </p:nvSpPr>
        <p:spPr>
          <a:xfrm>
            <a:off x="6019800" y="2077720"/>
            <a:ext cx="1524000" cy="518160"/>
          </a:xfrm>
          <a:prstGeom prst="rect">
            <a:avLst/>
          </a:prstGeom>
          <a:noFill/>
          <a:ln w="9525">
            <a:noFill/>
          </a:ln>
        </p:spPr>
        <p:txBody>
          <a:bodyPr wrap="square">
            <a:spAutoFit/>
          </a:bodyPr>
          <a:lstStyle/>
          <a:p>
            <a:pPr lvl="0"/>
            <a:r>
              <a:rPr lang="en-US" altLang="x-none" sz="2800" b="1">
                <a:solidFill>
                  <a:srgbClr val="0000FF"/>
                </a:solidFill>
                <a:latin typeface="Arial" panose="020B0604020202020204" pitchFamily="34" charset="0"/>
                <a:ea typeface="宋体" panose="02010600030101010101" pitchFamily="2" charset="-122"/>
              </a:rPr>
              <a:t>actually</a:t>
            </a:r>
            <a:endParaRPr lang="en-US" altLang="x-none" sz="2800" b="1">
              <a:solidFill>
                <a:srgbClr val="0000FF"/>
              </a:solidFill>
              <a:latin typeface="Arial" panose="020B0604020202020204" pitchFamily="34" charset="0"/>
              <a:ea typeface="宋体" panose="02010600030101010101" pitchFamily="2" charset="-122"/>
            </a:endParaRPr>
          </a:p>
        </p:txBody>
      </p:sp>
      <p:sp>
        <p:nvSpPr>
          <p:cNvPr id="24" name="文本框 23"/>
          <p:cNvSpPr txBox="1"/>
          <p:nvPr/>
        </p:nvSpPr>
        <p:spPr>
          <a:xfrm>
            <a:off x="7118985" y="3060700"/>
            <a:ext cx="1629410" cy="518160"/>
          </a:xfrm>
          <a:prstGeom prst="rect">
            <a:avLst/>
          </a:prstGeom>
          <a:noFill/>
          <a:ln w="9525">
            <a:noFill/>
          </a:ln>
        </p:spPr>
        <p:txBody>
          <a:bodyPr wrap="square">
            <a:spAutoFit/>
          </a:bodyPr>
          <a:lstStyle/>
          <a:p>
            <a:pPr lvl="0"/>
            <a:r>
              <a:rPr lang="en-US" altLang="x-none" sz="2800" b="1">
                <a:solidFill>
                  <a:srgbClr val="0000FF"/>
                </a:solidFill>
                <a:latin typeface="Arial" panose="020B0604020202020204" pitchFamily="34" charset="0"/>
                <a:ea typeface="宋体" panose="02010600030101010101" pitchFamily="2" charset="-122"/>
              </a:rPr>
              <a:t>better</a:t>
            </a:r>
            <a:endParaRPr lang="en-US" altLang="x-none" sz="2800" b="1">
              <a:solidFill>
                <a:srgbClr val="0000FF"/>
              </a:solidFill>
              <a:latin typeface="Arial" panose="020B0604020202020204" pitchFamily="34" charset="0"/>
              <a:ea typeface="宋体" panose="02010600030101010101" pitchFamily="2" charset="-122"/>
            </a:endParaRPr>
          </a:p>
        </p:txBody>
      </p:sp>
      <p:grpSp>
        <p:nvGrpSpPr>
          <p:cNvPr id="11276" name="Group 2"/>
          <p:cNvGrpSpPr/>
          <p:nvPr/>
        </p:nvGrpSpPr>
        <p:grpSpPr>
          <a:xfrm>
            <a:off x="25400" y="2589213"/>
            <a:ext cx="315913" cy="315912"/>
            <a:chOff x="0" y="0"/>
            <a:chExt cx="630237" cy="630238"/>
          </a:xfrm>
        </p:grpSpPr>
        <p:sp>
          <p:nvSpPr>
            <p:cNvPr id="11277" name="Oval 2"/>
            <p:cNvSpPr/>
            <p:nvPr/>
          </p:nvSpPr>
          <p:spPr>
            <a:xfrm>
              <a:off x="100012" y="98425"/>
              <a:ext cx="431800" cy="431800"/>
            </a:xfrm>
            <a:prstGeom prst="ellipse">
              <a:avLst/>
            </a:prstGeom>
            <a:solidFill>
              <a:srgbClr val="FF495A"/>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1278" name="Oval 3"/>
            <p:cNvSpPr/>
            <p:nvPr/>
          </p:nvSpPr>
          <p:spPr>
            <a:xfrm>
              <a:off x="0" y="0"/>
              <a:ext cx="630237" cy="630238"/>
            </a:xfrm>
            <a:prstGeom prst="ellipse">
              <a:avLst/>
            </a:prstGeom>
            <a:solidFill>
              <a:srgbClr val="FF495A">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
        <p:nvSpPr>
          <p:cNvPr id="11279" name="Oval 4"/>
          <p:cNvSpPr/>
          <p:nvPr/>
        </p:nvSpPr>
        <p:spPr>
          <a:xfrm>
            <a:off x="22225" y="1285875"/>
            <a:ext cx="431800" cy="431800"/>
          </a:xfrm>
          <a:prstGeom prst="ellipse">
            <a:avLst/>
          </a:prstGeom>
          <a:solidFill>
            <a:srgbClr val="FDDF53"/>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nvGrpSpPr>
          <p:cNvPr id="11280" name="Group 7"/>
          <p:cNvGrpSpPr/>
          <p:nvPr/>
        </p:nvGrpSpPr>
        <p:grpSpPr>
          <a:xfrm>
            <a:off x="25400" y="5310188"/>
            <a:ext cx="314325" cy="314325"/>
            <a:chOff x="0" y="0"/>
            <a:chExt cx="630238" cy="630237"/>
          </a:xfrm>
        </p:grpSpPr>
        <p:sp>
          <p:nvSpPr>
            <p:cNvPr id="11281" name="Oval 6"/>
            <p:cNvSpPr/>
            <p:nvPr/>
          </p:nvSpPr>
          <p:spPr>
            <a:xfrm>
              <a:off x="98425" y="100012"/>
              <a:ext cx="431800" cy="431800"/>
            </a:xfrm>
            <a:prstGeom prst="ellipse">
              <a:avLst/>
            </a:prstGeom>
            <a:solidFill>
              <a:srgbClr val="51FF61"/>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1282" name="Oval 7"/>
            <p:cNvSpPr/>
            <p:nvPr/>
          </p:nvSpPr>
          <p:spPr>
            <a:xfrm>
              <a:off x="0" y="0"/>
              <a:ext cx="630238" cy="630237"/>
            </a:xfrm>
            <a:prstGeom prst="ellipse">
              <a:avLst/>
            </a:prstGeom>
            <a:solidFill>
              <a:srgbClr val="51FF61">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grpSp>
        <p:nvGrpSpPr>
          <p:cNvPr id="11283" name="Group 7"/>
          <p:cNvGrpSpPr/>
          <p:nvPr/>
        </p:nvGrpSpPr>
        <p:grpSpPr>
          <a:xfrm>
            <a:off x="26988" y="3903663"/>
            <a:ext cx="314325" cy="314325"/>
            <a:chOff x="0" y="0"/>
            <a:chExt cx="630238" cy="630237"/>
          </a:xfrm>
        </p:grpSpPr>
        <p:sp>
          <p:nvSpPr>
            <p:cNvPr id="11284" name="Oval 6"/>
            <p:cNvSpPr/>
            <p:nvPr/>
          </p:nvSpPr>
          <p:spPr>
            <a:xfrm>
              <a:off x="98425" y="100012"/>
              <a:ext cx="431800" cy="431800"/>
            </a:xfrm>
            <a:prstGeom prst="ellipse">
              <a:avLst/>
            </a:prstGeom>
            <a:solidFill>
              <a:srgbClr val="FFFF00"/>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sp>
          <p:nvSpPr>
            <p:cNvPr id="11285" name="Oval 7"/>
            <p:cNvSpPr/>
            <p:nvPr/>
          </p:nvSpPr>
          <p:spPr>
            <a:xfrm>
              <a:off x="0" y="0"/>
              <a:ext cx="630238" cy="630237"/>
            </a:xfrm>
            <a:prstGeom prst="ellipse">
              <a:avLst/>
            </a:prstGeom>
            <a:solidFill>
              <a:srgbClr val="FFFF00">
                <a:alpha val="27057"/>
              </a:srgbClr>
            </a:solidFill>
            <a:ln w="9525">
              <a:noFill/>
            </a:ln>
          </p:spPr>
          <p:txBody>
            <a:bodyPr anchor="ctr"/>
            <a:lstStyle/>
            <a:p>
              <a:pPr lvl="0" algn="ctr"/>
              <a:endParaRPr lang="zh-CN" altLang="en-US" dirty="0">
                <a:latin typeface="Arial" panose="020B0604020202020204" pitchFamily="34" charset="0"/>
                <a:ea typeface="宋体" panose="02010600030101010101" pitchFamily="2"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fade">
                                      <p:cBhvr>
                                        <p:cTn id="17" dur="1000"/>
                                        <p:tgtEl>
                                          <p:spTgt spid="19460"/>
                                        </p:tgtEl>
                                      </p:cBhvr>
                                    </p:animEffect>
                                    <p:anim calcmode="lin" valueType="num">
                                      <p:cBhvr>
                                        <p:cTn id="18" dur="1000" fill="hold"/>
                                        <p:tgtEl>
                                          <p:spTgt spid="19460"/>
                                        </p:tgtEl>
                                        <p:attrNameLst>
                                          <p:attrName>ppt_x</p:attrName>
                                        </p:attrNameLst>
                                      </p:cBhvr>
                                      <p:tavLst>
                                        <p:tav tm="0">
                                          <p:val>
                                            <p:strVal val="#ppt_x"/>
                                          </p:val>
                                        </p:tav>
                                        <p:tav tm="100000">
                                          <p:val>
                                            <p:strVal val="#ppt_x"/>
                                          </p:val>
                                        </p:tav>
                                      </p:tavLst>
                                    </p:anim>
                                    <p:anim calcmode="lin" valueType="num">
                                      <p:cBhvr>
                                        <p:cTn id="19" dur="900" decel="100000" fill="hold"/>
                                        <p:tgtEl>
                                          <p:spTgt spid="1946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9460"/>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9462"/>
                                        </p:tgtEl>
                                        <p:attrNameLst>
                                          <p:attrName>style.visibility</p:attrName>
                                        </p:attrNameLst>
                                      </p:cBhvr>
                                      <p:to>
                                        <p:strVal val="visible"/>
                                      </p:to>
                                    </p:set>
                                    <p:anim calcmode="lin" valueType="num">
                                      <p:cBhvr>
                                        <p:cTn id="25" dur="500" fill="hold"/>
                                        <p:tgtEl>
                                          <p:spTgt spid="19462"/>
                                        </p:tgtEl>
                                        <p:attrNameLst>
                                          <p:attrName>ppt_x</p:attrName>
                                        </p:attrNameLst>
                                      </p:cBhvr>
                                      <p:tavLst>
                                        <p:tav tm="0">
                                          <p:val>
                                            <p:strVal val="1+#ppt_w/2"/>
                                          </p:val>
                                        </p:tav>
                                        <p:tav tm="100000">
                                          <p:val>
                                            <p:strVal val="#ppt_x"/>
                                          </p:val>
                                        </p:tav>
                                      </p:tavLst>
                                    </p:anim>
                                    <p:anim calcmode="lin" valueType="num">
                                      <p:cBhvr>
                                        <p:cTn id="26" dur="500" fill="hold"/>
                                        <p:tgtEl>
                                          <p:spTgt spid="1946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1272"/>
                                        </p:tgtEl>
                                        <p:attrNameLst>
                                          <p:attrName>style.visibility</p:attrName>
                                        </p:attrNameLst>
                                      </p:cBhvr>
                                      <p:to>
                                        <p:strVal val="visible"/>
                                      </p:to>
                                    </p:set>
                                    <p:animEffect transition="in" filter="blinds(horizontal)">
                                      <p:cBhvr>
                                        <p:cTn id="31" dur="500"/>
                                        <p:tgtEl>
                                          <p:spTgt spid="1127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9458">
                                            <p:txEl>
                                              <p:pRg st="1" end="1"/>
                                            </p:txEl>
                                          </p:spTgt>
                                        </p:tgtEl>
                                        <p:attrNameLst>
                                          <p:attrName>style.visibility</p:attrName>
                                        </p:attrNameLst>
                                      </p:cBhvr>
                                      <p:to>
                                        <p:strVal val="visible"/>
                                      </p:to>
                                    </p:set>
                                    <p:anim calcmode="lin" valueType="num">
                                      <p:cBhvr additive="base">
                                        <p:cTn id="36"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9458">
                                            <p:txEl>
                                              <p:pRg st="1" end="1"/>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9458">
                                            <p:txEl>
                                              <p:pRg st="2" end="2"/>
                                            </p:txEl>
                                          </p:spTgt>
                                        </p:tgtEl>
                                        <p:attrNameLst>
                                          <p:attrName>style.visibility</p:attrName>
                                        </p:attrNameLst>
                                      </p:cBhvr>
                                      <p:to>
                                        <p:strVal val="visible"/>
                                      </p:to>
                                    </p:set>
                                    <p:anim calcmode="lin" valueType="num">
                                      <p:cBhvr additive="base">
                                        <p:cTn id="40"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9458">
                                            <p:txEl>
                                              <p:pRg st="3" end="3"/>
                                            </p:txEl>
                                          </p:spTgt>
                                        </p:tgtEl>
                                        <p:attrNameLst>
                                          <p:attrName>style.visibility</p:attrName>
                                        </p:attrNameLst>
                                      </p:cBhvr>
                                      <p:to>
                                        <p:strVal val="visible"/>
                                      </p:to>
                                    </p:set>
                                    <p:anim calcmode="lin" valueType="num">
                                      <p:cBhvr additive="base">
                                        <p:cTn id="44"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945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2" grpId="0"/>
      <p:bldP spid="1127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p:nvPr/>
        </p:nvSpPr>
        <p:spPr>
          <a:xfrm>
            <a:off x="-304800" y="782003"/>
            <a:ext cx="9144000" cy="2122805"/>
          </a:xfrm>
          <a:prstGeom prst="rect">
            <a:avLst/>
          </a:prstGeom>
          <a:noFill/>
          <a:ln w="9525">
            <a:noFill/>
          </a:ln>
        </p:spPr>
        <p:txBody>
          <a:bodyPr>
            <a:spAutoFit/>
          </a:bodyPr>
          <a:lstStyle/>
          <a:p>
            <a:pPr>
              <a:spcBef>
                <a:spcPct val="15000"/>
              </a:spcBef>
            </a:pPr>
            <a:endParaRPr lang="zh-CN" altLang="en-US" sz="4000" u="none" dirty="0">
              <a:solidFill>
                <a:srgbClr val="0033CC"/>
              </a:solidFill>
              <a:latin typeface="Times New Roman" panose="02020603050405020304" pitchFamily="18" charset="0"/>
            </a:endParaRPr>
          </a:p>
          <a:p>
            <a:pPr>
              <a:spcBef>
                <a:spcPct val="15000"/>
              </a:spcBef>
            </a:pPr>
            <a:r>
              <a:rPr lang="zh-CN" altLang="en-US" sz="4000" u="none" dirty="0">
                <a:latin typeface="Times New Roman" panose="02020603050405020304" pitchFamily="18" charset="0"/>
              </a:rPr>
              <a:t>                        </a:t>
            </a:r>
            <a:r>
              <a:rPr lang="en-US" altLang="zh-CN" sz="4000" u="none" dirty="0">
                <a:latin typeface="Times New Roman" panose="02020603050405020304" pitchFamily="18" charset="0"/>
              </a:rPr>
              <a:t>2.</a:t>
            </a:r>
            <a:r>
              <a:rPr lang="zh-CN" altLang="en-US" sz="4000" u="none" dirty="0">
                <a:latin typeface="Times New Roman" panose="02020603050405020304" pitchFamily="18" charset="0"/>
              </a:rPr>
              <a:t>无提示词 </a:t>
            </a:r>
            <a:endParaRPr lang="zh-CN" altLang="en-US" sz="4000" u="none" dirty="0">
              <a:latin typeface="Times New Roman" panose="02020603050405020304" pitchFamily="18" charset="0"/>
            </a:endParaRPr>
          </a:p>
          <a:p>
            <a:pPr>
              <a:spcBef>
                <a:spcPct val="15000"/>
              </a:spcBef>
            </a:pPr>
            <a:r>
              <a:rPr lang="en-US" altLang="zh-CN" sz="4000" u="none">
                <a:latin typeface="Times New Roman" panose="02020603050405020304" pitchFamily="18" charset="0"/>
              </a:rPr>
              <a:t>             </a:t>
            </a:r>
            <a:endParaRPr lang="en-US" altLang="zh-CN" sz="4000" u="none">
              <a:latin typeface="Times New Roman" panose="02020603050405020304" pitchFamily="18" charset="0"/>
            </a:endParaRPr>
          </a:p>
        </p:txBody>
      </p:sp>
      <p:sp>
        <p:nvSpPr>
          <p:cNvPr id="36869" name="Text Box 23"/>
          <p:cNvSpPr txBox="1"/>
          <p:nvPr/>
        </p:nvSpPr>
        <p:spPr>
          <a:xfrm>
            <a:off x="1586230" y="2449195"/>
            <a:ext cx="6477000" cy="2183765"/>
          </a:xfrm>
          <a:prstGeom prst="rect">
            <a:avLst/>
          </a:prstGeom>
          <a:solidFill>
            <a:schemeClr val="bg1"/>
          </a:solidFill>
          <a:ln w="9525" cap="flat" cmpd="sng">
            <a:solidFill>
              <a:srgbClr val="FF00FF"/>
            </a:solidFill>
            <a:prstDash val="lgDash"/>
            <a:miter/>
            <a:headEnd type="none" w="med" len="med"/>
            <a:tailEnd type="none" w="med" len="med"/>
          </a:ln>
        </p:spPr>
        <p:txBody>
          <a:bodyPr>
            <a:spAutoFit/>
          </a:bodyPr>
          <a:lstStyle/>
          <a:p>
            <a:r>
              <a:rPr lang="zh-CN" altLang="en-US" sz="3400" b="1" u="none" dirty="0">
                <a:solidFill>
                  <a:srgbClr val="FF0000"/>
                </a:solidFill>
                <a:latin typeface="Arial" panose="020B0604020202020204" pitchFamily="34" charset="0"/>
                <a:ea typeface="楷体_GB2312" panose="02010609030101010101" charset="-122"/>
              </a:rPr>
              <a:t>主要考查冠词</a:t>
            </a:r>
            <a:r>
              <a:rPr lang="zh-CN" altLang="en-US" sz="3200" b="1" u="none" dirty="0">
                <a:latin typeface="Arial" panose="020B0604020202020204" pitchFamily="34" charset="0"/>
              </a:rPr>
              <a:t>、</a:t>
            </a:r>
            <a:r>
              <a:rPr lang="zh-CN" altLang="en-US" sz="3400" b="1" u="none" dirty="0">
                <a:solidFill>
                  <a:srgbClr val="FF0000"/>
                </a:solidFill>
                <a:latin typeface="Arial" panose="020B0604020202020204" pitchFamily="34" charset="0"/>
                <a:ea typeface="楷体_GB2312" panose="02010609030101010101" charset="-122"/>
              </a:rPr>
              <a:t>介词</a:t>
            </a:r>
            <a:r>
              <a:rPr lang="en-US" altLang="en-US" sz="3200" b="1" u="none" dirty="0">
                <a:solidFill>
                  <a:srgbClr val="FF0000"/>
                </a:solidFill>
                <a:latin typeface="Arial" panose="020B0604020202020204" pitchFamily="34" charset="0"/>
              </a:rPr>
              <a:t>、</a:t>
            </a:r>
            <a:r>
              <a:rPr lang="zh-CN" altLang="en-US" sz="3200" b="1" u="none" dirty="0">
                <a:solidFill>
                  <a:srgbClr val="FF0000"/>
                </a:solidFill>
                <a:latin typeface="Arial" panose="020B0604020202020204" pitchFamily="34" charset="0"/>
              </a:rPr>
              <a:t>代词、</a:t>
            </a:r>
            <a:r>
              <a:rPr lang="zh-CN" altLang="en-US" sz="3400" u="none" dirty="0">
                <a:solidFill>
                  <a:srgbClr val="FF0000"/>
                </a:solidFill>
                <a:ea typeface="楷体_GB2312" panose="02010609030101010101" charset="-122"/>
                <a:sym typeface="+mn-ea"/>
              </a:rPr>
              <a:t>连词</a:t>
            </a:r>
            <a:r>
              <a:rPr lang="zh-CN" altLang="en-US" sz="3400" u="none" dirty="0">
                <a:solidFill>
                  <a:srgbClr val="FF0000"/>
                </a:solidFill>
                <a:sym typeface="+mn-ea"/>
              </a:rPr>
              <a:t>、</a:t>
            </a:r>
            <a:r>
              <a:rPr lang="en-US" altLang="zh-CN" sz="3400" b="1" u="none" dirty="0">
                <a:solidFill>
                  <a:srgbClr val="FF0000"/>
                </a:solidFill>
                <a:latin typeface="Arial" panose="020B0604020202020204" pitchFamily="34" charset="0"/>
                <a:ea typeface="楷体_GB2312" panose="02010609030101010101" charset="-122"/>
              </a:rPr>
              <a:t>it</a:t>
            </a:r>
            <a:r>
              <a:rPr lang="zh-CN" altLang="en-US" sz="3400" b="1" u="none" dirty="0">
                <a:solidFill>
                  <a:srgbClr val="FF0000"/>
                </a:solidFill>
                <a:latin typeface="Arial" panose="020B0604020202020204" pitchFamily="34" charset="0"/>
                <a:ea typeface="楷体_GB2312" panose="02010609030101010101" charset="-122"/>
              </a:rPr>
              <a:t>做形式主语或形式宾语</a:t>
            </a:r>
            <a:r>
              <a:rPr lang="zh-CN" altLang="en-US" sz="3200" b="1" u="none" dirty="0">
                <a:latin typeface="Arial" panose="020B0604020202020204" pitchFamily="34" charset="0"/>
              </a:rPr>
              <a:t>、</a:t>
            </a:r>
            <a:r>
              <a:rPr lang="zh-CN" altLang="en-US" sz="3400" b="1" u="none" dirty="0">
                <a:solidFill>
                  <a:srgbClr val="FF0000"/>
                </a:solidFill>
                <a:latin typeface="Arial" panose="020B0604020202020204" pitchFamily="34" charset="0"/>
                <a:ea typeface="楷体_GB2312" panose="02010609030101010101" charset="-122"/>
              </a:rPr>
              <a:t>三大从句连词以及从上下文语境的角度设题等方面</a:t>
            </a:r>
            <a:endParaRPr lang="zh-CN" altLang="en-US" sz="3400" b="1" u="none">
              <a:solidFill>
                <a:srgbClr val="FF0000"/>
              </a:solidFill>
              <a:latin typeface="Arial" panose="020B0604020202020204" pitchFamily="34" charset="0"/>
              <a:ea typeface="楷体_GB2312" panose="02010609030101010101"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fade">
                                      <p:cBhvr>
                                        <p:cTn id="7" dur="800" decel="100000"/>
                                        <p:tgtEl>
                                          <p:spTgt spid="36869"/>
                                        </p:tgtEl>
                                      </p:cBhvr>
                                    </p:animEffect>
                                    <p:anim calcmode="lin" valueType="num">
                                      <p:cBhvr>
                                        <p:cTn id="8" dur="800" decel="100000" fill="hold"/>
                                        <p:tgtEl>
                                          <p:spTgt spid="36869"/>
                                        </p:tgtEl>
                                        <p:attrNameLst>
                                          <p:attrName>style.rotation</p:attrName>
                                        </p:attrNameLst>
                                      </p:cBhvr>
                                      <p:tavLst>
                                        <p:tav tm="0">
                                          <p:val>
                                            <p:fltVal val="-90"/>
                                          </p:val>
                                        </p:tav>
                                        <p:tav tm="100000">
                                          <p:val>
                                            <p:fltVal val="0"/>
                                          </p:val>
                                        </p:tav>
                                      </p:tavLst>
                                    </p:anim>
                                    <p:anim calcmode="lin" valueType="num">
                                      <p:cBhvr>
                                        <p:cTn id="9" dur="800" decel="100000" fill="hold"/>
                                        <p:tgtEl>
                                          <p:spTgt spid="36869"/>
                                        </p:tgtEl>
                                        <p:attrNameLst>
                                          <p:attrName>ppt_x</p:attrName>
                                        </p:attrNameLst>
                                      </p:cBhvr>
                                      <p:tavLst>
                                        <p:tav tm="0">
                                          <p:val>
                                            <p:strVal val="#ppt_x+0.4"/>
                                          </p:val>
                                        </p:tav>
                                        <p:tav tm="100000">
                                          <p:val>
                                            <p:strVal val="#ppt_x-0.05"/>
                                          </p:val>
                                        </p:tav>
                                      </p:tavLst>
                                    </p:anim>
                                    <p:anim calcmode="lin" valueType="num">
                                      <p:cBhvr>
                                        <p:cTn id="10" dur="800" decel="100000" fill="hold"/>
                                        <p:tgtEl>
                                          <p:spTgt spid="3686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686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686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p:cNvSpPr>
          <p:nvPr>
            <p:ph idx="1"/>
          </p:nvPr>
        </p:nvSpPr>
        <p:spPr>
          <a:xfrm>
            <a:off x="0" y="0"/>
            <a:ext cx="9144000" cy="6858000"/>
          </a:xfrm>
        </p:spPr>
        <p:txBody>
          <a:bodyPr vert="horz" wrap="square" lIns="91440" tIns="45720" rIns="91440" bIns="45720" anchor="t"/>
          <a:lstStyle/>
          <a:p>
            <a:pPr>
              <a:lnSpc>
                <a:spcPct val="80000"/>
              </a:lnSpc>
              <a:buNone/>
            </a:pPr>
            <a:r>
              <a:rPr lang="zh-CN" altLang="en-US" sz="3600" b="1" dirty="0"/>
              <a:t>自主领悟：</a:t>
            </a:r>
            <a:endParaRPr lang="en-US" altLang="zh-CN" sz="3600" dirty="0">
              <a:latin typeface="Times New Roman" panose="02020603050405020304" pitchFamily="18" charset="0"/>
            </a:endParaRPr>
          </a:p>
          <a:p>
            <a:pPr>
              <a:lnSpc>
                <a:spcPct val="80000"/>
              </a:lnSpc>
              <a:buNone/>
            </a:pPr>
            <a:endParaRPr lang="en-US" altLang="zh-CN" sz="3600" dirty="0">
              <a:latin typeface="Times New Roman" panose="02020603050405020304" pitchFamily="18" charset="0"/>
            </a:endParaRPr>
          </a:p>
          <a:p>
            <a:pPr>
              <a:lnSpc>
                <a:spcPct val="80000"/>
              </a:lnSpc>
              <a:buNone/>
            </a:pPr>
            <a:endParaRPr lang="en-US" altLang="zh-CN" sz="3600" dirty="0">
              <a:latin typeface="Times New Roman" panose="02020603050405020304" pitchFamily="18" charset="0"/>
            </a:endParaRPr>
          </a:p>
          <a:p>
            <a:pPr>
              <a:lnSpc>
                <a:spcPct val="80000"/>
              </a:lnSpc>
              <a:buNone/>
            </a:pPr>
            <a:endParaRPr lang="en-US" altLang="zh-CN" sz="3600" dirty="0">
              <a:latin typeface="Times New Roman" panose="02020603050405020304" pitchFamily="18" charset="0"/>
            </a:endParaRPr>
          </a:p>
          <a:p>
            <a:pPr>
              <a:lnSpc>
                <a:spcPct val="80000"/>
              </a:lnSpc>
              <a:buNone/>
            </a:pPr>
            <a:endParaRPr lang="en-US" altLang="zh-CN" sz="3600" dirty="0">
              <a:latin typeface="Times New Roman" panose="02020603050405020304" pitchFamily="18" charset="0"/>
            </a:endParaRPr>
          </a:p>
          <a:p>
            <a:pPr eaLnBrk="1" hangingPunct="1">
              <a:lnSpc>
                <a:spcPct val="90000"/>
              </a:lnSpc>
              <a:spcBef>
                <a:spcPct val="50000"/>
              </a:spcBef>
              <a:buNone/>
            </a:pPr>
            <a:endParaRPr lang="zh-CN" altLang="en-US" b="1" dirty="0">
              <a:solidFill>
                <a:srgbClr val="FF0066"/>
              </a:solidFill>
              <a:latin typeface="Times New Roman" panose="02020603050405020304" pitchFamily="18" charset="0"/>
            </a:endParaRPr>
          </a:p>
          <a:p>
            <a:pPr eaLnBrk="1" hangingPunct="1">
              <a:lnSpc>
                <a:spcPct val="90000"/>
              </a:lnSpc>
              <a:spcBef>
                <a:spcPct val="50000"/>
              </a:spcBef>
              <a:buNone/>
            </a:pPr>
            <a:endParaRPr lang="zh-CN" altLang="en-US" b="1" dirty="0">
              <a:solidFill>
                <a:srgbClr val="FF0066"/>
              </a:solidFill>
              <a:latin typeface="Times New Roman" panose="02020603050405020304" pitchFamily="18" charset="0"/>
            </a:endParaRPr>
          </a:p>
          <a:p>
            <a:pPr eaLnBrk="1" hangingPunct="1">
              <a:lnSpc>
                <a:spcPct val="90000"/>
              </a:lnSpc>
              <a:spcBef>
                <a:spcPct val="50000"/>
              </a:spcBef>
              <a:buNone/>
            </a:pPr>
            <a:endParaRPr lang="zh-CN" altLang="en-US" b="1" dirty="0">
              <a:solidFill>
                <a:srgbClr val="FF0066"/>
              </a:solidFill>
              <a:latin typeface="Times New Roman" panose="02020603050405020304" pitchFamily="18" charset="0"/>
            </a:endParaRPr>
          </a:p>
          <a:p>
            <a:pPr eaLnBrk="1" hangingPunct="1">
              <a:lnSpc>
                <a:spcPct val="90000"/>
              </a:lnSpc>
              <a:spcBef>
                <a:spcPct val="50000"/>
              </a:spcBef>
              <a:buNone/>
            </a:pPr>
            <a:r>
              <a:rPr lang="zh-CN" altLang="en-US" dirty="0">
                <a:solidFill>
                  <a:srgbClr val="FF0000"/>
                </a:solidFill>
                <a:effectLst>
                  <a:outerShdw blurRad="38100" dist="38100" dir="2700000" algn="tl">
                    <a:srgbClr val="000000">
                      <a:alpha val="43137"/>
                    </a:srgbClr>
                  </a:outerShdw>
                </a:effectLst>
                <a:latin typeface="Times New Roman" panose="02020603050405020304" pitchFamily="18" charset="0"/>
              </a:rPr>
              <a:t>    </a:t>
            </a:r>
            <a:r>
              <a:rPr lang="zh-CN" altLang="en-US" b="1" dirty="0">
                <a:solidFill>
                  <a:srgbClr val="FF0000"/>
                </a:solidFill>
                <a:effectLst>
                  <a:outerShdw blurRad="38100" dist="38100" dir="2700000" algn="tl">
                    <a:srgbClr val="000000">
                      <a:alpha val="43137"/>
                    </a:srgbClr>
                  </a:outerShdw>
                </a:effectLst>
                <a:latin typeface="Times New Roman" panose="02020603050405020304" pitchFamily="18" charset="0"/>
              </a:rPr>
              <a:t>冠词</a:t>
            </a:r>
            <a:r>
              <a:rPr lang="zh-CN" altLang="en-US" b="1" dirty="0">
                <a:solidFill>
                  <a:srgbClr val="FF0000"/>
                </a:solidFill>
                <a:effectLst>
                  <a:outerShdw blurRad="38100" dist="38100" dir="2700000" algn="tl">
                    <a:srgbClr val="000000">
                      <a:alpha val="43137"/>
                    </a:srgbClr>
                  </a:outerShdw>
                </a:effectLst>
              </a:rPr>
              <a:t>抢分必备：</a:t>
            </a:r>
            <a:r>
              <a:rPr lang="zh-CN" altLang="en-US" b="1" dirty="0">
                <a:solidFill>
                  <a:srgbClr val="FF0000"/>
                </a:solidFill>
                <a:latin typeface="Arial" panose="020B0604020202020204" pitchFamily="34" charset="0"/>
                <a:sym typeface="+mn-ea"/>
              </a:rPr>
              <a:t>主要考查冠词的泛指、特指以及固定短语中的冠词</a:t>
            </a:r>
            <a:endParaRPr lang="zh-CN" altLang="en-US" b="1" dirty="0">
              <a:solidFill>
                <a:srgbClr val="FF0000"/>
              </a:solidFill>
              <a:latin typeface="Arial" panose="020B0604020202020204" pitchFamily="34" charset="0"/>
              <a:sym typeface="+mn-ea"/>
            </a:endParaRPr>
          </a:p>
          <a:p>
            <a:pPr eaLnBrk="1" hangingPunct="1">
              <a:lnSpc>
                <a:spcPct val="90000"/>
              </a:lnSpc>
              <a:spcBef>
                <a:spcPct val="50000"/>
              </a:spcBef>
              <a:buNone/>
            </a:pPr>
            <a:r>
              <a:rPr lang="zh-CN" altLang="en-US" b="1" dirty="0"/>
              <a:t> </a:t>
            </a:r>
            <a:endParaRPr lang="zh-CN" altLang="en-US" dirty="0"/>
          </a:p>
          <a:p>
            <a:pPr>
              <a:lnSpc>
                <a:spcPct val="90000"/>
              </a:lnSpc>
              <a:buNone/>
            </a:pPr>
            <a:endParaRPr lang="zh-CN" altLang="en-US" dirty="0"/>
          </a:p>
        </p:txBody>
      </p:sp>
      <p:sp>
        <p:nvSpPr>
          <p:cNvPr id="357383" name="Text Box 7"/>
          <p:cNvSpPr txBox="1"/>
          <p:nvPr/>
        </p:nvSpPr>
        <p:spPr>
          <a:xfrm>
            <a:off x="1173163" y="352425"/>
            <a:ext cx="792162"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a </a:t>
            </a:r>
            <a:endParaRPr lang="en-US" altLang="zh-CN" sz="3600" u="none">
              <a:solidFill>
                <a:srgbClr val="FF0000"/>
              </a:solidFill>
              <a:latin typeface="Times New Roman" panose="02020603050405020304" pitchFamily="18" charset="0"/>
            </a:endParaRPr>
          </a:p>
        </p:txBody>
      </p:sp>
      <p:sp>
        <p:nvSpPr>
          <p:cNvPr id="357384" name="Text Box 8"/>
          <p:cNvSpPr txBox="1"/>
          <p:nvPr/>
        </p:nvSpPr>
        <p:spPr>
          <a:xfrm>
            <a:off x="2486343" y="3517900"/>
            <a:ext cx="1150937"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a</a:t>
            </a:r>
            <a:endParaRPr lang="en-US" altLang="zh-CN" sz="3600" u="none">
              <a:solidFill>
                <a:srgbClr val="FF0000"/>
              </a:solidFill>
              <a:latin typeface="Times New Roman" panose="02020603050405020304" pitchFamily="18" charset="0"/>
            </a:endParaRPr>
          </a:p>
        </p:txBody>
      </p:sp>
      <p:sp>
        <p:nvSpPr>
          <p:cNvPr id="29705" name="AutoShape 11">
            <a:hlinkClick r:id="rId1" action="ppaction://hlinksldjump"/>
          </p:cNvPr>
          <p:cNvSpPr/>
          <p:nvPr/>
        </p:nvSpPr>
        <p:spPr>
          <a:xfrm>
            <a:off x="7235825" y="6354763"/>
            <a:ext cx="720725" cy="503237"/>
          </a:xfrm>
          <a:prstGeom prst="actionButtonBackPrevious">
            <a:avLst/>
          </a:prstGeom>
          <a:solidFill>
            <a:schemeClr val="accent1"/>
          </a:solidFill>
          <a:ln w="9525">
            <a:noFill/>
          </a:ln>
        </p:spPr>
        <p:txBody>
          <a:bodyPr wrap="none" anchor="ctr"/>
          <a:lstStyle/>
          <a:p>
            <a:endParaRPr lang="zh-CN" altLang="en-US" dirty="0">
              <a:latin typeface="Arial" panose="020B0604020202020204" pitchFamily="34" charset="0"/>
            </a:endParaRPr>
          </a:p>
        </p:txBody>
      </p:sp>
      <p:sp>
        <p:nvSpPr>
          <p:cNvPr id="29706" name="AutoShape 12">
            <a:hlinkClick r:id="rId1" action="ppaction://hlinksldjump"/>
          </p:cNvPr>
          <p:cNvSpPr/>
          <p:nvPr/>
        </p:nvSpPr>
        <p:spPr>
          <a:xfrm>
            <a:off x="8243888" y="6354763"/>
            <a:ext cx="719137" cy="503237"/>
          </a:xfrm>
          <a:prstGeom prst="actionButtonForwardNext">
            <a:avLst/>
          </a:prstGeom>
          <a:solidFill>
            <a:schemeClr val="accent1"/>
          </a:solidFill>
          <a:ln w="9525">
            <a:noFill/>
          </a:ln>
        </p:spPr>
        <p:txBody>
          <a:bodyPr wrap="none" anchor="ctr"/>
          <a:lstStyle/>
          <a:p>
            <a:endParaRPr lang="zh-CN" altLang="en-US" dirty="0">
              <a:latin typeface="Arial" panose="020B0604020202020204" pitchFamily="34" charset="0"/>
            </a:endParaRPr>
          </a:p>
        </p:txBody>
      </p:sp>
      <p:sp>
        <p:nvSpPr>
          <p:cNvPr id="39938" name="Rectangle 3"/>
          <p:cNvSpPr>
            <a:spLocks noGrp="1"/>
          </p:cNvSpPr>
          <p:nvPr>
            <p:ph type="body"/>
          </p:nvPr>
        </p:nvSpPr>
        <p:spPr>
          <a:xfrm>
            <a:off x="0" y="476250"/>
            <a:ext cx="8617585" cy="3790950"/>
          </a:xfrm>
        </p:spPr>
        <p:txBody>
          <a:bodyPr wrap="square" anchor="t"/>
          <a:lstStyle/>
          <a:p>
            <a:pPr marL="609600" indent="-609600" eaLnBrk="1" hangingPunct="1">
              <a:buNone/>
            </a:pPr>
            <a:r>
              <a:rPr lang="en-US" altLang="zh-CN" sz="2800" b="1" dirty="0" smtClean="0"/>
              <a:t>1</a:t>
            </a:r>
            <a:r>
              <a:rPr lang="en-US" altLang="x-none" sz="2800" b="1" dirty="0"/>
              <a:t>. </a:t>
            </a:r>
            <a:r>
              <a:rPr lang="en-US" altLang="x-none" sz="2800" b="1" dirty="0" err="1" smtClean="0">
                <a:sym typeface="+mn-ea"/>
              </a:rPr>
              <a:t>As____</a:t>
            </a:r>
            <a:r>
              <a:rPr lang="en-US" altLang="x-none" sz="2800" b="1" dirty="0" err="1">
                <a:sym typeface="+mn-ea"/>
              </a:rPr>
              <a:t>result</a:t>
            </a:r>
            <a:r>
              <a:rPr lang="en-US" altLang="x-none" sz="2800" b="1" dirty="0">
                <a:sym typeface="+mn-ea"/>
              </a:rPr>
              <a:t>, people ll eat more food to try to make up for that something missing</a:t>
            </a:r>
            <a:r>
              <a:rPr lang="en-US" altLang="x-none" sz="2800" b="1" dirty="0" smtClean="0">
                <a:sym typeface="+mn-ea"/>
              </a:rPr>
              <a:t>.</a:t>
            </a:r>
            <a:r>
              <a:rPr lang="zh-CN" altLang="en-US" sz="2800" b="1" dirty="0" smtClean="0">
                <a:sym typeface="+mn-ea"/>
              </a:rPr>
              <a:t>）</a:t>
            </a:r>
            <a:endParaRPr lang="zh-CN" altLang="en-US" sz="2800" b="1" dirty="0"/>
          </a:p>
          <a:p>
            <a:pPr marL="609600" indent="-609600" eaLnBrk="1" hangingPunct="1">
              <a:buNone/>
            </a:pPr>
            <a:endParaRPr lang="en-US" altLang="zh-CN" sz="2800" b="1" dirty="0" smtClean="0"/>
          </a:p>
          <a:p>
            <a:pPr marL="609600" indent="-609600" eaLnBrk="1" hangingPunct="1">
              <a:buNone/>
            </a:pPr>
            <a:r>
              <a:rPr lang="en-US" altLang="zh-CN" sz="2800" b="1" dirty="0" smtClean="0"/>
              <a:t>2</a:t>
            </a:r>
            <a:r>
              <a:rPr lang="en-US" altLang="zh-CN" sz="2800" b="1" dirty="0"/>
              <a:t>. The adobe dwellings(</a:t>
            </a:r>
            <a:r>
              <a:rPr lang="zh-CN" altLang="en-US" sz="2800" b="1" dirty="0"/>
              <a:t>土坯房</a:t>
            </a:r>
            <a:r>
              <a:rPr lang="en-US" altLang="zh-CN" sz="2800" b="1" dirty="0"/>
              <a:t>)built by the Pueblo Indians of the American Southwest are admired by even </a:t>
            </a:r>
            <a:r>
              <a:rPr lang="en-US" altLang="x-none" sz="2800" b="1" dirty="0"/>
              <a:t> ___________</a:t>
            </a:r>
            <a:r>
              <a:rPr lang="en-US" altLang="zh-CN" sz="2800" b="1" dirty="0"/>
              <a:t>most modern of architects and </a:t>
            </a:r>
            <a:r>
              <a:rPr lang="en-US" altLang="zh-CN" sz="2800" b="1" dirty="0" smtClean="0"/>
              <a:t>engineers.</a:t>
            </a:r>
            <a:endParaRPr lang="en-US" altLang="zh-CN" sz="2800" b="1" dirty="0"/>
          </a:p>
          <a:p>
            <a:pPr marL="609600" indent="-609600" eaLnBrk="1" hangingPunct="1">
              <a:buNone/>
            </a:pPr>
            <a:r>
              <a:rPr lang="en-US" altLang="x-none" sz="2800" b="1" dirty="0"/>
              <a:t>3. he owned_____farm,which looked </a:t>
            </a:r>
            <a:r>
              <a:rPr lang="en-US" altLang="x-none" sz="2800" b="1" dirty="0" err="1"/>
              <a:t>alomost</a:t>
            </a:r>
            <a:r>
              <a:rPr lang="en-US" altLang="x-none" sz="2800" b="1" dirty="0"/>
              <a:t> </a:t>
            </a:r>
            <a:r>
              <a:rPr lang="en-US" altLang="x-none" sz="2800" b="1" dirty="0" smtClean="0"/>
              <a:t>abandoned.</a:t>
            </a:r>
            <a:endParaRPr lang="en-US" altLang="x-none" sz="2800" b="1" dirty="0"/>
          </a:p>
          <a:p>
            <a:pPr marL="609600" indent="-609600" eaLnBrk="1" hangingPunct="1">
              <a:buNone/>
            </a:pPr>
            <a:r>
              <a:rPr lang="en-US" altLang="x-none" sz="2800" b="1" dirty="0"/>
              <a:t> </a:t>
            </a:r>
            <a:endParaRPr lang="zh-CN" altLang="en-US" sz="2800" b="1" dirty="0"/>
          </a:p>
        </p:txBody>
      </p:sp>
      <p:sp>
        <p:nvSpPr>
          <p:cNvPr id="39939" name="Text Box 5"/>
          <p:cNvSpPr txBox="1"/>
          <p:nvPr/>
        </p:nvSpPr>
        <p:spPr>
          <a:xfrm>
            <a:off x="4139952" y="2564904"/>
            <a:ext cx="1676400" cy="645160"/>
          </a:xfrm>
          <a:prstGeom prst="rect">
            <a:avLst/>
          </a:prstGeom>
          <a:noFill/>
          <a:ln w="9525">
            <a:noFill/>
          </a:ln>
        </p:spPr>
        <p:txBody>
          <a:bodyPr>
            <a:spAutoFit/>
          </a:bodyPr>
          <a:lstStyle/>
          <a:p>
            <a:r>
              <a:rPr lang="en-US" altLang="zh-CN" sz="3600" u="none" dirty="0">
                <a:solidFill>
                  <a:srgbClr val="FF0000"/>
                </a:solidFill>
                <a:latin typeface="Comic Sans MS" panose="030F0702030302020204" pitchFamily="66" charset="0"/>
              </a:rPr>
              <a:t>the</a:t>
            </a:r>
            <a:endParaRPr lang="en-US" altLang="zh-CN" sz="3600" u="none" dirty="0">
              <a:solidFill>
                <a:srgbClr val="FF0000"/>
              </a:solidFill>
              <a:latin typeface="Comic Sans MS" panose="030F0702030302020204" pitchFamily="66"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7383"/>
                                        </p:tgtEl>
                                        <p:attrNameLst>
                                          <p:attrName>style.visibility</p:attrName>
                                        </p:attrNameLst>
                                      </p:cBhvr>
                                      <p:to>
                                        <p:strVal val="visible"/>
                                      </p:to>
                                    </p:set>
                                    <p:animEffect transition="in" filter="blinds(horizontal)">
                                      <p:cBhvr>
                                        <p:cTn id="7" dur="500"/>
                                        <p:tgtEl>
                                          <p:spTgt spid="35738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939"/>
                                        </p:tgtEl>
                                        <p:attrNameLst>
                                          <p:attrName>style.visibility</p:attrName>
                                        </p:attrNameLst>
                                      </p:cBhvr>
                                      <p:to>
                                        <p:strVal val="visible"/>
                                      </p:to>
                                    </p:set>
                                    <p:anim calcmode="lin" valueType="num">
                                      <p:cBhvr additive="base">
                                        <p:cTn id="12" dur="500" fill="hold"/>
                                        <p:tgtEl>
                                          <p:spTgt spid="39939"/>
                                        </p:tgtEl>
                                        <p:attrNameLst>
                                          <p:attrName>ppt_x</p:attrName>
                                        </p:attrNameLst>
                                      </p:cBhvr>
                                      <p:tavLst>
                                        <p:tav tm="0">
                                          <p:val>
                                            <p:strVal val="#ppt_x"/>
                                          </p:val>
                                        </p:tav>
                                        <p:tav tm="100000">
                                          <p:val>
                                            <p:strVal val="#ppt_x"/>
                                          </p:val>
                                        </p:tav>
                                      </p:tavLst>
                                    </p:anim>
                                    <p:anim calcmode="lin" valueType="num">
                                      <p:cBhvr additive="base">
                                        <p:cTn id="13" dur="500" fill="hold"/>
                                        <p:tgtEl>
                                          <p:spTgt spid="3993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57384">
                                            <p:txEl>
                                              <p:pRg st="0" end="0"/>
                                            </p:txEl>
                                          </p:spTgt>
                                        </p:tgtEl>
                                        <p:attrNameLst>
                                          <p:attrName>style.visibility</p:attrName>
                                        </p:attrNameLst>
                                      </p:cBhvr>
                                      <p:to>
                                        <p:strVal val="visible"/>
                                      </p:to>
                                    </p:set>
                                    <p:animEffect transition="in" filter="blinds(horizontal)">
                                      <p:cBhvr>
                                        <p:cTn id="18" dur="500"/>
                                        <p:tgtEl>
                                          <p:spTgt spid="3573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3" grpId="0"/>
      <p:bldP spid="399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p:nvPr/>
        </p:nvSpPr>
        <p:spPr>
          <a:xfrm>
            <a:off x="1979613" y="692150"/>
            <a:ext cx="4248150" cy="366713"/>
          </a:xfrm>
          <a:prstGeom prst="rect">
            <a:avLst/>
          </a:prstGeom>
          <a:noFill/>
          <a:ln w="9525">
            <a:noFill/>
          </a:ln>
        </p:spPr>
        <p:txBody>
          <a:bodyPr>
            <a:spAutoFit/>
          </a:bodyPr>
          <a:lstStyle/>
          <a:p>
            <a:pPr>
              <a:spcBef>
                <a:spcPct val="50000"/>
              </a:spcBef>
            </a:pPr>
            <a:endParaRPr lang="zh-CN" altLang="en-US" b="0" u="none" dirty="0">
              <a:latin typeface="Arial" panose="020B0604020202020204" pitchFamily="34" charset="0"/>
            </a:endParaRPr>
          </a:p>
        </p:txBody>
      </p:sp>
      <p:sp>
        <p:nvSpPr>
          <p:cNvPr id="351235" name="Text Box 3"/>
          <p:cNvSpPr txBox="1"/>
          <p:nvPr/>
        </p:nvSpPr>
        <p:spPr>
          <a:xfrm>
            <a:off x="376555" y="195898"/>
            <a:ext cx="9144000" cy="5815965"/>
          </a:xfrm>
          <a:prstGeom prst="rect">
            <a:avLst/>
          </a:prstGeom>
          <a:noFill/>
          <a:ln w="9525">
            <a:noFill/>
          </a:ln>
        </p:spPr>
        <p:txBody>
          <a:bodyPr>
            <a:spAutoFit/>
          </a:bodyPr>
          <a:lstStyle/>
          <a:p>
            <a:pPr>
              <a:spcBef>
                <a:spcPct val="50000"/>
              </a:spcBef>
            </a:pPr>
            <a:r>
              <a:rPr lang="zh-CN" altLang="en-US" sz="3600" u="none" dirty="0">
                <a:latin typeface="Times New Roman" panose="02020603050405020304" pitchFamily="18" charset="0"/>
              </a:rPr>
              <a:t>自主感悟：</a:t>
            </a:r>
            <a:endParaRPr lang="zh-CN" altLang="en-US" sz="3600" u="none" dirty="0">
              <a:latin typeface="Times New Roman" panose="02020603050405020304" pitchFamily="18" charset="0"/>
            </a:endParaRPr>
          </a:p>
          <a:p>
            <a:pPr>
              <a:spcBef>
                <a:spcPts val="0"/>
              </a:spcBef>
            </a:pPr>
            <a:r>
              <a:rPr lang="en-US" altLang="zh-CN" sz="3200" b="0" u="none" dirty="0">
                <a:sym typeface="+mn-ea"/>
              </a:rPr>
              <a:t>1</a:t>
            </a:r>
            <a:r>
              <a:rPr lang="en-US" altLang="x-none" sz="3200" b="0" u="none" dirty="0">
                <a:latin typeface="Times New Roman" panose="02020603050405020304" pitchFamily="18" charset="0"/>
                <a:sym typeface="+mn-ea"/>
              </a:rPr>
              <a:t>.</a:t>
            </a:r>
            <a:r>
              <a:rPr lang="en-US" altLang="zh-CN" sz="3200" b="0" u="none" dirty="0">
                <a:latin typeface="Times New Roman" panose="02020603050405020304" pitchFamily="18" charset="0"/>
                <a:sym typeface="+mn-ea"/>
              </a:rPr>
              <a:t> But my connection with pandas goes back    ____my days on the TV </a:t>
            </a:r>
            <a:r>
              <a:rPr lang="en-US" altLang="zh-CN" sz="3200" b="0" u="none" dirty="0" smtClean="0">
                <a:latin typeface="Times New Roman" panose="02020603050405020304" pitchFamily="18" charset="0"/>
                <a:sym typeface="+mn-ea"/>
              </a:rPr>
              <a:t>show.</a:t>
            </a:r>
            <a:r>
              <a:rPr lang="en-US" altLang="x-none" sz="3200" b="0" u="none" dirty="0" smtClean="0">
                <a:latin typeface="Times New Roman" panose="02020603050405020304" pitchFamily="18" charset="0"/>
                <a:sym typeface="+mn-ea"/>
              </a:rPr>
              <a:t> </a:t>
            </a:r>
            <a:endParaRPr lang="en-US" altLang="x-none" sz="3200" b="0" u="none" dirty="0">
              <a:latin typeface="Times New Roman" panose="02020603050405020304" pitchFamily="18" charset="0"/>
              <a:sym typeface="+mn-ea"/>
            </a:endParaRPr>
          </a:p>
          <a:p>
            <a:pPr>
              <a:spcBef>
                <a:spcPts val="0"/>
              </a:spcBef>
            </a:pPr>
            <a:r>
              <a:rPr lang="en-US" altLang="zh-CN" sz="3600" b="0" u="none" dirty="0">
                <a:latin typeface="Times New Roman" panose="02020603050405020304" pitchFamily="18" charset="0"/>
              </a:rPr>
              <a:t>2.</a:t>
            </a:r>
            <a:r>
              <a:rPr lang="en-US" altLang="zh-CN" sz="3200" b="0" u="none" dirty="0">
                <a:latin typeface="Times New Roman" panose="02020603050405020304" pitchFamily="18" charset="0"/>
                <a:sym typeface="+mn-ea"/>
              </a:rPr>
              <a:t>For those who fly to Guilin, it’s only an hour away  </a:t>
            </a:r>
            <a:r>
              <a:rPr lang="en-US" altLang="x-none" sz="3200" b="0" u="none" dirty="0">
                <a:latin typeface="Times New Roman" panose="02020603050405020304" pitchFamily="18" charset="0"/>
                <a:sym typeface="+mn-ea"/>
              </a:rPr>
              <a:t>_______</a:t>
            </a:r>
            <a:r>
              <a:rPr lang="en-US" altLang="zh-CN" sz="3200" b="0" u="none" dirty="0">
                <a:latin typeface="Times New Roman" panose="02020603050405020304" pitchFamily="18" charset="0"/>
                <a:sym typeface="+mn-ea"/>
              </a:rPr>
              <a:t> car and offers all the scenery</a:t>
            </a:r>
            <a:endParaRPr lang="en-US" altLang="zh-CN" sz="3200" b="0" u="none" dirty="0">
              <a:latin typeface="Times New Roman" panose="02020603050405020304" pitchFamily="18" charset="0"/>
              <a:sym typeface="+mn-ea"/>
            </a:endParaRPr>
          </a:p>
          <a:p>
            <a:pPr>
              <a:spcBef>
                <a:spcPts val="0"/>
              </a:spcBef>
            </a:pPr>
            <a:r>
              <a:rPr lang="en-US" altLang="zh-CN" sz="3200" b="0" u="none" dirty="0">
                <a:latin typeface="Times New Roman" panose="02020603050405020304" pitchFamily="18" charset="0"/>
                <a:sym typeface="+mn-ea"/>
              </a:rPr>
              <a:t> of the better-known city. </a:t>
            </a:r>
            <a:endParaRPr lang="en-US" altLang="zh-CN" sz="3200" b="0" u="none" dirty="0">
              <a:latin typeface="Times New Roman" panose="02020603050405020304" pitchFamily="18" charset="0"/>
              <a:sym typeface="+mn-ea"/>
            </a:endParaRPr>
          </a:p>
          <a:p>
            <a:pPr>
              <a:spcBef>
                <a:spcPts val="0"/>
              </a:spcBef>
            </a:pPr>
            <a:r>
              <a:rPr lang="en-US" altLang="zh-CN" sz="3200" b="0" u="none" dirty="0">
                <a:latin typeface="Times New Roman" panose="02020603050405020304" pitchFamily="18" charset="0"/>
                <a:sym typeface="+mn-ea"/>
              </a:rPr>
              <a:t>3.</a:t>
            </a:r>
            <a:r>
              <a:rPr lang="en-US" altLang="zh-CN" sz="3200" b="0" u="none" dirty="0">
                <a:latin typeface="Times New Roman" panose="02020603050405020304" pitchFamily="18" charset="0"/>
              </a:rPr>
              <a:t> </a:t>
            </a:r>
            <a:r>
              <a:rPr lang="en-US" altLang="x-none" sz="3200" b="0" u="none" dirty="0">
                <a:latin typeface="Times New Roman" panose="02020603050405020304" pitchFamily="18" charset="0"/>
                <a:sym typeface="+mn-ea"/>
              </a:rPr>
              <a:t>_____</a:t>
            </a:r>
            <a:r>
              <a:rPr lang="en-US" altLang="zh-CN" sz="3200" b="0" u="none" dirty="0">
                <a:latin typeface="Times New Roman" panose="02020603050405020304" pitchFamily="18" charset="0"/>
                <a:sym typeface="+mn-ea"/>
              </a:rPr>
              <a:t> the same time, they warm up again for the </a:t>
            </a:r>
            <a:r>
              <a:rPr lang="en-US" altLang="zh-CN" sz="3200" b="0" u="none" dirty="0" smtClean="0">
                <a:latin typeface="Times New Roman" panose="02020603050405020304" pitchFamily="18" charset="0"/>
                <a:sym typeface="+mn-ea"/>
              </a:rPr>
              <a:t>night.</a:t>
            </a:r>
            <a:endParaRPr lang="en-US" altLang="zh-CN" sz="3200" b="0" u="none" dirty="0">
              <a:latin typeface="Times New Roman" panose="02020603050405020304" pitchFamily="18" charset="0"/>
              <a:sym typeface="+mn-ea"/>
            </a:endParaRPr>
          </a:p>
          <a:p>
            <a:pPr>
              <a:spcBef>
                <a:spcPct val="50000"/>
              </a:spcBef>
            </a:pPr>
            <a:r>
              <a:rPr lang="en-US" altLang="zh-CN" sz="3600" b="0" u="none" dirty="0">
                <a:latin typeface="Times New Roman" panose="02020603050405020304" pitchFamily="18" charset="0"/>
              </a:rPr>
              <a:t>   </a:t>
            </a:r>
            <a:endParaRPr lang="en-US" altLang="zh-CN" sz="3600" b="0" u="none" dirty="0">
              <a:latin typeface="Times New Roman" panose="02020603050405020304" pitchFamily="18" charset="0"/>
            </a:endParaRPr>
          </a:p>
          <a:p>
            <a:pPr>
              <a:spcBef>
                <a:spcPct val="50000"/>
              </a:spcBef>
            </a:pPr>
            <a:r>
              <a:rPr lang="en-US" altLang="zh-CN" sz="3600" b="0" u="none" dirty="0">
                <a:latin typeface="Times New Roman" panose="02020603050405020304" pitchFamily="18" charset="0"/>
              </a:rPr>
              <a:t>                                                                                                        </a:t>
            </a:r>
            <a:endParaRPr lang="en-US" altLang="zh-CN" sz="3600" b="0" u="none" dirty="0">
              <a:latin typeface="Times New Roman" panose="02020603050405020304" pitchFamily="18" charset="0"/>
            </a:endParaRPr>
          </a:p>
        </p:txBody>
      </p:sp>
      <p:sp>
        <p:nvSpPr>
          <p:cNvPr id="351236" name="Text Box 4"/>
          <p:cNvSpPr txBox="1"/>
          <p:nvPr/>
        </p:nvSpPr>
        <p:spPr>
          <a:xfrm>
            <a:off x="624523" y="2126298"/>
            <a:ext cx="1008062"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by</a:t>
            </a:r>
            <a:endParaRPr lang="en-US" altLang="zh-CN" sz="3600" u="none">
              <a:solidFill>
                <a:srgbClr val="FF0000"/>
              </a:solidFill>
              <a:latin typeface="Times New Roman" panose="02020603050405020304" pitchFamily="18" charset="0"/>
            </a:endParaRPr>
          </a:p>
        </p:txBody>
      </p:sp>
      <p:sp>
        <p:nvSpPr>
          <p:cNvPr id="351237" name="Text Box 5"/>
          <p:cNvSpPr txBox="1"/>
          <p:nvPr/>
        </p:nvSpPr>
        <p:spPr>
          <a:xfrm>
            <a:off x="525463" y="1141730"/>
            <a:ext cx="790575"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to</a:t>
            </a:r>
            <a:endParaRPr lang="en-US" altLang="zh-CN" sz="3600" u="none">
              <a:solidFill>
                <a:srgbClr val="FF0000"/>
              </a:solidFill>
              <a:latin typeface="Times New Roman" panose="02020603050405020304" pitchFamily="18" charset="0"/>
            </a:endParaRPr>
          </a:p>
        </p:txBody>
      </p:sp>
      <p:sp>
        <p:nvSpPr>
          <p:cNvPr id="26630" name="Text Box 6"/>
          <p:cNvSpPr txBox="1"/>
          <p:nvPr/>
        </p:nvSpPr>
        <p:spPr>
          <a:xfrm>
            <a:off x="6372225" y="5734050"/>
            <a:ext cx="647700" cy="366713"/>
          </a:xfrm>
          <a:prstGeom prst="rect">
            <a:avLst/>
          </a:prstGeom>
          <a:noFill/>
          <a:ln w="9525">
            <a:noFill/>
          </a:ln>
        </p:spPr>
        <p:txBody>
          <a:bodyPr>
            <a:spAutoFit/>
          </a:bodyPr>
          <a:lstStyle/>
          <a:p>
            <a:pPr>
              <a:spcBef>
                <a:spcPct val="50000"/>
              </a:spcBef>
            </a:pPr>
            <a:endParaRPr lang="zh-CN" altLang="en-US" u="none" dirty="0">
              <a:latin typeface="Arial" panose="020B0604020202020204" pitchFamily="34" charset="0"/>
            </a:endParaRPr>
          </a:p>
        </p:txBody>
      </p:sp>
      <p:sp>
        <p:nvSpPr>
          <p:cNvPr id="162828" name="Text Box 12"/>
          <p:cNvSpPr txBox="1"/>
          <p:nvPr/>
        </p:nvSpPr>
        <p:spPr>
          <a:xfrm>
            <a:off x="575310" y="4641850"/>
            <a:ext cx="7155815" cy="1198880"/>
          </a:xfrm>
          <a:prstGeom prst="rect">
            <a:avLst/>
          </a:prstGeom>
          <a:noFill/>
          <a:ln w="9525">
            <a:noFill/>
          </a:ln>
        </p:spPr>
        <p:txBody>
          <a:bodyPr wrap="square">
            <a:spAutoFit/>
          </a:bodyPr>
          <a:lstStyle/>
          <a:p>
            <a:pPr>
              <a:spcBef>
                <a:spcPct val="50000"/>
              </a:spcBef>
            </a:pPr>
            <a:r>
              <a:rPr lang="zh-CN" altLang="en-US" sz="3600" u="none" dirty="0">
                <a:solidFill>
                  <a:srgbClr val="FF0000"/>
                </a:solidFill>
                <a:effectLst>
                  <a:outerShdw blurRad="38100" dist="38100" dir="2700000" algn="tl">
                    <a:srgbClr val="000000">
                      <a:alpha val="43137"/>
                    </a:srgbClr>
                  </a:outerShdw>
                </a:effectLst>
                <a:latin typeface="Times New Roman" panose="02020603050405020304" pitchFamily="18" charset="0"/>
              </a:rPr>
              <a:t>介词抢分必备：</a:t>
            </a:r>
            <a:r>
              <a:rPr lang="zh-CN" altLang="en-US" sz="3600" u="none" dirty="0">
                <a:solidFill>
                  <a:srgbClr val="FF0000"/>
                </a:solidFill>
                <a:latin typeface="Times New Roman" panose="02020603050405020304" pitchFamily="18" charset="0"/>
              </a:rPr>
              <a:t>固定搭配；介词的用法</a:t>
            </a:r>
            <a:endParaRPr lang="zh-CN" altLang="en-US" sz="3600" u="none" dirty="0">
              <a:solidFill>
                <a:srgbClr val="FF0000"/>
              </a:solidFill>
              <a:latin typeface="Times New Roman" panose="02020603050405020304" pitchFamily="18" charset="0"/>
            </a:endParaRPr>
          </a:p>
        </p:txBody>
      </p:sp>
      <p:sp>
        <p:nvSpPr>
          <p:cNvPr id="162826" name="Text Box 10"/>
          <p:cNvSpPr txBox="1"/>
          <p:nvPr/>
        </p:nvSpPr>
        <p:spPr>
          <a:xfrm>
            <a:off x="822325" y="3175318"/>
            <a:ext cx="1512888"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At</a:t>
            </a:r>
            <a:endParaRPr lang="en-US" altLang="zh-CN" sz="3600" u="none">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1237"/>
                                        </p:tgtEl>
                                        <p:attrNameLst>
                                          <p:attrName>style.visibility</p:attrName>
                                        </p:attrNameLst>
                                      </p:cBhvr>
                                      <p:to>
                                        <p:strVal val="visible"/>
                                      </p:to>
                                    </p:set>
                                    <p:animEffect transition="in" filter="blinds(horizontal)">
                                      <p:cBhvr>
                                        <p:cTn id="7" dur="500"/>
                                        <p:tgtEl>
                                          <p:spTgt spid="3512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1236"/>
                                        </p:tgtEl>
                                        <p:attrNameLst>
                                          <p:attrName>style.visibility</p:attrName>
                                        </p:attrNameLst>
                                      </p:cBhvr>
                                      <p:to>
                                        <p:strVal val="visible"/>
                                      </p:to>
                                    </p:set>
                                    <p:animEffect transition="in" filter="blinds(horizontal)">
                                      <p:cBhvr>
                                        <p:cTn id="12" dur="500"/>
                                        <p:tgtEl>
                                          <p:spTgt spid="3512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2826"/>
                                        </p:tgtEl>
                                        <p:attrNameLst>
                                          <p:attrName>style.visibility</p:attrName>
                                        </p:attrNameLst>
                                      </p:cBhvr>
                                      <p:to>
                                        <p:strVal val="visible"/>
                                      </p:to>
                                    </p:set>
                                    <p:animEffect transition="in" filter="blinds(horizontal)">
                                      <p:cBhvr>
                                        <p:cTn id="17" dur="500"/>
                                        <p:tgtEl>
                                          <p:spTgt spid="1628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2828"/>
                                        </p:tgtEl>
                                        <p:attrNameLst>
                                          <p:attrName>style.visibility</p:attrName>
                                        </p:attrNameLst>
                                      </p:cBhvr>
                                      <p:to>
                                        <p:strVal val="visible"/>
                                      </p:to>
                                    </p:set>
                                    <p:animEffect transition="in" filter="blinds(horizontal)">
                                      <p:cBhvr>
                                        <p:cTn id="22" dur="500"/>
                                        <p:tgtEl>
                                          <p:spTgt spid="162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6" grpId="0"/>
      <p:bldP spid="351237" grpId="0"/>
      <p:bldP spid="162828" grpId="0"/>
      <p:bldP spid="1628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8" name="Text Box 8"/>
          <p:cNvSpPr txBox="1"/>
          <p:nvPr/>
        </p:nvSpPr>
        <p:spPr>
          <a:xfrm>
            <a:off x="177165" y="218440"/>
            <a:ext cx="8789670" cy="3599815"/>
          </a:xfrm>
          <a:prstGeom prst="rect">
            <a:avLst/>
          </a:prstGeom>
          <a:noFill/>
          <a:ln w="9525">
            <a:noFill/>
          </a:ln>
        </p:spPr>
        <p:txBody>
          <a:bodyPr wrap="square">
            <a:spAutoFit/>
          </a:bodyPr>
          <a:lstStyle/>
          <a:p>
            <a:pPr algn="l"/>
            <a:r>
              <a:rPr lang="zh-CN" altLang="en-US" sz="3600" u="none" dirty="0">
                <a:latin typeface="Times New Roman" panose="02020603050405020304" pitchFamily="18" charset="0"/>
              </a:rPr>
              <a:t>自主领悟：</a:t>
            </a:r>
            <a:endParaRPr lang="zh-CN" altLang="en-US" sz="3600" u="none" dirty="0">
              <a:latin typeface="Times New Roman" panose="02020603050405020304" pitchFamily="18" charset="0"/>
            </a:endParaRPr>
          </a:p>
          <a:p>
            <a:pPr algn="l"/>
            <a:r>
              <a:rPr lang="en-US" altLang="zh-CN" sz="3200" b="0" u="none" dirty="0">
                <a:latin typeface="Times New Roman" panose="02020603050405020304" pitchFamily="18" charset="0"/>
              </a:rPr>
              <a:t>1. The railway quickly proved to be a great success </a:t>
            </a:r>
            <a:r>
              <a:rPr lang="en-US" altLang="zh-CN" sz="3200" b="0" u="none" dirty="0" err="1">
                <a:latin typeface="Times New Roman" panose="02020603050405020304" pitchFamily="18" charset="0"/>
              </a:rPr>
              <a:t>andmore</a:t>
            </a:r>
            <a:r>
              <a:rPr lang="en-US" altLang="zh-CN" sz="3200" b="0" u="none" dirty="0">
                <a:latin typeface="Times New Roman" panose="02020603050405020304" pitchFamily="18" charset="0"/>
              </a:rPr>
              <a:t> than 25,000 people were using_____ every day.</a:t>
            </a:r>
            <a:r>
              <a:rPr lang="en-US" altLang="zh-CN" sz="3200" b="0" dirty="0">
                <a:solidFill>
                  <a:schemeClr val="bg1"/>
                </a:solidFill>
                <a:latin typeface="Times New Roman" panose="02020603050405020304" pitchFamily="18" charset="0"/>
              </a:rPr>
              <a:t> </a:t>
            </a:r>
            <a:r>
              <a:rPr lang="en-US" altLang="zh-CN" sz="3200" b="0" dirty="0" smtClean="0">
                <a:solidFill>
                  <a:schemeClr val="bg1"/>
                </a:solidFill>
                <a:latin typeface="Times New Roman" panose="02020603050405020304" pitchFamily="18" charset="0"/>
              </a:rPr>
              <a:t> </a:t>
            </a:r>
            <a:r>
              <a:rPr lang="en-US" altLang="zh-CN" sz="3200" b="0" u="none" dirty="0" smtClean="0">
                <a:solidFill>
                  <a:schemeClr val="bg1"/>
                </a:solidFill>
                <a:latin typeface="Times New Roman" panose="02020603050405020304" pitchFamily="18" charset="0"/>
              </a:rPr>
              <a:t> </a:t>
            </a:r>
            <a:endParaRPr lang="en-US" altLang="zh-CN" sz="3200" b="0" u="none" dirty="0">
              <a:solidFill>
                <a:schemeClr val="bg1"/>
              </a:solidFill>
              <a:latin typeface="Times New Roman" panose="02020603050405020304" pitchFamily="18" charset="0"/>
            </a:endParaRPr>
          </a:p>
          <a:p>
            <a:pPr algn="l"/>
            <a:r>
              <a:rPr lang="en-US" altLang="zh-CN" sz="3200" b="0" u="none" dirty="0">
                <a:solidFill>
                  <a:schemeClr val="tx1"/>
                </a:solidFill>
                <a:latin typeface="Times New Roman" panose="02020603050405020304" pitchFamily="18" charset="0"/>
              </a:rPr>
              <a:t>2. She though I had hurt ________(</a:t>
            </a:r>
            <a:r>
              <a:rPr lang="en-US" altLang="zh-CN" sz="3200" b="0" u="none" dirty="0" smtClean="0">
                <a:solidFill>
                  <a:schemeClr val="tx1"/>
                </a:solidFill>
                <a:latin typeface="Times New Roman" panose="02020603050405020304" pitchFamily="18" charset="0"/>
              </a:rPr>
              <a:t>I)</a:t>
            </a:r>
            <a:r>
              <a:rPr lang="en-US" altLang="zh-CN" sz="3200" b="0" dirty="0" smtClean="0">
                <a:solidFill>
                  <a:schemeClr val="bg1"/>
                </a:solidFill>
                <a:latin typeface="Times New Roman" panose="02020603050405020304" pitchFamily="18" charset="0"/>
                <a:sym typeface="+mn-ea"/>
              </a:rPr>
              <a:t> </a:t>
            </a:r>
            <a:r>
              <a:rPr lang="en-US" altLang="zh-CN" sz="3200" b="0" u="none" dirty="0" smtClean="0">
                <a:solidFill>
                  <a:schemeClr val="bg1"/>
                </a:solidFill>
                <a:latin typeface="Times New Roman" panose="02020603050405020304" pitchFamily="18" charset="0"/>
                <a:sym typeface="+mn-ea"/>
              </a:rPr>
              <a:t> </a:t>
            </a:r>
            <a:endParaRPr lang="en-US" altLang="zh-CN" sz="3200" b="0" u="none" dirty="0">
              <a:solidFill>
                <a:schemeClr val="bg1"/>
              </a:solidFill>
              <a:latin typeface="Times New Roman" panose="02020603050405020304" pitchFamily="18" charset="0"/>
            </a:endParaRPr>
          </a:p>
          <a:p>
            <a:pPr algn="l"/>
            <a:r>
              <a:rPr lang="en-US" altLang="zh-CN" sz="3200" b="0" u="none" dirty="0">
                <a:latin typeface="Times New Roman" panose="02020603050405020304" pitchFamily="18" charset="0"/>
              </a:rPr>
              <a:t>3. </a:t>
            </a:r>
            <a:r>
              <a:rPr lang="en-US" sz="3200" b="0" u="none" dirty="0">
                <a:latin typeface="Times New Roman" panose="02020603050405020304" pitchFamily="18" charset="0"/>
                <a:sym typeface="+mn-ea"/>
              </a:rPr>
              <a:t>Now it occurred to </a:t>
            </a:r>
            <a:r>
              <a:rPr lang="en-US" altLang="zh-CN" sz="3200" b="0" u="none" dirty="0">
                <a:latin typeface="Times New Roman" panose="02020603050405020304" pitchFamily="18" charset="0"/>
                <a:sym typeface="+mn-ea"/>
              </a:rPr>
              <a:t> </a:t>
            </a:r>
            <a:r>
              <a:rPr lang="en-US" altLang="x-none" sz="3200" b="0" u="none" dirty="0">
                <a:latin typeface="Times New Roman" panose="02020603050405020304" pitchFamily="18" charset="0"/>
                <a:sym typeface="+mn-ea"/>
              </a:rPr>
              <a:t>_______</a:t>
            </a:r>
            <a:r>
              <a:rPr lang="en-US" sz="3200" b="0" u="none" dirty="0">
                <a:latin typeface="Times New Roman" panose="02020603050405020304" pitchFamily="18" charset="0"/>
                <a:sym typeface="+mn-ea"/>
              </a:rPr>
              <a:t> that his farm had much </a:t>
            </a:r>
            <a:r>
              <a:rPr lang="en-US" sz="3200" b="0" u="none" dirty="0" smtClean="0">
                <a:latin typeface="Times New Roman" panose="02020603050405020304" pitchFamily="18" charset="0"/>
                <a:sym typeface="+mn-ea"/>
              </a:rPr>
              <a:t>potential</a:t>
            </a:r>
            <a:r>
              <a:rPr lang="en-US" altLang="zh-CN" sz="3200" b="0" u="none" dirty="0" smtClean="0">
                <a:latin typeface="Times New Roman" panose="02020603050405020304" pitchFamily="18" charset="0"/>
                <a:sym typeface="+mn-ea"/>
              </a:rPr>
              <a:t>.</a:t>
            </a:r>
            <a:endParaRPr lang="zh-CN" altLang="en-US" sz="3200" b="0" u="none" dirty="0">
              <a:latin typeface="Times New Roman" panose="02020603050405020304" pitchFamily="18" charset="0"/>
              <a:sym typeface="+mn-ea"/>
            </a:endParaRPr>
          </a:p>
        </p:txBody>
      </p:sp>
      <p:sp>
        <p:nvSpPr>
          <p:cNvPr id="296969" name="Text Box 9"/>
          <p:cNvSpPr txBox="1"/>
          <p:nvPr/>
        </p:nvSpPr>
        <p:spPr>
          <a:xfrm>
            <a:off x="3904615" y="2692400"/>
            <a:ext cx="1206500" cy="645160"/>
          </a:xfrm>
          <a:prstGeom prst="rect">
            <a:avLst/>
          </a:prstGeom>
          <a:noFill/>
          <a:ln w="9525">
            <a:noFill/>
          </a:ln>
        </p:spPr>
        <p:txBody>
          <a:bodyPr wrap="square">
            <a:spAutoFit/>
          </a:bodyPr>
          <a:lstStyle/>
          <a:p>
            <a:pPr>
              <a:spcBef>
                <a:spcPct val="50000"/>
              </a:spcBef>
            </a:pPr>
            <a:r>
              <a:rPr lang="en-US" sz="3600" u="none" dirty="0">
                <a:solidFill>
                  <a:srgbClr val="FF0000"/>
                </a:solidFill>
                <a:latin typeface="Times New Roman" panose="02020603050405020304" pitchFamily="18" charset="0"/>
                <a:sym typeface="+mn-ea"/>
              </a:rPr>
              <a:t>him</a:t>
            </a:r>
            <a:endParaRPr lang="en-US" altLang="zh-CN" sz="3600" u="none" dirty="0">
              <a:solidFill>
                <a:srgbClr val="FF0000"/>
              </a:solidFill>
              <a:latin typeface="Times New Roman" panose="02020603050405020304" pitchFamily="18" charset="0"/>
              <a:sym typeface="+mn-ea"/>
            </a:endParaRPr>
          </a:p>
        </p:txBody>
      </p:sp>
      <p:sp>
        <p:nvSpPr>
          <p:cNvPr id="296971" name="Text Box 11"/>
          <p:cNvSpPr txBox="1"/>
          <p:nvPr/>
        </p:nvSpPr>
        <p:spPr>
          <a:xfrm>
            <a:off x="6860223" y="1178878"/>
            <a:ext cx="720725" cy="64135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it</a:t>
            </a:r>
            <a:endParaRPr lang="en-US" altLang="zh-CN" sz="3600" u="none">
              <a:solidFill>
                <a:srgbClr val="FF0000"/>
              </a:solidFill>
              <a:latin typeface="Times New Roman" panose="02020603050405020304" pitchFamily="18" charset="0"/>
            </a:endParaRPr>
          </a:p>
        </p:txBody>
      </p:sp>
      <p:sp>
        <p:nvSpPr>
          <p:cNvPr id="296972" name="Text Box 12"/>
          <p:cNvSpPr txBox="1"/>
          <p:nvPr/>
        </p:nvSpPr>
        <p:spPr>
          <a:xfrm>
            <a:off x="699770" y="3880485"/>
            <a:ext cx="7743825" cy="3446145"/>
          </a:xfrm>
          <a:prstGeom prst="rect">
            <a:avLst/>
          </a:prstGeom>
          <a:noFill/>
          <a:ln w="9525">
            <a:noFill/>
          </a:ln>
        </p:spPr>
        <p:txBody>
          <a:bodyPr wrap="square">
            <a:spAutoFit/>
          </a:bodyPr>
          <a:lstStyle/>
          <a:p>
            <a:pPr>
              <a:spcBef>
                <a:spcPct val="50000"/>
              </a:spcBef>
            </a:pPr>
            <a:r>
              <a:rPr lang="zh-CN" altLang="en-US" sz="3200" u="none" dirty="0">
                <a:solidFill>
                  <a:srgbClr val="FF0000"/>
                </a:solidFill>
                <a:effectLst>
                  <a:outerShdw blurRad="38100" dist="38100" dir="2700000" algn="tl">
                    <a:srgbClr val="000000">
                      <a:alpha val="43137"/>
                    </a:srgbClr>
                  </a:outerShdw>
                </a:effectLst>
                <a:latin typeface="Times New Roman" panose="02020603050405020304" pitchFamily="18" charset="0"/>
              </a:rPr>
              <a:t>代词抢分必备：</a:t>
            </a:r>
            <a:r>
              <a:rPr lang="zh-CN" altLang="en-US" sz="3200" u="none" dirty="0">
                <a:solidFill>
                  <a:srgbClr val="FF0000"/>
                </a:solidFill>
                <a:sym typeface="+mn-ea"/>
              </a:rPr>
              <a:t>主要考查人称代词的主格</a:t>
            </a:r>
            <a:r>
              <a:rPr lang="zh-CN" altLang="zh-CN" sz="3200" u="none" dirty="0">
                <a:solidFill>
                  <a:srgbClr val="FF0000"/>
                </a:solidFill>
                <a:sym typeface="+mn-ea"/>
              </a:rPr>
              <a:t>、</a:t>
            </a:r>
            <a:r>
              <a:rPr lang="zh-CN" altLang="en-US" sz="3200" u="none" dirty="0">
                <a:solidFill>
                  <a:srgbClr val="FF0000"/>
                </a:solidFill>
                <a:sym typeface="+mn-ea"/>
              </a:rPr>
              <a:t>宾格</a:t>
            </a:r>
            <a:r>
              <a:rPr lang="zh-CN" altLang="zh-CN" sz="3200" u="none" dirty="0">
                <a:solidFill>
                  <a:srgbClr val="FF0000"/>
                </a:solidFill>
                <a:sym typeface="+mn-ea"/>
              </a:rPr>
              <a:t>、</a:t>
            </a:r>
            <a:r>
              <a:rPr lang="zh-CN" altLang="en-US" sz="3200" u="none" dirty="0">
                <a:solidFill>
                  <a:srgbClr val="FF0000"/>
                </a:solidFill>
                <a:sym typeface="+mn-ea"/>
              </a:rPr>
              <a:t>形容词性物主代词 </a:t>
            </a:r>
            <a:r>
              <a:rPr lang="zh-CN" altLang="zh-CN" sz="3200" u="none" dirty="0">
                <a:solidFill>
                  <a:srgbClr val="FF0000"/>
                </a:solidFill>
                <a:sym typeface="+mn-ea"/>
              </a:rPr>
              <a:t>、</a:t>
            </a:r>
            <a:r>
              <a:rPr lang="zh-CN" altLang="en-US" sz="3200" u="none" dirty="0">
                <a:solidFill>
                  <a:srgbClr val="FF0000"/>
                </a:solidFill>
                <a:sym typeface="+mn-ea"/>
              </a:rPr>
              <a:t>名词性物主代词以及反身代词的相互转换。语法填空对人称代词的考查，有时给出提示词，有时则不给提示词</a:t>
            </a:r>
            <a:r>
              <a:rPr lang="zh-CN" altLang="en-US" sz="3600" u="none" dirty="0">
                <a:solidFill>
                  <a:srgbClr val="FF0000"/>
                </a:solidFill>
                <a:sym typeface="+mn-ea"/>
              </a:rPr>
              <a:t>。</a:t>
            </a:r>
            <a:endParaRPr lang="zh-CN" altLang="en-US" sz="3600" b="1" u="none" dirty="0">
              <a:solidFill>
                <a:srgbClr val="FF0000"/>
              </a:solidFill>
              <a:latin typeface="Arial" panose="020B0604020202020204" pitchFamily="34" charset="0"/>
              <a:sym typeface="+mn-ea"/>
            </a:endParaRPr>
          </a:p>
          <a:p>
            <a:pPr>
              <a:spcBef>
                <a:spcPct val="50000"/>
              </a:spcBef>
            </a:pPr>
            <a:endParaRPr lang="zh-CN" altLang="en-US" sz="3600" u="none" dirty="0">
              <a:solidFill>
                <a:srgbClr val="FF0066"/>
              </a:solidFill>
              <a:latin typeface="Times New Roman" panose="02020603050405020304" pitchFamily="18" charset="0"/>
            </a:endParaRPr>
          </a:p>
        </p:txBody>
      </p:sp>
      <p:sp>
        <p:nvSpPr>
          <p:cNvPr id="2" name="Text Box 11"/>
          <p:cNvSpPr txBox="1"/>
          <p:nvPr/>
        </p:nvSpPr>
        <p:spPr>
          <a:xfrm>
            <a:off x="4279265" y="2188210"/>
            <a:ext cx="1503045" cy="645160"/>
          </a:xfrm>
          <a:prstGeom prst="rect">
            <a:avLst/>
          </a:prstGeom>
          <a:noFill/>
          <a:ln w="9525">
            <a:noFill/>
          </a:ln>
        </p:spPr>
        <p:txBody>
          <a:bodyPr wrap="square">
            <a:spAutoFit/>
          </a:bodyPr>
          <a:lstStyle/>
          <a:p>
            <a:pPr>
              <a:spcBef>
                <a:spcPct val="50000"/>
              </a:spcBef>
            </a:pPr>
            <a:r>
              <a:rPr lang="en-US" altLang="zh-CN" sz="3600" u="none">
                <a:solidFill>
                  <a:srgbClr val="FF0000"/>
                </a:solidFill>
                <a:latin typeface="Times New Roman" panose="02020603050405020304" pitchFamily="18" charset="0"/>
              </a:rPr>
              <a:t>myself</a:t>
            </a:r>
            <a:endParaRPr lang="en-US" altLang="zh-CN" sz="3600" u="none">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71"/>
                                        </p:tgtEl>
                                        <p:attrNameLst>
                                          <p:attrName>style.visibility</p:attrName>
                                        </p:attrNameLst>
                                      </p:cBhvr>
                                      <p:to>
                                        <p:strVal val="visible"/>
                                      </p:to>
                                    </p:set>
                                    <p:animEffect transition="in" filter="blinds(horizontal)">
                                      <p:cBhvr>
                                        <p:cTn id="7" dur="500"/>
                                        <p:tgtEl>
                                          <p:spTgt spid="2969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6969"/>
                                        </p:tgtEl>
                                        <p:attrNameLst>
                                          <p:attrName>style.visibility</p:attrName>
                                        </p:attrNameLst>
                                      </p:cBhvr>
                                      <p:to>
                                        <p:strVal val="visible"/>
                                      </p:to>
                                    </p:set>
                                    <p:animEffect transition="in" filter="blinds(horizontal)">
                                      <p:cBhvr>
                                        <p:cTn id="17" dur="500"/>
                                        <p:tgtEl>
                                          <p:spTgt spid="29696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6972"/>
                                        </p:tgtEl>
                                        <p:attrNameLst>
                                          <p:attrName>style.visibility</p:attrName>
                                        </p:attrNameLst>
                                      </p:cBhvr>
                                      <p:to>
                                        <p:strVal val="visible"/>
                                      </p:to>
                                    </p:set>
                                    <p:animEffect transition="in" filter="blinds(horizontal)">
                                      <p:cBhvr>
                                        <p:cTn id="22" dur="500"/>
                                        <p:tgtEl>
                                          <p:spTgt spid="296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9" grpId="0"/>
      <p:bldP spid="296971" grpId="0"/>
      <p:bldP spid="296972"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p:cNvSpPr>
          <p:nvPr>
            <p:ph idx="1"/>
          </p:nvPr>
        </p:nvSpPr>
        <p:spPr>
          <a:xfrm>
            <a:off x="82550" y="375920"/>
            <a:ext cx="9153525" cy="5111750"/>
          </a:xfrm>
        </p:spPr>
        <p:txBody>
          <a:bodyPr vert="horz" wrap="square" lIns="91440" tIns="45720" rIns="91440" bIns="45720" anchor="t"/>
          <a:lstStyle/>
          <a:p>
            <a:pPr marL="609600" indent="-609600">
              <a:lnSpc>
                <a:spcPct val="90000"/>
              </a:lnSpc>
              <a:buNone/>
            </a:pPr>
            <a:r>
              <a:rPr lang="zh-CN" altLang="en-US" b="1" dirty="0">
                <a:latin typeface="Times New Roman" panose="02020603050405020304" pitchFamily="18" charset="0"/>
              </a:rPr>
              <a:t>自主感悟：</a:t>
            </a:r>
            <a:endParaRPr lang="zh-CN" altLang="en-US" b="1" dirty="0">
              <a:latin typeface="Times New Roman" panose="02020603050405020304" pitchFamily="18" charset="0"/>
            </a:endParaRPr>
          </a:p>
          <a:p>
            <a:pPr marL="0" indent="0">
              <a:lnSpc>
                <a:spcPct val="90000"/>
              </a:lnSpc>
              <a:buNone/>
            </a:pPr>
            <a:r>
              <a:rPr lang="en-US" altLang="zh-CN" dirty="0">
                <a:latin typeface="Times New Roman" panose="02020603050405020304" pitchFamily="18" charset="0"/>
              </a:rPr>
              <a:t>1. In much of </a:t>
            </a:r>
            <a:r>
              <a:rPr lang="en-US" altLang="zh-CN" dirty="0" err="1">
                <a:latin typeface="Times New Roman" panose="02020603050405020304" pitchFamily="18" charset="0"/>
              </a:rPr>
              <a:t>Asia,especially</a:t>
            </a:r>
            <a:r>
              <a:rPr lang="en-US" altLang="zh-CN" dirty="0">
                <a:latin typeface="Times New Roman" panose="02020603050405020304" pitchFamily="18" charset="0"/>
              </a:rPr>
              <a:t> the so-</a:t>
            </a:r>
            <a:r>
              <a:rPr lang="en-US" altLang="zh-CN" dirty="0" err="1">
                <a:latin typeface="Times New Roman" panose="02020603050405020304" pitchFamily="18" charset="0"/>
              </a:rPr>
              <a:t>called“rice</a:t>
            </a:r>
            <a:r>
              <a:rPr lang="en-US" altLang="zh-CN" dirty="0">
                <a:latin typeface="Times New Roman" panose="02020603050405020304" pitchFamily="18" charset="0"/>
              </a:rPr>
              <a:t> </a:t>
            </a:r>
            <a:r>
              <a:rPr lang="en-US" altLang="zh-CN" dirty="0" err="1">
                <a:latin typeface="Times New Roman" panose="02020603050405020304" pitchFamily="18" charset="0"/>
              </a:rPr>
              <a:t>bowl”cultures</a:t>
            </a:r>
            <a:r>
              <a:rPr lang="en-US" altLang="zh-CN" dirty="0">
                <a:latin typeface="Times New Roman" panose="02020603050405020304" pitchFamily="18" charset="0"/>
              </a:rPr>
              <a:t> of  </a:t>
            </a:r>
            <a:r>
              <a:rPr lang="en-US" altLang="zh-CN" dirty="0" err="1">
                <a:latin typeface="Times New Roman" panose="02020603050405020304" pitchFamily="18" charset="0"/>
              </a:rPr>
              <a:t>China,Japan,Korea,____Vietnam</a:t>
            </a:r>
            <a:r>
              <a:rPr lang="en-US" altLang="zh-CN" dirty="0">
                <a:latin typeface="Times New Roman" panose="02020603050405020304" pitchFamily="18" charset="0"/>
              </a:rPr>
              <a:t>. </a:t>
            </a:r>
            <a:endParaRPr lang="en-US" altLang="zh-CN" dirty="0">
              <a:latin typeface="Times New Roman" panose="02020603050405020304" pitchFamily="18" charset="0"/>
            </a:endParaRPr>
          </a:p>
          <a:p>
            <a:pPr marL="0" indent="0">
              <a:lnSpc>
                <a:spcPct val="90000"/>
              </a:lnSpc>
              <a:buNone/>
            </a:pPr>
            <a:r>
              <a:rPr lang="en-US" altLang="zh-CN" u="sng" dirty="0" smtClean="0">
                <a:latin typeface="Times New Roman" panose="02020603050405020304" pitchFamily="18" charset="0"/>
              </a:rPr>
              <a:t> </a:t>
            </a:r>
            <a:endParaRPr lang="en-US" altLang="zh-CN" dirty="0">
              <a:latin typeface="Times New Roman" panose="02020603050405020304" pitchFamily="18" charset="0"/>
            </a:endParaRPr>
          </a:p>
          <a:p>
            <a:pPr marL="0" indent="0">
              <a:lnSpc>
                <a:spcPct val="90000"/>
              </a:lnSpc>
              <a:buNone/>
            </a:pPr>
            <a:r>
              <a:rPr lang="en-US" altLang="zh-CN" dirty="0">
                <a:latin typeface="Times New Roman" panose="02020603050405020304" pitchFamily="18" charset="0"/>
              </a:rPr>
              <a:t>2. Confucius, ______lived from roughly 551 to 479 B.C., influenced the development of chopsticks.</a:t>
            </a:r>
            <a:r>
              <a:rPr lang="en-US" altLang="zh-CN" u="sng" dirty="0">
                <a:latin typeface="Times New Roman" panose="02020603050405020304" pitchFamily="18" charset="0"/>
              </a:rPr>
              <a:t>            </a:t>
            </a:r>
            <a:endParaRPr lang="en-US" altLang="zh-CN" dirty="0">
              <a:latin typeface="Times New Roman" panose="02020603050405020304" pitchFamily="18" charset="0"/>
            </a:endParaRPr>
          </a:p>
          <a:p>
            <a:pPr marL="609600" indent="-609600">
              <a:lnSpc>
                <a:spcPct val="90000"/>
              </a:lnSpc>
              <a:buNone/>
            </a:pPr>
            <a:r>
              <a:rPr lang="en-US" altLang="zh-CN" dirty="0">
                <a:latin typeface="Times New Roman" panose="02020603050405020304" pitchFamily="18" charset="0"/>
              </a:rPr>
              <a:t>3.</a:t>
            </a:r>
            <a:r>
              <a:rPr lang="en-US" altLang="x-none" dirty="0">
                <a:latin typeface="Times New Roman" panose="02020603050405020304" pitchFamily="18" charset="0"/>
                <a:sym typeface="+mn-ea"/>
              </a:rPr>
              <a:t>When harvest came around, he was already selling herbs, vegetables and cotton in the market _______</a:t>
            </a:r>
            <a:r>
              <a:rPr lang="en-US" altLang="zh-CN" dirty="0">
                <a:latin typeface="Times New Roman" panose="02020603050405020304" pitchFamily="18" charset="0"/>
                <a:sym typeface="+mn-ea"/>
              </a:rPr>
              <a:t> people from the towns met </a:t>
            </a:r>
            <a:r>
              <a:rPr lang="en-US" altLang="zh-CN" dirty="0" smtClean="0">
                <a:latin typeface="Times New Roman" panose="02020603050405020304" pitchFamily="18" charset="0"/>
                <a:sym typeface="+mn-ea"/>
              </a:rPr>
              <a:t>regularly.</a:t>
            </a:r>
            <a:endParaRPr lang="en-US" altLang="x-none" dirty="0">
              <a:latin typeface="Times New Roman" panose="02020603050405020304" pitchFamily="18" charset="0"/>
            </a:endParaRPr>
          </a:p>
          <a:p>
            <a:pPr marL="609600" indent="-609600">
              <a:lnSpc>
                <a:spcPct val="90000"/>
              </a:lnSpc>
              <a:buNone/>
            </a:pPr>
            <a:endParaRPr lang="en-US" altLang="zh-CN" dirty="0">
              <a:latin typeface="Times New Roman" panose="02020603050405020304" pitchFamily="18" charset="0"/>
            </a:endParaRPr>
          </a:p>
          <a:p>
            <a:pPr marL="609600" indent="-609600">
              <a:lnSpc>
                <a:spcPct val="90000"/>
              </a:lnSpc>
              <a:buNone/>
            </a:pPr>
            <a:endParaRPr lang="en-US" altLang="zh-CN" dirty="0">
              <a:latin typeface="Times New Roman" panose="02020603050405020304" pitchFamily="18" charset="0"/>
            </a:endParaRPr>
          </a:p>
          <a:p>
            <a:pPr marL="609600" indent="-609600">
              <a:lnSpc>
                <a:spcPct val="90000"/>
              </a:lnSpc>
            </a:pPr>
            <a:endParaRPr lang="zh-CN" altLang="en-US" dirty="0"/>
          </a:p>
        </p:txBody>
      </p:sp>
      <p:sp>
        <p:nvSpPr>
          <p:cNvPr id="352259" name="Text Box 3"/>
          <p:cNvSpPr txBox="1"/>
          <p:nvPr/>
        </p:nvSpPr>
        <p:spPr>
          <a:xfrm>
            <a:off x="6232843" y="1236345"/>
            <a:ext cx="1800225"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rPr>
              <a:t>and</a:t>
            </a:r>
            <a:endParaRPr lang="en-US" altLang="zh-CN" sz="3600" u="none">
              <a:solidFill>
                <a:srgbClr val="FF0000"/>
              </a:solidFill>
              <a:latin typeface="Times New Roman" panose="02020603050405020304" pitchFamily="18" charset="0"/>
            </a:endParaRPr>
          </a:p>
        </p:txBody>
      </p:sp>
      <p:sp>
        <p:nvSpPr>
          <p:cNvPr id="352260" name="Text Box 4"/>
          <p:cNvSpPr txBox="1"/>
          <p:nvPr/>
        </p:nvSpPr>
        <p:spPr>
          <a:xfrm>
            <a:off x="611560" y="4221088"/>
            <a:ext cx="1655762" cy="645160"/>
          </a:xfrm>
          <a:prstGeom prst="rect">
            <a:avLst/>
          </a:prstGeom>
          <a:noFill/>
          <a:ln w="9525">
            <a:noFill/>
          </a:ln>
        </p:spPr>
        <p:txBody>
          <a:bodyPr>
            <a:spAutoFit/>
          </a:bodyPr>
          <a:lstStyle/>
          <a:p>
            <a:pPr>
              <a:spcBef>
                <a:spcPct val="50000"/>
              </a:spcBef>
            </a:pPr>
            <a:r>
              <a:rPr lang="en-US" altLang="zh-CN" sz="3600" u="none" dirty="0">
                <a:solidFill>
                  <a:srgbClr val="FF0000"/>
                </a:solidFill>
                <a:latin typeface="Times New Roman" panose="02020603050405020304" pitchFamily="18" charset="0"/>
              </a:rPr>
              <a:t>where</a:t>
            </a:r>
            <a:endParaRPr lang="en-US" altLang="zh-CN" sz="3600" u="none" dirty="0">
              <a:solidFill>
                <a:srgbClr val="FF0000"/>
              </a:solidFill>
              <a:latin typeface="Times New Roman" panose="02020603050405020304" pitchFamily="18" charset="0"/>
            </a:endParaRPr>
          </a:p>
        </p:txBody>
      </p:sp>
      <p:sp>
        <p:nvSpPr>
          <p:cNvPr id="352263" name="Text Box 7"/>
          <p:cNvSpPr txBox="1"/>
          <p:nvPr/>
        </p:nvSpPr>
        <p:spPr>
          <a:xfrm>
            <a:off x="2596833" y="2299335"/>
            <a:ext cx="1081087" cy="645160"/>
          </a:xfrm>
          <a:prstGeom prst="rect">
            <a:avLst/>
          </a:prstGeom>
          <a:noFill/>
          <a:ln w="9525">
            <a:noFill/>
          </a:ln>
        </p:spPr>
        <p:txBody>
          <a:bodyPr>
            <a:spAutoFit/>
          </a:bodyPr>
          <a:lstStyle/>
          <a:p>
            <a:pPr>
              <a:spcBef>
                <a:spcPct val="50000"/>
              </a:spcBef>
            </a:pPr>
            <a:r>
              <a:rPr lang="en-US" altLang="zh-CN" sz="3600" u="none">
                <a:solidFill>
                  <a:srgbClr val="FF0000"/>
                </a:solidFill>
                <a:latin typeface="Times New Roman" panose="02020603050405020304" pitchFamily="18" charset="0"/>
                <a:sym typeface="+mn-ea"/>
              </a:rPr>
              <a:t>who </a:t>
            </a:r>
            <a:endParaRPr lang="en-US" altLang="zh-CN" sz="3600" u="none">
              <a:solidFill>
                <a:srgbClr val="FF0000"/>
              </a:solidFill>
              <a:latin typeface="Times New Roman" panose="02020603050405020304" pitchFamily="18" charset="0"/>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2259"/>
                                        </p:tgtEl>
                                        <p:attrNameLst>
                                          <p:attrName>style.visibility</p:attrName>
                                        </p:attrNameLst>
                                      </p:cBhvr>
                                      <p:to>
                                        <p:strVal val="visible"/>
                                      </p:to>
                                    </p:set>
                                    <p:animEffect transition="in" filter="blinds(horizontal)">
                                      <p:cBhvr>
                                        <p:cTn id="7" dur="500"/>
                                        <p:tgtEl>
                                          <p:spTgt spid="35225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2263"/>
                                        </p:tgtEl>
                                        <p:attrNameLst>
                                          <p:attrName>style.visibility</p:attrName>
                                        </p:attrNameLst>
                                      </p:cBhvr>
                                      <p:to>
                                        <p:strVal val="visible"/>
                                      </p:to>
                                    </p:set>
                                    <p:animEffect transition="in" filter="blinds(horizontal)">
                                      <p:cBhvr>
                                        <p:cTn id="12" dur="500"/>
                                        <p:tgtEl>
                                          <p:spTgt spid="3522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2260">
                                            <p:txEl>
                                              <p:pRg st="0" end="0"/>
                                            </p:txEl>
                                          </p:spTgt>
                                        </p:tgtEl>
                                        <p:attrNameLst>
                                          <p:attrName>style.visibility</p:attrName>
                                        </p:attrNameLst>
                                      </p:cBhvr>
                                      <p:to>
                                        <p:strVal val="visible"/>
                                      </p:to>
                                    </p:set>
                                    <p:animEffect transition="in" filter="blinds(horizontal)">
                                      <p:cBhvr>
                                        <p:cTn id="17" dur="500"/>
                                        <p:tgtEl>
                                          <p:spTgt spid="3522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p:bldP spid="3522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p:nvPr/>
        </p:nvSpPr>
        <p:spPr>
          <a:xfrm>
            <a:off x="40005" y="538480"/>
            <a:ext cx="8893175" cy="5354320"/>
          </a:xfrm>
          <a:prstGeom prst="rect">
            <a:avLst/>
          </a:prstGeom>
          <a:noFill/>
          <a:ln w="9525">
            <a:noFill/>
          </a:ln>
        </p:spPr>
        <p:txBody>
          <a:bodyPr>
            <a:spAutoFit/>
          </a:bodyPr>
          <a:lstStyle/>
          <a:p>
            <a:pPr>
              <a:spcBef>
                <a:spcPct val="50000"/>
              </a:spcBef>
            </a:pPr>
            <a:r>
              <a:rPr lang="zh-CN" altLang="en-US" sz="3600" u="none" dirty="0">
                <a:solidFill>
                  <a:srgbClr val="FF0000"/>
                </a:solidFill>
                <a:effectLst>
                  <a:outerShdw blurRad="38100" dist="38100" dir="2700000" algn="tl">
                    <a:srgbClr val="000000">
                      <a:alpha val="43137"/>
                    </a:srgbClr>
                  </a:outerShdw>
                </a:effectLst>
                <a:latin typeface="Times New Roman" panose="02020603050405020304" pitchFamily="18" charset="0"/>
              </a:rPr>
              <a:t>连词抢分必备：</a:t>
            </a:r>
            <a:endParaRPr lang="zh-CN" altLang="en-US" sz="3600" u="none" dirty="0">
              <a:solidFill>
                <a:srgbClr val="FF0000"/>
              </a:solidFill>
              <a:effectLst>
                <a:outerShdw blurRad="38100" dist="38100" dir="2700000" algn="tl">
                  <a:srgbClr val="000000">
                    <a:alpha val="43137"/>
                  </a:srgbClr>
                </a:outerShdw>
              </a:effectLst>
              <a:latin typeface="Times New Roman" panose="02020603050405020304" pitchFamily="18" charset="0"/>
            </a:endParaRPr>
          </a:p>
          <a:p>
            <a:pPr>
              <a:spcBef>
                <a:spcPct val="50000"/>
              </a:spcBef>
            </a:pPr>
            <a:r>
              <a:rPr lang="zh-CN" altLang="en-US" sz="3600" u="none" dirty="0">
                <a:solidFill>
                  <a:srgbClr val="FF0066"/>
                </a:solidFill>
                <a:latin typeface="Times New Roman" panose="02020603050405020304" pitchFamily="18" charset="0"/>
              </a:rPr>
              <a:t>①</a:t>
            </a:r>
            <a:r>
              <a:rPr lang="zh-CN" altLang="en-US" sz="3600" u="none" dirty="0">
                <a:latin typeface="Times New Roman" panose="02020603050405020304" pitchFamily="18" charset="0"/>
              </a:rPr>
              <a:t>若空格前后是两个结构完整句子，那么空格处大部分是填并列连词：</a:t>
            </a:r>
            <a:r>
              <a:rPr lang="en-US" altLang="zh-CN" sz="3600" u="none" err="1">
                <a:latin typeface="Times New Roman" panose="02020603050405020304" pitchFamily="18" charset="0"/>
              </a:rPr>
              <a:t>and,but,or,so</a:t>
            </a:r>
            <a:r>
              <a:rPr lang="zh-CN" altLang="en-US" sz="3600" u="none" err="1">
                <a:latin typeface="Times New Roman" panose="02020603050405020304" pitchFamily="18" charset="0"/>
              </a:rPr>
              <a:t>；</a:t>
            </a:r>
            <a:r>
              <a:rPr lang="en-US" altLang="zh-CN" sz="3600" u="none">
                <a:latin typeface="Times New Roman" panose="02020603050405020304" pitchFamily="18" charset="0"/>
              </a:rPr>
              <a:t> </a:t>
            </a:r>
            <a:r>
              <a:rPr lang="zh-CN" altLang="en-US" sz="3600" u="none" dirty="0">
                <a:latin typeface="Times New Roman" panose="02020603050405020304" pitchFamily="18" charset="0"/>
              </a:rPr>
              <a:t>或者从属连词 </a:t>
            </a:r>
            <a:r>
              <a:rPr lang="en-US" altLang="zh-CN" sz="3600" u="none" err="1">
                <a:latin typeface="Times New Roman" panose="02020603050405020304" pitchFamily="18" charset="0"/>
              </a:rPr>
              <a:t>if,although/though,while,when,since,unless,</a:t>
            </a:r>
            <a:endParaRPr lang="en-US" altLang="zh-CN" sz="3600" u="none" err="1">
              <a:latin typeface="Times New Roman" panose="02020603050405020304" pitchFamily="18" charset="0"/>
            </a:endParaRPr>
          </a:p>
          <a:p>
            <a:pPr>
              <a:spcBef>
                <a:spcPct val="50000"/>
              </a:spcBef>
            </a:pPr>
            <a:r>
              <a:rPr lang="en-US" altLang="zh-CN" sz="3600" u="none" err="1">
                <a:latin typeface="Times New Roman" panose="02020603050405020304" pitchFamily="18" charset="0"/>
              </a:rPr>
              <a:t>because,before</a:t>
            </a:r>
            <a:r>
              <a:rPr lang="en-US" altLang="zh-CN" sz="3600" u="none">
                <a:latin typeface="Times New Roman" panose="02020603050405020304" pitchFamily="18" charset="0"/>
              </a:rPr>
              <a:t>…</a:t>
            </a:r>
            <a:endParaRPr lang="zh-CN" altLang="en-US" sz="3600" u="none" dirty="0">
              <a:latin typeface="Times New Roman" panose="02020603050405020304" pitchFamily="18" charset="0"/>
            </a:endParaRPr>
          </a:p>
          <a:p>
            <a:pPr>
              <a:spcBef>
                <a:spcPct val="50000"/>
              </a:spcBef>
            </a:pPr>
            <a:r>
              <a:rPr lang="zh-CN" altLang="en-US" sz="3600" u="none" dirty="0">
                <a:solidFill>
                  <a:srgbClr val="FF0066"/>
                </a:solidFill>
                <a:latin typeface="Times New Roman" panose="02020603050405020304" pitchFamily="18" charset="0"/>
              </a:rPr>
              <a:t>②</a:t>
            </a:r>
            <a:r>
              <a:rPr lang="zh-CN" altLang="en-US" sz="3600" u="none" dirty="0">
                <a:solidFill>
                  <a:srgbClr val="FF0000"/>
                </a:solidFill>
                <a:sym typeface="+mn-ea"/>
              </a:rPr>
              <a:t>主要考查定语从句，状语从句和名词性从句中连词的基本用法</a:t>
            </a:r>
            <a:endParaRPr lang="zh-CN" altLang="en-US" sz="3600" u="none" dirty="0">
              <a:solidFill>
                <a:srgbClr val="FF0000"/>
              </a:solidFill>
              <a:latin typeface="Times New Roman" panose="02020603050405020304" pitchFamily="18" charset="0"/>
              <a:sym typeface="+mn-ea"/>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p:cNvSpPr>
          <p:nvPr>
            <p:ph type="body"/>
          </p:nvPr>
        </p:nvSpPr>
        <p:spPr>
          <a:xfrm>
            <a:off x="304800" y="492760"/>
            <a:ext cx="8229600" cy="3124200"/>
          </a:xfrm>
        </p:spPr>
        <p:txBody>
          <a:bodyPr wrap="square" anchor="t"/>
          <a:lstStyle/>
          <a:p>
            <a:pPr eaLnBrk="1" hangingPunct="1"/>
            <a:r>
              <a:rPr lang="en-US" altLang="zh-CN" dirty="0"/>
              <a:t>1.Some of my friends who had been there before  said ______was a wonderful holiday </a:t>
            </a:r>
            <a:r>
              <a:rPr lang="en-US" altLang="zh-CN" dirty="0" smtClean="0"/>
              <a:t>destination.</a:t>
            </a:r>
            <a:endParaRPr lang="en-US" altLang="x-none" dirty="0"/>
          </a:p>
          <a:p>
            <a:pPr eaLnBrk="1" hangingPunct="1"/>
            <a:r>
              <a:rPr lang="en-US" altLang="zh-CN" dirty="0"/>
              <a:t>2</a:t>
            </a:r>
            <a:r>
              <a:rPr lang="en-US" altLang="x-none" dirty="0"/>
              <a:t>. Jane was walking round the department store. She remembered how difficult _____ was to choose a suitable Christmas present for her father. </a:t>
            </a:r>
            <a:endParaRPr lang="en-US" altLang="x-none" dirty="0"/>
          </a:p>
        </p:txBody>
      </p:sp>
      <p:sp>
        <p:nvSpPr>
          <p:cNvPr id="12291" name="Text Box 4"/>
          <p:cNvSpPr txBox="1"/>
          <p:nvPr/>
        </p:nvSpPr>
        <p:spPr>
          <a:xfrm>
            <a:off x="930910" y="2971800"/>
            <a:ext cx="526415" cy="645160"/>
          </a:xfrm>
          <a:prstGeom prst="rect">
            <a:avLst/>
          </a:prstGeom>
          <a:noFill/>
          <a:ln w="9525">
            <a:noFill/>
          </a:ln>
        </p:spPr>
        <p:txBody>
          <a:bodyPr wrap="none">
            <a:spAutoFit/>
          </a:bodyPr>
          <a:lstStyle/>
          <a:p>
            <a:r>
              <a:rPr lang="en-US" altLang="x-none" sz="3600" u="none" dirty="0">
                <a:solidFill>
                  <a:srgbClr val="FF0000"/>
                </a:solidFill>
                <a:latin typeface="Comic Sans MS" panose="030F0702030302020204" pitchFamily="66" charset="0"/>
              </a:rPr>
              <a:t>it</a:t>
            </a:r>
            <a:endParaRPr lang="en-US" altLang="x-none" sz="3600" u="none" dirty="0">
              <a:solidFill>
                <a:srgbClr val="FF0000"/>
              </a:solidFill>
              <a:latin typeface="Comic Sans MS" panose="030F0702030302020204" pitchFamily="66" charset="0"/>
            </a:endParaRPr>
          </a:p>
        </p:txBody>
      </p:sp>
      <p:sp>
        <p:nvSpPr>
          <p:cNvPr id="43010" name="Text Box 5"/>
          <p:cNvSpPr txBox="1"/>
          <p:nvPr/>
        </p:nvSpPr>
        <p:spPr>
          <a:xfrm>
            <a:off x="930910" y="4407535"/>
            <a:ext cx="7772400" cy="1254125"/>
          </a:xfrm>
          <a:prstGeom prst="rect">
            <a:avLst/>
          </a:prstGeom>
          <a:noFill/>
          <a:ln w="9525" cap="flat" cmpd="sng">
            <a:noFill/>
            <a:prstDash val="solid"/>
            <a:miter/>
            <a:headEnd type="none" w="med" len="med"/>
            <a:tailEnd type="none" w="med" len="med"/>
          </a:ln>
        </p:spPr>
        <p:txBody>
          <a:bodyPr>
            <a:spAutoFit/>
          </a:bodyPr>
          <a:lstStyle/>
          <a:p>
            <a:pPr>
              <a:lnSpc>
                <a:spcPct val="105000"/>
              </a:lnSpc>
            </a:pPr>
            <a:r>
              <a:rPr lang="zh-CN" altLang="en-US" sz="3600" b="1" u="none" dirty="0">
                <a:solidFill>
                  <a:srgbClr val="FF0000"/>
                </a:solidFill>
                <a:latin typeface="Arial" panose="020B0604020202020204" pitchFamily="34" charset="0"/>
              </a:rPr>
              <a:t>主要考查</a:t>
            </a:r>
            <a:r>
              <a:rPr lang="en-US" altLang="zh-CN" sz="3600" b="1" u="none" dirty="0">
                <a:solidFill>
                  <a:srgbClr val="FF0000"/>
                </a:solidFill>
                <a:latin typeface="Arial" panose="020B0604020202020204" pitchFamily="34" charset="0"/>
              </a:rPr>
              <a:t>it</a:t>
            </a:r>
            <a:r>
              <a:rPr lang="zh-CN" altLang="en-US" sz="3600" b="1" u="none" dirty="0">
                <a:solidFill>
                  <a:srgbClr val="FF0000"/>
                </a:solidFill>
                <a:latin typeface="Arial" panose="020B0604020202020204" pitchFamily="34" charset="0"/>
              </a:rPr>
              <a:t>作形式主语或形式宾语的常见句型及其句型特点</a:t>
            </a:r>
            <a:endParaRPr lang="zh-CN" altLang="en-US" sz="3600" b="1" u="none" dirty="0">
              <a:solidFill>
                <a:srgbClr val="FF0000"/>
              </a:solidFill>
              <a:latin typeface="Arial" panose="020B0604020202020204" pitchFamily="34" charset="0"/>
            </a:endParaRPr>
          </a:p>
        </p:txBody>
      </p:sp>
      <p:sp>
        <p:nvSpPr>
          <p:cNvPr id="2" name="Text Box 4"/>
          <p:cNvSpPr txBox="1"/>
          <p:nvPr/>
        </p:nvSpPr>
        <p:spPr>
          <a:xfrm>
            <a:off x="3479165" y="899795"/>
            <a:ext cx="526415" cy="645160"/>
          </a:xfrm>
          <a:prstGeom prst="rect">
            <a:avLst/>
          </a:prstGeom>
          <a:noFill/>
          <a:ln w="9525">
            <a:noFill/>
          </a:ln>
        </p:spPr>
        <p:txBody>
          <a:bodyPr wrap="none">
            <a:spAutoFit/>
          </a:bodyPr>
          <a:lstStyle/>
          <a:p>
            <a:r>
              <a:rPr lang="en-US" altLang="x-none" sz="3600" u="none" dirty="0">
                <a:solidFill>
                  <a:srgbClr val="FF0000"/>
                </a:solidFill>
                <a:latin typeface="Comic Sans MS" panose="030F0702030302020204" pitchFamily="66" charset="0"/>
              </a:rPr>
              <a:t>it</a:t>
            </a:r>
            <a:endParaRPr lang="en-US" altLang="x-none" sz="3600" u="none" dirty="0">
              <a:solidFill>
                <a:srgbClr val="FF0000"/>
              </a:solidFill>
              <a:latin typeface="Comic Sans MS" panose="030F0702030302020204" pitchFamily="66"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gtEl>
                                        <p:attrNameLst>
                                          <p:attrName>style.visibility</p:attrName>
                                        </p:attrNameLst>
                                      </p:cBhvr>
                                      <p:to>
                                        <p:strVal val="visible"/>
                                      </p:to>
                                    </p:set>
                                    <p:anim calcmode="lin" valueType="num">
                                      <p:cBhvr additive="base">
                                        <p:cTn id="13" dur="500" fill="hold"/>
                                        <p:tgtEl>
                                          <p:spTgt spid="12291"/>
                                        </p:tgtEl>
                                        <p:attrNameLst>
                                          <p:attrName>ppt_x</p:attrName>
                                        </p:attrNameLst>
                                      </p:cBhvr>
                                      <p:tavLst>
                                        <p:tav tm="0">
                                          <p:val>
                                            <p:strVal val="#ppt_x"/>
                                          </p:val>
                                        </p:tav>
                                        <p:tav tm="100000">
                                          <p:val>
                                            <p:strVal val="#ppt_x"/>
                                          </p:val>
                                        </p:tav>
                                      </p:tavLst>
                                    </p:anim>
                                    <p:anim calcmode="lin" valueType="num">
                                      <p:cBhvr additive="base">
                                        <p:cTn id="14"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43010"/>
                                        </p:tgtEl>
                                        <p:attrNameLst>
                                          <p:attrName>style.visibility</p:attrName>
                                        </p:attrNameLst>
                                      </p:cBhvr>
                                      <p:to>
                                        <p:strVal val="visible"/>
                                      </p:to>
                                    </p:set>
                                    <p:anim calcmode="lin" valueType="num">
                                      <p:cBhvr additive="base">
                                        <p:cTn id="19" dur="500" fill="hold"/>
                                        <p:tgtEl>
                                          <p:spTgt spid="43010"/>
                                        </p:tgtEl>
                                        <p:attrNameLst>
                                          <p:attrName>ppt_x</p:attrName>
                                        </p:attrNameLst>
                                      </p:cBhvr>
                                      <p:tavLst>
                                        <p:tav tm="0">
                                          <p:val>
                                            <p:strVal val="#ppt_x"/>
                                          </p:val>
                                        </p:tav>
                                        <p:tav tm="100000">
                                          <p:val>
                                            <p:strVal val="#ppt_x"/>
                                          </p:val>
                                        </p:tav>
                                      </p:tavLst>
                                    </p:anim>
                                    <p:anim calcmode="lin" valueType="num">
                                      <p:cBhvr additive="base">
                                        <p:cTn id="20" dur="500" fill="hold"/>
                                        <p:tgtEl>
                                          <p:spTgt spid="430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43010" grpId="1" bldLvl="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5"/>
          <p:cNvSpPr txBox="1"/>
          <p:nvPr/>
        </p:nvSpPr>
        <p:spPr>
          <a:xfrm>
            <a:off x="575310" y="375285"/>
            <a:ext cx="8425180" cy="706755"/>
          </a:xfrm>
          <a:prstGeom prst="rect">
            <a:avLst/>
          </a:prstGeom>
          <a:noFill/>
          <a:ln w="9525">
            <a:noFill/>
          </a:ln>
        </p:spPr>
        <p:txBody>
          <a:bodyPr wrap="none">
            <a:spAutoFit/>
          </a:bodyPr>
          <a:lstStyle/>
          <a:p>
            <a:pPr>
              <a:buFont typeface="Arial" panose="020B0604020202020204" pitchFamily="34" charset="0"/>
              <a:buNone/>
            </a:pPr>
            <a:r>
              <a:rPr lang="en-US" altLang="zh-CN" sz="4000" b="1">
                <a:solidFill>
                  <a:srgbClr val="FF0000"/>
                </a:solidFill>
                <a:latin typeface="Arial" panose="020B0604020202020204" pitchFamily="34" charset="0"/>
              </a:rPr>
              <a:t>What have we learnt in this class?</a:t>
            </a:r>
            <a:endParaRPr lang="en-US" altLang="zh-CN" sz="4000" b="1">
              <a:solidFill>
                <a:srgbClr val="FF0000"/>
              </a:solidFill>
              <a:latin typeface="Arial" panose="020B0604020202020204" pitchFamily="34" charset="0"/>
            </a:endParaRPr>
          </a:p>
        </p:txBody>
      </p:sp>
      <p:pic>
        <p:nvPicPr>
          <p:cNvPr id="1591309" name="Picture 13" descr="18EAY-8.TIF"/>
          <p:cNvPicPr>
            <a:picLocks noChangeAspect="1"/>
          </p:cNvPicPr>
          <p:nvPr/>
        </p:nvPicPr>
        <p:blipFill>
          <a:blip r:embed="rId1" r:link="rId2" cstate="print"/>
          <a:stretch>
            <a:fillRect/>
          </a:stretch>
        </p:blipFill>
        <p:spPr>
          <a:xfrm>
            <a:off x="337820" y="1472248"/>
            <a:ext cx="8424863" cy="5256212"/>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91309"/>
                                        </p:tgtEl>
                                        <p:attrNameLst>
                                          <p:attrName>style.visibility</p:attrName>
                                        </p:attrNameLst>
                                      </p:cBhvr>
                                      <p:to>
                                        <p:strVal val="visible"/>
                                      </p:to>
                                    </p:set>
                                    <p:animEffect transition="in" filter="blinds(horizontal)">
                                      <p:cBhvr>
                                        <p:cTn id="7" dur="500"/>
                                        <p:tgtEl>
                                          <p:spTgt spid="1591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2"/>
          <p:cNvSpPr>
            <a:spLocks noGrp="1"/>
          </p:cNvSpPr>
          <p:nvPr>
            <p:ph idx="1"/>
          </p:nvPr>
        </p:nvSpPr>
        <p:spPr>
          <a:xfrm>
            <a:off x="121920" y="848995"/>
            <a:ext cx="8900160" cy="5722620"/>
          </a:xfrm>
          <a:solidFill>
            <a:srgbClr val="FFFF00"/>
          </a:solidFill>
        </p:spPr>
        <p:txBody>
          <a:bodyPr vert="horz" wrap="square" lIns="91440" tIns="45720" rIns="91440" bIns="45720" anchor="t"/>
          <a:lstStyle/>
          <a:p>
            <a:pPr marL="381000" indent="-381000" eaLnBrk="1" hangingPunct="1">
              <a:lnSpc>
                <a:spcPct val="80000"/>
              </a:lnSpc>
              <a:buNone/>
            </a:pPr>
            <a:r>
              <a:rPr lang="en-US" sz="2400"/>
              <a:t>          </a:t>
            </a:r>
            <a:r>
              <a:rPr sz="2400"/>
              <a:t>She looks like any other schoolgirl, fresh-faced and full of life. SarahThomas is forward to challenge of her new A-level course. But unlike school friends, 16-year-old Sarah is not spending half-term  61</a:t>
            </a:r>
            <a:r>
              <a:rPr lang="en-US" sz="2400"/>
              <a:t>.</a:t>
            </a:r>
            <a:r>
              <a:rPr sz="2400" u="sng">
                <a:solidFill>
                  <a:srgbClr val="FF0000"/>
                </a:solidFill>
              </a:rPr>
              <a:t> </a:t>
            </a:r>
            <a:r>
              <a:rPr lang="en-US" sz="2400" u="sng">
                <a:solidFill>
                  <a:srgbClr val="FF0000"/>
                </a:solidFill>
              </a:rPr>
              <a:t>resting</a:t>
            </a:r>
            <a:r>
              <a:rPr sz="2400"/>
              <a:t>  (rest). Instead, she is earning $6500 a day as 62</a:t>
            </a:r>
            <a:r>
              <a:rPr lang="en-US" sz="2400"/>
              <a:t>.</a:t>
            </a:r>
            <a:r>
              <a:rPr sz="2400" u="sng">
                <a:solidFill>
                  <a:srgbClr val="FF0000"/>
                </a:solidFill>
              </a:rPr>
              <a:t> </a:t>
            </a:r>
            <a:r>
              <a:rPr lang="en-US" sz="2400" u="sng">
                <a:solidFill>
                  <a:srgbClr val="FF0000"/>
                </a:solidFill>
              </a:rPr>
              <a:t>a</a:t>
            </a:r>
            <a:r>
              <a:rPr sz="2400" u="sng">
                <a:solidFill>
                  <a:srgbClr val="FF0000"/>
                </a:solidFill>
              </a:rPr>
              <a:t> </a:t>
            </a:r>
            <a:r>
              <a:rPr sz="2400"/>
              <a:t>model in New York.Sarah  63</a:t>
            </a:r>
            <a:r>
              <a:rPr lang="en-US" sz="2400"/>
              <a:t>.</a:t>
            </a:r>
            <a:r>
              <a:rPr lang="en-US" sz="2400" u="sng">
                <a:solidFill>
                  <a:srgbClr val="FF0000"/>
                </a:solidFill>
              </a:rPr>
              <a:t>was told</a:t>
            </a:r>
            <a:r>
              <a:rPr sz="2400" u="sng">
                <a:solidFill>
                  <a:srgbClr val="FF0000"/>
                </a:solidFill>
              </a:rPr>
              <a:t> </a:t>
            </a:r>
            <a:r>
              <a:rPr sz="2400"/>
              <a:t>  (tell) that she could be Britain’s new supermodel, earning a million dollars in the new year. Her father Peter, 44, wants her to give up school to model full-time But Sarah,  64</a:t>
            </a:r>
            <a:r>
              <a:rPr lang="en-US" sz="2400"/>
              <a:t>.</a:t>
            </a:r>
            <a:r>
              <a:rPr sz="2400"/>
              <a:t> </a:t>
            </a:r>
            <a:r>
              <a:rPr sz="2400" u="sng">
                <a:solidFill>
                  <a:srgbClr val="FF0000"/>
                </a:solidFill>
              </a:rPr>
              <a:t> </a:t>
            </a:r>
            <a:r>
              <a:rPr lang="en-US" sz="2400" u="sng">
                <a:solidFill>
                  <a:srgbClr val="FF0000"/>
                </a:solidFill>
              </a:rPr>
              <a:t>who</a:t>
            </a:r>
            <a:r>
              <a:rPr sz="2400" u="sng">
                <a:solidFill>
                  <a:srgbClr val="FF0000"/>
                </a:solidFill>
              </a:rPr>
              <a:t> </a:t>
            </a:r>
            <a:r>
              <a:rPr sz="2400"/>
              <a:t>has taken part in shows along with top models, wants  65</a:t>
            </a:r>
            <a:r>
              <a:rPr lang="en-US" sz="2400"/>
              <a:t>.</a:t>
            </a:r>
            <a:r>
              <a:rPr sz="2400" u="sng">
                <a:solidFill>
                  <a:srgbClr val="FF0000"/>
                </a:solidFill>
              </a:rPr>
              <a:t> </a:t>
            </a:r>
            <a:r>
              <a:rPr lang="en-US" sz="2400" u="sng">
                <a:solidFill>
                  <a:srgbClr val="FF0000"/>
                </a:solidFill>
              </a:rPr>
              <a:t>to prove</a:t>
            </a:r>
            <a:r>
              <a:rPr sz="2400" u="sng">
                <a:solidFill>
                  <a:srgbClr val="FF0000"/>
                </a:solidFill>
              </a:rPr>
              <a:t> </a:t>
            </a:r>
            <a:r>
              <a:rPr sz="2400"/>
              <a:t> (prove) that she has brain as well as beauty. She is determined to carry on with her  66</a:t>
            </a:r>
            <a:r>
              <a:rPr lang="en-US" sz="2400"/>
              <a:t>.</a:t>
            </a:r>
            <a:r>
              <a:rPr lang="en-US" sz="2400" u="sng">
                <a:solidFill>
                  <a:srgbClr val="FF0000"/>
                </a:solidFill>
              </a:rPr>
              <a:t> education</a:t>
            </a:r>
            <a:r>
              <a:rPr sz="2400"/>
              <a:t> (educate).</a:t>
            </a:r>
            <a:endParaRPr sz="2400"/>
          </a:p>
          <a:p>
            <a:pPr marL="381000" indent="-381000" eaLnBrk="1" hangingPunct="1">
              <a:lnSpc>
                <a:spcPct val="80000"/>
              </a:lnSpc>
              <a:buNone/>
            </a:pPr>
            <a:r>
              <a:rPr sz="2400"/>
              <a:t>          She has turned down several  67</a:t>
            </a:r>
            <a:r>
              <a:rPr lang="en-US" sz="2400"/>
              <a:t>.</a:t>
            </a:r>
            <a:r>
              <a:rPr sz="2400"/>
              <a:t> </a:t>
            </a:r>
            <a:r>
              <a:rPr lang="en-US" sz="2400" u="sng">
                <a:solidFill>
                  <a:srgbClr val="FF0000"/>
                </a:solidFill>
              </a:rPr>
              <a:t>invitations</a:t>
            </a:r>
            <a:r>
              <a:rPr sz="2400"/>
              <a:t>  (invitation) to star at shows in order to concentrate on her studies After school she plans to take a year off to model full time before going to university to get a degree  68</a:t>
            </a:r>
            <a:r>
              <a:rPr lang="en-US" sz="2400"/>
              <a:t>.</a:t>
            </a:r>
            <a:r>
              <a:rPr sz="2400"/>
              <a:t> </a:t>
            </a:r>
            <a:r>
              <a:rPr lang="en-US" sz="2400" u="sng">
                <a:solidFill>
                  <a:srgbClr val="FF0000"/>
                </a:solidFill>
              </a:rPr>
              <a:t>in</a:t>
            </a:r>
            <a:r>
              <a:rPr sz="2400"/>
              <a:t>  engineering or architecture. Sarah says, “My dad thinks I should take the offer now. But at the moment, scho</a:t>
            </a:r>
            <a:r>
              <a:rPr lang="en-US" sz="2400"/>
              <a:t>o</a:t>
            </a:r>
            <a:r>
              <a:rPr sz="2400"/>
              <a:t>l  69</a:t>
            </a:r>
            <a:r>
              <a:rPr lang="en-US" sz="2400"/>
              <a:t>.</a:t>
            </a:r>
            <a:r>
              <a:rPr sz="2400" u="sng">
                <a:solidFill>
                  <a:srgbClr val="FF0000"/>
                </a:solidFill>
              </a:rPr>
              <a:t> </a:t>
            </a:r>
            <a:r>
              <a:rPr lang="en-US" sz="2400" u="sng">
                <a:solidFill>
                  <a:srgbClr val="FF0000"/>
                </a:solidFill>
              </a:rPr>
              <a:t>comes</a:t>
            </a:r>
            <a:r>
              <a:rPr sz="2400" u="sng">
                <a:solidFill>
                  <a:srgbClr val="FF0000"/>
                </a:solidFill>
              </a:rPr>
              <a:t> </a:t>
            </a:r>
            <a:r>
              <a:rPr sz="2400"/>
              <a:t> (come) first. I don’t want to get too absorbed modeling. It is70</a:t>
            </a:r>
            <a:r>
              <a:rPr lang="en-US" sz="2400"/>
              <a:t>.</a:t>
            </a:r>
            <a:r>
              <a:rPr sz="2400" u="sng">
                <a:solidFill>
                  <a:srgbClr val="FF0000"/>
                </a:solidFill>
              </a:rPr>
              <a:t> </a:t>
            </a:r>
            <a:r>
              <a:rPr lang="en-US" sz="2400" u="sng">
                <a:solidFill>
                  <a:srgbClr val="FF0000"/>
                </a:solidFill>
              </a:rPr>
              <a:t>certainly</a:t>
            </a:r>
            <a:r>
              <a:rPr sz="2400" u="sng">
                <a:solidFill>
                  <a:srgbClr val="FF0000"/>
                </a:solidFill>
              </a:rPr>
              <a:t> </a:t>
            </a:r>
            <a:r>
              <a:rPr sz="2400"/>
              <a:t>(certain) fun but the lifestyle is a little unreal. I don’t want to have nothing else to fall back on when I can’t model my more.”</a:t>
            </a:r>
            <a:endParaRPr sz="2400"/>
          </a:p>
          <a:p>
            <a:pPr marL="381000" indent="-381000" eaLnBrk="1" hangingPunct="1">
              <a:lnSpc>
                <a:spcPct val="80000"/>
              </a:lnSpc>
            </a:pPr>
            <a:endParaRPr lang="zh-CN" altLang="en-US" sz="2400" dirty="0"/>
          </a:p>
        </p:txBody>
      </p:sp>
      <p:sp>
        <p:nvSpPr>
          <p:cNvPr id="340996" name="Text Box 4"/>
          <p:cNvSpPr txBox="1">
            <a:spLocks noChangeArrowheads="1"/>
          </p:cNvSpPr>
          <p:nvPr/>
        </p:nvSpPr>
        <p:spPr bwMode="auto">
          <a:xfrm>
            <a:off x="431165" y="265430"/>
            <a:ext cx="8281670" cy="583565"/>
          </a:xfrm>
          <a:prstGeom prst="rect">
            <a:avLst/>
          </a:prstGeom>
          <a:noFill/>
          <a:ln w="9525">
            <a:noFill/>
            <a:miter lim="800000"/>
          </a:ln>
          <a:effectLst/>
        </p:spPr>
        <p:txBody>
          <a:bodyPr wrap="square">
            <a:spAutoFit/>
          </a:bodyPr>
          <a:lstStyle/>
          <a:p>
            <a:pPr marR="0" defTabSz="914400">
              <a:buClrTx/>
              <a:buSzTx/>
              <a:buFontTx/>
              <a:buNone/>
              <a:defRPr/>
            </a:pPr>
            <a:r>
              <a:rPr kumimoji="1" lang="en-US" altLang="zh-CN" sz="3200" u="none" kern="1200" cap="none" spc="0" normalizeH="0" baseline="0" noProof="0" dirty="0" smtClean="0">
                <a:solidFill>
                  <a:schemeClr val="tx1"/>
                </a:solidFill>
                <a:effectLst/>
                <a:latin typeface="Times New Roman" panose="02020603050405020304" pitchFamily="18" charset="0"/>
                <a:ea typeface="宋体" panose="02010600030101010101" pitchFamily="2" charset="-122"/>
                <a:cs typeface="+mn-cs"/>
              </a:rPr>
              <a:t> </a:t>
            </a:r>
            <a:r>
              <a:rPr kumimoji="1" lang="zh-CN" altLang="en-US" sz="3200" u="none" kern="1200" cap="none" spc="0" normalizeH="0" baseline="0" noProof="0" dirty="0" smtClean="0">
                <a:solidFill>
                  <a:schemeClr val="tx1"/>
                </a:solidFill>
                <a:effectLst/>
                <a:latin typeface="Times New Roman" panose="02020603050405020304" pitchFamily="18" charset="0"/>
                <a:ea typeface="宋体" panose="02010600030101010101" pitchFamily="2" charset="-122"/>
                <a:cs typeface="+mn-cs"/>
              </a:rPr>
              <a:t>Consolidation 篇章</a:t>
            </a:r>
            <a:r>
              <a:rPr kumimoji="1" lang="zh-CN" altLang="en-US" sz="3200" u="none" kern="1200" cap="none" spc="0" normalizeH="0" baseline="0" noProof="0" dirty="0" smtClean="0">
                <a:solidFill>
                  <a:schemeClr val="tx1"/>
                </a:solidFill>
                <a:effectLst/>
                <a:latin typeface="Times New Roman" panose="02020603050405020304" pitchFamily="18" charset="0"/>
                <a:ea typeface="宋体" panose="02010600030101010101" pitchFamily="2" charset="-122"/>
                <a:cs typeface="+mn-cs"/>
              </a:rPr>
              <a:t>练习</a:t>
            </a:r>
            <a:endParaRPr kumimoji="1" lang="zh-CN" altLang="en-US" sz="3200" u="none" kern="1200" cap="none" spc="0" normalizeH="0" baseline="0" noProof="0" dirty="0" smtClean="0">
              <a:solidFill>
                <a:schemeClr val="tx1"/>
              </a:solidFill>
              <a:effectLst/>
              <a:latin typeface="Times New Roman" panose="02020603050405020304" pitchFamily="18" charset="0"/>
              <a:ea typeface="宋体" panose="02010600030101010101" pitchFamily="2" charset="-122"/>
              <a:cs typeface="+mn-cs"/>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0996"/>
                                        </p:tgtEl>
                                        <p:attrNameLst>
                                          <p:attrName>style.visibility</p:attrName>
                                        </p:attrNameLst>
                                      </p:cBhvr>
                                      <p:to>
                                        <p:strVal val="visible"/>
                                      </p:to>
                                    </p:set>
                                    <p:animEffect transition="in" filter="blinds(horizontal)">
                                      <p:cBhvr>
                                        <p:cTn id="7" dur="500"/>
                                        <p:tgtEl>
                                          <p:spTgt spid="340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298" name="图片 65538" descr="u=3285810189,2511402298&amp;fm=0&amp;gp=0"/>
          <p:cNvPicPr>
            <a:picLocks noChangeAspect="1" noChangeArrowheads="1"/>
          </p:cNvPicPr>
          <p:nvPr/>
        </p:nvPicPr>
        <p:blipFill>
          <a:blip r:embed="rId1" cstate="print"/>
          <a:srcRect/>
          <a:stretch>
            <a:fillRect/>
          </a:stretch>
        </p:blipFill>
        <p:spPr bwMode="auto">
          <a:xfrm>
            <a:off x="7455535" y="2353945"/>
            <a:ext cx="990600" cy="977900"/>
          </a:xfrm>
          <a:prstGeom prst="rect">
            <a:avLst/>
          </a:prstGeom>
          <a:noFill/>
          <a:ln w="9525">
            <a:noFill/>
            <a:miter lim="800000"/>
            <a:headEnd/>
            <a:tailEnd/>
          </a:ln>
        </p:spPr>
      </p:pic>
      <p:sp>
        <p:nvSpPr>
          <p:cNvPr id="65540" name="文本框 65539"/>
          <p:cNvSpPr txBox="1">
            <a:spLocks noChangeArrowheads="1"/>
          </p:cNvSpPr>
          <p:nvPr/>
        </p:nvSpPr>
        <p:spPr bwMode="auto">
          <a:xfrm>
            <a:off x="354965" y="1217930"/>
            <a:ext cx="8433435" cy="2738120"/>
          </a:xfrm>
          <a:prstGeom prst="rect">
            <a:avLst/>
          </a:prstGeom>
          <a:noFill/>
          <a:ln w="9525">
            <a:noFill/>
            <a:miter lim="800000"/>
          </a:ln>
        </p:spPr>
        <p:txBody>
          <a:bodyPr wrap="square">
            <a:spAutoFit/>
          </a:bodyPr>
          <a:lstStyle/>
          <a:p>
            <a:r>
              <a:rPr lang="zh-CN" altLang="en-US" sz="2800" u="none">
                <a:latin typeface="Times New Roman" panose="02020603050405020304" pitchFamily="18" charset="0"/>
                <a:sym typeface="+mn-ea"/>
              </a:rPr>
              <a:t>要求：</a:t>
            </a:r>
            <a:endParaRPr lang="zh-CN" altLang="en-US" sz="2800"/>
          </a:p>
          <a:p>
            <a:r>
              <a:rPr lang="en-US" altLang="zh-CN" sz="2800" b="1" u="none">
                <a:solidFill>
                  <a:srgbClr val="FF0000"/>
                </a:solidFill>
                <a:latin typeface="Times New Roman" panose="02020603050405020304" pitchFamily="18" charset="0"/>
              </a:rPr>
              <a:t>1.</a:t>
            </a:r>
            <a:r>
              <a:rPr lang="zh-CN" altLang="en-US" sz="2800" b="1" u="none">
                <a:solidFill>
                  <a:srgbClr val="FF0000"/>
                </a:solidFill>
                <a:latin typeface="Times New Roman" panose="02020603050405020304" pitchFamily="18" charset="0"/>
              </a:rPr>
              <a:t>谓语动词 </a:t>
            </a:r>
            <a:r>
              <a:rPr lang="en-US" altLang="zh-CN" sz="2800" b="1" u="none">
                <a:solidFill>
                  <a:srgbClr val="FF0000"/>
                </a:solidFill>
                <a:latin typeface="Times New Roman" panose="02020603050405020304" pitchFamily="18" charset="0"/>
              </a:rPr>
              <a:t>2</a:t>
            </a:r>
            <a:r>
              <a:rPr lang="zh-CN" altLang="en-US" sz="2800" b="1" u="none">
                <a:solidFill>
                  <a:srgbClr val="FF0000"/>
                </a:solidFill>
                <a:latin typeface="Times New Roman" panose="02020603050405020304" pitchFamily="18" charset="0"/>
              </a:rPr>
              <a:t>个    </a:t>
            </a:r>
            <a:r>
              <a:rPr lang="en-US" altLang="zh-CN" sz="2800" b="1" u="none">
                <a:solidFill>
                  <a:srgbClr val="FF0000"/>
                </a:solidFill>
                <a:latin typeface="Times New Roman" panose="02020603050405020304" pitchFamily="18" charset="0"/>
              </a:rPr>
              <a:t>	 2.</a:t>
            </a:r>
            <a:r>
              <a:rPr lang="zh-CN" altLang="en-US" sz="2800" b="1" u="none">
                <a:solidFill>
                  <a:srgbClr val="FF0000"/>
                </a:solidFill>
                <a:latin typeface="Times New Roman" panose="02020603050405020304" pitchFamily="18" charset="0"/>
              </a:rPr>
              <a:t>非谓语动词  </a:t>
            </a:r>
            <a:r>
              <a:rPr lang="en-US" altLang="zh-CN" sz="2800" b="1" u="none">
                <a:solidFill>
                  <a:srgbClr val="FF0000"/>
                </a:solidFill>
                <a:latin typeface="Times New Roman" panose="02020603050405020304" pitchFamily="18" charset="0"/>
              </a:rPr>
              <a:t>2</a:t>
            </a:r>
            <a:r>
              <a:rPr lang="zh-CN" altLang="en-US" sz="2800" b="1" u="none">
                <a:solidFill>
                  <a:srgbClr val="FF0000"/>
                </a:solidFill>
                <a:latin typeface="Times New Roman" panose="02020603050405020304" pitchFamily="18" charset="0"/>
              </a:rPr>
              <a:t>个</a:t>
            </a:r>
            <a:endParaRPr lang="zh-CN" altLang="en-US" sz="2800" b="1" u="none">
              <a:solidFill>
                <a:srgbClr val="FF0000"/>
              </a:solidFill>
              <a:latin typeface="Times New Roman" panose="02020603050405020304" pitchFamily="18" charset="0"/>
            </a:endParaRPr>
          </a:p>
          <a:p>
            <a:r>
              <a:rPr lang="en-US" altLang="zh-CN" sz="2800" b="1" u="none">
                <a:solidFill>
                  <a:srgbClr val="FF0000"/>
                </a:solidFill>
                <a:latin typeface="Times New Roman" panose="02020603050405020304" pitchFamily="18" charset="0"/>
              </a:rPr>
              <a:t>3.</a:t>
            </a:r>
            <a:r>
              <a:rPr lang="zh-CN" altLang="en-US" sz="2800" b="1" u="none">
                <a:solidFill>
                  <a:srgbClr val="FF0000"/>
                </a:solidFill>
                <a:latin typeface="Times New Roman" panose="02020603050405020304" pitchFamily="18" charset="0"/>
              </a:rPr>
              <a:t>名词 单复数  </a:t>
            </a:r>
            <a:r>
              <a:rPr lang="en-US" altLang="zh-CN" sz="2800" b="1" u="none">
                <a:solidFill>
                  <a:srgbClr val="FF0000"/>
                </a:solidFill>
                <a:latin typeface="Times New Roman" panose="02020603050405020304" pitchFamily="18" charset="0"/>
              </a:rPr>
              <a:t>1</a:t>
            </a:r>
            <a:r>
              <a:rPr lang="zh-CN" altLang="en-US" sz="2800" b="1" u="none">
                <a:solidFill>
                  <a:srgbClr val="FF0000"/>
                </a:solidFill>
                <a:latin typeface="Times New Roman" panose="02020603050405020304" pitchFamily="18" charset="0"/>
              </a:rPr>
              <a:t>个 </a:t>
            </a:r>
            <a:r>
              <a:rPr lang="en-US" altLang="zh-CN" sz="2800" b="1" u="none">
                <a:solidFill>
                  <a:srgbClr val="FF0000"/>
                </a:solidFill>
                <a:latin typeface="Times New Roman" panose="02020603050405020304" pitchFamily="18" charset="0"/>
              </a:rPr>
              <a:t>	 </a:t>
            </a:r>
            <a:r>
              <a:rPr lang="en-US" altLang="zh-CN" sz="2800" u="none" dirty="0">
                <a:solidFill>
                  <a:srgbClr val="FF0000"/>
                </a:solidFill>
                <a:latin typeface="Times New Roman" panose="02020603050405020304" pitchFamily="18" charset="0"/>
                <a:sym typeface="Arial" panose="020B0604020202020204" pitchFamily="34" charset="0"/>
              </a:rPr>
              <a:t>4.</a:t>
            </a:r>
            <a:r>
              <a:rPr lang="zh-CN" altLang="en-US" sz="2800" u="none" dirty="0">
                <a:solidFill>
                  <a:srgbClr val="FF0000"/>
                </a:solidFill>
                <a:latin typeface="Times New Roman" panose="02020603050405020304" pitchFamily="18" charset="0"/>
                <a:sym typeface="Arial" panose="020B0604020202020204" pitchFamily="34" charset="0"/>
              </a:rPr>
              <a:t>词性转换  </a:t>
            </a:r>
            <a:r>
              <a:rPr lang="en-US" altLang="zh-CN" sz="2800" u="none" dirty="0">
                <a:solidFill>
                  <a:srgbClr val="FF0000"/>
                </a:solidFill>
                <a:latin typeface="Times New Roman" panose="02020603050405020304" pitchFamily="18" charset="0"/>
                <a:sym typeface="Arial" panose="020B0604020202020204" pitchFamily="34" charset="0"/>
              </a:rPr>
              <a:t>2</a:t>
            </a:r>
            <a:r>
              <a:rPr lang="zh-CN" altLang="en-US" sz="2800" u="none" dirty="0">
                <a:solidFill>
                  <a:srgbClr val="FF0000"/>
                </a:solidFill>
                <a:latin typeface="Times New Roman" panose="02020603050405020304" pitchFamily="18" charset="0"/>
                <a:sym typeface="Arial" panose="020B0604020202020204" pitchFamily="34" charset="0"/>
              </a:rPr>
              <a:t>个</a:t>
            </a:r>
            <a:endParaRPr lang="zh-CN" altLang="en-US" sz="2800" b="1" u="none" dirty="0">
              <a:solidFill>
                <a:srgbClr val="FF0000"/>
              </a:solidFill>
              <a:latin typeface="Times New Roman" panose="02020603050405020304" pitchFamily="18" charset="0"/>
              <a:sym typeface="Arial" panose="020B0604020202020204" pitchFamily="34" charset="0"/>
            </a:endParaRPr>
          </a:p>
          <a:p>
            <a:r>
              <a:rPr lang="en-US" altLang="zh-CN" sz="2800" u="none" dirty="0">
                <a:solidFill>
                  <a:srgbClr val="FF0000"/>
                </a:solidFill>
                <a:latin typeface="Times New Roman" panose="02020603050405020304" pitchFamily="18" charset="0"/>
                <a:sym typeface="+mn-ea"/>
              </a:rPr>
              <a:t>5.</a:t>
            </a:r>
            <a:r>
              <a:rPr lang="zh-CN" altLang="zh-CN" sz="2800" u="none" dirty="0">
                <a:solidFill>
                  <a:srgbClr val="FF0000"/>
                </a:solidFill>
                <a:latin typeface="Times New Roman" panose="02020603050405020304" pitchFamily="18" charset="0"/>
                <a:sym typeface="+mn-ea"/>
              </a:rPr>
              <a:t>引导词</a:t>
            </a:r>
            <a:r>
              <a:rPr lang="zh-CN" altLang="en-US" sz="2800" u="none" dirty="0">
                <a:solidFill>
                  <a:srgbClr val="FF0000"/>
                </a:solidFill>
                <a:latin typeface="Times New Roman" panose="02020603050405020304" pitchFamily="18" charset="0"/>
                <a:sym typeface="+mn-ea"/>
              </a:rPr>
              <a:t>  </a:t>
            </a:r>
            <a:r>
              <a:rPr lang="en-US" altLang="zh-CN" sz="2800" u="none" dirty="0">
                <a:solidFill>
                  <a:srgbClr val="FF0000"/>
                </a:solidFill>
                <a:latin typeface="Times New Roman" panose="02020603050405020304" pitchFamily="18" charset="0"/>
                <a:sym typeface="+mn-ea"/>
              </a:rPr>
              <a:t>1</a:t>
            </a:r>
            <a:r>
              <a:rPr lang="zh-CN" altLang="en-US" sz="2800" u="none" dirty="0">
                <a:solidFill>
                  <a:srgbClr val="FF0000"/>
                </a:solidFill>
                <a:latin typeface="Times New Roman" panose="02020603050405020304" pitchFamily="18" charset="0"/>
                <a:sym typeface="+mn-ea"/>
              </a:rPr>
              <a:t>个  </a:t>
            </a:r>
            <a:r>
              <a:rPr lang="en-US" altLang="zh-CN" sz="2800" u="none" dirty="0">
                <a:solidFill>
                  <a:srgbClr val="FF0000"/>
                </a:solidFill>
                <a:latin typeface="Times New Roman" panose="02020603050405020304" pitchFamily="18" charset="0"/>
                <a:sym typeface="+mn-ea"/>
              </a:rPr>
              <a:t>		 </a:t>
            </a:r>
            <a:r>
              <a:rPr lang="en-US" altLang="zh-CN" sz="2800" u="none" dirty="0">
                <a:solidFill>
                  <a:srgbClr val="FF0000"/>
                </a:solidFill>
                <a:latin typeface="Times New Roman" panose="02020603050405020304" pitchFamily="18" charset="0"/>
                <a:sym typeface="宋体" panose="02010600030101010101" pitchFamily="2" charset="-122"/>
              </a:rPr>
              <a:t>6</a:t>
            </a:r>
            <a:r>
              <a:rPr lang="en-US" altLang="zh-CN" sz="2800" u="none" dirty="0" smtClean="0">
                <a:solidFill>
                  <a:srgbClr val="FF0000"/>
                </a:solidFill>
                <a:latin typeface="Times New Roman" panose="02020603050405020304" pitchFamily="18" charset="0"/>
                <a:sym typeface="宋体" panose="02010600030101010101" pitchFamily="2" charset="-122"/>
              </a:rPr>
              <a:t>.</a:t>
            </a:r>
            <a:r>
              <a:rPr lang="zh-CN" altLang="en-US" sz="2800" u="none" dirty="0" smtClean="0">
                <a:solidFill>
                  <a:srgbClr val="FF0000"/>
                </a:solidFill>
                <a:latin typeface="Times New Roman" panose="02020603050405020304" pitchFamily="18" charset="0"/>
                <a:sym typeface="宋体" panose="02010600030101010101" pitchFamily="2" charset="-122"/>
              </a:rPr>
              <a:t>介词 </a:t>
            </a:r>
            <a:r>
              <a:rPr lang="en-US" altLang="zh-CN" sz="2800" u="none" dirty="0">
                <a:solidFill>
                  <a:srgbClr val="FF0000"/>
                </a:solidFill>
                <a:latin typeface="Times New Roman" panose="02020603050405020304" pitchFamily="18" charset="0"/>
                <a:sym typeface="宋体" panose="02010600030101010101" pitchFamily="2" charset="-122"/>
              </a:rPr>
              <a:t>1</a:t>
            </a:r>
            <a:r>
              <a:rPr lang="zh-CN" altLang="en-US" sz="2800" u="none" dirty="0">
                <a:solidFill>
                  <a:srgbClr val="FF0000"/>
                </a:solidFill>
                <a:latin typeface="Times New Roman" panose="02020603050405020304" pitchFamily="18" charset="0"/>
                <a:sym typeface="宋体" panose="02010600030101010101" pitchFamily="2" charset="-122"/>
              </a:rPr>
              <a:t>个</a:t>
            </a:r>
            <a:endParaRPr lang="zh-CN" altLang="en-US" sz="2800" b="1" u="none" dirty="0">
              <a:solidFill>
                <a:srgbClr val="FF0000"/>
              </a:solidFill>
              <a:latin typeface="Times New Roman" panose="02020603050405020304" pitchFamily="18" charset="0"/>
              <a:sym typeface="宋体" panose="02010600030101010101" pitchFamily="2" charset="-122"/>
            </a:endParaRPr>
          </a:p>
          <a:p>
            <a:r>
              <a:rPr lang="en-US" altLang="zh-CN" sz="2800" u="none" dirty="0">
                <a:solidFill>
                  <a:srgbClr val="FF0000"/>
                </a:solidFill>
                <a:latin typeface="Times New Roman" panose="02020603050405020304" pitchFamily="18" charset="0"/>
                <a:sym typeface="+mn-ea"/>
              </a:rPr>
              <a:t>7</a:t>
            </a:r>
            <a:r>
              <a:rPr lang="en-US" altLang="zh-CN" sz="2800" u="none" dirty="0" smtClean="0">
                <a:solidFill>
                  <a:srgbClr val="FF0000"/>
                </a:solidFill>
                <a:latin typeface="Times New Roman" panose="02020603050405020304" pitchFamily="18" charset="0"/>
                <a:sym typeface="+mn-ea"/>
              </a:rPr>
              <a:t>.</a:t>
            </a:r>
            <a:r>
              <a:rPr lang="zh-CN" altLang="en-US" sz="2800" u="none" dirty="0" smtClean="0">
                <a:solidFill>
                  <a:srgbClr val="FF0000"/>
                </a:solidFill>
                <a:latin typeface="Times New Roman" panose="02020603050405020304" pitchFamily="18" charset="0"/>
                <a:sym typeface="+mn-ea"/>
              </a:rPr>
              <a:t>冠词  </a:t>
            </a:r>
            <a:r>
              <a:rPr lang="en-US" altLang="zh-CN" sz="2800" u="none" dirty="0" smtClean="0">
                <a:solidFill>
                  <a:srgbClr val="FF0000"/>
                </a:solidFill>
                <a:latin typeface="Times New Roman" panose="02020603050405020304" pitchFamily="18" charset="0"/>
                <a:sym typeface="+mn-ea"/>
              </a:rPr>
              <a:t>1</a:t>
            </a:r>
            <a:r>
              <a:rPr lang="zh-CN" altLang="en-US" sz="2800" u="none" dirty="0">
                <a:solidFill>
                  <a:srgbClr val="FF0000"/>
                </a:solidFill>
                <a:latin typeface="Times New Roman" panose="02020603050405020304" pitchFamily="18" charset="0"/>
                <a:sym typeface="+mn-ea"/>
              </a:rPr>
              <a:t>个</a:t>
            </a:r>
            <a:endParaRPr lang="zh-CN" altLang="en-US" sz="2800" b="1" u="none" dirty="0">
              <a:solidFill>
                <a:srgbClr val="FF0000"/>
              </a:solidFill>
              <a:latin typeface="Times New Roman" panose="02020603050405020304" pitchFamily="18" charset="0"/>
              <a:sym typeface="+mn-ea"/>
            </a:endParaRPr>
          </a:p>
          <a:p>
            <a:endParaRPr lang="zh-CN" altLang="en-US" sz="3200" b="1">
              <a:latin typeface="Times New Roman" panose="02020603050405020304" pitchFamily="18" charset="0"/>
            </a:endParaRPr>
          </a:p>
        </p:txBody>
      </p:sp>
      <p:sp>
        <p:nvSpPr>
          <p:cNvPr id="3" name="文本框 2"/>
          <p:cNvSpPr txBox="1"/>
          <p:nvPr/>
        </p:nvSpPr>
        <p:spPr>
          <a:xfrm>
            <a:off x="375285" y="275590"/>
            <a:ext cx="7245350" cy="1076325"/>
          </a:xfrm>
          <a:prstGeom prst="rect">
            <a:avLst/>
          </a:prstGeom>
          <a:noFill/>
        </p:spPr>
        <p:txBody>
          <a:bodyPr wrap="square" rtlCol="0" anchor="t">
            <a:spAutoFit/>
          </a:bodyPr>
          <a:lstStyle/>
          <a:p>
            <a:r>
              <a:rPr lang="en-US" altLang="zh-CN" sz="3200" u="none">
                <a:solidFill>
                  <a:schemeClr val="tx1"/>
                </a:solidFill>
                <a:sym typeface="+mn-ea"/>
              </a:rPr>
              <a:t>Step4: </a:t>
            </a:r>
            <a:r>
              <a:rPr lang="zh-CN" altLang="en-US" sz="3200" u="none">
                <a:solidFill>
                  <a:schemeClr val="tx1"/>
                </a:solidFill>
                <a:sym typeface="+mn-ea"/>
              </a:rPr>
              <a:t>小组合作</a:t>
            </a:r>
            <a:br>
              <a:rPr lang="zh-CN" altLang="en-US" sz="3200" u="none">
                <a:solidFill>
                  <a:schemeClr val="tx1"/>
                </a:solidFill>
                <a:sym typeface="+mn-ea"/>
              </a:rPr>
            </a:br>
            <a:r>
              <a:rPr lang="zh-CN" altLang="en-US" sz="3200" u="none">
                <a:solidFill>
                  <a:schemeClr val="tx1"/>
                </a:solidFill>
                <a:sym typeface="+mn-ea"/>
              </a:rPr>
              <a:t>学生分组根据一篇短文设计语法填空</a:t>
            </a:r>
            <a:endParaRPr lang="zh-CN" altLang="en-US" sz="3200" u="none">
              <a:solidFill>
                <a:schemeClr val="tx1"/>
              </a:solidFill>
              <a:sym typeface="+mn-ea"/>
            </a:endParaRPr>
          </a:p>
        </p:txBody>
      </p:sp>
      <p:sp>
        <p:nvSpPr>
          <p:cNvPr id="4" name="文本框 3"/>
          <p:cNvSpPr txBox="1"/>
          <p:nvPr/>
        </p:nvSpPr>
        <p:spPr>
          <a:xfrm>
            <a:off x="375285" y="3540125"/>
            <a:ext cx="8173085" cy="1568450"/>
          </a:xfrm>
          <a:prstGeom prst="rect">
            <a:avLst/>
          </a:prstGeom>
          <a:noFill/>
        </p:spPr>
        <p:txBody>
          <a:bodyPr wrap="square" rtlCol="0">
            <a:spAutoFit/>
          </a:bodyPr>
          <a:lstStyle/>
          <a:p>
            <a:r>
              <a:rPr lang="zh-CN" altLang="en-US" sz="2400" u="none"/>
              <a:t>When sharing your creative blanks, please tell us:</a:t>
            </a:r>
            <a:endParaRPr lang="zh-CN" altLang="en-US" sz="2400" u="none"/>
          </a:p>
          <a:p>
            <a:r>
              <a:rPr lang="zh-CN" altLang="en-US" sz="2400" u="none"/>
              <a:t>1. Why you set this blank?</a:t>
            </a:r>
            <a:endParaRPr lang="zh-CN" altLang="en-US" sz="2400" u="none"/>
          </a:p>
          <a:p>
            <a:r>
              <a:rPr lang="zh-CN" altLang="en-US" sz="2400" u="none"/>
              <a:t>2. Which skill is needed?</a:t>
            </a:r>
            <a:endParaRPr lang="zh-CN" altLang="en-US" sz="2400" u="none"/>
          </a:p>
          <a:p>
            <a:r>
              <a:rPr lang="zh-CN" altLang="en-US" sz="2400" u="none"/>
              <a:t>3. What kind of mistake students may make?</a:t>
            </a:r>
            <a:endParaRPr lang="zh-CN" altLang="en-US" sz="2400" u="none"/>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5540"/>
                                        </p:tgtEl>
                                        <p:attrNameLst>
                                          <p:attrName>style.visibility</p:attrName>
                                        </p:attrNameLst>
                                      </p:cBhvr>
                                      <p:to>
                                        <p:strVal val="visible"/>
                                      </p:to>
                                    </p:set>
                                    <p:anim calcmode="lin" valueType="num">
                                      <p:cBhvr>
                                        <p:cTn id="7" dur="500" fill="hold"/>
                                        <p:tgtEl>
                                          <p:spTgt spid="655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5540"/>
                                        </p:tgtEl>
                                        <p:attrNameLst>
                                          <p:attrName>ppt_y</p:attrName>
                                        </p:attrNameLst>
                                      </p:cBhvr>
                                      <p:tavLst>
                                        <p:tav tm="0">
                                          <p:val>
                                            <p:strVal val="#ppt_y"/>
                                          </p:val>
                                        </p:tav>
                                        <p:tav tm="100000">
                                          <p:val>
                                            <p:strVal val="#ppt_y"/>
                                          </p:val>
                                        </p:tav>
                                      </p:tavLst>
                                    </p:anim>
                                    <p:anim calcmode="lin" valueType="num">
                                      <p:cBhvr>
                                        <p:cTn id="9" dur="500" fill="hold"/>
                                        <p:tgtEl>
                                          <p:spTgt spid="655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55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p:nvPr>
        </p:nvSpPr>
        <p:spPr>
          <a:xfrm>
            <a:off x="211455" y="170180"/>
            <a:ext cx="8540115" cy="6518275"/>
          </a:xfrm>
          <a:solidFill>
            <a:srgbClr val="FFFF00"/>
          </a:solidFill>
        </p:spPr>
        <p:style>
          <a:lnRef idx="2">
            <a:schemeClr val="accent1"/>
          </a:lnRef>
          <a:fillRef idx="1">
            <a:schemeClr val="lt1"/>
          </a:fillRef>
          <a:effectRef idx="0">
            <a:schemeClr val="accent1"/>
          </a:effectRef>
          <a:fontRef idx="minor">
            <a:schemeClr val="dk1"/>
          </a:fontRef>
        </p:style>
        <p:txBody>
          <a:bodyPr/>
          <a:lstStyle/>
          <a:p>
            <a:pPr algn="just">
              <a:buNone/>
            </a:pPr>
            <a:r>
              <a:rPr lang="en-US" altLang="zh-CN" sz="2400" dirty="0" smtClean="0">
                <a:latin typeface="Times New Roman" panose="02020603050405020304" pitchFamily="18" charset="0"/>
              </a:rPr>
              <a:t>         </a:t>
            </a:r>
            <a:r>
              <a:rPr sz="2400" dirty="0" smtClean="0">
                <a:latin typeface="Times New Roman" panose="02020603050405020304" pitchFamily="18" charset="0"/>
              </a:rPr>
              <a:t>Do you like travelling? Staying  healthy while  travelling can help to ensure your trip is a happy and enjoyable one. </a:t>
            </a:r>
            <a:endParaRPr sz="2400" dirty="0" smtClean="0">
              <a:latin typeface="Times New Roman" panose="02020603050405020304" pitchFamily="18" charset="0"/>
            </a:endParaRPr>
          </a:p>
          <a:p>
            <a:pPr algn="just">
              <a:buNone/>
            </a:pPr>
            <a:r>
              <a:rPr sz="2400" dirty="0" smtClean="0">
                <a:latin typeface="Times New Roman" panose="02020603050405020304" pitchFamily="18" charset="0"/>
              </a:rPr>
              <a:t>         When you are travelling abroad, here are the tips you need to make your trip much  easier. Make sure you have got signed passport and visas. Also, before you go, fill in the emergency information page of your passport! Make two copies of your passport identification page. This will help a lot if your passport is stolen. Leave one copy at home with friends or relatives. Carry the other  with you in a separate place from your passport. Read the Public Announcements or Travel Warnings for the countries you plan to visit. Get yourself familiar with local laws and customs of the countries to  which you are travelling. Leave a copy of your itinerary(旅行日程) with family or friends at home so that you can be contacted in case of an emergency. Do not accept packages from strangers. Do not carry too much money or unnecessary credit cards. If we make enough preparations, we will succeed. Have a good time!</a:t>
            </a:r>
            <a:endParaRPr sz="2400" dirty="0" smtClean="0">
              <a:latin typeface="Times New Roman" panose="02020603050405020304" pitchFamily="18" charset="0"/>
            </a:endParaRPr>
          </a:p>
        </p:txBody>
      </p:sp>
    </p:spTree>
  </p:cSld>
  <p:clrMapOvr>
    <a:masterClrMapping/>
  </p:clrMapOvr>
  <p:transition>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p:nvPr>
        </p:nvSpPr>
        <p:spPr>
          <a:xfrm>
            <a:off x="457200" y="1688783"/>
            <a:ext cx="8229600" cy="5851525"/>
          </a:xfrm>
        </p:spPr>
        <p:txBody>
          <a:bodyPr/>
          <a:lstStyle/>
          <a:p>
            <a:pPr marL="0" indent="0" algn="ctr">
              <a:buNone/>
            </a:pPr>
            <a:r>
              <a:rPr lang="en-US" altLang="zh-CN" sz="3600" b="1">
                <a:solidFill>
                  <a:srgbClr val="FF0000"/>
                </a:solidFill>
              </a:rPr>
              <a:t>present your work </a:t>
            </a:r>
            <a:endParaRPr lang="en-US" altLang="zh-CN" sz="3600" b="1">
              <a:solidFill>
                <a:srgbClr val="FF0000"/>
              </a:solidFill>
            </a:endParaRPr>
          </a:p>
          <a:p>
            <a:pPr marL="0" indent="0" algn="l">
              <a:buNone/>
            </a:pPr>
            <a:r>
              <a:rPr lang="zh-CN" altLang="en-US" sz="3600" b="1" i="1">
                <a:sym typeface="+mn-ea"/>
              </a:rPr>
              <a:t>please tell us:</a:t>
            </a:r>
            <a:endParaRPr lang="zh-CN" altLang="en-US" b="1" i="1" u="none">
              <a:sym typeface="+mn-ea"/>
            </a:endParaRPr>
          </a:p>
          <a:p>
            <a:pPr algn="l"/>
            <a:r>
              <a:rPr lang="zh-CN" altLang="en-US" sz="3600" b="1">
                <a:latin typeface="Times New Roman" panose="02020603050405020304" pitchFamily="18" charset="0"/>
                <a:sym typeface="+mn-ea"/>
              </a:rPr>
              <a:t>1. Why </a:t>
            </a:r>
            <a:r>
              <a:rPr lang="en-US" altLang="zh-CN" sz="3600" b="1">
                <a:latin typeface="Times New Roman" panose="02020603050405020304" pitchFamily="18" charset="0"/>
                <a:sym typeface="+mn-ea"/>
              </a:rPr>
              <a:t>do </a:t>
            </a:r>
            <a:r>
              <a:rPr lang="zh-CN" altLang="en-US" sz="3600" b="1">
                <a:latin typeface="Times New Roman" panose="02020603050405020304" pitchFamily="18" charset="0"/>
                <a:sym typeface="+mn-ea"/>
              </a:rPr>
              <a:t>you set this blank?</a:t>
            </a:r>
            <a:endParaRPr lang="zh-CN" altLang="en-US" b="1" u="none">
              <a:latin typeface="Times New Roman" panose="02020603050405020304" pitchFamily="18" charset="0"/>
              <a:sym typeface="+mn-ea"/>
            </a:endParaRPr>
          </a:p>
          <a:p>
            <a:pPr algn="l"/>
            <a:r>
              <a:rPr lang="zh-CN" altLang="en-US" sz="3600" b="1">
                <a:latin typeface="Times New Roman" panose="02020603050405020304" pitchFamily="18" charset="0"/>
                <a:sym typeface="+mn-ea"/>
              </a:rPr>
              <a:t>2. Which skill is needed?</a:t>
            </a:r>
            <a:endParaRPr lang="zh-CN" altLang="en-US" b="1" u="none">
              <a:latin typeface="Times New Roman" panose="02020603050405020304" pitchFamily="18" charset="0"/>
              <a:sym typeface="+mn-ea"/>
            </a:endParaRPr>
          </a:p>
          <a:p>
            <a:pPr algn="l"/>
            <a:r>
              <a:rPr lang="zh-CN" altLang="en-US" sz="3600" b="1">
                <a:latin typeface="Times New Roman" panose="02020603050405020304" pitchFamily="18" charset="0"/>
                <a:sym typeface="+mn-ea"/>
              </a:rPr>
              <a:t>3. What kind of mistake students may make?</a:t>
            </a:r>
            <a:endParaRPr lang="en-US" altLang="zh-CN" sz="4400"/>
          </a:p>
        </p:txBody>
      </p:sp>
      <p:sp>
        <p:nvSpPr>
          <p:cNvPr id="3" name="文本框 2"/>
          <p:cNvSpPr txBox="1"/>
          <p:nvPr/>
        </p:nvSpPr>
        <p:spPr>
          <a:xfrm>
            <a:off x="1080770" y="680720"/>
            <a:ext cx="6744335" cy="1076325"/>
          </a:xfrm>
          <a:prstGeom prst="rect">
            <a:avLst/>
          </a:prstGeom>
          <a:noFill/>
        </p:spPr>
        <p:txBody>
          <a:bodyPr wrap="square" rtlCol="0">
            <a:spAutoFit/>
          </a:bodyPr>
          <a:lstStyle/>
          <a:p>
            <a:r>
              <a:rPr lang="zh-CN" altLang="zh-CN" sz="3200" u="none">
                <a:solidFill>
                  <a:srgbClr val="FF0000"/>
                </a:solidFill>
              </a:rPr>
              <a:t>学生分组展示他们的设计的题目</a:t>
            </a:r>
            <a:endParaRPr lang="zh-CN" altLang="zh-CN" sz="3200" u="none">
              <a:solidFill>
                <a:srgbClr val="FF0000"/>
              </a:solidFill>
            </a:endParaRPr>
          </a:p>
          <a:p>
            <a:r>
              <a:rPr lang="zh-CN" altLang="zh-CN" sz="3200" u="none">
                <a:solidFill>
                  <a:srgbClr val="FF0000"/>
                </a:solidFill>
              </a:rPr>
              <a:t>并解释考点 </a:t>
            </a:r>
            <a:endParaRPr lang="zh-CN" altLang="zh-CN" sz="3200" u="none">
              <a:solidFill>
                <a:srgbClr val="FF0000"/>
              </a:solidFill>
            </a:endParaRPr>
          </a:p>
        </p:txBody>
      </p:sp>
    </p:spTree>
  </p:cSld>
  <p:clrMapOvr>
    <a:masterClrMapping/>
  </p:clrMapOvr>
  <p:transition>
    <p:wipe/>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文本占位符 23554"/>
          <p:cNvSpPr>
            <a:spLocks noGrp="1" noChangeArrowheads="1"/>
          </p:cNvSpPr>
          <p:nvPr>
            <p:ph type="body" idx="4294967295"/>
          </p:nvPr>
        </p:nvSpPr>
        <p:spPr>
          <a:xfrm>
            <a:off x="220980" y="504190"/>
            <a:ext cx="8804275" cy="6069965"/>
          </a:xfrm>
          <a:solidFill>
            <a:srgbClr val="FFFF00"/>
          </a:solidFill>
        </p:spPr>
        <p:txBody>
          <a:bodyPr/>
          <a:lstStyle/>
          <a:p>
            <a:pPr marL="0" indent="0">
              <a:lnSpc>
                <a:spcPct val="90000"/>
              </a:lnSpc>
              <a:buNone/>
            </a:pPr>
            <a:r>
              <a:rPr lang="zh-CN" altLang="en-US" sz="2400" dirty="0" smtClean="0"/>
              <a:t>     </a:t>
            </a:r>
            <a:r>
              <a:rPr sz="2400" b="1" dirty="0" smtClean="0">
                <a:latin typeface="Times New Roman" panose="02020603050405020304" pitchFamily="18" charset="0"/>
              </a:rPr>
              <a:t>Do you like travelling? Staying 1_________ (health) while 2_________ (travel) can help to ensure your trip is a happy and enjoyable one. 3 ________ you are travelling abroad, here are the tips you need to make your trip much 4_________(easy). Make sure you have got signed passport and visas. Also, before you go, fill in the emergency information page of your passport! Make two copies of your passport identification page. This will help a lot if your passport 5_________ (steal). Leave one copy at home with friends or relatives. Carry the other   6________ you in a separate place from your passport. Read the Public Announcements or Travel Warnings for the countries you plan to visit. Get yourself familiar with local laws and customs of the countries to 7_________  you are travelling. Leave a copy of your itinerary(旅行日程) with family or friends at home so that you can be contacted in case of an emergency.Do not accept packages from strangers. Do not carry too much money or 8_________(necessary) credit cards. If we make enough 9_________(prepare), we will succeed. Have 10_________good time!</a:t>
            </a:r>
            <a:endParaRPr sz="2400" b="1" dirty="0" smtClean="0">
              <a:latin typeface="Times New Roman" panose="02020603050405020304" pitchFamily="18" charset="0"/>
            </a:endParaRPr>
          </a:p>
        </p:txBody>
      </p:sp>
      <p:sp>
        <p:nvSpPr>
          <p:cNvPr id="3" name="文本框 2"/>
          <p:cNvSpPr txBox="1"/>
          <p:nvPr/>
        </p:nvSpPr>
        <p:spPr>
          <a:xfrm>
            <a:off x="3296285" y="50165"/>
            <a:ext cx="4313555" cy="521970"/>
          </a:xfrm>
          <a:prstGeom prst="rect">
            <a:avLst/>
          </a:prstGeom>
          <a:noFill/>
        </p:spPr>
        <p:txBody>
          <a:bodyPr wrap="square" rtlCol="0">
            <a:spAutoFit/>
          </a:bodyPr>
          <a:lstStyle/>
          <a:p>
            <a:r>
              <a:rPr lang="en-US" altLang="zh-CN" sz="2800" u="none">
                <a:solidFill>
                  <a:srgbClr val="FF0000"/>
                </a:solidFill>
              </a:rPr>
              <a:t>Sample</a:t>
            </a:r>
            <a:endParaRPr lang="en-US" altLang="zh-CN" sz="2800" u="none">
              <a:solidFill>
                <a:srgbClr val="FF0000"/>
              </a:solidFill>
            </a:endParaRPr>
          </a:p>
        </p:txBody>
      </p:sp>
    </p:spTree>
  </p:cSld>
  <p:clrMapOvr>
    <a:masterClrMapping/>
  </p:clrMapOvr>
  <p:transition>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4565" y="826770"/>
            <a:ext cx="7214235" cy="5015865"/>
          </a:xfrm>
          <a:prstGeom prst="rect">
            <a:avLst/>
          </a:prstGeom>
          <a:noFill/>
        </p:spPr>
        <p:txBody>
          <a:bodyPr wrap="square" rtlCol="0" anchor="t">
            <a:spAutoFit/>
          </a:bodyPr>
          <a:lstStyle/>
          <a:p>
            <a:r>
              <a:rPr lang="zh-CN" altLang="en-US" sz="3200" u="none">
                <a:solidFill>
                  <a:srgbClr val="FF0000"/>
                </a:solidFill>
                <a:latin typeface="Times New Roman" panose="02020603050405020304" pitchFamily="18" charset="0"/>
                <a:sym typeface="+mn-ea"/>
              </a:rPr>
              <a:t>设计意图：</a:t>
            </a:r>
            <a:endParaRPr lang="zh-CN" altLang="en-US" sz="3200" u="none">
              <a:solidFill>
                <a:srgbClr val="FF0000"/>
              </a:solidFill>
              <a:latin typeface="Times New Roman" panose="02020603050405020304" pitchFamily="18" charset="0"/>
              <a:sym typeface="+mn-ea"/>
            </a:endParaRPr>
          </a:p>
          <a:p>
            <a:r>
              <a:rPr lang="zh-CN" altLang="en-US" sz="3200" u="none">
                <a:latin typeface="Times New Roman" panose="02020603050405020304" pitchFamily="18" charset="0"/>
                <a:sym typeface="+mn-ea"/>
              </a:rPr>
              <a:t>本环节使自主学习和合作学习相结合，任务的设置层层递进，由简到难，逐步突破难点。旨在培养学生学以致用，大胆创新，逆向思维的能力，把本节课学习的重点内容全部融入到任务中，使学生在完成任务的同时全面复习巩固本课重点知识，以便提高学生分析问题、解决问题的能力。</a:t>
            </a:r>
            <a:endParaRPr lang="zh-CN" altLang="en-US" sz="3200" b="1" u="none">
              <a:latin typeface="Times New Roman" panose="02020603050405020304" pitchFamily="18" charset="0"/>
            </a:endParaRPr>
          </a:p>
          <a:p>
            <a:endParaRPr lang="zh-CN" altLang="en-US" sz="3200"/>
          </a:p>
        </p:txBody>
      </p:sp>
    </p:spTree>
  </p:cSld>
  <p:clrMapOvr>
    <a:masterClrMapping/>
  </p:clrMapOvr>
  <p:transition>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2" name="文本框 26631"/>
          <p:cNvSpPr txBox="1"/>
          <p:nvPr/>
        </p:nvSpPr>
        <p:spPr>
          <a:xfrm>
            <a:off x="738505" y="1532255"/>
            <a:ext cx="7934325" cy="2306955"/>
          </a:xfrm>
          <a:prstGeom prst="rect">
            <a:avLst/>
          </a:prstGeom>
          <a:noFill/>
          <a:ln w="9525">
            <a:noFill/>
          </a:ln>
        </p:spPr>
        <p:txBody>
          <a:bodyPr wrap="square">
            <a:spAutoFit/>
          </a:bodyPr>
          <a:lstStyle/>
          <a:p>
            <a:pPr>
              <a:spcBef>
                <a:spcPct val="50000"/>
              </a:spcBef>
            </a:pPr>
            <a:r>
              <a:rPr lang="en-US" altLang="zh-CN" sz="4800" b="1" i="1" u="none">
                <a:solidFill>
                  <a:schemeClr val="tx1"/>
                </a:solidFill>
                <a:latin typeface="Arial" panose="020B0604020202020204" pitchFamily="34" charset="0"/>
              </a:rPr>
              <a:t>Thank you for listening! Any suggestions are welcome!</a:t>
            </a:r>
            <a:endParaRPr lang="en-US" altLang="zh-CN" sz="4800" b="1" i="1" u="none">
              <a:solidFill>
                <a:schemeClr val="tx1"/>
              </a:solidFill>
              <a:latin typeface="Arial" panose="020B0604020202020204" pitchFamily="34" charset="0"/>
            </a:endParaRPr>
          </a:p>
        </p:txBody>
      </p:sp>
    </p:spTree>
  </p:cSld>
  <p:clrMapOvr>
    <a:masterClrMapping/>
  </p:clrMapOvr>
  <p:transition>
    <p:wipe/>
  </p:transition>
</p:sld>
</file>

<file path=ppt/theme/theme1.xml><?xml version="1.0" encoding="utf-8"?>
<a:theme xmlns:a="http://schemas.openxmlformats.org/drawingml/2006/main" name="花1">
  <a:themeElements>
    <a:clrScheme name="花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花1">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花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花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花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花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花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花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花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花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花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花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花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花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2_Balloons">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4_Office 主题">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8638</Words>
  <Application>WPS 演示</Application>
  <PresentationFormat>全屏显示(4:3)</PresentationFormat>
  <Paragraphs>306</Paragraphs>
  <Slides>28</Slides>
  <Notes>2</Notes>
  <HiddenSlides>0</HiddenSlides>
  <MMClips>0</MMClips>
  <ScaleCrop>false</ScaleCrop>
  <HeadingPairs>
    <vt:vector size="6" baseType="variant">
      <vt:variant>
        <vt:lpstr>已用的字体</vt:lpstr>
      </vt:variant>
      <vt:variant>
        <vt:i4>18</vt:i4>
      </vt:variant>
      <vt:variant>
        <vt:lpstr>主题</vt:lpstr>
      </vt:variant>
      <vt:variant>
        <vt:i4>6</vt:i4>
      </vt:variant>
      <vt:variant>
        <vt:lpstr>幻灯片标题</vt:lpstr>
      </vt:variant>
      <vt:variant>
        <vt:i4>28</vt:i4>
      </vt:variant>
    </vt:vector>
  </HeadingPairs>
  <TitlesOfParts>
    <vt:vector size="52" baseType="lpstr">
      <vt:lpstr>Arial</vt:lpstr>
      <vt:lpstr>宋体</vt:lpstr>
      <vt:lpstr>Wingdings</vt:lpstr>
      <vt:lpstr>Calibri</vt:lpstr>
      <vt:lpstr>Verdana</vt:lpstr>
      <vt:lpstr>Garamond</vt:lpstr>
      <vt:lpstr>楷体</vt:lpstr>
      <vt:lpstr>华文新魏</vt:lpstr>
      <vt:lpstr>Times New Roman</vt:lpstr>
      <vt:lpstr>黑体</vt:lpstr>
      <vt:lpstr>仿宋_GB2312</vt:lpstr>
      <vt:lpstr>仿宋</vt:lpstr>
      <vt:lpstr>楷体_GB2312</vt:lpstr>
      <vt:lpstr>新宋体</vt:lpstr>
      <vt:lpstr>微软雅黑</vt:lpstr>
      <vt:lpstr>Arial Unicode MS</vt:lpstr>
      <vt:lpstr>Comic Sans MS</vt:lpstr>
      <vt:lpstr>PMingLiU-ExtB</vt:lpstr>
      <vt:lpstr>花1</vt:lpstr>
      <vt:lpstr>6_Office 主题</vt:lpstr>
      <vt:lpstr>7_Office 主题</vt:lpstr>
      <vt:lpstr>2_Balloons</vt:lpstr>
      <vt:lpstr>2_Edge</vt:lpstr>
      <vt:lpstr>4_Office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4</dc:title>
  <dc:creator>bjtxzh</dc:creator>
  <cp:lastModifiedBy>家长帮-帮帮</cp:lastModifiedBy>
  <cp:revision>465</cp:revision>
  <dcterms:created xsi:type="dcterms:W3CDTF">2018-05-03T08:13:00Z</dcterms:created>
  <dcterms:modified xsi:type="dcterms:W3CDTF">2019-08-28T06:56:18Z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