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3"/>
    <p:sldId id="257" r:id="rId4"/>
    <p:sldId id="256" r:id="rId5"/>
    <p:sldId id="258" r:id="rId6"/>
    <p:sldId id="260" r:id="rId7"/>
    <p:sldId id="261" r:id="rId8"/>
    <p:sldId id="262" r:id="rId9"/>
    <p:sldId id="263" r:id="rId10"/>
    <p:sldId id="264" r:id="rId11"/>
    <p:sldId id="267" r:id="rId12"/>
    <p:sldId id="266" r:id="rId13"/>
    <p:sldId id="269" r:id="rId14"/>
    <p:sldId id="272" r:id="rId15"/>
    <p:sldId id="273" r:id="rId16"/>
    <p:sldId id="259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1" Type="http://schemas.openxmlformats.org/officeDocument/2006/relationships/image" Target="../media/image23.wmf"/><Relationship Id="rId10" Type="http://schemas.openxmlformats.org/officeDocument/2006/relationships/image" Target="../media/image22.wmf"/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4DB0-9F39-44EE-8318-4646266E6B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BF9BF-0007-4003-B5AA-E6DB433F867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2.bin"/><Relationship Id="rId20" Type="http://schemas.openxmlformats.org/officeDocument/2006/relationships/vmlDrawing" Target="../drawings/vmlDrawing1.vml"/><Relationship Id="rId2" Type="http://schemas.openxmlformats.org/officeDocument/2006/relationships/image" Target="../media/image1.wmf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9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8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7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Relationship Id="rId3" Type="http://schemas.openxmlformats.org/officeDocument/2006/relationships/image" Target="../media/image11.wmf"/><Relationship Id="rId2" Type="http://schemas.openxmlformats.org/officeDocument/2006/relationships/oleObject" Target="../embeddings/oleObject10.bin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5.bin"/><Relationship Id="rId3" Type="http://schemas.openxmlformats.org/officeDocument/2006/relationships/image" Target="../media/image17.wmf"/><Relationship Id="rId2" Type="http://schemas.openxmlformats.org/officeDocument/2006/relationships/oleObject" Target="../embeddings/oleObject14.bin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17.bin"/><Relationship Id="rId24" Type="http://schemas.openxmlformats.org/officeDocument/2006/relationships/vmlDrawing" Target="../drawings/vmlDrawing5.v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23.wmf"/><Relationship Id="rId21" Type="http://schemas.openxmlformats.org/officeDocument/2006/relationships/oleObject" Target="../embeddings/oleObject26.bin"/><Relationship Id="rId20" Type="http://schemas.openxmlformats.org/officeDocument/2006/relationships/image" Target="../media/image22.wmf"/><Relationship Id="rId2" Type="http://schemas.openxmlformats.org/officeDocument/2006/relationships/image" Target="../media/image1.wmf"/><Relationship Id="rId19" Type="http://schemas.openxmlformats.org/officeDocument/2006/relationships/oleObject" Target="../embeddings/oleObject25.bin"/><Relationship Id="rId18" Type="http://schemas.openxmlformats.org/officeDocument/2006/relationships/image" Target="../media/image9.wmf"/><Relationship Id="rId17" Type="http://schemas.openxmlformats.org/officeDocument/2006/relationships/oleObject" Target="../embeddings/oleObject24.bin"/><Relationship Id="rId16" Type="http://schemas.openxmlformats.org/officeDocument/2006/relationships/image" Target="../media/image8.wmf"/><Relationship Id="rId15" Type="http://schemas.openxmlformats.org/officeDocument/2006/relationships/oleObject" Target="../embeddings/oleObject23.bin"/><Relationship Id="rId14" Type="http://schemas.openxmlformats.org/officeDocument/2006/relationships/image" Target="../media/image7.wmf"/><Relationship Id="rId13" Type="http://schemas.openxmlformats.org/officeDocument/2006/relationships/oleObject" Target="../embeddings/oleObject22.bin"/><Relationship Id="rId12" Type="http://schemas.openxmlformats.org/officeDocument/2006/relationships/image" Target="../media/image6.wmf"/><Relationship Id="rId11" Type="http://schemas.openxmlformats.org/officeDocument/2006/relationships/oleObject" Target="../embeddings/oleObject21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24.wmf"/><Relationship Id="rId1" Type="http://schemas.openxmlformats.org/officeDocument/2006/relationships/oleObject" Target="../embeddings/oleObject27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31.bin"/><Relationship Id="rId2" Type="http://schemas.openxmlformats.org/officeDocument/2006/relationships/image" Target="../media/image27.wmf"/><Relationship Id="rId12" Type="http://schemas.openxmlformats.org/officeDocument/2006/relationships/vmlDrawing" Target="../drawings/vmlDrawing7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1.wmf"/><Relationship Id="rId1" Type="http://schemas.openxmlformats.org/officeDocument/2006/relationships/oleObject" Target="../embeddings/oleObject3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1439" y="1083121"/>
            <a:ext cx="9001155" cy="3631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 dirty="0" smtClean="0">
                <a:latin typeface="Arial" panose="020B0604020202020204"/>
                <a:ea typeface="黑体" panose="02010609060101010101" pitchFamily="49" charset="-122"/>
                <a:cs typeface="Arial" panose="020B0604020202020204"/>
              </a:rPr>
              <a:t> </a:t>
            </a:r>
            <a:r>
              <a:rPr lang="zh-CN" altLang="en-US" sz="11500" b="1" dirty="0" smtClean="0">
                <a:solidFill>
                  <a:srgbClr val="FF0000"/>
                </a:solidFill>
                <a:latin typeface="华文彩云" pitchFamily="2" charset="-122"/>
                <a:ea typeface="华文彩云" pitchFamily="2" charset="-122"/>
                <a:cs typeface="Arial" panose="020B0604020202020204"/>
              </a:rPr>
              <a:t>电势差与电场强度的关系</a:t>
            </a:r>
            <a:endParaRPr lang="zh-CN" altLang="en-US" sz="11500" b="1" baseline="-25000" dirty="0">
              <a:solidFill>
                <a:srgbClr val="FF0000"/>
              </a:solidFill>
              <a:effectLst/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372" y="500042"/>
            <a:ext cx="5322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</a:rPr>
              <a:t>学习目标：</a:t>
            </a:r>
            <a:endParaRPr lang="zh-CN" altLang="en-US" sz="5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1643050"/>
            <a:ext cx="81758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4000" b="1" i="0" u="non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4000" b="1" i="0" u="non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知道匀强电场中电场强度与电势差的关系．</a:t>
            </a:r>
            <a:endParaRPr kumimoji="0" lang="zh-CN" altLang="en-US" sz="4000" b="1" i="0" u="non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4000" b="1" i="0" u="non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4000" b="1" i="0" u="non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能根据等势面与电场线的特点及场强与电势差的关系处理相关问题</a:t>
            </a:r>
            <a:r>
              <a:rPr kumimoji="0" lang="en-US" altLang="zh-CN" sz="4000" b="1" i="0" u="non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endParaRPr kumimoji="0" lang="zh-CN" altLang="en-US" sz="4000" b="1" i="0" u="non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971600" y="260648"/>
            <a:ext cx="7272808" cy="5760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kern="2200" spc="600" dirty="0" smtClean="0">
                <a:solidFill>
                  <a:srgbClr val="FF0000"/>
                </a:solidFill>
              </a:rPr>
              <a:t>电  场  的  性  质</a:t>
            </a:r>
            <a:endParaRPr lang="zh-CN" altLang="en-US" sz="3200" b="1" kern="2200" spc="600" dirty="0">
              <a:solidFill>
                <a:srgbClr val="FF0000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619672" y="836712"/>
            <a:ext cx="576064" cy="1296144"/>
            <a:chOff x="2483768" y="836712"/>
            <a:chExt cx="576064" cy="1296144"/>
          </a:xfrm>
        </p:grpSpPr>
        <p:sp>
          <p:nvSpPr>
            <p:cNvPr id="7" name="下箭头 6"/>
            <p:cNvSpPr/>
            <p:nvPr/>
          </p:nvSpPr>
          <p:spPr>
            <a:xfrm>
              <a:off x="2483768" y="836712"/>
              <a:ext cx="144016" cy="129614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05834" y="836712"/>
              <a:ext cx="553998" cy="12961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力的性质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804248" y="836712"/>
            <a:ext cx="626006" cy="1512168"/>
            <a:chOff x="6178242" y="836712"/>
            <a:chExt cx="626006" cy="1512168"/>
          </a:xfrm>
        </p:grpSpPr>
        <p:sp>
          <p:nvSpPr>
            <p:cNvPr id="8" name="下箭头 7"/>
            <p:cNvSpPr/>
            <p:nvPr/>
          </p:nvSpPr>
          <p:spPr>
            <a:xfrm>
              <a:off x="6660232" y="836712"/>
              <a:ext cx="144016" cy="129614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78242" y="836712"/>
              <a:ext cx="553998" cy="15121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能的性质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23528" y="2016981"/>
            <a:ext cx="3096344" cy="1195995"/>
            <a:chOff x="1115616" y="2016981"/>
            <a:chExt cx="3096344" cy="1195995"/>
          </a:xfrm>
        </p:grpSpPr>
        <p:sp>
          <p:nvSpPr>
            <p:cNvPr id="11" name="圆角矩形 10"/>
            <p:cNvSpPr/>
            <p:nvPr/>
          </p:nvSpPr>
          <p:spPr>
            <a:xfrm>
              <a:off x="1115616" y="2132856"/>
              <a:ext cx="3096344" cy="86409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2" name="对象 11"/>
            <p:cNvGraphicFramePr>
              <a:graphicFrameLocks noChangeAspect="1"/>
            </p:cNvGraphicFramePr>
            <p:nvPr/>
          </p:nvGraphicFramePr>
          <p:xfrm>
            <a:off x="1331640" y="2132856"/>
            <a:ext cx="864096" cy="8147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公式" r:id="rId1" imgW="10668000" imgH="10058400" progId="Equation.3">
                    <p:embed/>
                  </p:oleObj>
                </mc:Choice>
                <mc:Fallback>
                  <p:oleObj name="公式" r:id="rId1" imgW="10668000" imgH="10058400" progId="Equation.3">
                    <p:embed/>
                    <p:pic>
                      <p:nvPicPr>
                        <p:cNvPr id="0" name="图片 102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331640" y="2132856"/>
                          <a:ext cx="864096" cy="81471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2555776" y="2016981"/>
            <a:ext cx="1503536" cy="11959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公式" r:id="rId3" imgW="13411200" imgH="10668000" progId="Equation.3">
                    <p:embed/>
                  </p:oleObj>
                </mc:Choice>
                <mc:Fallback>
                  <p:oleObj name="公式" r:id="rId3" imgW="13411200" imgH="10668000" progId="Equation.3">
                    <p:embed/>
                    <p:pic>
                      <p:nvPicPr>
                        <p:cNvPr id="0" name="图片 102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555776" y="2016981"/>
                          <a:ext cx="1503536" cy="119599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组合 26"/>
          <p:cNvGrpSpPr/>
          <p:nvPr/>
        </p:nvGrpSpPr>
        <p:grpSpPr>
          <a:xfrm>
            <a:off x="1619672" y="2996952"/>
            <a:ext cx="882680" cy="1728192"/>
            <a:chOff x="2483768" y="2996952"/>
            <a:chExt cx="882680" cy="1728192"/>
          </a:xfrm>
        </p:grpSpPr>
        <p:sp>
          <p:nvSpPr>
            <p:cNvPr id="14" name="下箭头 13"/>
            <p:cNvSpPr/>
            <p:nvPr/>
          </p:nvSpPr>
          <p:spPr>
            <a:xfrm>
              <a:off x="2483768" y="2996952"/>
              <a:ext cx="144016" cy="172819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27784" y="2996952"/>
              <a:ext cx="738664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</a:rPr>
                <a:t>对放入其中的电荷产生力的作用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9512" y="4725144"/>
            <a:ext cx="3312368" cy="1152128"/>
            <a:chOff x="1115616" y="4725144"/>
            <a:chExt cx="3312368" cy="1152128"/>
          </a:xfrm>
        </p:grpSpPr>
        <p:sp>
          <p:nvSpPr>
            <p:cNvPr id="16" name="圆角矩形 15"/>
            <p:cNvSpPr/>
            <p:nvPr/>
          </p:nvSpPr>
          <p:spPr>
            <a:xfrm>
              <a:off x="1115616" y="4725144"/>
              <a:ext cx="3312368" cy="108012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1187624" y="4941168"/>
            <a:ext cx="1404156" cy="5760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公式" r:id="rId5" imgW="11887200" imgH="4876800" progId="Equation.3">
                    <p:embed/>
                  </p:oleObj>
                </mc:Choice>
                <mc:Fallback>
                  <p:oleObj name="公式" r:id="rId5" imgW="11887200" imgH="4876800" progId="Equation.3">
                    <p:embed/>
                    <p:pic>
                      <p:nvPicPr>
                        <p:cNvPr id="0" name="图片 102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87624" y="4941168"/>
                          <a:ext cx="1404156" cy="57606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/>
          </p:nvGraphicFramePr>
          <p:xfrm>
            <a:off x="2771799" y="4797152"/>
            <a:ext cx="1590177" cy="10801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公式" r:id="rId7" imgW="16154400" imgH="10972800" progId="Equation.3">
                    <p:embed/>
                  </p:oleObj>
                </mc:Choice>
                <mc:Fallback>
                  <p:oleObj name="公式" r:id="rId7" imgW="16154400" imgH="10972800" progId="Equation.3">
                    <p:embed/>
                    <p:pic>
                      <p:nvPicPr>
                        <p:cNvPr id="0" name="图片 102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771799" y="4797152"/>
                          <a:ext cx="1590177" cy="10801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" name="组合 24"/>
          <p:cNvGrpSpPr/>
          <p:nvPr/>
        </p:nvGrpSpPr>
        <p:grpSpPr>
          <a:xfrm>
            <a:off x="5785081" y="2132856"/>
            <a:ext cx="3107399" cy="883022"/>
            <a:chOff x="5076056" y="2132856"/>
            <a:chExt cx="3107399" cy="883022"/>
          </a:xfrm>
        </p:grpSpPr>
        <p:sp>
          <p:nvSpPr>
            <p:cNvPr id="20" name="圆角矩形 19"/>
            <p:cNvSpPr/>
            <p:nvPr/>
          </p:nvSpPr>
          <p:spPr>
            <a:xfrm>
              <a:off x="5076056" y="2132856"/>
              <a:ext cx="3096344" cy="86409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5148064" y="2132856"/>
            <a:ext cx="1288735" cy="8830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公式" r:id="rId9" imgW="16459200" imgH="11277600" progId="Equation.3">
                    <p:embed/>
                  </p:oleObj>
                </mc:Choice>
                <mc:Fallback>
                  <p:oleObj name="公式" r:id="rId9" imgW="16459200" imgH="11277600" progId="Equation.3">
                    <p:embed/>
                    <p:pic>
                      <p:nvPicPr>
                        <p:cNvPr id="0" name="图片 1029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148064" y="2132856"/>
                          <a:ext cx="1288735" cy="88302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对象 21"/>
            <p:cNvGraphicFramePr>
              <a:graphicFrameLocks noChangeAspect="1"/>
            </p:cNvGraphicFramePr>
            <p:nvPr/>
          </p:nvGraphicFramePr>
          <p:xfrm>
            <a:off x="6599279" y="2132856"/>
            <a:ext cx="1584176" cy="8640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公式" r:id="rId11" imgW="20116800" imgH="10972800" progId="Equation.3">
                    <p:embed/>
                  </p:oleObj>
                </mc:Choice>
                <mc:Fallback>
                  <p:oleObj name="公式" r:id="rId11" imgW="20116800" imgH="10972800" progId="Equation.3">
                    <p:embed/>
                    <p:pic>
                      <p:nvPicPr>
                        <p:cNvPr id="0" name="图片 103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599279" y="2132856"/>
                          <a:ext cx="1584176" cy="86409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组合 28"/>
          <p:cNvGrpSpPr/>
          <p:nvPr/>
        </p:nvGrpSpPr>
        <p:grpSpPr>
          <a:xfrm>
            <a:off x="6660232" y="2996952"/>
            <a:ext cx="792088" cy="1728192"/>
            <a:chOff x="1835696" y="2924944"/>
            <a:chExt cx="792088" cy="1728192"/>
          </a:xfrm>
        </p:grpSpPr>
        <p:sp>
          <p:nvSpPr>
            <p:cNvPr id="30" name="下箭头 29"/>
            <p:cNvSpPr/>
            <p:nvPr/>
          </p:nvSpPr>
          <p:spPr>
            <a:xfrm>
              <a:off x="2483768" y="2924944"/>
              <a:ext cx="144016" cy="172819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35696" y="2924944"/>
              <a:ext cx="738664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</a:rPr>
                <a:t>放入其中的电荷具有电势能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04048" y="4653136"/>
            <a:ext cx="4046850" cy="1152128"/>
            <a:chOff x="5004048" y="4653136"/>
            <a:chExt cx="4046850" cy="1152128"/>
          </a:xfrm>
        </p:grpSpPr>
        <p:sp>
          <p:nvSpPr>
            <p:cNvPr id="33" name="圆角矩形 32"/>
            <p:cNvSpPr/>
            <p:nvPr/>
          </p:nvSpPr>
          <p:spPr>
            <a:xfrm>
              <a:off x="5004048" y="4725144"/>
              <a:ext cx="4032448" cy="108012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6" name="对象 35"/>
            <p:cNvGraphicFramePr>
              <a:graphicFrameLocks noChangeAspect="1"/>
            </p:cNvGraphicFramePr>
            <p:nvPr/>
          </p:nvGraphicFramePr>
          <p:xfrm>
            <a:off x="5220072" y="4653136"/>
            <a:ext cx="1695929" cy="650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公式" r:id="rId13" imgW="18288000" imgH="7010400" progId="Equation.3">
                    <p:embed/>
                  </p:oleObj>
                </mc:Choice>
                <mc:Fallback>
                  <p:oleObj name="公式" r:id="rId13" imgW="18288000" imgH="7010400" progId="Equation.3">
                    <p:embed/>
                    <p:pic>
                      <p:nvPicPr>
                        <p:cNvPr id="0" name="图片 103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220072" y="4653136"/>
                          <a:ext cx="1695929" cy="65010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对象 36"/>
            <p:cNvGraphicFramePr>
              <a:graphicFrameLocks noChangeAspect="1"/>
            </p:cNvGraphicFramePr>
            <p:nvPr/>
          </p:nvGraphicFramePr>
          <p:xfrm>
            <a:off x="7236296" y="4725144"/>
            <a:ext cx="1814602" cy="5040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公式" r:id="rId15" imgW="21945600" imgH="6096000" progId="Equation.3">
                    <p:embed/>
                  </p:oleObj>
                </mc:Choice>
                <mc:Fallback>
                  <p:oleObj name="公式" r:id="rId15" imgW="21945600" imgH="6096000" progId="Equation.3">
                    <p:embed/>
                    <p:pic>
                      <p:nvPicPr>
                        <p:cNvPr id="0" name="图片 103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236296" y="4725144"/>
                          <a:ext cx="1814602" cy="50405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对象 37"/>
            <p:cNvGraphicFramePr>
              <a:graphicFrameLocks noChangeAspect="1"/>
            </p:cNvGraphicFramePr>
            <p:nvPr/>
          </p:nvGraphicFramePr>
          <p:xfrm>
            <a:off x="6084168" y="5229200"/>
            <a:ext cx="1992355" cy="565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公式" r:id="rId17" imgW="22555200" imgH="6400800" progId="Equation.3">
                    <p:embed/>
                  </p:oleObj>
                </mc:Choice>
                <mc:Fallback>
                  <p:oleObj name="公式" r:id="rId17" imgW="22555200" imgH="6400800" progId="Equation.3">
                    <p:embed/>
                    <p:pic>
                      <p:nvPicPr>
                        <p:cNvPr id="0" name="图片 103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6084168" y="5229200"/>
                          <a:ext cx="1992355" cy="56539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" name="组合 38"/>
          <p:cNvGrpSpPr/>
          <p:nvPr/>
        </p:nvGrpSpPr>
        <p:grpSpPr>
          <a:xfrm>
            <a:off x="3491880" y="4725144"/>
            <a:ext cx="1512168" cy="792088"/>
            <a:chOff x="3491880" y="4725144"/>
            <a:chExt cx="1512168" cy="792088"/>
          </a:xfrm>
        </p:grpSpPr>
        <p:sp>
          <p:nvSpPr>
            <p:cNvPr id="40" name="TextBox 39"/>
            <p:cNvSpPr txBox="1"/>
            <p:nvPr/>
          </p:nvSpPr>
          <p:spPr>
            <a:xfrm>
              <a:off x="3491880" y="4725144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</a:rPr>
                <a:t>移动电荷电场力做功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左右箭头 41"/>
            <p:cNvSpPr/>
            <p:nvPr/>
          </p:nvSpPr>
          <p:spPr>
            <a:xfrm>
              <a:off x="3491880" y="5301208"/>
              <a:ext cx="1512168" cy="216024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419872" y="1844824"/>
            <a:ext cx="2304256" cy="1569660"/>
            <a:chOff x="3419872" y="1844824"/>
            <a:chExt cx="2304256" cy="1569660"/>
          </a:xfrm>
        </p:grpSpPr>
        <p:sp>
          <p:nvSpPr>
            <p:cNvPr id="43" name="左右箭头 42"/>
            <p:cNvSpPr/>
            <p:nvPr/>
          </p:nvSpPr>
          <p:spPr>
            <a:xfrm>
              <a:off x="3419872" y="2492896"/>
              <a:ext cx="2304256" cy="216024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3923928" y="1844824"/>
              <a:ext cx="1728192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zh-CN" altLang="en-US" sz="9600" b="1" cap="none" spc="0" dirty="0" smtClean="0">
                  <a:ln w="11430"/>
                  <a:solidFill>
                    <a:srgbClr val="FF00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华文琥珀" pitchFamily="2" charset="-122"/>
                  <a:ea typeface="华文琥珀" pitchFamily="2" charset="-122"/>
                </a:rPr>
                <a:t>？</a:t>
              </a:r>
              <a:endParaRPr lang="zh-CN" altLang="en-US" sz="96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华文琥珀" pitchFamily="2" charset="-122"/>
                <a:ea typeface="华文琥珀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" descr="35B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72066" y="2770098"/>
            <a:ext cx="3780802" cy="20162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电势差与电场强度的关系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1" y="571480"/>
            <a:ext cx="8712968" cy="1569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所示，在匀强电场中，电场强度为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间电势差为</a:t>
            </a:r>
            <a:r>
              <a:rPr lang="en-US" altLang="zh-CN" sz="3200" b="1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zh-CN" sz="3200" b="1" i="1" baseline="-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间距离为</a:t>
            </a:r>
            <a:r>
              <a:rPr lang="en-US" altLang="zh-CN" sz="3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3200" b="1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电荷</a:t>
            </a:r>
            <a:r>
              <a:rPr kumimoji="0" lang="en-US" altLang="zh-CN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</a:t>
            </a:r>
            <a:r>
              <a:rPr kumimoji="0" lang="en-US" altLang="zh-CN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点移动到</a:t>
            </a:r>
            <a:r>
              <a:rPr kumimoji="0" lang="en-US" altLang="zh-CN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2143116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问题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1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静电力做功</a:t>
            </a:r>
            <a:r>
              <a:rPr lang="en-US" altLang="zh-CN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en-US" altLang="zh-CN" sz="3200" b="1" i="1" baseline="-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zh-CN" sz="3200" b="1" i="1" baseline="-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有什么关系？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3000372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问题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2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：匀强电场中电场力的功还可以怎么求？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0034" y="4786322"/>
            <a:ext cx="5229052" cy="1080120"/>
            <a:chOff x="755576" y="4509120"/>
            <a:chExt cx="5229052" cy="1080120"/>
          </a:xfrm>
        </p:grpSpPr>
        <p:sp>
          <p:nvSpPr>
            <p:cNvPr id="11" name="TextBox 10"/>
            <p:cNvSpPr txBox="1"/>
            <p:nvPr/>
          </p:nvSpPr>
          <p:spPr>
            <a:xfrm>
              <a:off x="755576" y="4509120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/>
                <a:t>结论：</a:t>
              </a:r>
              <a:endParaRPr lang="zh-CN" altLang="en-US" sz="3200" b="1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267744" y="4509120"/>
              <a:ext cx="3716884" cy="1080120"/>
              <a:chOff x="1835696" y="4653136"/>
              <a:chExt cx="3716884" cy="1080120"/>
            </a:xfrm>
          </p:grpSpPr>
          <p:graphicFrame>
            <p:nvGraphicFramePr>
              <p:cNvPr id="12" name="对象 11"/>
              <p:cNvGraphicFramePr>
                <a:graphicFrameLocks noChangeAspect="1"/>
              </p:cNvGraphicFramePr>
              <p:nvPr/>
            </p:nvGraphicFramePr>
            <p:xfrm>
              <a:off x="1835696" y="4941168"/>
              <a:ext cx="1800200" cy="6667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9" name="公式" r:id="rId2" imgW="16459200" imgH="6096000" progId="Equation.3">
                      <p:embed/>
                    </p:oleObj>
                  </mc:Choice>
                  <mc:Fallback>
                    <p:oleObj name="公式" r:id="rId2" imgW="16459200" imgH="6096000" progId="Equation.3">
                      <p:embed/>
                      <p:pic>
                        <p:nvPicPr>
                          <p:cNvPr id="0" name="图片 2048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1835696" y="4941168"/>
                            <a:ext cx="1800200" cy="666741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" name="对象 12"/>
              <p:cNvGraphicFramePr>
                <a:graphicFrameLocks noChangeAspect="1"/>
              </p:cNvGraphicFramePr>
              <p:nvPr/>
            </p:nvGraphicFramePr>
            <p:xfrm>
              <a:off x="3995936" y="4653136"/>
              <a:ext cx="1556644" cy="10801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0" name="公式" r:id="rId4" imgW="14935200" imgH="10363200" progId="Equation.3">
                      <p:embed/>
                    </p:oleObj>
                  </mc:Choice>
                  <mc:Fallback>
                    <p:oleObj name="公式" r:id="rId4" imgW="14935200" imgH="10363200" progId="Equation.3">
                      <p:embed/>
                      <p:pic>
                        <p:nvPicPr>
                          <p:cNvPr id="0" name="图片 2049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3995936" y="4653136"/>
                            <a:ext cx="1556644" cy="108012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2844" y="1198811"/>
            <a:ext cx="8858280" cy="480195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en-US" altLang="zh-CN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【</a:t>
            </a:r>
            <a:r>
              <a:rPr lang="zh-CN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几点说明</a:t>
            </a:r>
            <a:r>
              <a:rPr lang="en-US" altLang="zh-CN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】</a:t>
            </a:r>
            <a:endParaRPr lang="en-US" altLang="zh-CN" sz="4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楷体_GB2312" pitchFamily="49" charset="-12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CN" sz="4000" b="1" dirty="0">
                <a:latin typeface="Arial" panose="020B0604020202020204" pitchFamily="34" charset="0"/>
                <a:ea typeface="楷体_GB2312" pitchFamily="49" charset="-122"/>
              </a:rPr>
              <a:t>1.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49" charset="-122"/>
              </a:rPr>
              <a:t>适用条件</a:t>
            </a:r>
            <a:r>
              <a:rPr lang="en-US" altLang="zh-CN" sz="4000" b="1" dirty="0">
                <a:latin typeface="Arial" panose="020B0604020202020204" pitchFamily="34" charset="0"/>
                <a:ea typeface="楷体_GB2312" pitchFamily="49" charset="-122"/>
              </a:rPr>
              <a:t>: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匀强电场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CN" sz="4000" b="1" dirty="0" smtClean="0">
                <a:latin typeface="Arial" panose="020B0604020202020204" pitchFamily="34" charset="0"/>
                <a:ea typeface="楷体_GB2312" pitchFamily="49" charset="-122"/>
              </a:rPr>
              <a:t>2.</a:t>
            </a:r>
            <a:r>
              <a:rPr lang="en-US" altLang="zh-CN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d</a:t>
            </a:r>
            <a:r>
              <a:rPr lang="en-US" altLang="zh-CN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49" charset="-122"/>
              </a:rPr>
              <a:t>表示两点间</a:t>
            </a:r>
            <a:r>
              <a:rPr lang="zh-CN" alt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沿电场线方向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49" charset="-122"/>
              </a:rPr>
              <a:t>的距离</a:t>
            </a:r>
            <a:endParaRPr lang="zh-CN" altLang="en-US" sz="4000" b="1" dirty="0">
              <a:latin typeface="Arial" panose="020B0604020202020204" pitchFamily="34" charset="0"/>
              <a:ea typeface="楷体_GB2312" pitchFamily="49" charset="-12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CN" sz="4000" b="1" dirty="0" smtClean="0">
                <a:latin typeface="Arial" panose="020B0604020202020204" pitchFamily="34" charset="0"/>
                <a:ea typeface="楷体_GB2312" pitchFamily="49" charset="-122"/>
              </a:rPr>
              <a:t>3.</a:t>
            </a:r>
            <a:r>
              <a:rPr lang="zh-CN" altLang="en-US" sz="4000" b="1" dirty="0" smtClean="0">
                <a:latin typeface="Arial" panose="020B0604020202020204" pitchFamily="34" charset="0"/>
                <a:ea typeface="楷体_GB2312" pitchFamily="49" charset="-122"/>
              </a:rPr>
              <a:t>本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49" charset="-122"/>
              </a:rPr>
              <a:t>式不带正</a:t>
            </a:r>
            <a:r>
              <a:rPr lang="zh-CN" altLang="en-US" sz="4000" b="1" dirty="0" smtClean="0">
                <a:latin typeface="Arial" panose="020B0604020202020204" pitchFamily="34" charset="0"/>
                <a:ea typeface="楷体_GB2312" pitchFamily="49" charset="-122"/>
              </a:rPr>
              <a:t>负号</a:t>
            </a:r>
            <a:r>
              <a:rPr lang="en-US" altLang="zh-CN" sz="4000" b="1" dirty="0" smtClean="0">
                <a:latin typeface="Arial" panose="020B0604020202020204" pitchFamily="34" charset="0"/>
                <a:ea typeface="楷体_GB2312" pitchFamily="49" charset="-122"/>
              </a:rPr>
              <a:t>,U</a:t>
            </a:r>
            <a:r>
              <a:rPr lang="zh-CN" altLang="en-US" sz="4000" b="1" dirty="0" smtClean="0">
                <a:latin typeface="Arial" panose="020B0604020202020204" pitchFamily="34" charset="0"/>
                <a:ea typeface="楷体_GB2312" pitchFamily="49" charset="-122"/>
              </a:rPr>
              <a:t>取绝对值。</a:t>
            </a:r>
            <a:endParaRPr lang="zh-CN" altLang="en-US" sz="4000" b="1" dirty="0">
              <a:latin typeface="Arial" panose="020B0604020202020204" pitchFamily="34" charset="0"/>
              <a:ea typeface="楷体_GB2312" pitchFamily="49" charset="-122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CN" sz="4000" b="1" dirty="0" smtClean="0">
                <a:latin typeface="Arial" panose="020B0604020202020204" pitchFamily="34" charset="0"/>
                <a:ea typeface="楷体_GB2312" pitchFamily="49" charset="-122"/>
              </a:rPr>
              <a:t>4.</a:t>
            </a:r>
            <a:r>
              <a:rPr lang="zh-CN" altLang="en-US" sz="4000" b="1" dirty="0">
                <a:latin typeface="Arial" panose="020B0604020202020204" pitchFamily="34" charset="0"/>
                <a:ea typeface="楷体_GB2312" pitchFamily="49" charset="-122"/>
              </a:rPr>
              <a:t>场强的单位</a:t>
            </a:r>
            <a:r>
              <a:rPr lang="en-US" altLang="zh-CN" sz="4000" b="1" dirty="0">
                <a:latin typeface="Arial" panose="020B0604020202020204" pitchFamily="34" charset="0"/>
                <a:ea typeface="楷体_GB2312" pitchFamily="49" charset="-122"/>
              </a:rPr>
              <a:t>:1</a:t>
            </a:r>
            <a:r>
              <a:rPr lang="en-US" altLang="zh-CN" sz="4000" b="1" i="1" dirty="0">
                <a:latin typeface="Arial" panose="020B0604020202020204" pitchFamily="34" charset="0"/>
                <a:ea typeface="楷体_GB2312" pitchFamily="49" charset="-122"/>
              </a:rPr>
              <a:t>V</a:t>
            </a:r>
            <a:r>
              <a:rPr lang="en-US" altLang="zh-CN" sz="4000" b="1" i="1" dirty="0"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/m</a:t>
            </a:r>
            <a:r>
              <a:rPr lang="en-US" altLang="zh-CN" sz="4000" b="1" dirty="0"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=1</a:t>
            </a:r>
            <a:r>
              <a:rPr lang="en-US" altLang="zh-CN" sz="4000" b="1" i="1" dirty="0"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4000" b="1" dirty="0"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 /C</a:t>
            </a:r>
            <a:endParaRPr lang="en-US" altLang="zh-CN" sz="4000" b="1" dirty="0">
              <a:latin typeface="Arial" panose="020B0604020202020204" pitchFamily="34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2844" y="44624"/>
            <a:ext cx="8572560" cy="1169798"/>
            <a:chOff x="283842" y="188640"/>
            <a:chExt cx="6880546" cy="116979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283842" y="286868"/>
              <a:ext cx="3799160" cy="6463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zh-CN" altLang="en-US" sz="36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楷体_GB2312" pitchFamily="49" charset="-122"/>
                </a:rPr>
                <a:t>场强与电势差的关系</a:t>
              </a:r>
              <a:endParaRPr kumimoji="1" lang="zh-CN" alt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4023846" y="404664"/>
            <a:ext cx="1485176" cy="596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" name="Equation" r:id="rId1" imgW="12496800" imgH="4267200" progId="">
                    <p:embed/>
                  </p:oleObj>
                </mc:Choice>
                <mc:Fallback>
                  <p:oleObj name="Equation" r:id="rId1" imgW="12496800" imgH="4267200" progId="">
                    <p:embed/>
                    <p:pic>
                      <p:nvPicPr>
                        <p:cNvPr id="0" name="Object 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023846" y="404664"/>
                          <a:ext cx="1485176" cy="59658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5508625" y="188640"/>
            <a:ext cx="1655763" cy="11697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Equation" r:id="rId3" imgW="17373600" imgH="9753600" progId="">
                    <p:embed/>
                  </p:oleObj>
                </mc:Choice>
                <mc:Fallback>
                  <p:oleObj name="Equation" r:id="rId3" imgW="17373600" imgH="9753600" progId="">
                    <p:embed/>
                    <p:pic>
                      <p:nvPicPr>
                        <p:cNvPr id="0" name="Object 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08625" y="188640"/>
                          <a:ext cx="1655763" cy="116979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23528" y="28218"/>
            <a:ext cx="8640960" cy="31700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【</a:t>
            </a:r>
            <a:r>
              <a:rPr kumimoji="1" lang="zh-CN" altLang="en-US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例题</a:t>
            </a:r>
            <a:r>
              <a:rPr kumimoji="1" lang="en-US" altLang="zh-CN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1】 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如图所示，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两点相距</a:t>
            </a:r>
            <a:r>
              <a:rPr kumimoji="0" lang="en-US" altLang="zh-C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 cm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 V/m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与电场线方向夹角为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θ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120°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两点间的电势差为</a:t>
            </a:r>
            <a:r>
              <a:rPr kumimoji="0" lang="en-US" altLang="zh-C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_____V.</a:t>
            </a:r>
            <a:endParaRPr kumimoji="0" lang="en-US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640018" y="2132856"/>
            <a:ext cx="4003948" cy="2653466"/>
            <a:chOff x="3707904" y="2492896"/>
            <a:chExt cx="4074120" cy="3175506"/>
          </a:xfrm>
        </p:grpSpPr>
        <p:pic>
          <p:nvPicPr>
            <p:cNvPr id="6" name="Picture 3" descr="35d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707904" y="2492896"/>
              <a:ext cx="4074120" cy="3175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弧形 6"/>
            <p:cNvSpPr/>
            <p:nvPr/>
          </p:nvSpPr>
          <p:spPr>
            <a:xfrm rot="7344742">
              <a:off x="4310258" y="3433097"/>
              <a:ext cx="576064" cy="720080"/>
            </a:xfrm>
            <a:prstGeom prst="arc">
              <a:avLst>
                <a:gd name="adj1" fmla="val 14844263"/>
                <a:gd name="adj2" fmla="val 0"/>
              </a:avLst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427984" y="3933056"/>
              <a:ext cx="47801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θ</a:t>
              </a:r>
              <a:endParaRPr lang="zh-CN" altLang="en-US" sz="4400" dirty="0"/>
            </a:p>
          </p:txBody>
        </p:sp>
      </p:grpSp>
      <p:sp>
        <p:nvSpPr>
          <p:cNvPr id="12" name="矩形 11"/>
          <p:cNvSpPr/>
          <p:nvPr/>
        </p:nvSpPr>
        <p:spPr>
          <a:xfrm>
            <a:off x="71406" y="4786322"/>
            <a:ext cx="8929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注：</a:t>
            </a:r>
            <a:r>
              <a:rPr lang="en-US" altLang="zh-CN" sz="32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d</a:t>
            </a:r>
            <a:r>
              <a:rPr lang="en-US" altLang="zh-CN" sz="32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</a:t>
            </a:r>
            <a:r>
              <a:rPr lang="zh-CN" altLang="en-US" sz="3200" b="1" dirty="0" smtClean="0">
                <a:latin typeface="Arial" panose="020B0604020202020204" pitchFamily="34" charset="0"/>
                <a:ea typeface="楷体_GB2312" pitchFamily="49" charset="-122"/>
              </a:rPr>
              <a:t>表示两点间</a:t>
            </a:r>
            <a:r>
              <a:rPr lang="zh-CN" altLang="en-US" sz="3200" b="1" u="sng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沿电场线方向</a:t>
            </a:r>
            <a:r>
              <a:rPr lang="zh-CN" altLang="en-US" sz="3200" b="1" dirty="0" smtClean="0">
                <a:latin typeface="Arial" panose="020B0604020202020204" pitchFamily="34" charset="0"/>
                <a:ea typeface="楷体_GB2312" pitchFamily="49" charset="-122"/>
              </a:rPr>
              <a:t>的距离，也等于过两点</a:t>
            </a:r>
            <a:r>
              <a:rPr lang="zh-CN" alt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等势面间的垂直距离。</a:t>
            </a:r>
            <a:endParaRPr lang="en-US" altLang="zh-CN" sz="3200" b="1" dirty="0" smtClean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r>
              <a:rPr lang="en-US" altLang="zh-CN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   </a:t>
            </a:r>
            <a:r>
              <a:rPr lang="en-US" altLang="zh-CN" sz="3200" b="1" dirty="0" smtClean="0">
                <a:latin typeface="Arial" panose="020B0604020202020204" pitchFamily="34" charset="0"/>
                <a:ea typeface="楷体_GB2312" pitchFamily="49" charset="-122"/>
              </a:rPr>
              <a:t>U=Ed</a:t>
            </a:r>
            <a:r>
              <a:rPr lang="zh-CN" altLang="en-US" sz="3200" b="1" dirty="0" smtClean="0">
                <a:latin typeface="Arial" panose="020B0604020202020204" pitchFamily="34" charset="0"/>
                <a:ea typeface="楷体_GB2312" pitchFamily="49" charset="-122"/>
              </a:rPr>
              <a:t>求的是</a:t>
            </a:r>
            <a:r>
              <a:rPr lang="en-US" altLang="zh-CN" sz="3200" b="1" dirty="0" smtClean="0">
                <a:latin typeface="Arial" panose="020B0604020202020204" pitchFamily="34" charset="0"/>
                <a:ea typeface="楷体_GB2312" pitchFamily="49" charset="-122"/>
              </a:rPr>
              <a:t>U</a:t>
            </a:r>
            <a:r>
              <a:rPr lang="zh-CN" altLang="en-US" sz="3200" b="1" dirty="0" smtClean="0">
                <a:latin typeface="Arial" panose="020B0604020202020204" pitchFamily="34" charset="0"/>
                <a:ea typeface="楷体_GB2312" pitchFamily="49" charset="-122"/>
              </a:rPr>
              <a:t>的</a:t>
            </a:r>
            <a:r>
              <a:rPr lang="zh-CN" alt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绝对值，正负号另加判断。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23528" y="3000372"/>
            <a:ext cx="2891150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kumimoji="0" lang="zh-CN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kumimoji="0" lang="en-US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4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536" y="260648"/>
            <a:ext cx="7848600" cy="36921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  <a:defRPr/>
            </a:pPr>
            <a:r>
              <a:rPr kumimoji="1" lang="en-US" altLang="zh-CN" sz="32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【</a:t>
            </a:r>
            <a:r>
              <a:rPr kumimoji="1" lang="zh-CN" altLang="en-US" sz="32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例题</a:t>
            </a:r>
            <a:r>
              <a:rPr kumimoji="1" lang="en-US" altLang="zh-CN" sz="32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2】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如图所示，一匀强电场中有一组等势面，若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相邻两点间距离都是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kumimoji="1" lang="en-US" altLang="zh-CN" sz="3200" b="1" i="1" dirty="0">
                <a:latin typeface="Times New Roman" panose="02020603050405020304" pitchFamily="18" charset="0"/>
                <a:ea typeface="楷体_GB2312" pitchFamily="49" charset="-122"/>
              </a:rPr>
              <a:t>cm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，则该电场的电场强度为</a:t>
            </a:r>
            <a:r>
              <a:rPr kumimoji="1" lang="zh-CN" altLang="en-US" sz="3200" b="1" u="sng" dirty="0">
                <a:latin typeface="Times New Roman" panose="02020603050405020304" pitchFamily="18" charset="0"/>
                <a:ea typeface="楷体_GB2312" pitchFamily="49" charset="-122"/>
              </a:rPr>
              <a:t>       </a:t>
            </a:r>
            <a:r>
              <a:rPr kumimoji="1" lang="en-US" altLang="zh-CN" sz="3200" b="1" u="sng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r>
              <a:rPr kumimoji="1" lang="en-US" altLang="zh-CN" sz="3200" b="1" i="1" dirty="0">
                <a:latin typeface="Times New Roman" panose="02020603050405020304" pitchFamily="18" charset="0"/>
                <a:ea typeface="楷体_GB2312" pitchFamily="49" charset="-122"/>
              </a:rPr>
              <a:t>V/m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，到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点距离为</a:t>
            </a:r>
            <a:r>
              <a:rPr kumimoji="1" lang="en-US" altLang="zh-CN" sz="3200" b="1" dirty="0">
                <a:latin typeface="Times New Roman" panose="02020603050405020304" pitchFamily="18" charset="0"/>
                <a:ea typeface="楷体_GB2312" pitchFamily="49" charset="-122"/>
              </a:rPr>
              <a:t>1.5</a:t>
            </a:r>
            <a:r>
              <a:rPr kumimoji="1" lang="en-US" altLang="zh-CN" sz="3200" b="1" i="1" dirty="0">
                <a:latin typeface="Times New Roman" panose="02020603050405020304" pitchFamily="18" charset="0"/>
                <a:ea typeface="楷体_GB2312" pitchFamily="49" charset="-122"/>
              </a:rPr>
              <a:t>cm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的</a:t>
            </a:r>
            <a:r>
              <a:rPr kumimoji="1" lang="en-US" altLang="zh-CN" sz="3200" b="1" i="1" dirty="0"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点的电势为</a:t>
            </a:r>
            <a:r>
              <a:rPr kumimoji="1" lang="zh-CN" altLang="en-US" sz="3200" b="1" u="sng" dirty="0">
                <a:latin typeface="Times New Roman" panose="02020603050405020304" pitchFamily="18" charset="0"/>
                <a:ea typeface="楷体_GB2312" pitchFamily="49" charset="-122"/>
              </a:rPr>
              <a:t>                    </a:t>
            </a:r>
            <a:r>
              <a:rPr kumimoji="1" lang="en-US" altLang="zh-CN" sz="3200" b="1" u="sng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r>
              <a:rPr kumimoji="1" lang="en-US" altLang="zh-CN" sz="3200" b="1" i="1" dirty="0"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kumimoji="1" lang="zh-CN" altLang="en-US" sz="3200" b="1" i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717032"/>
            <a:ext cx="580742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组合 9"/>
          <p:cNvGrpSpPr/>
          <p:nvPr/>
        </p:nvGrpSpPr>
        <p:grpSpPr>
          <a:xfrm>
            <a:off x="-258772" y="4220641"/>
            <a:ext cx="4616458" cy="1851565"/>
            <a:chOff x="-258772" y="4220641"/>
            <a:chExt cx="4616458" cy="1851565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-258772" y="4357694"/>
              <a:ext cx="3402012" cy="6463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楷体_GB2312" pitchFamily="49" charset="-122"/>
                </a:rPr>
                <a:t>【</a:t>
              </a:r>
              <a:r>
                <a:rPr kumimoji="1" lang="zh-CN" altLang="en-US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楷体_GB2312" pitchFamily="49" charset="-122"/>
                </a:rPr>
                <a:t>答案</a:t>
              </a:r>
              <a:r>
                <a:rPr kumimoji="1" lang="en-US" altLang="zh-C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楷体_GB2312" pitchFamily="49" charset="-122"/>
                </a:rPr>
                <a:t>】</a:t>
              </a:r>
              <a:endParaRPr kumimoji="1"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8" name="Object 6"/>
            <p:cNvGraphicFramePr>
              <a:graphicFrameLocks noChangeAspect="1"/>
            </p:cNvGraphicFramePr>
            <p:nvPr/>
          </p:nvGraphicFramePr>
          <p:xfrm>
            <a:off x="571472" y="5286388"/>
            <a:ext cx="2562996" cy="7858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7" name="Equation" r:id="rId2" imgW="22250400" imgH="6096000" progId="">
                    <p:embed/>
                  </p:oleObj>
                </mc:Choice>
                <mc:Fallback>
                  <p:oleObj name="Equation" r:id="rId2" imgW="22250400" imgH="6096000" progId="">
                    <p:embed/>
                    <p:pic>
                      <p:nvPicPr>
                        <p:cNvPr id="0" name="Object 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71472" y="5286388"/>
                          <a:ext cx="2562996" cy="78581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7"/>
            <p:cNvGraphicFramePr>
              <a:graphicFrameLocks noChangeAspect="1"/>
            </p:cNvGraphicFramePr>
            <p:nvPr/>
          </p:nvGraphicFramePr>
          <p:xfrm>
            <a:off x="1509713" y="4220641"/>
            <a:ext cx="2847973" cy="9228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Equation" r:id="rId4" imgW="32613600" imgH="10363200" progId="">
                    <p:embed/>
                  </p:oleObj>
                </mc:Choice>
                <mc:Fallback>
                  <p:oleObj name="Equation" r:id="rId4" imgW="32613600" imgH="10363200" progId="">
                    <p:embed/>
                    <p:pic>
                      <p:nvPicPr>
                        <p:cNvPr id="0" name="Object 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509713" y="4220641"/>
                          <a:ext cx="2847973" cy="92287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803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</a:rPr>
              <a:t>★电场强度与电势差关系的进一步理解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2844" y="780992"/>
            <a:ext cx="8786874" cy="28623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1)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方向关系</a:t>
            </a:r>
            <a:endParaRPr kumimoji="0" lang="zh-CN" alt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由图可知，由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点沿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AD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AF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路径电势均降落，且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kumimoji="0" lang="en-US" altLang="zh-CN" sz="36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kumimoji="0" lang="en-US" altLang="zh-CN" sz="36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kumimoji="0" lang="en-US" altLang="zh-CN" sz="36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AD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kumimoji="0" lang="en-US" altLang="zh-CN" sz="36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AF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，其中</a:t>
            </a:r>
            <a:r>
              <a:rPr kumimoji="0" lang="en-US" altLang="zh-CN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路径电势降落最快．由此可知：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电势降落最</a:t>
            </a:r>
            <a:r>
              <a:rPr kumimoji="0" lang="zh-CN" altLang="en-US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的方向是电场强度的方向．</a:t>
            </a:r>
            <a:endParaRPr kumimoji="0" lang="zh-CN" alt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Picture 3" descr="36B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635896" y="3690812"/>
            <a:ext cx="494263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07504" y="188640"/>
            <a:ext cx="9145016" cy="25545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数值关系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U/d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，即电场强度在数值上等于每单位距离降低的电势．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定量计算时公式只适用于匀强电场，但对于非匀强电场也可以用公式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定性分析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问题．</a:t>
            </a:r>
            <a:endParaRPr kumimoji="0" lang="zh-CN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5536" y="2967335"/>
            <a:ext cx="8352928" cy="3747813"/>
            <a:chOff x="395536" y="2967335"/>
            <a:chExt cx="8352928" cy="3747813"/>
          </a:xfrm>
        </p:grpSpPr>
        <p:pic>
          <p:nvPicPr>
            <p:cNvPr id="5" name="Picture 3" descr="36C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851920" y="4575707"/>
              <a:ext cx="3960440" cy="213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矩形 5"/>
            <p:cNvSpPr/>
            <p:nvPr/>
          </p:nvSpPr>
          <p:spPr>
            <a:xfrm>
              <a:off x="395536" y="2967335"/>
              <a:ext cx="835292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例：如图所示电场，同一电场线上有三点</a:t>
              </a:r>
              <a:r>
                <a:rPr lang="en-US" altLang="zh-CN" sz="3200" b="1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3200" b="1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3200" b="1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，其中</a:t>
              </a:r>
              <a:r>
                <a:rPr lang="en-US" altLang="zh-CN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AB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BC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，比较电势差</a:t>
              </a:r>
              <a:r>
                <a:rPr lang="en-US" altLang="zh-CN" sz="3200" b="1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zh-CN" sz="3200" b="1" i="1" baseline="-30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AB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3200" b="1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zh-CN" sz="3200" b="1" i="1" baseline="-30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BC</a:t>
              </a:r>
              <a:r>
                <a:rPr lang="zh-CN" altLang="en-US" sz="3200" b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的大小．</a:t>
              </a:r>
              <a:endParaRPr lang="zh-CN" altLang="en-US" sz="28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★对电场线和等势面的进一步理解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07504" y="857618"/>
            <a:ext cx="9145016" cy="200054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．等势面与电场线一定垂直</a:t>
            </a:r>
            <a:endParaRPr lang="zh-CN" altLang="en-US" sz="2800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．电场线由电势高的等势面指向电势低的等势面</a:t>
            </a:r>
            <a:endParaRPr kumimoji="0" lang="zh-CN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等差等势面的疏密可以反映电场的强弱</a:t>
            </a:r>
            <a:endParaRPr kumimoji="0" lang="zh-CN" altLang="en-US" sz="105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5537" y="2492896"/>
            <a:ext cx="8748464" cy="3624808"/>
            <a:chOff x="395537" y="2492896"/>
            <a:chExt cx="8748464" cy="3624808"/>
          </a:xfrm>
        </p:grpSpPr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395537" y="2492896"/>
              <a:ext cx="8748464" cy="20621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r>
                <a:rPr kumimoji="1" lang="zh-CN" altLang="en-US" sz="3200" b="1" dirty="0" smtClean="0"/>
                <a:t>例：图示为某电场</a:t>
              </a:r>
              <a:r>
                <a:rPr kumimoji="1" lang="zh-CN" altLang="en-US" sz="3200" b="1" dirty="0"/>
                <a:t>中的一组等势面。已知相</a:t>
              </a:r>
              <a:endParaRPr kumimoji="1" lang="zh-CN" altLang="en-US" sz="3200" b="1" dirty="0"/>
            </a:p>
            <a:p>
              <a:r>
                <a:rPr kumimoji="1" lang="zh-CN" altLang="en-US" sz="3200" b="1" dirty="0"/>
                <a:t>邻的两个等势面间的距离为</a:t>
              </a:r>
              <a:r>
                <a:rPr kumimoji="1" lang="en-US" altLang="zh-CN" sz="3200" b="1" dirty="0"/>
                <a:t>0.1m,</a:t>
              </a:r>
              <a:r>
                <a:rPr kumimoji="1" lang="zh-CN" altLang="en-US" sz="3200" b="1" dirty="0" smtClean="0"/>
                <a:t>则该电</a:t>
              </a:r>
              <a:endParaRPr kumimoji="1" lang="zh-CN" altLang="en-US" sz="3200" b="1" dirty="0"/>
            </a:p>
            <a:p>
              <a:r>
                <a:rPr kumimoji="1" lang="zh-CN" altLang="en-US" sz="3200" b="1" dirty="0" smtClean="0"/>
                <a:t>场为</a:t>
              </a:r>
              <a:r>
                <a:rPr kumimoji="1" lang="zh-CN" altLang="en-US" sz="3200" b="1" u="sng" dirty="0" smtClean="0"/>
                <a:t>           </a:t>
              </a:r>
              <a:r>
                <a:rPr kumimoji="1" lang="zh-CN" altLang="en-US" sz="3200" b="1" u="sng" dirty="0" smtClean="0"/>
                <a:t>       </a:t>
              </a:r>
              <a:r>
                <a:rPr kumimoji="1" lang="zh-CN" altLang="en-US" sz="3200" b="1" dirty="0" smtClean="0"/>
                <a:t>电场</a:t>
              </a:r>
              <a:r>
                <a:rPr kumimoji="1" lang="zh-CN" altLang="en-US" sz="3200" b="1" dirty="0" smtClean="0"/>
                <a:t>，场强</a:t>
              </a:r>
              <a:r>
                <a:rPr kumimoji="1" lang="zh-CN" altLang="en-US" sz="3200" b="1" dirty="0"/>
                <a:t>大小为</a:t>
              </a:r>
              <a:r>
                <a:rPr kumimoji="1" lang="en-US" altLang="zh-CN" sz="3200" b="1" dirty="0" smtClean="0"/>
                <a:t>____ v/m</a:t>
              </a:r>
              <a:r>
                <a:rPr kumimoji="1" lang="en-US" altLang="zh-CN" sz="3200" b="1" dirty="0"/>
                <a:t>,</a:t>
              </a:r>
              <a:r>
                <a:rPr kumimoji="1" lang="zh-CN" altLang="en-US" sz="3200" b="1" dirty="0"/>
                <a:t>方向为</a:t>
              </a:r>
              <a:r>
                <a:rPr kumimoji="1" lang="en-US" altLang="zh-CN" sz="3200" b="1" dirty="0"/>
                <a:t>_______.</a:t>
              </a:r>
              <a:endParaRPr kumimoji="1" lang="en-US" altLang="zh-CN" sz="3200" b="1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796136" y="4365104"/>
              <a:ext cx="2743200" cy="1752600"/>
              <a:chOff x="3635896" y="4473625"/>
              <a:chExt cx="2743200" cy="1752600"/>
            </a:xfrm>
          </p:grpSpPr>
          <p:sp>
            <p:nvSpPr>
              <p:cNvPr id="10" name="Text Box 4"/>
              <p:cNvSpPr txBox="1">
                <a:spLocks noChangeArrowheads="1"/>
              </p:cNvSpPr>
              <p:nvPr/>
            </p:nvSpPr>
            <p:spPr bwMode="auto">
              <a:xfrm>
                <a:off x="3924821" y="4570462"/>
                <a:ext cx="184150" cy="457200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endParaRPr kumimoji="1" lang="zh-CN" altLang="zh-CN" sz="2400"/>
              </a:p>
            </p:txBody>
          </p:sp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3940696" y="4473625"/>
                <a:ext cx="0" cy="1371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lgDash"/>
                <a:rou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" name="Line 6"/>
              <p:cNvSpPr>
                <a:spLocks noChangeShapeType="1"/>
              </p:cNvSpPr>
              <p:nvPr/>
            </p:nvSpPr>
            <p:spPr bwMode="auto">
              <a:xfrm>
                <a:off x="4550296" y="4473625"/>
                <a:ext cx="0" cy="1371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lgDash"/>
                <a:rou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" name="Line 7"/>
              <p:cNvSpPr>
                <a:spLocks noChangeShapeType="1"/>
              </p:cNvSpPr>
              <p:nvPr/>
            </p:nvSpPr>
            <p:spPr bwMode="auto">
              <a:xfrm>
                <a:off x="5159896" y="4473625"/>
                <a:ext cx="0" cy="1371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lgDash"/>
                <a:rou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4" name="Line 8"/>
              <p:cNvSpPr>
                <a:spLocks noChangeShapeType="1"/>
              </p:cNvSpPr>
              <p:nvPr/>
            </p:nvSpPr>
            <p:spPr bwMode="auto">
              <a:xfrm>
                <a:off x="5769496" y="4473625"/>
                <a:ext cx="0" cy="1371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lgDash"/>
                <a:rou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5" name="Text Box 9"/>
              <p:cNvSpPr txBox="1">
                <a:spLocks noChangeArrowheads="1"/>
              </p:cNvSpPr>
              <p:nvPr/>
            </p:nvSpPr>
            <p:spPr bwMode="auto">
              <a:xfrm>
                <a:off x="3635896" y="5692825"/>
                <a:ext cx="676275" cy="457200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/>
                  <a:t>40v</a:t>
                </a:r>
                <a:endParaRPr kumimoji="1" lang="en-US" altLang="zh-CN" sz="2400"/>
              </a:p>
            </p:txBody>
          </p:sp>
          <p:sp>
            <p:nvSpPr>
              <p:cNvPr id="16" name="Text Box 10"/>
              <p:cNvSpPr txBox="1">
                <a:spLocks noChangeArrowheads="1"/>
              </p:cNvSpPr>
              <p:nvPr/>
            </p:nvSpPr>
            <p:spPr bwMode="auto">
              <a:xfrm>
                <a:off x="4245496" y="5769025"/>
                <a:ext cx="676275" cy="457200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/>
                  <a:t>20v</a:t>
                </a:r>
                <a:endParaRPr kumimoji="1" lang="en-US" altLang="zh-CN" sz="2400"/>
              </a:p>
            </p:txBody>
          </p:sp>
          <p:sp>
            <p:nvSpPr>
              <p:cNvPr id="17" name="Text Box 11"/>
              <p:cNvSpPr txBox="1">
                <a:spLocks noChangeArrowheads="1"/>
              </p:cNvSpPr>
              <p:nvPr/>
            </p:nvSpPr>
            <p:spPr bwMode="auto">
              <a:xfrm>
                <a:off x="4931296" y="5769025"/>
                <a:ext cx="354012" cy="457200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/>
                  <a:t>0</a:t>
                </a:r>
                <a:endParaRPr kumimoji="1" lang="en-US" altLang="zh-CN" sz="2400"/>
              </a:p>
            </p:txBody>
          </p:sp>
          <p:sp>
            <p:nvSpPr>
              <p:cNvPr id="18" name="Text Box 12"/>
              <p:cNvSpPr txBox="1">
                <a:spLocks noChangeArrowheads="1"/>
              </p:cNvSpPr>
              <p:nvPr/>
            </p:nvSpPr>
            <p:spPr bwMode="auto">
              <a:xfrm>
                <a:off x="5388496" y="5692825"/>
                <a:ext cx="990600" cy="457200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r>
                  <a:rPr kumimoji="1" lang="en-US" altLang="zh-CN" sz="2400"/>
                  <a:t>-20v</a:t>
                </a:r>
                <a:endParaRPr kumimoji="1" lang="en-US" altLang="zh-CN" sz="2400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796136" y="4725144"/>
            <a:ext cx="3123654" cy="504056"/>
            <a:chOff x="395536" y="4941168"/>
            <a:chExt cx="3123654" cy="504056"/>
          </a:xfrm>
        </p:grpSpPr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395536" y="4941168"/>
              <a:ext cx="26670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467544" y="5445224"/>
              <a:ext cx="25908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3131840" y="4941168"/>
              <a:ext cx="387350" cy="457200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r>
                <a:rPr kumimoji="1" lang="en-US" altLang="zh-CN" sz="2400" dirty="0"/>
                <a:t>E</a:t>
              </a:r>
              <a:endParaRPr kumimoji="1" lang="en-US" altLang="zh-CN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56820"/>
            <a:ext cx="8568952" cy="39703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【</a:t>
            </a:r>
            <a:r>
              <a:rPr kumimoji="1" lang="zh-CN" altLang="en-US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例题</a:t>
            </a:r>
            <a:r>
              <a:rPr kumimoji="1" lang="en-US" altLang="zh-CN" sz="28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3】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图中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三点都在匀强电场中，已知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⊥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60°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 cm.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把一个电荷量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的正电荷从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移到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，电场力做功为零；从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移到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，电场力做功为－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1.73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J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，则该匀强电场的电场强度大小和方向是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en-US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865 V/m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，垂直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向左</a:t>
            </a:r>
            <a:endParaRPr kumimoji="0" lang="zh-CN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865 V/m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，垂直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向右</a:t>
            </a:r>
            <a:endParaRPr kumimoji="0" lang="zh-CN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1 000 V/m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，垂直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斜向上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1 000 V/m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，垂直</a:t>
            </a:r>
            <a:r>
              <a:rPr kumimoji="0" lang="en-US" altLang="zh-CN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斜向下</a:t>
            </a:r>
            <a:r>
              <a: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Picture 3" descr="37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940152" y="2132856"/>
            <a:ext cx="255999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691680" y="4725144"/>
            <a:ext cx="1907895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答案：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kumimoji="0" lang="en-US" altLang="zh-CN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18415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endParaRPr kumimoji="1" lang="zh-CN" altLang="zh-CN" sz="3200" b="1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95536" y="332656"/>
            <a:ext cx="8424862" cy="206210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en-US" altLang="zh-CN" sz="32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【</a:t>
            </a:r>
            <a:r>
              <a:rPr kumimoji="1" lang="zh-CN" altLang="en-US" sz="32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例题</a:t>
            </a:r>
            <a:r>
              <a:rPr kumimoji="1" lang="en-US" altLang="zh-CN" sz="32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4】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图示，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是匀强电场中一正方形的四个顶点。已知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三点电势分别为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Φ</a:t>
            </a:r>
            <a:r>
              <a:rPr kumimoji="1" lang="en-US" altLang="zh-CN" sz="3200" b="1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=12V,φ</a:t>
            </a:r>
            <a:r>
              <a:rPr kumimoji="1" lang="en-US" altLang="zh-CN" sz="3200" b="1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=3v,Φc=3v.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由此可知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点电势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Φ</a:t>
            </a:r>
            <a:r>
              <a:rPr kumimoji="1" lang="en-US" altLang="zh-CN" sz="3200" b="1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=______V.</a:t>
            </a:r>
            <a:endParaRPr kumimoji="1"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03648" y="2852936"/>
            <a:ext cx="2448272" cy="216024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  <a:prstDash val="dash"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971600" y="2564904"/>
            <a:ext cx="4048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2400" b="1" dirty="0"/>
              <a:t>A</a:t>
            </a:r>
            <a:endParaRPr kumimoji="1" lang="en-US" altLang="zh-CN" sz="2400" b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99592" y="4797152"/>
            <a:ext cx="4048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2400" b="1" dirty="0"/>
              <a:t>B</a:t>
            </a:r>
            <a:endParaRPr kumimoji="1" lang="en-US" altLang="zh-CN" sz="2400" b="1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70325" y="4916488"/>
            <a:ext cx="4048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2400" b="1"/>
              <a:t>C</a:t>
            </a:r>
            <a:endParaRPr kumimoji="1" lang="en-US" altLang="zh-CN" sz="2400" b="1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794125" y="2630488"/>
            <a:ext cx="4048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2400" b="1"/>
              <a:t>D</a:t>
            </a:r>
            <a:endParaRPr kumimoji="1" lang="en-US" altLang="zh-CN" sz="2400" b="1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55976" y="2167962"/>
            <a:ext cx="4573742" cy="30469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分析：因为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两点的电势</a:t>
            </a:r>
            <a:endParaRPr kumimoji="1"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相等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故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BC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为一等势面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endParaRPr kumimoji="1"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也在一等势面上，</a:t>
            </a:r>
            <a:endParaRPr kumimoji="1"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Φ</a:t>
            </a:r>
            <a:r>
              <a:rPr kumimoji="1" lang="en-US" altLang="zh-CN" sz="3200" b="1" baseline="-25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=12V</a:t>
            </a:r>
            <a:endParaRPr kumimoji="1"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84213" y="5310188"/>
            <a:ext cx="8369599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变化</a:t>
            </a:r>
            <a:r>
              <a:rPr kumimoji="1"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若</a:t>
            </a:r>
            <a:r>
              <a:rPr kumimoji="1" lang="en-US" altLang="zh-CN" sz="28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Φc</a:t>
            </a:r>
            <a:r>
              <a:rPr kumimoji="1"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=0,</a:t>
            </a:r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其它条件不变，则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Φ</a:t>
            </a:r>
            <a:r>
              <a:rPr kumimoji="1" lang="en-US" altLang="zh-CN" sz="3200" b="1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=____V.</a:t>
            </a:r>
            <a:endParaRPr kumimoji="1"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变化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若</a:t>
            </a:r>
            <a:r>
              <a:rPr kumimoji="1" lang="en-US" altLang="zh-CN" sz="3200" b="1" dirty="0" err="1">
                <a:latin typeface="黑体" panose="02010609060101010101" pitchFamily="49" charset="-122"/>
                <a:ea typeface="黑体" panose="02010609060101010101" pitchFamily="49" charset="-122"/>
              </a:rPr>
              <a:t>Φc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=-6v,</a:t>
            </a:r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其它条件不变，则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Φ</a:t>
            </a:r>
            <a:r>
              <a:rPr kumimoji="1" lang="en-US" altLang="zh-CN" sz="3200" b="1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kumimoji="1"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=____V.</a:t>
            </a:r>
            <a:endParaRPr kumimoji="1"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272614" y="36613"/>
            <a:ext cx="8619866" cy="5178337"/>
            <a:chOff x="179512" y="300081"/>
            <a:chExt cx="8871386" cy="5577191"/>
          </a:xfrm>
        </p:grpSpPr>
        <p:sp>
          <p:nvSpPr>
            <p:cNvPr id="4" name="圆角矩形 3"/>
            <p:cNvSpPr/>
            <p:nvPr/>
          </p:nvSpPr>
          <p:spPr>
            <a:xfrm>
              <a:off x="1154712" y="300081"/>
              <a:ext cx="7272808" cy="57606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kern="2200" spc="600" dirty="0" smtClean="0">
                  <a:solidFill>
                    <a:srgbClr val="FF0000"/>
                  </a:solidFill>
                </a:rPr>
                <a:t>电  场  的  性  质</a:t>
              </a:r>
              <a:endParaRPr lang="zh-CN" altLang="en-US" sz="3200" b="1" kern="2200" spc="600" dirty="0">
                <a:solidFill>
                  <a:srgbClr val="FF0000"/>
                </a:solidFill>
              </a:endParaRPr>
            </a:p>
          </p:txBody>
        </p:sp>
        <p:grpSp>
          <p:nvGrpSpPr>
            <p:cNvPr id="3" name="组合 4"/>
            <p:cNvGrpSpPr/>
            <p:nvPr/>
          </p:nvGrpSpPr>
          <p:grpSpPr>
            <a:xfrm>
              <a:off x="1619672" y="836712"/>
              <a:ext cx="576064" cy="1405441"/>
              <a:chOff x="2483768" y="836712"/>
              <a:chExt cx="576064" cy="1405441"/>
            </a:xfrm>
          </p:grpSpPr>
          <p:sp>
            <p:nvSpPr>
              <p:cNvPr id="6" name="下箭头 5"/>
              <p:cNvSpPr/>
              <p:nvPr/>
            </p:nvSpPr>
            <p:spPr>
              <a:xfrm>
                <a:off x="2483768" y="887988"/>
                <a:ext cx="144016" cy="129614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489669" y="836712"/>
                <a:ext cx="570163" cy="140544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rgbClr val="FF0000"/>
                    </a:solidFill>
                  </a:rPr>
                  <a:t>力的性质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" name="组合 7"/>
            <p:cNvGrpSpPr/>
            <p:nvPr/>
          </p:nvGrpSpPr>
          <p:grpSpPr>
            <a:xfrm>
              <a:off x="6804248" y="799205"/>
              <a:ext cx="626006" cy="1512168"/>
              <a:chOff x="6178242" y="799205"/>
              <a:chExt cx="626006" cy="1512168"/>
            </a:xfrm>
          </p:grpSpPr>
          <p:sp>
            <p:nvSpPr>
              <p:cNvPr id="9" name="下箭头 8"/>
              <p:cNvSpPr/>
              <p:nvPr/>
            </p:nvSpPr>
            <p:spPr>
              <a:xfrm>
                <a:off x="6660232" y="836712"/>
                <a:ext cx="144016" cy="129614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178242" y="799205"/>
                <a:ext cx="553999" cy="151216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rgbClr val="FF0000"/>
                    </a:solidFill>
                  </a:rPr>
                  <a:t>能的性质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8" name="组合 10"/>
            <p:cNvGrpSpPr/>
            <p:nvPr/>
          </p:nvGrpSpPr>
          <p:grpSpPr>
            <a:xfrm>
              <a:off x="323528" y="2016981"/>
              <a:ext cx="3096344" cy="1195995"/>
              <a:chOff x="1115616" y="2016981"/>
              <a:chExt cx="3096344" cy="1195995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115616" y="2132856"/>
                <a:ext cx="3096344" cy="864096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3" name="对象 12"/>
              <p:cNvGraphicFramePr>
                <a:graphicFrameLocks noChangeAspect="1"/>
              </p:cNvGraphicFramePr>
              <p:nvPr/>
            </p:nvGraphicFramePr>
            <p:xfrm>
              <a:off x="1331640" y="2132856"/>
              <a:ext cx="864096" cy="8147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1" name="公式" r:id="rId1" imgW="10668000" imgH="10058400" progId="Equation.3">
                      <p:embed/>
                    </p:oleObj>
                  </mc:Choice>
                  <mc:Fallback>
                    <p:oleObj name="公式" r:id="rId1" imgW="10668000" imgH="10058400" progId="Equation.3">
                      <p:embed/>
                      <p:pic>
                        <p:nvPicPr>
                          <p:cNvPr id="0" name="图片 5120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331640" y="2132856"/>
                            <a:ext cx="864096" cy="814719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" name="对象 13"/>
              <p:cNvGraphicFramePr>
                <a:graphicFrameLocks noChangeAspect="1"/>
              </p:cNvGraphicFramePr>
              <p:nvPr/>
            </p:nvGraphicFramePr>
            <p:xfrm>
              <a:off x="2555776" y="2016981"/>
              <a:ext cx="1503536" cy="11959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2" name="公式" r:id="rId3" imgW="13411200" imgH="10668000" progId="Equation.3">
                      <p:embed/>
                    </p:oleObj>
                  </mc:Choice>
                  <mc:Fallback>
                    <p:oleObj name="公式" r:id="rId3" imgW="13411200" imgH="10668000" progId="Equation.3">
                      <p:embed/>
                      <p:pic>
                        <p:nvPicPr>
                          <p:cNvPr id="0" name="图片 5121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2555776" y="2016981"/>
                            <a:ext cx="1503536" cy="1195995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" name="组合 14"/>
            <p:cNvGrpSpPr/>
            <p:nvPr/>
          </p:nvGrpSpPr>
          <p:grpSpPr>
            <a:xfrm>
              <a:off x="1619672" y="2996952"/>
              <a:ext cx="1055414" cy="1824165"/>
              <a:chOff x="2483768" y="2996952"/>
              <a:chExt cx="1055414" cy="1824165"/>
            </a:xfrm>
          </p:grpSpPr>
          <p:sp>
            <p:nvSpPr>
              <p:cNvPr id="16" name="下箭头 15"/>
              <p:cNvSpPr/>
              <p:nvPr/>
            </p:nvSpPr>
            <p:spPr>
              <a:xfrm>
                <a:off x="2483768" y="2996952"/>
                <a:ext cx="144016" cy="172819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00518" y="3092925"/>
                <a:ext cx="738664" cy="172819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rgbClr val="FF0000"/>
                    </a:solidFill>
                  </a:rPr>
                  <a:t>对放入其中的电荷产生力的作用</a:t>
                </a:r>
                <a:endParaRPr lang="zh-CN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5" name="组合 17"/>
            <p:cNvGrpSpPr/>
            <p:nvPr/>
          </p:nvGrpSpPr>
          <p:grpSpPr>
            <a:xfrm>
              <a:off x="179512" y="4725144"/>
              <a:ext cx="3312368" cy="1152128"/>
              <a:chOff x="1115616" y="4725144"/>
              <a:chExt cx="3312368" cy="1152128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115616" y="4725144"/>
                <a:ext cx="3312368" cy="108012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20" name="对象 19"/>
              <p:cNvGraphicFramePr>
                <a:graphicFrameLocks noChangeAspect="1"/>
              </p:cNvGraphicFramePr>
              <p:nvPr/>
            </p:nvGraphicFramePr>
            <p:xfrm>
              <a:off x="1187624" y="4941168"/>
              <a:ext cx="1404156" cy="5760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3" name="公式" r:id="rId5" imgW="11887200" imgH="4876800" progId="Equation.3">
                      <p:embed/>
                    </p:oleObj>
                  </mc:Choice>
                  <mc:Fallback>
                    <p:oleObj name="公式" r:id="rId5" imgW="11887200" imgH="4876800" progId="Equation.3">
                      <p:embed/>
                      <p:pic>
                        <p:nvPicPr>
                          <p:cNvPr id="0" name="图片 5122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187624" y="4941168"/>
                            <a:ext cx="1404156" cy="57606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对象 20"/>
              <p:cNvGraphicFramePr>
                <a:graphicFrameLocks noChangeAspect="1"/>
              </p:cNvGraphicFramePr>
              <p:nvPr/>
            </p:nvGraphicFramePr>
            <p:xfrm>
              <a:off x="2663280" y="4797152"/>
              <a:ext cx="1590177" cy="10801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4" name="公式" r:id="rId7" imgW="16154400" imgH="10972800" progId="Equation.3">
                      <p:embed/>
                    </p:oleObj>
                  </mc:Choice>
                  <mc:Fallback>
                    <p:oleObj name="公式" r:id="rId7" imgW="16154400" imgH="10972800" progId="Equation.3">
                      <p:embed/>
                      <p:pic>
                        <p:nvPicPr>
                          <p:cNvPr id="0" name="图片 5123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2663280" y="4797152"/>
                            <a:ext cx="1590177" cy="108012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8" name="组合 21"/>
            <p:cNvGrpSpPr/>
            <p:nvPr/>
          </p:nvGrpSpPr>
          <p:grpSpPr>
            <a:xfrm>
              <a:off x="5785081" y="2132856"/>
              <a:ext cx="3107399" cy="883022"/>
              <a:chOff x="5076056" y="2132856"/>
              <a:chExt cx="3107399" cy="88302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5076056" y="2132856"/>
                <a:ext cx="3096344" cy="864096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24" name="对象 23"/>
              <p:cNvGraphicFramePr>
                <a:graphicFrameLocks noChangeAspect="1"/>
              </p:cNvGraphicFramePr>
              <p:nvPr/>
            </p:nvGraphicFramePr>
            <p:xfrm>
              <a:off x="5148064" y="2132856"/>
              <a:ext cx="1288735" cy="8830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5" name="公式" r:id="rId9" imgW="16459200" imgH="11277600" progId="Equation.3">
                      <p:embed/>
                    </p:oleObj>
                  </mc:Choice>
                  <mc:Fallback>
                    <p:oleObj name="公式" r:id="rId9" imgW="16459200" imgH="11277600" progId="Equation.3">
                      <p:embed/>
                      <p:pic>
                        <p:nvPicPr>
                          <p:cNvPr id="0" name="图片 5124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5148064" y="2132856"/>
                            <a:ext cx="1288735" cy="883022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" name="对象 24"/>
              <p:cNvGraphicFramePr>
                <a:graphicFrameLocks noChangeAspect="1"/>
              </p:cNvGraphicFramePr>
              <p:nvPr/>
            </p:nvGraphicFramePr>
            <p:xfrm>
              <a:off x="6599279" y="2132856"/>
              <a:ext cx="1584176" cy="8640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6" name="公式" r:id="rId11" imgW="20116800" imgH="10972800" progId="Equation.3">
                      <p:embed/>
                    </p:oleObj>
                  </mc:Choice>
                  <mc:Fallback>
                    <p:oleObj name="公式" r:id="rId11" imgW="20116800" imgH="10972800" progId="Equation.3">
                      <p:embed/>
                      <p:pic>
                        <p:nvPicPr>
                          <p:cNvPr id="0" name="图片 5125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6599279" y="2132856"/>
                            <a:ext cx="1584176" cy="864096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2" name="组合 25"/>
            <p:cNvGrpSpPr/>
            <p:nvPr/>
          </p:nvGrpSpPr>
          <p:grpSpPr>
            <a:xfrm>
              <a:off x="6660232" y="2996952"/>
              <a:ext cx="792088" cy="1728192"/>
              <a:chOff x="1835696" y="2924944"/>
              <a:chExt cx="792088" cy="1728192"/>
            </a:xfrm>
          </p:grpSpPr>
          <p:sp>
            <p:nvSpPr>
              <p:cNvPr id="27" name="下箭头 26"/>
              <p:cNvSpPr/>
              <p:nvPr/>
            </p:nvSpPr>
            <p:spPr>
              <a:xfrm>
                <a:off x="2483768" y="2924944"/>
                <a:ext cx="144016" cy="172819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835696" y="2924944"/>
                <a:ext cx="738664" cy="172819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rgbClr val="FF0000"/>
                    </a:solidFill>
                  </a:rPr>
                  <a:t>放入其中的电荷具有电势能</a:t>
                </a:r>
                <a:endParaRPr lang="zh-CN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6" name="组合 28"/>
            <p:cNvGrpSpPr/>
            <p:nvPr/>
          </p:nvGrpSpPr>
          <p:grpSpPr>
            <a:xfrm>
              <a:off x="5004048" y="4653136"/>
              <a:ext cx="4046850" cy="1152128"/>
              <a:chOff x="5004048" y="4653136"/>
              <a:chExt cx="4046850" cy="1152128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5004048" y="4725144"/>
                <a:ext cx="4032448" cy="108012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31" name="对象 30"/>
              <p:cNvGraphicFramePr>
                <a:graphicFrameLocks noChangeAspect="1"/>
              </p:cNvGraphicFramePr>
              <p:nvPr/>
            </p:nvGraphicFramePr>
            <p:xfrm>
              <a:off x="5220072" y="4653136"/>
              <a:ext cx="1695929" cy="6501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7" name="公式" r:id="rId13" imgW="18288000" imgH="7010400" progId="Equation.3">
                      <p:embed/>
                    </p:oleObj>
                  </mc:Choice>
                  <mc:Fallback>
                    <p:oleObj name="公式" r:id="rId13" imgW="18288000" imgH="7010400" progId="Equation.3">
                      <p:embed/>
                      <p:pic>
                        <p:nvPicPr>
                          <p:cNvPr id="0" name="图片 5126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5220072" y="4653136"/>
                            <a:ext cx="1695929" cy="650106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" name="对象 31"/>
              <p:cNvGraphicFramePr>
                <a:graphicFrameLocks noChangeAspect="1"/>
              </p:cNvGraphicFramePr>
              <p:nvPr/>
            </p:nvGraphicFramePr>
            <p:xfrm>
              <a:off x="7236296" y="4725144"/>
              <a:ext cx="1814602" cy="5040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8" name="公式" r:id="rId15" imgW="21945600" imgH="6096000" progId="Equation.3">
                      <p:embed/>
                    </p:oleObj>
                  </mc:Choice>
                  <mc:Fallback>
                    <p:oleObj name="公式" r:id="rId15" imgW="21945600" imgH="6096000" progId="Equation.3">
                      <p:embed/>
                      <p:pic>
                        <p:nvPicPr>
                          <p:cNvPr id="0" name="图片 5127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7236296" y="4725144"/>
                            <a:ext cx="1814602" cy="504056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" name="对象 32"/>
              <p:cNvGraphicFramePr>
                <a:graphicFrameLocks noChangeAspect="1"/>
              </p:cNvGraphicFramePr>
              <p:nvPr/>
            </p:nvGraphicFramePr>
            <p:xfrm>
              <a:off x="6084168" y="5229200"/>
              <a:ext cx="1992355" cy="5653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9" name="公式" r:id="rId17" imgW="22555200" imgH="6400800" progId="Equation.3">
                      <p:embed/>
                    </p:oleObj>
                  </mc:Choice>
                  <mc:Fallback>
                    <p:oleObj name="公式" r:id="rId17" imgW="22555200" imgH="6400800" progId="Equation.3">
                      <p:embed/>
                      <p:pic>
                        <p:nvPicPr>
                          <p:cNvPr id="0" name="图片 5128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6084168" y="5229200"/>
                            <a:ext cx="1992355" cy="56539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9" name="组合 33"/>
            <p:cNvGrpSpPr/>
            <p:nvPr/>
          </p:nvGrpSpPr>
          <p:grpSpPr>
            <a:xfrm>
              <a:off x="3491880" y="4725144"/>
              <a:ext cx="1512168" cy="792088"/>
              <a:chOff x="3491880" y="4725144"/>
              <a:chExt cx="1512168" cy="792088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3491880" y="4725144"/>
                <a:ext cx="15121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rgbClr val="FF0000"/>
                    </a:solidFill>
                  </a:rPr>
                  <a:t>移动电荷电场力做功</a:t>
                </a:r>
                <a:endParaRPr lang="zh-CN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左右箭头 35"/>
              <p:cNvSpPr/>
              <p:nvPr/>
            </p:nvSpPr>
            <p:spPr>
              <a:xfrm>
                <a:off x="3491880" y="5301208"/>
                <a:ext cx="1512168" cy="216024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左右箭头 37"/>
            <p:cNvSpPr/>
            <p:nvPr/>
          </p:nvSpPr>
          <p:spPr>
            <a:xfrm>
              <a:off x="3419872" y="2492896"/>
              <a:ext cx="2304256" cy="216024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0" name="对象 39"/>
            <p:cNvGraphicFramePr>
              <a:graphicFrameLocks noChangeAspect="1"/>
            </p:cNvGraphicFramePr>
            <p:nvPr/>
          </p:nvGraphicFramePr>
          <p:xfrm>
            <a:off x="3995936" y="1412776"/>
            <a:ext cx="1300789" cy="1152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公式" r:id="rId19" imgW="10668000" imgH="9448800" progId="Equation.3">
                    <p:embed/>
                  </p:oleObj>
                </mc:Choice>
                <mc:Fallback>
                  <p:oleObj name="公式" r:id="rId19" imgW="10668000" imgH="9448800" progId="Equation.3">
                    <p:embed/>
                    <p:pic>
                      <p:nvPicPr>
                        <p:cNvPr id="0" name="图片 5129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995936" y="1412776"/>
                          <a:ext cx="1300789" cy="115212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" name="TextBox 41"/>
          <p:cNvSpPr txBox="1"/>
          <p:nvPr/>
        </p:nvSpPr>
        <p:spPr>
          <a:xfrm>
            <a:off x="0" y="0"/>
            <a:ext cx="550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小结：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3923928" y="2348880"/>
          <a:ext cx="1224136" cy="428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公式" r:id="rId21" imgW="12192000" imgH="4267200" progId="Equation.3">
                  <p:embed/>
                </p:oleObj>
              </mc:Choice>
              <mc:Fallback>
                <p:oleObj name="公式" r:id="rId21" imgW="12192000" imgH="4267200" progId="Equation.3">
                  <p:embed/>
                  <p:pic>
                    <p:nvPicPr>
                      <p:cNvPr id="0" name="图片 5130"/>
                      <p:cNvPicPr>
                        <a:picLocks noChangeAspect="1"/>
                      </p:cNvPicPr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923928" y="2348880"/>
                        <a:ext cx="1224136" cy="42844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组合 44"/>
          <p:cNvGrpSpPr/>
          <p:nvPr/>
        </p:nvGrpSpPr>
        <p:grpSpPr>
          <a:xfrm>
            <a:off x="428596" y="5072074"/>
            <a:ext cx="8358246" cy="1584907"/>
            <a:chOff x="189652" y="881074"/>
            <a:chExt cx="8358246" cy="1584907"/>
          </a:xfrm>
        </p:grpSpPr>
        <p:sp>
          <p:nvSpPr>
            <p:cNvPr id="46" name="Text Box 3"/>
            <p:cNvSpPr txBox="1">
              <a:spLocks noChangeArrowheads="1"/>
            </p:cNvSpPr>
            <p:nvPr/>
          </p:nvSpPr>
          <p:spPr bwMode="auto">
            <a:xfrm>
              <a:off x="228600" y="881074"/>
              <a:ext cx="6747662" cy="6463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注：电势</a:t>
              </a:r>
              <a:r>
                <a:rPr kumimoji="1"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与</a:t>
              </a:r>
              <a:r>
                <a:rPr kumimoji="1"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电场强度无直接关系</a:t>
              </a:r>
              <a:endParaRPr kumimoji="1"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332528" y="1381140"/>
              <a:ext cx="8072494" cy="5847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E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大处</a:t>
              </a: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φ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不一定高；</a:t>
              </a: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φ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高处</a:t>
              </a: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E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也不一定大 </a:t>
              </a:r>
              <a:endPara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9" name="Text Box 6"/>
            <p:cNvSpPr txBox="1">
              <a:spLocks noChangeArrowheads="1"/>
            </p:cNvSpPr>
            <p:nvPr/>
          </p:nvSpPr>
          <p:spPr bwMode="auto">
            <a:xfrm>
              <a:off x="189652" y="1881206"/>
              <a:ext cx="8358246" cy="5847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E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为零处</a:t>
              </a: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φ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不一定为零，</a:t>
              </a: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φ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为零处</a:t>
              </a:r>
              <a:r>
                <a:rPr kumimoji="1" lang="en-US" altLang="zh-CN" sz="3200" b="1" i="1" dirty="0">
                  <a:latin typeface="黑体" panose="02010609060101010101" pitchFamily="49" charset="-122"/>
                  <a:ea typeface="黑体" panose="02010609060101010101" pitchFamily="49" charset="-122"/>
                </a:rPr>
                <a:t>E</a:t>
              </a:r>
              <a:r>
                <a:rPr kumimoji="1"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不一定为零 </a:t>
              </a:r>
              <a:endPara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536" y="285728"/>
            <a:ext cx="7110711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【</a:t>
            </a:r>
            <a:r>
              <a:rPr kumimoji="1" lang="zh-CN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小结</a:t>
            </a:r>
            <a:r>
              <a:rPr kumimoji="1" lang="en-US" altLang="zh-C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】</a:t>
            </a:r>
            <a:r>
              <a:rPr kumimoji="1"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电场强度的计算方法</a:t>
            </a:r>
            <a:endParaRPr kumimoji="1"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14282" y="1620367"/>
          <a:ext cx="1535455" cy="1094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Equation" r:id="rId1" imgW="15240000" imgH="9753600" progId="">
                  <p:embed/>
                </p:oleObj>
              </mc:Choice>
              <mc:Fallback>
                <p:oleObj name="Equation" r:id="rId1" imgW="15240000" imgH="9753600" progId="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4282" y="1620367"/>
                        <a:ext cx="1535455" cy="10942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85720" y="2915767"/>
          <a:ext cx="1357322" cy="108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11277600" imgH="10363200" progId="">
                  <p:embed/>
                </p:oleObj>
              </mc:Choice>
              <mc:Fallback>
                <p:oleObj name="Equation" r:id="rId3" imgW="11277600" imgH="10363200" progId="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720" y="2915767"/>
                        <a:ext cx="1357322" cy="10847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14282" y="4252442"/>
          <a:ext cx="1571636" cy="1176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5" imgW="11277600" imgH="9753600" progId="">
                  <p:embed/>
                </p:oleObj>
              </mc:Choice>
              <mc:Fallback>
                <p:oleObj name="Equation" r:id="rId5" imgW="11277600" imgH="9753600" progId="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282" y="4252442"/>
                        <a:ext cx="1571636" cy="117682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977155" y="1714488"/>
            <a:ext cx="688112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 dirty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此式适用于</a:t>
            </a:r>
            <a:r>
              <a:rPr kumimoji="1"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点电荷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所产生的电场。</a:t>
            </a:r>
            <a:r>
              <a:rPr kumimoji="1" lang="en-US" altLang="zh-CN" sz="3600" b="1" i="1" dirty="0"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为源电荷</a:t>
            </a:r>
            <a:r>
              <a:rPr kumimoji="1" lang="zh-CN" altLang="en-US" sz="2400" b="1" dirty="0"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kumimoji="1" lang="zh-CN" altLang="en-US" sz="24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60410" y="3022129"/>
            <a:ext cx="703231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 dirty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此式适用于</a:t>
            </a:r>
            <a:r>
              <a:rPr kumimoji="1"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任意电场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r>
              <a:rPr kumimoji="1" lang="en-US" altLang="zh-CN" sz="3600" b="1" i="1" dirty="0"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为试探电荷。</a:t>
            </a:r>
            <a:endParaRPr kumimoji="1" lang="zh-CN" altLang="en-US" sz="36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800462" y="4438179"/>
            <a:ext cx="703231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 dirty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此式适用于</a:t>
            </a:r>
            <a:r>
              <a:rPr kumimoji="1"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匀强电场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r>
              <a:rPr kumimoji="1" lang="en-US" altLang="zh-CN" sz="3600" b="1" i="1" dirty="0"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kumimoji="1" lang="zh-CN" altLang="en-US" sz="3600" b="1" dirty="0">
                <a:latin typeface="Times New Roman" panose="02020603050405020304" pitchFamily="18" charset="0"/>
                <a:ea typeface="楷体_GB2312" pitchFamily="49" charset="-122"/>
              </a:rPr>
              <a:t>为沿电场线的距离。</a:t>
            </a:r>
            <a:endParaRPr kumimoji="1" lang="zh-CN" altLang="en-US" sz="36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5536" y="253092"/>
            <a:ext cx="8280920" cy="4832092"/>
            <a:chOff x="323528" y="332656"/>
            <a:chExt cx="8280920" cy="4832092"/>
          </a:xfrm>
        </p:grpSpPr>
        <p:sp>
          <p:nvSpPr>
            <p:cNvPr id="4" name="TextBox 3"/>
            <p:cNvSpPr txBox="1"/>
            <p:nvPr/>
          </p:nvSpPr>
          <p:spPr>
            <a:xfrm>
              <a:off x="323528" y="332656"/>
              <a:ext cx="8280920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/>
                <a:t>练习：带有等量异号电荷、相距</a:t>
              </a:r>
              <a:r>
                <a:rPr lang="en-US" altLang="zh-CN" sz="2800" b="1" dirty="0" smtClean="0"/>
                <a:t>10cm</a:t>
              </a:r>
              <a:r>
                <a:rPr lang="zh-CN" altLang="en-US" sz="2800" b="1" dirty="0" smtClean="0"/>
                <a:t>的平行板</a:t>
              </a:r>
              <a:r>
                <a:rPr lang="en-US" altLang="zh-CN" sz="2800" b="1" dirty="0" smtClean="0"/>
                <a:t>A</a:t>
              </a:r>
              <a:r>
                <a:rPr lang="zh-CN" altLang="en-US" sz="2800" b="1" dirty="0" smtClean="0"/>
                <a:t>和</a:t>
              </a:r>
              <a:r>
                <a:rPr lang="en-US" altLang="zh-CN" sz="2800" b="1" dirty="0" smtClean="0"/>
                <a:t>B</a:t>
              </a:r>
              <a:r>
                <a:rPr lang="zh-CN" altLang="en-US" sz="2800" b="1" dirty="0" smtClean="0"/>
                <a:t>之间有一个匀强电场，电场强度</a:t>
              </a:r>
              <a:r>
                <a:rPr lang="en-US" altLang="zh-CN" sz="2800" b="1" dirty="0" smtClean="0"/>
                <a:t>E=2×10</a:t>
              </a:r>
              <a:r>
                <a:rPr lang="en-US" altLang="zh-CN" sz="2800" b="1" baseline="30000" dirty="0" smtClean="0"/>
                <a:t>4</a:t>
              </a:r>
              <a:r>
                <a:rPr lang="en-US" altLang="zh-CN" sz="2800" b="1" dirty="0" smtClean="0"/>
                <a:t>V/m</a:t>
              </a:r>
              <a:r>
                <a:rPr lang="zh-CN" altLang="en-US" sz="2800" b="1" dirty="0" smtClean="0"/>
                <a:t>，方向向下。电场中</a:t>
              </a:r>
              <a:r>
                <a:rPr lang="en-US" altLang="zh-CN" sz="2800" b="1" dirty="0" smtClean="0"/>
                <a:t>C</a:t>
              </a:r>
              <a:r>
                <a:rPr lang="zh-CN" altLang="en-US" sz="2800" b="1" dirty="0" smtClean="0"/>
                <a:t>点距</a:t>
              </a:r>
              <a:r>
                <a:rPr lang="en-US" altLang="zh-CN" sz="2800" b="1" dirty="0" smtClean="0"/>
                <a:t>B</a:t>
              </a:r>
              <a:r>
                <a:rPr lang="zh-CN" altLang="en-US" sz="2800" b="1" dirty="0" smtClean="0"/>
                <a:t>板</a:t>
              </a:r>
              <a:r>
                <a:rPr lang="en-US" altLang="zh-CN" sz="2800" b="1" dirty="0" smtClean="0"/>
                <a:t>3cm</a:t>
              </a:r>
              <a:r>
                <a:rPr lang="zh-CN" altLang="en-US" sz="2800" b="1" dirty="0" smtClean="0"/>
                <a:t>，</a:t>
              </a:r>
              <a:r>
                <a:rPr lang="en-US" altLang="zh-CN" sz="2800" b="1" dirty="0" smtClean="0"/>
                <a:t>D</a:t>
              </a:r>
              <a:r>
                <a:rPr lang="zh-CN" altLang="en-US" sz="2800" b="1" dirty="0" smtClean="0"/>
                <a:t>点距</a:t>
              </a:r>
              <a:r>
                <a:rPr lang="en-US" altLang="zh-CN" sz="2800" b="1" dirty="0" smtClean="0"/>
                <a:t>A</a:t>
              </a:r>
              <a:r>
                <a:rPr lang="zh-CN" altLang="en-US" sz="2800" b="1" dirty="0" smtClean="0"/>
                <a:t>板</a:t>
              </a:r>
              <a:r>
                <a:rPr lang="en-US" altLang="zh-CN" sz="2800" b="1" dirty="0" smtClean="0"/>
                <a:t>2cm</a:t>
              </a:r>
              <a:r>
                <a:rPr lang="zh-CN" altLang="en-US" sz="2800" b="1" dirty="0" smtClean="0"/>
                <a:t>。</a:t>
              </a:r>
              <a:endParaRPr lang="en-US" altLang="zh-CN" sz="2800" b="1" dirty="0" smtClean="0"/>
            </a:p>
            <a:p>
              <a:r>
                <a:rPr lang="zh-CN" altLang="en-US" sz="2800" b="1" dirty="0" smtClean="0"/>
                <a:t>（</a:t>
              </a:r>
              <a:r>
                <a:rPr lang="en-US" altLang="zh-CN" sz="2800" b="1" dirty="0" smtClean="0"/>
                <a:t>1</a:t>
              </a:r>
              <a:r>
                <a:rPr lang="zh-CN" altLang="en-US" sz="2800" b="1" dirty="0" smtClean="0"/>
                <a:t>）</a:t>
              </a:r>
              <a:r>
                <a:rPr lang="en-US" altLang="zh-CN" sz="2800" b="1" dirty="0" smtClean="0"/>
                <a:t>C</a:t>
              </a:r>
              <a:r>
                <a:rPr lang="zh-CN" altLang="en-US" sz="2800" b="1" dirty="0" smtClean="0"/>
                <a:t>、</a:t>
              </a:r>
              <a:r>
                <a:rPr lang="en-US" altLang="zh-CN" sz="2800" b="1" dirty="0" smtClean="0"/>
                <a:t>D</a:t>
              </a:r>
              <a:r>
                <a:rPr lang="zh-CN" altLang="en-US" sz="2800" b="1" dirty="0" smtClean="0"/>
                <a:t>两点哪点电势高？两点的电势差</a:t>
              </a:r>
              <a:r>
                <a:rPr lang="en-US" altLang="zh-CN" sz="2800" b="1" dirty="0" smtClean="0"/>
                <a:t>U</a:t>
              </a:r>
              <a:r>
                <a:rPr lang="en-US" altLang="zh-CN" sz="2800" b="1" baseline="-25000" dirty="0" smtClean="0"/>
                <a:t>CD</a:t>
              </a:r>
              <a:r>
                <a:rPr lang="zh-CN" altLang="en-US" sz="2800" b="1" dirty="0" smtClean="0"/>
                <a:t>等于多少？</a:t>
              </a:r>
              <a:endParaRPr lang="en-US" altLang="zh-CN" sz="2800" b="1" dirty="0" smtClean="0"/>
            </a:p>
            <a:p>
              <a:r>
                <a:rPr lang="zh-CN" altLang="en-US" sz="2800" b="1" dirty="0" smtClean="0"/>
                <a:t>（</a:t>
              </a:r>
              <a:r>
                <a:rPr lang="en-US" altLang="zh-CN" sz="2800" b="1" dirty="0" smtClean="0"/>
                <a:t>2</a:t>
              </a:r>
              <a:r>
                <a:rPr lang="zh-CN" altLang="en-US" sz="2800" b="1" dirty="0" smtClean="0"/>
                <a:t>）如果令</a:t>
              </a:r>
              <a:r>
                <a:rPr lang="en-US" altLang="zh-CN" sz="2800" b="1" dirty="0" smtClean="0"/>
                <a:t>B</a:t>
              </a:r>
              <a:r>
                <a:rPr lang="zh-CN" altLang="en-US" sz="2800" b="1" dirty="0" smtClean="0"/>
                <a:t>板接地（即电势      </a:t>
              </a:r>
              <a:r>
                <a:rPr lang="en-US" altLang="zh-CN" sz="2800" b="1" dirty="0" smtClean="0"/>
                <a:t>=0</a:t>
              </a:r>
              <a:r>
                <a:rPr lang="zh-CN" altLang="en-US" sz="2800" b="1" dirty="0" smtClean="0"/>
                <a:t>），则</a:t>
              </a:r>
              <a:r>
                <a:rPr lang="en-US" altLang="zh-CN" sz="2800" b="1" dirty="0" smtClean="0"/>
                <a:t>C</a:t>
              </a:r>
              <a:r>
                <a:rPr lang="zh-CN" altLang="en-US" sz="2800" b="1" dirty="0" smtClean="0"/>
                <a:t>和</a:t>
              </a:r>
              <a:r>
                <a:rPr lang="en-US" altLang="zh-CN" sz="2800" b="1" dirty="0" smtClean="0"/>
                <a:t>D</a:t>
              </a:r>
              <a:r>
                <a:rPr lang="zh-CN" altLang="en-US" sz="2800" b="1" dirty="0" smtClean="0"/>
                <a:t>的电势        和      各是多少？如果令</a:t>
              </a:r>
              <a:r>
                <a:rPr lang="en-US" altLang="zh-CN" sz="2800" b="1" dirty="0" smtClean="0"/>
                <a:t>A</a:t>
              </a:r>
              <a:r>
                <a:rPr lang="zh-CN" altLang="en-US" sz="2800" b="1" dirty="0" smtClean="0"/>
                <a:t>板接地，则        和         各是多少？在这两种情况下，</a:t>
              </a:r>
              <a:r>
                <a:rPr lang="en-US" altLang="zh-CN" sz="2800" b="1" dirty="0" smtClean="0"/>
                <a:t>U</a:t>
              </a:r>
              <a:r>
                <a:rPr lang="en-US" altLang="zh-CN" sz="2800" b="1" baseline="-25000" dirty="0" smtClean="0"/>
                <a:t>CD</a:t>
              </a:r>
              <a:r>
                <a:rPr lang="zh-CN" altLang="en-US" sz="2800" b="1" dirty="0" smtClean="0"/>
                <a:t>相同吗？</a:t>
              </a:r>
              <a:endParaRPr lang="en-US" altLang="zh-CN" sz="2800" b="1" dirty="0" smtClean="0"/>
            </a:p>
            <a:p>
              <a:r>
                <a:rPr lang="zh-CN" altLang="en-US" sz="2800" b="1" dirty="0" smtClean="0"/>
                <a:t>（</a:t>
              </a:r>
              <a:r>
                <a:rPr lang="en-US" altLang="zh-CN" sz="2800" b="1" dirty="0" smtClean="0"/>
                <a:t>3</a:t>
              </a:r>
              <a:r>
                <a:rPr lang="zh-CN" altLang="en-US" sz="2800" b="1" dirty="0" smtClean="0"/>
                <a:t>）一个电子从</a:t>
              </a:r>
              <a:r>
                <a:rPr lang="en-US" altLang="zh-CN" sz="2800" b="1" dirty="0" smtClean="0"/>
                <a:t>C</a:t>
              </a:r>
              <a:r>
                <a:rPr lang="zh-CN" altLang="en-US" sz="2800" b="1" dirty="0" smtClean="0"/>
                <a:t>点移动到</a:t>
              </a:r>
              <a:r>
                <a:rPr lang="en-US" altLang="zh-CN" sz="2800" b="1" dirty="0" smtClean="0"/>
                <a:t>D</a:t>
              </a:r>
              <a:r>
                <a:rPr lang="zh-CN" altLang="en-US" sz="2800" b="1" dirty="0" smtClean="0"/>
                <a:t>点，静电力做多少功？如果使电子先移到</a:t>
              </a:r>
              <a:r>
                <a:rPr lang="en-US" altLang="zh-CN" sz="2800" b="1" dirty="0" smtClean="0"/>
                <a:t>P</a:t>
              </a:r>
              <a:r>
                <a:rPr lang="zh-CN" altLang="en-US" sz="2800" b="1" dirty="0" smtClean="0"/>
                <a:t>点，再移到</a:t>
              </a:r>
              <a:r>
                <a:rPr lang="en-US" altLang="zh-CN" sz="2800" b="1" dirty="0" smtClean="0"/>
                <a:t>D</a:t>
              </a:r>
              <a:r>
                <a:rPr lang="zh-CN" altLang="en-US" sz="2800" b="1" dirty="0" smtClean="0"/>
                <a:t>点，静电力做的功是否会发生变化？</a:t>
              </a:r>
              <a:endParaRPr lang="en-US" altLang="zh-CN" sz="2800" b="1" dirty="0" smtClean="0"/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5148064" y="2554362"/>
            <a:ext cx="374499" cy="4425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69" name="公式" r:id="rId1" imgW="3352800" imgH="3962400" progId="Equation.3">
                    <p:embed/>
                  </p:oleObj>
                </mc:Choice>
                <mc:Fallback>
                  <p:oleObj name="公式" r:id="rId1" imgW="3352800" imgH="3962400" progId="Equation.3">
                    <p:embed/>
                    <p:pic>
                      <p:nvPicPr>
                        <p:cNvPr id="0" name="图片 716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148064" y="2554362"/>
                          <a:ext cx="374499" cy="44259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/>
            <p:cNvGraphicFramePr>
              <a:graphicFrameLocks noChangeAspect="1"/>
            </p:cNvGraphicFramePr>
            <p:nvPr/>
          </p:nvGraphicFramePr>
          <p:xfrm>
            <a:off x="827584" y="2780928"/>
            <a:ext cx="576064" cy="662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0" name="公式" r:id="rId3" imgW="6096000" imgH="7010400" progId="Equation.3">
                    <p:embed/>
                  </p:oleObj>
                </mc:Choice>
                <mc:Fallback>
                  <p:oleObj name="公式" r:id="rId3" imgW="6096000" imgH="7010400" progId="Equation.3">
                    <p:embed/>
                    <p:pic>
                      <p:nvPicPr>
                        <p:cNvPr id="0" name="图片 7169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27584" y="2780928"/>
                          <a:ext cx="576064" cy="6623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1691680" y="2780928"/>
            <a:ext cx="576064" cy="6624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1" name="公式" r:id="rId5" imgW="6096000" imgH="7010400" progId="Equation.3">
                    <p:embed/>
                  </p:oleObj>
                </mc:Choice>
                <mc:Fallback>
                  <p:oleObj name="公式" r:id="rId5" imgW="6096000" imgH="7010400" progId="Equation.3">
                    <p:embed/>
                    <p:pic>
                      <p:nvPicPr>
                        <p:cNvPr id="0" name="图片 717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691680" y="2780928"/>
                          <a:ext cx="576064" cy="66247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6" name="Object 6"/>
            <p:cNvGraphicFramePr>
              <a:graphicFrameLocks noChangeAspect="1"/>
            </p:cNvGraphicFramePr>
            <p:nvPr/>
          </p:nvGraphicFramePr>
          <p:xfrm>
            <a:off x="7236296" y="2780928"/>
            <a:ext cx="504056" cy="579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公式" r:id="rId7" imgW="6096000" imgH="7010400" progId="Equation.3">
                    <p:embed/>
                  </p:oleObj>
                </mc:Choice>
                <mc:Fallback>
                  <p:oleObj name="公式" r:id="rId7" imgW="6096000" imgH="7010400" progId="Equation.3">
                    <p:embed/>
                    <p:pic>
                      <p:nvPicPr>
                        <p:cNvPr id="0" name="图片 717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236296" y="2780928"/>
                          <a:ext cx="504056" cy="57951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7" name="Object 7"/>
            <p:cNvGraphicFramePr>
              <a:graphicFrameLocks noChangeAspect="1"/>
            </p:cNvGraphicFramePr>
            <p:nvPr/>
          </p:nvGraphicFramePr>
          <p:xfrm>
            <a:off x="8100392" y="2852936"/>
            <a:ext cx="487363" cy="560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公式" r:id="rId9" imgW="6096000" imgH="7010400" progId="Equation.3">
                    <p:embed/>
                  </p:oleObj>
                </mc:Choice>
                <mc:Fallback>
                  <p:oleObj name="公式" r:id="rId9" imgW="6096000" imgH="7010400" progId="Equation.3">
                    <p:embed/>
                    <p:pic>
                      <p:nvPicPr>
                        <p:cNvPr id="0" name="图片 717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100392" y="2852936"/>
                          <a:ext cx="487363" cy="56038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" name="组合 30"/>
          <p:cNvGrpSpPr/>
          <p:nvPr/>
        </p:nvGrpSpPr>
        <p:grpSpPr>
          <a:xfrm>
            <a:off x="4857752" y="4803440"/>
            <a:ext cx="4429000" cy="1840270"/>
            <a:chOff x="4895528" y="4725144"/>
            <a:chExt cx="4429000" cy="1840270"/>
          </a:xfrm>
        </p:grpSpPr>
        <p:sp>
          <p:nvSpPr>
            <p:cNvPr id="22" name="TextBox 21"/>
            <p:cNvSpPr txBox="1"/>
            <p:nvPr/>
          </p:nvSpPr>
          <p:spPr>
            <a:xfrm>
              <a:off x="7956376" y="6165304"/>
              <a:ext cx="13681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/>
                <a:t>B</a:t>
              </a:r>
              <a:r>
                <a:rPr lang="zh-CN" altLang="en-US" sz="2000" b="1" dirty="0" smtClean="0"/>
                <a:t>板</a:t>
              </a:r>
              <a:endParaRPr lang="zh-CN" altLang="en-US" sz="2000" b="1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895528" y="4725144"/>
              <a:ext cx="4248472" cy="1664895"/>
              <a:chOff x="4067944" y="4653136"/>
              <a:chExt cx="4248472" cy="1664895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4067944" y="4869160"/>
                <a:ext cx="3024336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067944" y="6263601"/>
                <a:ext cx="3024336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箭头连接符 15"/>
              <p:cNvCxnSpPr/>
              <p:nvPr/>
            </p:nvCxnSpPr>
            <p:spPr>
              <a:xfrm>
                <a:off x="4211960" y="4941168"/>
                <a:ext cx="0" cy="129614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箭头连接符 16"/>
              <p:cNvCxnSpPr/>
              <p:nvPr/>
            </p:nvCxnSpPr>
            <p:spPr>
              <a:xfrm>
                <a:off x="4860032" y="4941168"/>
                <a:ext cx="0" cy="129614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箭头连接符 17"/>
              <p:cNvCxnSpPr/>
              <p:nvPr/>
            </p:nvCxnSpPr>
            <p:spPr>
              <a:xfrm>
                <a:off x="5580112" y="4941168"/>
                <a:ext cx="0" cy="129614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箭头连接符 18"/>
              <p:cNvCxnSpPr/>
              <p:nvPr/>
            </p:nvCxnSpPr>
            <p:spPr>
              <a:xfrm>
                <a:off x="6300192" y="4941168"/>
                <a:ext cx="0" cy="129614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/>
              <p:nvPr/>
            </p:nvCxnSpPr>
            <p:spPr>
              <a:xfrm>
                <a:off x="7020272" y="4941168"/>
                <a:ext cx="0" cy="129614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7092280" y="4653136"/>
                <a:ext cx="12241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A</a:t>
                </a:r>
                <a:r>
                  <a:rPr lang="zh-CN" altLang="en-US" sz="2000" b="1" dirty="0" smtClean="0"/>
                  <a:t>板</a:t>
                </a:r>
                <a:endParaRPr lang="zh-CN" altLang="en-US" sz="2000" b="1" dirty="0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427984" y="5805264"/>
                <a:ext cx="72008" cy="7200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076056" y="5517232"/>
                <a:ext cx="72008" cy="7200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076056" y="5085184"/>
                <a:ext cx="72008" cy="7200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139952" y="5733256"/>
                <a:ext cx="9361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smtClean="0"/>
                  <a:t>P</a:t>
                </a:r>
                <a:endParaRPr lang="zh-CN" altLang="en-US" sz="3200" b="1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148064" y="5292497"/>
                <a:ext cx="12961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smtClean="0"/>
                  <a:t>C</a:t>
                </a:r>
                <a:endParaRPr lang="zh-CN" altLang="en-US" sz="32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148064" y="4797152"/>
                <a:ext cx="16561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smtClean="0"/>
                  <a:t>D</a:t>
                </a:r>
                <a:endParaRPr lang="zh-CN" altLang="en-US" sz="3200" b="1" dirty="0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395536" y="5301208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/>
              <a:t>课后第</a:t>
            </a:r>
            <a:r>
              <a:rPr lang="en-US" altLang="zh-CN" sz="5400" b="1" dirty="0" smtClean="0"/>
              <a:t>2</a:t>
            </a:r>
            <a:r>
              <a:rPr lang="zh-CN" altLang="en-US" sz="5400" b="1" dirty="0" smtClean="0"/>
              <a:t>题</a:t>
            </a:r>
            <a:endParaRPr lang="zh-CN" alt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1810</Words>
  <Application>WPS 演示</Application>
  <PresentationFormat>全屏显示(4:3)</PresentationFormat>
  <Paragraphs>156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27</vt:i4>
      </vt:variant>
      <vt:variant>
        <vt:lpstr>幻灯片标题</vt:lpstr>
      </vt:variant>
      <vt:variant>
        <vt:i4>15</vt:i4>
      </vt:variant>
    </vt:vector>
  </HeadingPairs>
  <TitlesOfParts>
    <vt:vector size="56" baseType="lpstr">
      <vt:lpstr>Arial</vt:lpstr>
      <vt:lpstr>宋体</vt:lpstr>
      <vt:lpstr>Wingdings</vt:lpstr>
      <vt:lpstr>Arial</vt:lpstr>
      <vt:lpstr>黑体</vt:lpstr>
      <vt:lpstr>华文彩云</vt:lpstr>
      <vt:lpstr>微软雅黑</vt:lpstr>
      <vt:lpstr>Times New Roman</vt:lpstr>
      <vt:lpstr>华文琥珀</vt:lpstr>
      <vt:lpstr>楷体_GB2312</vt:lpstr>
      <vt:lpstr>新宋体</vt:lpstr>
      <vt:lpstr>Arial Unicode MS</vt:lpstr>
      <vt:lpstr>Calibri</vt:lpstr>
      <vt:lpstr>Office 主题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cyh</dc:creator>
  <cp:lastModifiedBy>家长帮-帮帮</cp:lastModifiedBy>
  <cp:revision>45</cp:revision>
  <dcterms:created xsi:type="dcterms:W3CDTF">2012-05-30T02:11:00Z</dcterms:created>
  <dcterms:modified xsi:type="dcterms:W3CDTF">2019-08-21T08:50:19Z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