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1"/>
  </p:notesMasterIdLst>
  <p:sldIdLst>
    <p:sldId id="256" r:id="rId3"/>
    <p:sldId id="258" r:id="rId4"/>
    <p:sldId id="304" r:id="rId5"/>
    <p:sldId id="305" r:id="rId6"/>
    <p:sldId id="262" r:id="rId7"/>
    <p:sldId id="263" r:id="rId8"/>
    <p:sldId id="306" r:id="rId9"/>
    <p:sldId id="257" r:id="rId10"/>
    <p:sldId id="260" r:id="rId12"/>
    <p:sldId id="261" r:id="rId13"/>
    <p:sldId id="265" r:id="rId14"/>
    <p:sldId id="286" r:id="rId15"/>
    <p:sldId id="287" r:id="rId16"/>
    <p:sldId id="266" r:id="rId17"/>
    <p:sldId id="288" r:id="rId18"/>
    <p:sldId id="289" r:id="rId19"/>
    <p:sldId id="259" r:id="rId20"/>
    <p:sldId id="274" r:id="rId21"/>
    <p:sldId id="275" r:id="rId22"/>
    <p:sldId id="290" r:id="rId23"/>
    <p:sldId id="291" r:id="rId24"/>
    <p:sldId id="276" r:id="rId25"/>
    <p:sldId id="292" r:id="rId26"/>
    <p:sldId id="293" r:id="rId27"/>
    <p:sldId id="278" r:id="rId28"/>
    <p:sldId id="279" r:id="rId29"/>
    <p:sldId id="294" r:id="rId30"/>
    <p:sldId id="295" r:id="rId31"/>
    <p:sldId id="280" r:id="rId32"/>
    <p:sldId id="281" r:id="rId33"/>
    <p:sldId id="296" r:id="rId34"/>
    <p:sldId id="297" r:id="rId35"/>
    <p:sldId id="298" r:id="rId36"/>
    <p:sldId id="299" r:id="rId37"/>
    <p:sldId id="301" r:id="rId38"/>
    <p:sldId id="302" r:id="rId39"/>
    <p:sldId id="283" r:id="rId4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721"/>
    <p:restoredTop sz="94715"/>
  </p:normalViewPr>
  <p:slideViewPr>
    <p:cSldViewPr snapToGrid="0" snapToObjects="1">
      <p:cViewPr varScale="1">
        <p:scale>
          <a:sx n="65" d="100"/>
          <a:sy n="65" d="100"/>
        </p:scale>
        <p:origin x="-750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3" Type="http://schemas.openxmlformats.org/officeDocument/2006/relationships/tableStyles" Target="tableStyles.xml"/><Relationship Id="rId42" Type="http://schemas.openxmlformats.org/officeDocument/2006/relationships/viewProps" Target="viewProps.xml"/><Relationship Id="rId41" Type="http://schemas.openxmlformats.org/officeDocument/2006/relationships/presProps" Target="presProps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590096-070F-DB44-880A-296043910613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E22145-1973-E446-A456-0E8C0939504A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 smtClean="0"/>
              <a:t>上课之前布置预习任务，</a:t>
            </a:r>
            <a:r>
              <a:rPr kumimoji="1" lang="zh-CN" altLang="en-US" smtClean="0"/>
              <a:t>上课就直接提问，</a:t>
            </a:r>
            <a:r>
              <a:rPr kumimoji="1" lang="zh-CN" altLang="en-US" dirty="0" smtClean="0"/>
              <a:t>测</a:t>
            </a:r>
            <a:r>
              <a:rPr kumimoji="1" lang="zh-CN" altLang="en-US" smtClean="0"/>
              <a:t>不过关留下来</a:t>
            </a:r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22145-1973-E446-A456-0E8C0939504A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看到这里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22145-1973-E446-A456-0E8C0939504A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 smtClean="0"/>
              <a:t>上课之前布置预习任务，</a:t>
            </a:r>
            <a:r>
              <a:rPr kumimoji="1" lang="zh-CN" altLang="en-US" smtClean="0"/>
              <a:t>上课就直接提问，</a:t>
            </a:r>
            <a:r>
              <a:rPr kumimoji="1" lang="zh-CN" altLang="en-US" dirty="0" smtClean="0"/>
              <a:t>测</a:t>
            </a:r>
            <a:r>
              <a:rPr kumimoji="1" lang="zh-CN" altLang="en-US" smtClean="0"/>
              <a:t>不过关留下来</a:t>
            </a:r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22145-1973-E446-A456-0E8C0939504A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 smtClean="0"/>
              <a:t>D</a:t>
            </a:r>
            <a:r>
              <a:rPr kumimoji="1" lang="zh-CN" altLang="en-US" dirty="0" smtClean="0"/>
              <a:t> 其 </a:t>
            </a:r>
            <a:r>
              <a:rPr kumimoji="1" lang="zh-CN" altLang="en-US" smtClean="0"/>
              <a:t>还是 </a:t>
            </a:r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22145-1973-E446-A456-0E8C0939504A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B203E-8D4B-7745-B263-1DB55E89909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3DA09-517B-D44D-B2C5-2151FE9AF06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B203E-8D4B-7745-B263-1DB55E89909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3DA09-517B-D44D-B2C5-2151FE9AF06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B203E-8D4B-7745-B263-1DB55E89909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3DA09-517B-D44D-B2C5-2151FE9AF06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B203E-8D4B-7745-B263-1DB55E89909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3DA09-517B-D44D-B2C5-2151FE9AF06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B203E-8D4B-7745-B263-1DB55E89909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3DA09-517B-D44D-B2C5-2151FE9AF06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B203E-8D4B-7745-B263-1DB55E89909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3DA09-517B-D44D-B2C5-2151FE9AF06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B203E-8D4B-7745-B263-1DB55E89909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3DA09-517B-D44D-B2C5-2151FE9AF06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B203E-8D4B-7745-B263-1DB55E89909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3DA09-517B-D44D-B2C5-2151FE9AF06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B203E-8D4B-7745-B263-1DB55E89909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3DA09-517B-D44D-B2C5-2151FE9AF06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B203E-8D4B-7745-B263-1DB55E89909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3DA09-517B-D44D-B2C5-2151FE9AF06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B203E-8D4B-7745-B263-1DB55E89909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3DA09-517B-D44D-B2C5-2151FE9AF06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3B203E-8D4B-7745-B263-1DB55E89909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3DA09-517B-D44D-B2C5-2151FE9AF06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1" Type="http://schemas.openxmlformats.org/officeDocument/2006/relationships/hyperlink" Target="http://www.xinzheng.org.cn/x/?844/action_spacelist_type_bbs_view_image.html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slide" Target="slide2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slide" Target="slide2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1" Type="http://schemas.openxmlformats.org/officeDocument/2006/relationships/hyperlink" Target="http://www.i3721.com/gz/tbctk/g1/xjcg1ywd1c/200606/226696.html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zh-CN" altLang="en-US" dirty="0" smtClean="0"/>
              <a:t>烛之武退秦师</a:t>
            </a:r>
            <a:endParaRPr kumimoji="1"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387937" y="3509963"/>
            <a:ext cx="2280063" cy="1076840"/>
          </a:xfrm>
        </p:spPr>
        <p:txBody>
          <a:bodyPr>
            <a:normAutofit lnSpcReduction="10000"/>
          </a:bodyPr>
          <a:lstStyle/>
          <a:p>
            <a:pPr algn="l"/>
            <a:r>
              <a:rPr kumimoji="1" lang="zh-CN" altLang="en-US" sz="4000" dirty="0" smtClean="0"/>
              <a:t>                                                                </a:t>
            </a:r>
            <a:r>
              <a:rPr kumimoji="1" lang="en-US" altLang="zh-CN" sz="4000" dirty="0" smtClean="0"/>
              <a:t>《</a:t>
            </a:r>
            <a:r>
              <a:rPr kumimoji="1" lang="zh-CN" altLang="en-US" sz="4000" dirty="0" smtClean="0"/>
              <a:t>左传</a:t>
            </a:r>
            <a:r>
              <a:rPr kumimoji="1" lang="en-US" altLang="zh-CN" sz="4000" dirty="0" smtClean="0"/>
              <a:t>》</a:t>
            </a:r>
            <a:endParaRPr kumimoji="1" lang="zh-CN" alt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273132" y="115889"/>
            <a:ext cx="10071018" cy="12080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4800" b="1">
                <a:latin typeface="Times New Roman" panose="02020603050405020304" charset="0"/>
                <a:ea typeface="华文中宋" charset="-122"/>
              </a:rPr>
              <a:t>我国古代史书有哪几种体例？</a:t>
            </a:r>
            <a:r>
              <a:rPr lang="zh-CN" altLang="en-US" sz="66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charset="0"/>
                <a:ea typeface="华文隶书" charset="-122"/>
              </a:rPr>
              <a:t> </a:t>
            </a:r>
            <a:endParaRPr lang="zh-CN" altLang="en-US" sz="6600" b="1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charset="0"/>
              <a:ea typeface="华文隶书" charset="-122"/>
            </a:endParaRP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166255" y="1484313"/>
            <a:ext cx="11150929" cy="353943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①通史</a:t>
            </a:r>
            <a:r>
              <a:rPr lang="zh-CN" alt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：   不</a:t>
            </a: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间断地记叙自古及今的历史事件，如</a:t>
            </a:r>
            <a:r>
              <a:rPr lang="en-US" altLang="zh-CN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《</a:t>
            </a: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史记</a:t>
            </a:r>
            <a:r>
              <a:rPr lang="en-US" altLang="zh-CN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》</a:t>
            </a: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。</a:t>
            </a:r>
            <a:b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</a:b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②编年体：以年代为线索编排的有关历史事件，如</a:t>
            </a:r>
            <a:r>
              <a:rPr lang="en-US" altLang="zh-CN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《</a:t>
            </a: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左传</a:t>
            </a:r>
            <a:r>
              <a:rPr lang="en-US" altLang="zh-CN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》</a:t>
            </a: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。</a:t>
            </a:r>
            <a:b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</a:b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③国别体：以国家为单位分别记叙的历史，如</a:t>
            </a:r>
            <a:r>
              <a:rPr lang="en-US" altLang="zh-CN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《</a:t>
            </a: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战国策</a:t>
            </a:r>
            <a:r>
              <a:rPr lang="en-US" altLang="zh-CN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》</a:t>
            </a: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。</a:t>
            </a:r>
            <a:b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</a:b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④断代史：记录某一时期或某一朝代的历史，如</a:t>
            </a:r>
            <a:r>
              <a:rPr lang="en-US" altLang="zh-CN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《</a:t>
            </a: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汉书</a:t>
            </a:r>
            <a:r>
              <a:rPr lang="en-US" altLang="zh-CN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》</a:t>
            </a: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。</a:t>
            </a:r>
            <a:b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</a:b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⑤纪事本末体：以事件为主线，将有关专题材料集中在一起，首创于南宋的袁枢，如袁枢的</a:t>
            </a:r>
            <a:r>
              <a:rPr lang="en-US" altLang="zh-CN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《</a:t>
            </a: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通鉴纪事本末</a:t>
            </a:r>
            <a:r>
              <a:rPr lang="en-US" altLang="zh-CN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》</a:t>
            </a: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。</a:t>
            </a:r>
            <a:b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</a:b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⑥纪传体：通过记叙人物活动反映历史事件，如</a:t>
            </a:r>
            <a:r>
              <a:rPr lang="en-US" altLang="zh-CN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《</a:t>
            </a: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史记</a:t>
            </a:r>
            <a:r>
              <a:rPr lang="en-US" altLang="zh-CN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》</a:t>
            </a: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。 </a:t>
            </a:r>
            <a:endParaRPr lang="zh-CN" altLang="en-US" sz="3200" b="1" dirty="0">
              <a:effectLst>
                <a:outerShdw blurRad="38100" dist="38100" dir="2700000" algn="tl">
                  <a:srgbClr val="C0C0C0"/>
                </a:outerShdw>
              </a:effectLst>
              <a:latin typeface="华文中宋" charset="-122"/>
              <a:ea typeface="华文中宋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63138" y="5367647"/>
            <a:ext cx="93696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800" b="1" dirty="0" smtClean="0"/>
              <a:t>我们现在花点时间一起背一下吧～</a:t>
            </a:r>
            <a:endParaRPr kumimoji="1" lang="zh-CN" altLang="en-US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273132" y="115889"/>
            <a:ext cx="10071018" cy="12080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4800" b="1">
                <a:latin typeface="Times New Roman" panose="02020603050405020304" charset="0"/>
                <a:ea typeface="华文中宋" charset="-122"/>
              </a:rPr>
              <a:t>我国古代史书有哪几种体例？</a:t>
            </a:r>
            <a:r>
              <a:rPr lang="zh-CN" altLang="en-US" sz="66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charset="0"/>
                <a:ea typeface="华文隶书" charset="-122"/>
              </a:rPr>
              <a:t> </a:t>
            </a:r>
            <a:endParaRPr lang="zh-CN" altLang="en-US" sz="6600" b="1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charset="0"/>
              <a:ea typeface="华文隶书" charset="-122"/>
            </a:endParaRP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166255" y="1484313"/>
            <a:ext cx="11150929" cy="329320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①通史</a:t>
            </a:r>
            <a:r>
              <a:rPr lang="zh-CN" alt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：   </a:t>
            </a:r>
            <a:endParaRPr lang="en-US" altLang="zh-CN" sz="32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华文中宋" charset="-122"/>
              <a:ea typeface="华文中宋" charset="-122"/>
            </a:endParaRPr>
          </a:p>
          <a:p>
            <a:pPr eaLnBrk="1" hangingPunct="1">
              <a:spcBef>
                <a:spcPct val="50000"/>
              </a:spcBef>
            </a:pPr>
            <a:r>
              <a:rPr lang="zh-CN" alt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②</a:t>
            </a: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编年体</a:t>
            </a:r>
            <a:r>
              <a:rPr lang="zh-CN" alt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：</a:t>
            </a:r>
            <a:b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</a:b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③国别体</a:t>
            </a:r>
            <a:r>
              <a:rPr lang="zh-CN" alt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：</a:t>
            </a:r>
            <a:b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</a:b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④断代史</a:t>
            </a:r>
            <a:r>
              <a:rPr lang="zh-CN" alt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：</a:t>
            </a:r>
            <a:b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</a:b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⑤纪事本末体</a:t>
            </a:r>
            <a:r>
              <a:rPr lang="zh-CN" alt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：</a:t>
            </a:r>
            <a:b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</a:b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⑥纪传体</a:t>
            </a:r>
            <a:r>
              <a:rPr lang="zh-CN" alt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：</a:t>
            </a:r>
            <a:endParaRPr lang="zh-CN" altLang="en-US" sz="3200" b="1" dirty="0">
              <a:effectLst>
                <a:outerShdw blurRad="38100" dist="38100" dir="2700000" algn="tl">
                  <a:srgbClr val="C0C0C0"/>
                </a:outerShdw>
              </a:effectLst>
              <a:latin typeface="华文中宋" charset="-122"/>
              <a:ea typeface="华文中宋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273132" y="115889"/>
            <a:ext cx="10071018" cy="12080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4800" b="1">
                <a:latin typeface="Times New Roman" panose="02020603050405020304" charset="0"/>
                <a:ea typeface="华文中宋" charset="-122"/>
              </a:rPr>
              <a:t>我国古代史书有哪几种体例？</a:t>
            </a:r>
            <a:r>
              <a:rPr lang="zh-CN" altLang="en-US" sz="66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charset="0"/>
                <a:ea typeface="华文隶书" charset="-122"/>
              </a:rPr>
              <a:t> </a:t>
            </a:r>
            <a:endParaRPr lang="zh-CN" altLang="en-US" sz="6600" b="1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charset="0"/>
              <a:ea typeface="华文隶书" charset="-122"/>
            </a:endParaRP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166255" y="1484313"/>
            <a:ext cx="11150929" cy="353943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①通史</a:t>
            </a:r>
            <a:r>
              <a:rPr lang="zh-CN" alt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：   不</a:t>
            </a: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间断地记叙自古及今的历史事件，如</a:t>
            </a:r>
            <a:r>
              <a:rPr lang="en-US" altLang="zh-CN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《</a:t>
            </a: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史记</a:t>
            </a:r>
            <a:r>
              <a:rPr lang="en-US" altLang="zh-CN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》</a:t>
            </a: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。</a:t>
            </a:r>
            <a:b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</a:b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②编年体：以年代为线索编排的有关历史事件，如</a:t>
            </a:r>
            <a:r>
              <a:rPr lang="en-US" altLang="zh-CN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《</a:t>
            </a: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左传</a:t>
            </a:r>
            <a:r>
              <a:rPr lang="en-US" altLang="zh-CN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》</a:t>
            </a: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。</a:t>
            </a:r>
            <a:b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</a:b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③国别体：以国家为单位分别记叙的历史，如</a:t>
            </a:r>
            <a:r>
              <a:rPr lang="en-US" altLang="zh-CN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《</a:t>
            </a: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战国策</a:t>
            </a:r>
            <a:r>
              <a:rPr lang="en-US" altLang="zh-CN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》</a:t>
            </a: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。</a:t>
            </a:r>
            <a:b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</a:b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④断代史：记录某一时期或某一朝代的历史，如</a:t>
            </a:r>
            <a:r>
              <a:rPr lang="en-US" altLang="zh-CN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《</a:t>
            </a: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汉书</a:t>
            </a:r>
            <a:r>
              <a:rPr lang="en-US" altLang="zh-CN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》</a:t>
            </a: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。</a:t>
            </a:r>
            <a:b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</a:b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⑤纪事本末体：以事件为主线，将有关专题材料集中在一起，首创于南宋的袁枢，如袁枢的</a:t>
            </a:r>
            <a:r>
              <a:rPr lang="en-US" altLang="zh-CN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《</a:t>
            </a: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通鉴纪事本末</a:t>
            </a:r>
            <a:r>
              <a:rPr lang="en-US" altLang="zh-CN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》</a:t>
            </a: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。</a:t>
            </a:r>
            <a:b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</a:b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⑥纪传体：通过记叙人物活动反映历史事件，如</a:t>
            </a:r>
            <a:r>
              <a:rPr lang="en-US" altLang="zh-CN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《</a:t>
            </a: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史记</a:t>
            </a:r>
            <a:r>
              <a:rPr lang="en-US" altLang="zh-CN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》</a:t>
            </a: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。 </a:t>
            </a:r>
            <a:endParaRPr lang="zh-CN" altLang="en-US" sz="3200" b="1" dirty="0">
              <a:effectLst>
                <a:outerShdw blurRad="38100" dist="38100" dir="2700000" algn="tl">
                  <a:srgbClr val="C0C0C0"/>
                </a:outerShdw>
              </a:effectLst>
              <a:latin typeface="华文中宋" charset="-122"/>
              <a:ea typeface="华文中宋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368135" y="839140"/>
            <a:ext cx="10937174" cy="555754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</a:ln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 2" panose="05020102010507070707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</a:rPr>
              <a:t>   </a:t>
            </a:r>
            <a:r>
              <a:rPr lang="en-US" altLang="zh-CN" sz="3600" b="1" dirty="0">
                <a:latin typeface="华文中宋" charset="-122"/>
                <a:ea typeface="华文中宋" charset="-122"/>
              </a:rPr>
              <a:t>《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左传</a:t>
            </a:r>
            <a:r>
              <a:rPr lang="en-US" altLang="zh-CN" sz="3600" b="1" dirty="0">
                <a:latin typeface="华文中宋" charset="-122"/>
                <a:ea typeface="华文中宋" charset="-122"/>
              </a:rPr>
              <a:t>》</a:t>
            </a:r>
            <a:r>
              <a:rPr lang="zh-CN" altLang="en-US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又名</a:t>
            </a:r>
            <a:r>
              <a:rPr lang="en-US" altLang="zh-CN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《</a:t>
            </a:r>
            <a:r>
              <a:rPr lang="zh-CN" altLang="en-US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春秋左氏传</a:t>
            </a:r>
            <a:r>
              <a:rPr lang="en-US" altLang="zh-CN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》</a:t>
            </a:r>
            <a:r>
              <a:rPr lang="zh-CN" altLang="en-US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，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是</a:t>
            </a:r>
            <a:r>
              <a:rPr lang="zh-CN" altLang="en-US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我国第一部详细完整的编年体历史著作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，相传是鲁国的史官</a:t>
            </a:r>
            <a:r>
              <a:rPr lang="zh-CN" altLang="en-US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左丘明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所著。</a:t>
            </a:r>
            <a:r>
              <a:rPr lang="en-US" altLang="zh-CN" sz="3600" b="1" dirty="0">
                <a:latin typeface="华文中宋" charset="-122"/>
                <a:ea typeface="华文中宋" charset="-122"/>
              </a:rPr>
              <a:t>《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左传</a:t>
            </a:r>
            <a:r>
              <a:rPr lang="en-US" altLang="zh-CN" sz="3600" b="1" dirty="0">
                <a:latin typeface="华文中宋" charset="-122"/>
                <a:ea typeface="华文中宋" charset="-122"/>
              </a:rPr>
              <a:t>》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是</a:t>
            </a:r>
            <a:r>
              <a:rPr lang="en-US" altLang="zh-CN" sz="3600" b="1" dirty="0">
                <a:latin typeface="华文中宋" charset="-122"/>
                <a:ea typeface="华文中宋" charset="-122"/>
              </a:rPr>
              <a:t>《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春秋左氏传</a:t>
            </a:r>
            <a:r>
              <a:rPr lang="en-US" altLang="zh-CN" sz="3600" b="1" dirty="0">
                <a:latin typeface="华文中宋" charset="-122"/>
                <a:ea typeface="华文中宋" charset="-122"/>
              </a:rPr>
              <a:t>》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的简称，又名</a:t>
            </a:r>
            <a:r>
              <a:rPr lang="en-US" altLang="zh-CN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《</a:t>
            </a:r>
            <a:r>
              <a:rPr lang="zh-CN" altLang="en-US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左氏春秋</a:t>
            </a:r>
            <a:r>
              <a:rPr lang="en-US" altLang="zh-CN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》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。因为</a:t>
            </a:r>
            <a:r>
              <a:rPr lang="en-US" altLang="zh-CN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《</a:t>
            </a:r>
            <a:r>
              <a:rPr lang="zh-CN" altLang="en-US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左传</a:t>
            </a:r>
            <a:r>
              <a:rPr lang="en-US" altLang="zh-CN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》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和</a:t>
            </a:r>
            <a:r>
              <a:rPr lang="en-US" altLang="zh-CN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《</a:t>
            </a:r>
            <a:r>
              <a:rPr lang="zh-CN" altLang="en-US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公羊传</a:t>
            </a:r>
            <a:r>
              <a:rPr lang="en-US" altLang="zh-CN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》《</a:t>
            </a:r>
            <a:r>
              <a:rPr lang="zh-CN" altLang="en-US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谷梁传</a:t>
            </a:r>
            <a:r>
              <a:rPr lang="en-US" altLang="zh-CN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》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都是为解说</a:t>
            </a:r>
            <a:r>
              <a:rPr lang="en-US" altLang="zh-CN" sz="3600" b="1" dirty="0">
                <a:latin typeface="华文中宋" charset="-122"/>
                <a:ea typeface="华文中宋" charset="-122"/>
              </a:rPr>
              <a:t>《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春秋</a:t>
            </a:r>
            <a:r>
              <a:rPr lang="en-US" altLang="zh-CN" sz="3600" b="1" dirty="0">
                <a:latin typeface="华文中宋" charset="-122"/>
                <a:ea typeface="华文中宋" charset="-122"/>
              </a:rPr>
              <a:t>》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而作，所以它们又被称作</a:t>
            </a:r>
            <a:r>
              <a:rPr lang="zh-CN" altLang="en-US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“春秋三传”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。</a:t>
            </a:r>
            <a:endParaRPr lang="zh-CN" altLang="en-US" sz="3600" b="1" dirty="0">
              <a:latin typeface="华文中宋" charset="-122"/>
              <a:ea typeface="华文中宋" charset="-122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3600" b="1" dirty="0">
                <a:solidFill>
                  <a:srgbClr val="0000FF"/>
                </a:solidFill>
                <a:latin typeface="华文中宋" charset="-122"/>
                <a:ea typeface="华文中宋" charset="-122"/>
              </a:rPr>
              <a:t>   </a:t>
            </a:r>
            <a:r>
              <a:rPr lang="en-US" altLang="zh-CN" sz="3600" b="1" dirty="0">
                <a:latin typeface="华文中宋" charset="-122"/>
                <a:ea typeface="华文中宋" charset="-122"/>
              </a:rPr>
              <a:t>《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左传</a:t>
            </a:r>
            <a:r>
              <a:rPr lang="en-US" altLang="zh-CN" sz="3600" b="1" dirty="0">
                <a:latin typeface="华文中宋" charset="-122"/>
                <a:ea typeface="华文中宋" charset="-122"/>
              </a:rPr>
              <a:t>》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主要记载了</a:t>
            </a:r>
            <a:r>
              <a:rPr lang="zh-CN" altLang="en-US" sz="3600" b="1" u="sng" dirty="0">
                <a:latin typeface="华文中宋" charset="-122"/>
                <a:ea typeface="华文中宋" charset="-122"/>
              </a:rPr>
              <a:t>东周前期</a:t>
            </a:r>
            <a:r>
              <a:rPr lang="en-US" altLang="zh-CN" sz="3600" b="1" dirty="0">
                <a:latin typeface="华文中宋" charset="-122"/>
                <a:ea typeface="华文中宋" charset="-122"/>
              </a:rPr>
              <a:t>240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多年各国的</a:t>
            </a:r>
            <a:r>
              <a:rPr lang="zh-CN" altLang="en-US" sz="3600" b="1" u="sng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政治</a:t>
            </a:r>
            <a:r>
              <a:rPr lang="zh-CN" altLang="en-US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、</a:t>
            </a:r>
            <a:r>
              <a:rPr lang="zh-CN" altLang="en-US" sz="3600" b="1" u="sng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经济、军事、外交和文化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方面的一些</a:t>
            </a:r>
            <a:r>
              <a:rPr lang="zh-CN" altLang="en-US" sz="3600" b="1" dirty="0" smtClean="0">
                <a:latin typeface="华文中宋" charset="-122"/>
                <a:ea typeface="华文中宋" charset="-122"/>
              </a:rPr>
              <a:t>事件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，</a:t>
            </a:r>
            <a:r>
              <a:rPr lang="zh-CN" altLang="en-US" sz="3600" b="1" dirty="0" smtClean="0">
                <a:latin typeface="华文中宋" charset="-122"/>
                <a:ea typeface="华文中宋" charset="-122"/>
              </a:rPr>
              <a:t>是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研究我国先秦历史很有价值的文献。</a:t>
            </a:r>
            <a:endParaRPr lang="zh-CN" altLang="en-US" sz="3600" b="1" dirty="0">
              <a:latin typeface="华文中宋" charset="-122"/>
              <a:ea typeface="华文中宋" charset="-122"/>
            </a:endParaRP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1847850" y="0"/>
            <a:ext cx="3887788" cy="762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4400" b="1">
                <a:effectLst>
                  <a:outerShdw blurRad="38100" dist="38100" dir="2700000" algn="tl">
                    <a:srgbClr val="C0C0C0"/>
                  </a:outerShdw>
                </a:effectLst>
                <a:ea typeface="华文彩云" charset="0"/>
              </a:rPr>
              <a:t>关于</a:t>
            </a:r>
            <a:r>
              <a:rPr lang="en-US" altLang="zh-CN" sz="4400" b="1">
                <a:effectLst>
                  <a:outerShdw blurRad="38100" dist="38100" dir="2700000" algn="tl">
                    <a:srgbClr val="C0C0C0"/>
                  </a:outerShdw>
                </a:effectLst>
                <a:ea typeface="华文彩云" charset="0"/>
              </a:rPr>
              <a:t>《</a:t>
            </a:r>
            <a:r>
              <a:rPr lang="zh-CN" altLang="en-US" sz="4400" b="1">
                <a:effectLst>
                  <a:outerShdw blurRad="38100" dist="38100" dir="2700000" algn="tl">
                    <a:srgbClr val="C0C0C0"/>
                  </a:outerShdw>
                </a:effectLst>
                <a:ea typeface="华文彩云" charset="0"/>
              </a:rPr>
              <a:t>左传</a:t>
            </a:r>
            <a:r>
              <a:rPr lang="en-US" altLang="zh-CN" sz="4400" b="1">
                <a:effectLst>
                  <a:outerShdw blurRad="38100" dist="38100" dir="2700000" algn="tl">
                    <a:srgbClr val="C0C0C0"/>
                  </a:outerShdw>
                </a:effectLst>
                <a:ea typeface="华文彩云" charset="0"/>
              </a:rPr>
              <a:t>》</a:t>
            </a:r>
            <a:endParaRPr lang="en-US" altLang="zh-CN" sz="4400" b="1">
              <a:effectLst>
                <a:outerShdw blurRad="38100" dist="38100" dir="2700000" algn="tl">
                  <a:srgbClr val="C0C0C0"/>
                </a:outerShdw>
              </a:effectLst>
              <a:ea typeface="华文彩云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368135" y="839140"/>
            <a:ext cx="10937174" cy="555754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</a:ln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 2" panose="05020102010507070707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</a:rPr>
              <a:t>   </a:t>
            </a:r>
            <a:r>
              <a:rPr lang="en-US" altLang="zh-CN" sz="3600" b="1" dirty="0">
                <a:latin typeface="华文中宋" charset="-122"/>
                <a:ea typeface="华文中宋" charset="-122"/>
              </a:rPr>
              <a:t>《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左传</a:t>
            </a:r>
            <a:r>
              <a:rPr lang="en-US" altLang="zh-CN" sz="3600" b="1" dirty="0">
                <a:latin typeface="华文中宋" charset="-122"/>
                <a:ea typeface="华文中宋" charset="-122"/>
              </a:rPr>
              <a:t>》</a:t>
            </a:r>
            <a:r>
              <a:rPr lang="zh-CN" altLang="en-US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又名</a:t>
            </a:r>
            <a:r>
              <a:rPr lang="en-US" altLang="zh-CN" sz="3600" b="1" dirty="0">
                <a:solidFill>
                  <a:schemeClr val="bg1"/>
                </a:solidFill>
                <a:latin typeface="华文中宋" charset="-122"/>
                <a:ea typeface="华文中宋" charset="-122"/>
              </a:rPr>
              <a:t>《</a:t>
            </a:r>
            <a:r>
              <a:rPr lang="zh-CN" altLang="en-US" sz="3600" b="1" dirty="0">
                <a:solidFill>
                  <a:schemeClr val="bg1"/>
                </a:solidFill>
                <a:latin typeface="华文中宋" charset="-122"/>
                <a:ea typeface="华文中宋" charset="-122"/>
              </a:rPr>
              <a:t>春秋左氏传</a:t>
            </a:r>
            <a:r>
              <a:rPr lang="en-US" altLang="zh-CN" sz="3600" b="1" dirty="0">
                <a:solidFill>
                  <a:schemeClr val="bg1"/>
                </a:solidFill>
                <a:latin typeface="华文中宋" charset="-122"/>
                <a:ea typeface="华文中宋" charset="-122"/>
              </a:rPr>
              <a:t>》</a:t>
            </a:r>
            <a:r>
              <a:rPr lang="zh-CN" altLang="en-US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，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是</a:t>
            </a:r>
            <a:r>
              <a:rPr lang="zh-CN" altLang="en-US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我国第一部详细完整的</a:t>
            </a:r>
            <a:r>
              <a:rPr lang="zh-CN" altLang="en-US" sz="3600" b="1" dirty="0">
                <a:solidFill>
                  <a:schemeClr val="bg1"/>
                </a:solidFill>
                <a:latin typeface="华文中宋" charset="-122"/>
                <a:ea typeface="华文中宋" charset="-122"/>
              </a:rPr>
              <a:t>编年体</a:t>
            </a:r>
            <a:r>
              <a:rPr lang="zh-CN" altLang="en-US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历史著作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，相传是鲁国的史官</a:t>
            </a:r>
            <a:r>
              <a:rPr lang="zh-CN" altLang="en-US" sz="3600" b="1" dirty="0">
                <a:solidFill>
                  <a:schemeClr val="bg1"/>
                </a:solidFill>
                <a:latin typeface="华文中宋" charset="-122"/>
                <a:ea typeface="华文中宋" charset="-122"/>
              </a:rPr>
              <a:t>左丘明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所著。</a:t>
            </a:r>
            <a:r>
              <a:rPr lang="en-US" altLang="zh-CN" sz="3600" b="1" dirty="0">
                <a:latin typeface="华文中宋" charset="-122"/>
                <a:ea typeface="华文中宋" charset="-122"/>
              </a:rPr>
              <a:t>《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左传</a:t>
            </a:r>
            <a:r>
              <a:rPr lang="en-US" altLang="zh-CN" sz="3600" b="1" dirty="0">
                <a:latin typeface="华文中宋" charset="-122"/>
                <a:ea typeface="华文中宋" charset="-122"/>
              </a:rPr>
              <a:t>》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是</a:t>
            </a:r>
            <a:r>
              <a:rPr lang="en-US" altLang="zh-CN" sz="3600" b="1" dirty="0">
                <a:latin typeface="华文中宋" charset="-122"/>
                <a:ea typeface="华文中宋" charset="-122"/>
              </a:rPr>
              <a:t>《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春秋左氏传</a:t>
            </a:r>
            <a:r>
              <a:rPr lang="en-US" altLang="zh-CN" sz="3600" b="1" dirty="0">
                <a:latin typeface="华文中宋" charset="-122"/>
                <a:ea typeface="华文中宋" charset="-122"/>
              </a:rPr>
              <a:t>》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的简称，又名</a:t>
            </a:r>
            <a:r>
              <a:rPr lang="en-US" altLang="zh-CN" sz="3600" b="1" dirty="0">
                <a:solidFill>
                  <a:schemeClr val="bg1"/>
                </a:solidFill>
                <a:latin typeface="华文中宋" charset="-122"/>
                <a:ea typeface="华文中宋" charset="-122"/>
              </a:rPr>
              <a:t>《</a:t>
            </a:r>
            <a:r>
              <a:rPr lang="zh-CN" altLang="en-US" sz="3600" b="1" dirty="0">
                <a:solidFill>
                  <a:schemeClr val="bg1"/>
                </a:solidFill>
                <a:latin typeface="华文中宋" charset="-122"/>
                <a:ea typeface="华文中宋" charset="-122"/>
              </a:rPr>
              <a:t>左氏春秋</a:t>
            </a:r>
            <a:r>
              <a:rPr lang="en-US" altLang="zh-CN" sz="3600" b="1" dirty="0">
                <a:solidFill>
                  <a:schemeClr val="bg1"/>
                </a:solidFill>
                <a:latin typeface="华文中宋" charset="-122"/>
                <a:ea typeface="华文中宋" charset="-122"/>
              </a:rPr>
              <a:t>》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。因为</a:t>
            </a:r>
            <a:r>
              <a:rPr lang="en-US" altLang="zh-CN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《</a:t>
            </a:r>
            <a:r>
              <a:rPr lang="zh-CN" altLang="en-US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左传</a:t>
            </a:r>
            <a:r>
              <a:rPr lang="en-US" altLang="zh-CN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》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和</a:t>
            </a:r>
            <a:r>
              <a:rPr lang="en-US" altLang="zh-CN" sz="3600" b="1" dirty="0">
                <a:solidFill>
                  <a:schemeClr val="bg1"/>
                </a:solidFill>
                <a:latin typeface="华文中宋" charset="-122"/>
                <a:ea typeface="华文中宋" charset="-122"/>
              </a:rPr>
              <a:t>《</a:t>
            </a:r>
            <a:r>
              <a:rPr lang="zh-CN" altLang="en-US" sz="3600" b="1" dirty="0">
                <a:solidFill>
                  <a:schemeClr val="bg1"/>
                </a:solidFill>
                <a:latin typeface="华文中宋" charset="-122"/>
                <a:ea typeface="华文中宋" charset="-122"/>
              </a:rPr>
              <a:t>公羊传</a:t>
            </a:r>
            <a:r>
              <a:rPr lang="en-US" altLang="zh-CN" sz="3600" b="1" dirty="0">
                <a:solidFill>
                  <a:schemeClr val="bg1"/>
                </a:solidFill>
                <a:latin typeface="华文中宋" charset="-122"/>
                <a:ea typeface="华文中宋" charset="-122"/>
              </a:rPr>
              <a:t>》《</a:t>
            </a:r>
            <a:r>
              <a:rPr lang="zh-CN" altLang="en-US" sz="3600" b="1" dirty="0">
                <a:solidFill>
                  <a:schemeClr val="bg1"/>
                </a:solidFill>
                <a:latin typeface="华文中宋" charset="-122"/>
                <a:ea typeface="华文中宋" charset="-122"/>
              </a:rPr>
              <a:t>谷梁传</a:t>
            </a:r>
            <a:r>
              <a:rPr lang="en-US" altLang="zh-CN" sz="3600" b="1" dirty="0">
                <a:solidFill>
                  <a:schemeClr val="bg1"/>
                </a:solidFill>
                <a:latin typeface="华文中宋" charset="-122"/>
                <a:ea typeface="华文中宋" charset="-122"/>
              </a:rPr>
              <a:t>》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都是为解说</a:t>
            </a:r>
            <a:r>
              <a:rPr lang="en-US" altLang="zh-CN" sz="3600" b="1" dirty="0">
                <a:latin typeface="华文中宋" charset="-122"/>
                <a:ea typeface="华文中宋" charset="-122"/>
              </a:rPr>
              <a:t>《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春秋</a:t>
            </a:r>
            <a:r>
              <a:rPr lang="en-US" altLang="zh-CN" sz="3600" b="1" dirty="0">
                <a:latin typeface="华文中宋" charset="-122"/>
                <a:ea typeface="华文中宋" charset="-122"/>
              </a:rPr>
              <a:t>》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而作，所以它们又被称作</a:t>
            </a:r>
            <a:r>
              <a:rPr lang="zh-CN" altLang="en-US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“春秋三传”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。</a:t>
            </a:r>
            <a:endParaRPr lang="zh-CN" altLang="en-US" sz="3600" b="1" dirty="0">
              <a:latin typeface="华文中宋" charset="-122"/>
              <a:ea typeface="华文中宋" charset="-122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3600" b="1" dirty="0">
                <a:solidFill>
                  <a:srgbClr val="0000FF"/>
                </a:solidFill>
                <a:latin typeface="华文中宋" charset="-122"/>
                <a:ea typeface="华文中宋" charset="-122"/>
              </a:rPr>
              <a:t>   </a:t>
            </a:r>
            <a:r>
              <a:rPr lang="en-US" altLang="zh-CN" sz="3600" b="1" dirty="0">
                <a:latin typeface="华文中宋" charset="-122"/>
                <a:ea typeface="华文中宋" charset="-122"/>
              </a:rPr>
              <a:t>《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左传</a:t>
            </a:r>
            <a:r>
              <a:rPr lang="en-US" altLang="zh-CN" sz="3600" b="1" dirty="0">
                <a:latin typeface="华文中宋" charset="-122"/>
                <a:ea typeface="华文中宋" charset="-122"/>
              </a:rPr>
              <a:t>》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主要记载了</a:t>
            </a:r>
            <a:r>
              <a:rPr lang="zh-CN" altLang="en-US" sz="3600" b="1" u="sng" dirty="0">
                <a:latin typeface="华文中宋" charset="-122"/>
                <a:ea typeface="华文中宋" charset="-122"/>
              </a:rPr>
              <a:t>东周前期</a:t>
            </a:r>
            <a:r>
              <a:rPr lang="en-US" altLang="zh-CN" sz="3600" b="1" dirty="0">
                <a:latin typeface="华文中宋" charset="-122"/>
                <a:ea typeface="华文中宋" charset="-122"/>
              </a:rPr>
              <a:t>240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多年各国的</a:t>
            </a:r>
            <a:r>
              <a:rPr lang="zh-CN" altLang="en-US" sz="3600" b="1" u="sng" dirty="0">
                <a:solidFill>
                  <a:schemeClr val="bg1"/>
                </a:solidFill>
                <a:latin typeface="华文中宋" charset="-122"/>
                <a:ea typeface="华文中宋" charset="-122"/>
              </a:rPr>
              <a:t>政治</a:t>
            </a:r>
            <a:r>
              <a:rPr lang="zh-CN" altLang="en-US" sz="3600" b="1" dirty="0">
                <a:solidFill>
                  <a:schemeClr val="bg1"/>
                </a:solidFill>
                <a:latin typeface="华文中宋" charset="-122"/>
                <a:ea typeface="华文中宋" charset="-122"/>
              </a:rPr>
              <a:t>、</a:t>
            </a:r>
            <a:r>
              <a:rPr lang="zh-CN" altLang="en-US" sz="3600" b="1" u="sng" dirty="0">
                <a:solidFill>
                  <a:schemeClr val="bg1"/>
                </a:solidFill>
                <a:latin typeface="华文中宋" charset="-122"/>
                <a:ea typeface="华文中宋" charset="-122"/>
              </a:rPr>
              <a:t>经济、军事、外交和文化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方面的一些</a:t>
            </a:r>
            <a:r>
              <a:rPr lang="zh-CN" altLang="en-US" sz="3600" b="1" dirty="0" smtClean="0">
                <a:latin typeface="华文中宋" charset="-122"/>
                <a:ea typeface="华文中宋" charset="-122"/>
              </a:rPr>
              <a:t>事件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，</a:t>
            </a:r>
            <a:r>
              <a:rPr lang="zh-CN" altLang="en-US" sz="3600" b="1" dirty="0" smtClean="0">
                <a:latin typeface="华文中宋" charset="-122"/>
                <a:ea typeface="华文中宋" charset="-122"/>
              </a:rPr>
              <a:t>是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研究我国先秦历史很有价值的文献。</a:t>
            </a:r>
            <a:endParaRPr lang="zh-CN" altLang="en-US" sz="3600" b="1" dirty="0">
              <a:latin typeface="华文中宋" charset="-122"/>
              <a:ea typeface="华文中宋" charset="-122"/>
            </a:endParaRP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1847850" y="0"/>
            <a:ext cx="3887788" cy="762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4400" b="1">
                <a:effectLst>
                  <a:outerShdw blurRad="38100" dist="38100" dir="2700000" algn="tl">
                    <a:srgbClr val="C0C0C0"/>
                  </a:outerShdw>
                </a:effectLst>
                <a:ea typeface="华文彩云" charset="0"/>
              </a:rPr>
              <a:t>关于</a:t>
            </a:r>
            <a:r>
              <a:rPr lang="en-US" altLang="zh-CN" sz="4400" b="1">
                <a:effectLst>
                  <a:outerShdw blurRad="38100" dist="38100" dir="2700000" algn="tl">
                    <a:srgbClr val="C0C0C0"/>
                  </a:outerShdw>
                </a:effectLst>
                <a:ea typeface="华文彩云" charset="0"/>
              </a:rPr>
              <a:t>《</a:t>
            </a:r>
            <a:r>
              <a:rPr lang="zh-CN" altLang="en-US" sz="4400" b="1">
                <a:effectLst>
                  <a:outerShdw blurRad="38100" dist="38100" dir="2700000" algn="tl">
                    <a:srgbClr val="C0C0C0"/>
                  </a:outerShdw>
                </a:effectLst>
                <a:ea typeface="华文彩云" charset="0"/>
              </a:rPr>
              <a:t>左传</a:t>
            </a:r>
            <a:r>
              <a:rPr lang="en-US" altLang="zh-CN" sz="4400" b="1">
                <a:effectLst>
                  <a:outerShdw blurRad="38100" dist="38100" dir="2700000" algn="tl">
                    <a:srgbClr val="C0C0C0"/>
                  </a:outerShdw>
                </a:effectLst>
                <a:ea typeface="华文彩云" charset="0"/>
              </a:rPr>
              <a:t>》</a:t>
            </a:r>
            <a:endParaRPr lang="en-US" altLang="zh-CN" sz="4400" b="1">
              <a:effectLst>
                <a:outerShdw blurRad="38100" dist="38100" dir="2700000" algn="tl">
                  <a:srgbClr val="C0C0C0"/>
                </a:outerShdw>
              </a:effectLst>
              <a:ea typeface="华文彩云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368135" y="839140"/>
            <a:ext cx="10937174" cy="555754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</a:ln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 2" panose="05020102010507070707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</a:rPr>
              <a:t>   </a:t>
            </a:r>
            <a:r>
              <a:rPr lang="en-US" altLang="zh-CN" sz="3600" b="1" dirty="0">
                <a:latin typeface="华文中宋" charset="-122"/>
                <a:ea typeface="华文中宋" charset="-122"/>
              </a:rPr>
              <a:t>《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左传</a:t>
            </a:r>
            <a:r>
              <a:rPr lang="en-US" altLang="zh-CN" sz="3600" b="1" dirty="0">
                <a:latin typeface="华文中宋" charset="-122"/>
                <a:ea typeface="华文中宋" charset="-122"/>
              </a:rPr>
              <a:t>》</a:t>
            </a:r>
            <a:r>
              <a:rPr lang="zh-CN" altLang="en-US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又名</a:t>
            </a:r>
            <a:r>
              <a:rPr lang="en-US" altLang="zh-CN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《</a:t>
            </a:r>
            <a:r>
              <a:rPr lang="zh-CN" altLang="en-US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春秋左氏传</a:t>
            </a:r>
            <a:r>
              <a:rPr lang="en-US" altLang="zh-CN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》</a:t>
            </a:r>
            <a:r>
              <a:rPr lang="zh-CN" altLang="en-US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，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是</a:t>
            </a:r>
            <a:r>
              <a:rPr lang="zh-CN" altLang="en-US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我国第一部详细完整的编年体历史著作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，相传是鲁国的史官</a:t>
            </a:r>
            <a:r>
              <a:rPr lang="zh-CN" altLang="en-US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左丘明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所著。</a:t>
            </a:r>
            <a:r>
              <a:rPr lang="en-US" altLang="zh-CN" sz="3600" b="1" dirty="0">
                <a:latin typeface="华文中宋" charset="-122"/>
                <a:ea typeface="华文中宋" charset="-122"/>
              </a:rPr>
              <a:t>《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左传</a:t>
            </a:r>
            <a:r>
              <a:rPr lang="en-US" altLang="zh-CN" sz="3600" b="1" dirty="0">
                <a:latin typeface="华文中宋" charset="-122"/>
                <a:ea typeface="华文中宋" charset="-122"/>
              </a:rPr>
              <a:t>》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是</a:t>
            </a:r>
            <a:r>
              <a:rPr lang="en-US" altLang="zh-CN" sz="3600" b="1" dirty="0">
                <a:latin typeface="华文中宋" charset="-122"/>
                <a:ea typeface="华文中宋" charset="-122"/>
              </a:rPr>
              <a:t>《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春秋左氏传</a:t>
            </a:r>
            <a:r>
              <a:rPr lang="en-US" altLang="zh-CN" sz="3600" b="1" dirty="0">
                <a:latin typeface="华文中宋" charset="-122"/>
                <a:ea typeface="华文中宋" charset="-122"/>
              </a:rPr>
              <a:t>》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的简称，又名</a:t>
            </a:r>
            <a:r>
              <a:rPr lang="en-US" altLang="zh-CN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《</a:t>
            </a:r>
            <a:r>
              <a:rPr lang="zh-CN" altLang="en-US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左氏春秋</a:t>
            </a:r>
            <a:r>
              <a:rPr lang="en-US" altLang="zh-CN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》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。因为</a:t>
            </a:r>
            <a:r>
              <a:rPr lang="en-US" altLang="zh-CN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《</a:t>
            </a:r>
            <a:r>
              <a:rPr lang="zh-CN" altLang="en-US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左传</a:t>
            </a:r>
            <a:r>
              <a:rPr lang="en-US" altLang="zh-CN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》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和</a:t>
            </a:r>
            <a:r>
              <a:rPr lang="en-US" altLang="zh-CN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《</a:t>
            </a:r>
            <a:r>
              <a:rPr lang="zh-CN" altLang="en-US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公羊传</a:t>
            </a:r>
            <a:r>
              <a:rPr lang="en-US" altLang="zh-CN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》《</a:t>
            </a:r>
            <a:r>
              <a:rPr lang="zh-CN" altLang="en-US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谷梁传</a:t>
            </a:r>
            <a:r>
              <a:rPr lang="en-US" altLang="zh-CN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》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都是为解说</a:t>
            </a:r>
            <a:r>
              <a:rPr lang="en-US" altLang="zh-CN" sz="3600" b="1" dirty="0">
                <a:latin typeface="华文中宋" charset="-122"/>
                <a:ea typeface="华文中宋" charset="-122"/>
              </a:rPr>
              <a:t>《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春秋</a:t>
            </a:r>
            <a:r>
              <a:rPr lang="en-US" altLang="zh-CN" sz="3600" b="1" dirty="0">
                <a:latin typeface="华文中宋" charset="-122"/>
                <a:ea typeface="华文中宋" charset="-122"/>
              </a:rPr>
              <a:t>》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而作，所以它们又被称作</a:t>
            </a:r>
            <a:r>
              <a:rPr lang="zh-CN" altLang="en-US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“春秋三传”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。</a:t>
            </a:r>
            <a:endParaRPr lang="zh-CN" altLang="en-US" sz="3600" b="1" dirty="0">
              <a:latin typeface="华文中宋" charset="-122"/>
              <a:ea typeface="华文中宋" charset="-122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3600" b="1" dirty="0">
                <a:solidFill>
                  <a:srgbClr val="0000FF"/>
                </a:solidFill>
                <a:latin typeface="华文中宋" charset="-122"/>
                <a:ea typeface="华文中宋" charset="-122"/>
              </a:rPr>
              <a:t>   </a:t>
            </a:r>
            <a:r>
              <a:rPr lang="en-US" altLang="zh-CN" sz="3600" b="1" dirty="0">
                <a:latin typeface="华文中宋" charset="-122"/>
                <a:ea typeface="华文中宋" charset="-122"/>
              </a:rPr>
              <a:t>《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左传</a:t>
            </a:r>
            <a:r>
              <a:rPr lang="en-US" altLang="zh-CN" sz="3600" b="1" dirty="0">
                <a:latin typeface="华文中宋" charset="-122"/>
                <a:ea typeface="华文中宋" charset="-122"/>
              </a:rPr>
              <a:t>》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主要记载了</a:t>
            </a:r>
            <a:r>
              <a:rPr lang="zh-CN" altLang="en-US" sz="3600" b="1" u="sng" dirty="0">
                <a:latin typeface="华文中宋" charset="-122"/>
                <a:ea typeface="华文中宋" charset="-122"/>
              </a:rPr>
              <a:t>东周前期</a:t>
            </a:r>
            <a:r>
              <a:rPr lang="en-US" altLang="zh-CN" sz="3600" b="1" dirty="0">
                <a:latin typeface="华文中宋" charset="-122"/>
                <a:ea typeface="华文中宋" charset="-122"/>
              </a:rPr>
              <a:t>240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多年各国的</a:t>
            </a:r>
            <a:r>
              <a:rPr lang="zh-CN" altLang="en-US" sz="3600" b="1" u="sng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政治</a:t>
            </a:r>
            <a:r>
              <a:rPr lang="zh-CN" altLang="en-US" sz="36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、</a:t>
            </a:r>
            <a:r>
              <a:rPr lang="zh-CN" altLang="en-US" sz="3600" b="1" u="sng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经济、军事、外交和文化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方面的一些</a:t>
            </a:r>
            <a:r>
              <a:rPr lang="zh-CN" altLang="en-US" sz="3600" b="1" dirty="0" smtClean="0">
                <a:latin typeface="华文中宋" charset="-122"/>
                <a:ea typeface="华文中宋" charset="-122"/>
              </a:rPr>
              <a:t>事件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，</a:t>
            </a:r>
            <a:r>
              <a:rPr lang="zh-CN" altLang="en-US" sz="3600" b="1" dirty="0" smtClean="0">
                <a:latin typeface="华文中宋" charset="-122"/>
                <a:ea typeface="华文中宋" charset="-122"/>
              </a:rPr>
              <a:t>是</a:t>
            </a:r>
            <a:r>
              <a:rPr lang="zh-CN" altLang="en-US" sz="3600" b="1" dirty="0">
                <a:latin typeface="华文中宋" charset="-122"/>
                <a:ea typeface="华文中宋" charset="-122"/>
              </a:rPr>
              <a:t>研究我国先秦历史很有价值的文献。</a:t>
            </a:r>
            <a:endParaRPr lang="zh-CN" altLang="en-US" sz="3600" b="1" dirty="0">
              <a:latin typeface="华文中宋" charset="-122"/>
              <a:ea typeface="华文中宋" charset="-122"/>
            </a:endParaRP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1847850" y="0"/>
            <a:ext cx="3887788" cy="762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4400" b="1">
                <a:effectLst>
                  <a:outerShdw blurRad="38100" dist="38100" dir="2700000" algn="tl">
                    <a:srgbClr val="C0C0C0"/>
                  </a:outerShdw>
                </a:effectLst>
                <a:ea typeface="华文彩云" charset="0"/>
              </a:rPr>
              <a:t>关于</a:t>
            </a:r>
            <a:r>
              <a:rPr lang="en-US" altLang="zh-CN" sz="4400" b="1">
                <a:effectLst>
                  <a:outerShdw blurRad="38100" dist="38100" dir="2700000" algn="tl">
                    <a:srgbClr val="C0C0C0"/>
                  </a:outerShdw>
                </a:effectLst>
                <a:ea typeface="华文彩云" charset="0"/>
              </a:rPr>
              <a:t>《</a:t>
            </a:r>
            <a:r>
              <a:rPr lang="zh-CN" altLang="en-US" sz="4400" b="1">
                <a:effectLst>
                  <a:outerShdw blurRad="38100" dist="38100" dir="2700000" algn="tl">
                    <a:srgbClr val="C0C0C0"/>
                  </a:outerShdw>
                </a:effectLst>
                <a:ea typeface="华文彩云" charset="0"/>
              </a:rPr>
              <a:t>左传</a:t>
            </a:r>
            <a:r>
              <a:rPr lang="en-US" altLang="zh-CN" sz="4400" b="1">
                <a:effectLst>
                  <a:outerShdw blurRad="38100" dist="38100" dir="2700000" algn="tl">
                    <a:srgbClr val="C0C0C0"/>
                  </a:outerShdw>
                </a:effectLst>
                <a:ea typeface="华文彩云" charset="0"/>
              </a:rPr>
              <a:t>》</a:t>
            </a:r>
            <a:endParaRPr lang="en-US" altLang="zh-CN" sz="4400" b="1">
              <a:effectLst>
                <a:outerShdw blurRad="38100" dist="38100" dir="2700000" algn="tl">
                  <a:srgbClr val="C0C0C0"/>
                </a:outerShdw>
              </a:effectLst>
              <a:ea typeface="华文彩云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/>
              <a:t>今日任务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74479"/>
          </a:xfrm>
        </p:spPr>
        <p:txBody>
          <a:bodyPr>
            <a:normAutofit fontScale="92500" lnSpcReduction="20000"/>
          </a:bodyPr>
          <a:lstStyle/>
          <a:p>
            <a:r>
              <a:rPr kumimoji="1" lang="en-US" altLang="zh-CN" sz="3600" dirty="0" smtClean="0"/>
              <a:t>1.</a:t>
            </a:r>
            <a:r>
              <a:rPr kumimoji="1" lang="zh-CN" altLang="en-US" sz="3600" dirty="0" smtClean="0"/>
              <a:t>熟读</a:t>
            </a:r>
            <a:endParaRPr kumimoji="1" lang="en-US" altLang="zh-CN" sz="3600" dirty="0" smtClean="0"/>
          </a:p>
          <a:p>
            <a:r>
              <a:rPr kumimoji="1" lang="en-US" altLang="zh-CN" sz="3600" dirty="0" smtClean="0"/>
              <a:t>2.</a:t>
            </a:r>
            <a:r>
              <a:rPr kumimoji="1" lang="zh-CN" altLang="en-US" sz="3600" dirty="0" smtClean="0"/>
              <a:t>翻译</a:t>
            </a:r>
            <a:endParaRPr kumimoji="1" lang="en-US" altLang="zh-CN" sz="3600" dirty="0" smtClean="0"/>
          </a:p>
          <a:p>
            <a:r>
              <a:rPr kumimoji="1" lang="en-US" altLang="zh-CN" sz="3600" dirty="0" smtClean="0"/>
              <a:t>3.</a:t>
            </a:r>
            <a:r>
              <a:rPr kumimoji="1" lang="zh-CN" altLang="en-US" sz="3600" dirty="0" smtClean="0"/>
              <a:t>复述烛之武说服秦伯所使用的方法</a:t>
            </a:r>
            <a:endParaRPr kumimoji="1" lang="en-US" altLang="zh-CN" sz="3600" dirty="0" smtClean="0"/>
          </a:p>
          <a:p>
            <a:r>
              <a:rPr kumimoji="1" lang="en-US" altLang="zh-CN" sz="3600" dirty="0" smtClean="0"/>
              <a:t>4.</a:t>
            </a:r>
            <a:r>
              <a:rPr kumimoji="1" lang="zh-CN" altLang="en-US" sz="3600" dirty="0" smtClean="0"/>
              <a:t>简单分析人物形象</a:t>
            </a:r>
            <a:endParaRPr kumimoji="1" lang="en-US" altLang="zh-CN" sz="3600" dirty="0" smtClean="0"/>
          </a:p>
          <a:p>
            <a:endParaRPr kumimoji="1"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30712" y="2210852"/>
            <a:ext cx="2647549" cy="2069316"/>
          </a:xfrm>
        </p:spPr>
        <p:txBody>
          <a:bodyPr>
            <a:normAutofit/>
          </a:bodyPr>
          <a:lstStyle/>
          <a:p>
            <a:r>
              <a:rPr kumimoji="1" lang="zh-CN" altLang="en-US" sz="6600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齐读</a:t>
            </a:r>
            <a:endParaRPr kumimoji="1" lang="zh-CN" altLang="en-US" sz="6600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88922" y="2811442"/>
            <a:ext cx="3448792" cy="1154917"/>
          </a:xfrm>
        </p:spPr>
        <p:txBody>
          <a:bodyPr>
            <a:normAutofit fontScale="90000"/>
          </a:bodyPr>
          <a:lstStyle/>
          <a:p>
            <a:r>
              <a:rPr kumimoji="1" lang="en-US" altLang="zh-CN" sz="8000" dirty="0" smtClean="0"/>
              <a:t>2.</a:t>
            </a:r>
            <a:r>
              <a:rPr kumimoji="1" lang="zh-CN" altLang="en-US" sz="8000" dirty="0" smtClean="0"/>
              <a:t>翻译</a:t>
            </a:r>
            <a:endParaRPr kumimoji="1" lang="zh-CN" altLang="en-US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ChangeArrowheads="1"/>
          </p:cNvSpPr>
          <p:nvPr/>
        </p:nvSpPr>
        <p:spPr bwMode="auto">
          <a:xfrm>
            <a:off x="130630" y="1857596"/>
            <a:ext cx="6036810" cy="39333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indent="3683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 2" panose="05020102010507070707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</a:rPr>
              <a:t>   </a:t>
            </a: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晋侯、秦伯围郑，</a:t>
            </a:r>
            <a:r>
              <a:rPr lang="zh-CN" altLang="en-US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以</a:t>
            </a: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其</a:t>
            </a:r>
            <a:r>
              <a:rPr lang="zh-CN" altLang="en-US" b="1" u="sng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无礼于晋</a:t>
            </a: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，且</a:t>
            </a:r>
            <a:r>
              <a:rPr lang="zh-CN" altLang="en-US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贰</a:t>
            </a: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于楚也。晋</a:t>
            </a:r>
            <a:r>
              <a:rPr lang="zh-CN" altLang="en-US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军</a:t>
            </a: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函陵，秦</a:t>
            </a:r>
            <a:r>
              <a:rPr lang="zh-CN" altLang="en-US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军</a:t>
            </a: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氾南。</a:t>
            </a:r>
            <a:endParaRPr lang="zh-CN" altLang="en-US" b="1" dirty="0">
              <a:solidFill>
                <a:srgbClr val="003300"/>
              </a:solidFill>
              <a:latin typeface="华文中宋" charset="-122"/>
              <a:ea typeface="华文中宋" charset="-122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    佚之狐</a:t>
            </a:r>
            <a:r>
              <a:rPr lang="zh-CN" altLang="en-US" b="1" u="sng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言于郑伯</a:t>
            </a: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曰：“国危矣，</a:t>
            </a:r>
            <a:r>
              <a:rPr lang="zh-CN" altLang="en-US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若使</a:t>
            </a: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烛之武见秦君，</a:t>
            </a:r>
            <a:r>
              <a:rPr lang="zh-CN" altLang="en-US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师</a:t>
            </a: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必退。”公从之。</a:t>
            </a:r>
            <a:r>
              <a:rPr lang="zh-CN" altLang="en-US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辞</a:t>
            </a:r>
            <a:endParaRPr lang="zh-CN" altLang="en-US" b="1" dirty="0">
              <a:solidFill>
                <a:srgbClr val="FF3300"/>
              </a:solidFill>
              <a:latin typeface="华文中宋" charset="-122"/>
              <a:ea typeface="华文中宋" charset="-122"/>
            </a:endParaRPr>
          </a:p>
        </p:txBody>
      </p:sp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2424114" y="260350"/>
            <a:ext cx="3887787" cy="762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4400" b="1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华文彩云" charset="0"/>
              </a:rPr>
              <a:t>课文串讲</a:t>
            </a:r>
            <a:endParaRPr lang="zh-CN" altLang="en-US" sz="4400" b="1">
              <a:solidFill>
                <a:srgbClr val="0099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华文彩云" charset="0"/>
            </a:endParaRPr>
          </a:p>
        </p:txBody>
      </p:sp>
      <p:sp>
        <p:nvSpPr>
          <p:cNvPr id="34819" name="Line 4"/>
          <p:cNvSpPr>
            <a:spLocks noChangeShapeType="1"/>
          </p:cNvSpPr>
          <p:nvPr/>
        </p:nvSpPr>
        <p:spPr bwMode="auto">
          <a:xfrm>
            <a:off x="6240463" y="1484314"/>
            <a:ext cx="0" cy="4897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6384132" y="260350"/>
            <a:ext cx="2376487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以：因为</a:t>
            </a:r>
            <a:endParaRPr lang="zh-CN" altLang="en-US" sz="3200" b="1" dirty="0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8616157" y="311151"/>
            <a:ext cx="2017713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于：对</a:t>
            </a:r>
            <a:endParaRPr lang="zh-CN" altLang="en-US" sz="3200" b="1" dirty="0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41991" name="Text Box 7"/>
          <p:cNvSpPr txBox="1">
            <a:spLocks noChangeArrowheads="1"/>
          </p:cNvSpPr>
          <p:nvPr/>
        </p:nvSpPr>
        <p:spPr bwMode="auto">
          <a:xfrm>
            <a:off x="6311901" y="1012266"/>
            <a:ext cx="5278416" cy="15696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无礼于晋</a:t>
            </a:r>
            <a:r>
              <a:rPr lang="en-US" altLang="zh-CN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=</a:t>
            </a: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于晋无礼                       </a:t>
            </a:r>
            <a:r>
              <a:rPr lang="en-US" altLang="zh-CN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[</a:t>
            </a: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介词短语（介宾或状语）后置句</a:t>
            </a:r>
            <a:r>
              <a:rPr lang="en-US" altLang="zh-CN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]</a:t>
            </a:r>
            <a:endParaRPr lang="en-US" altLang="zh-CN" sz="3200" b="1" dirty="0">
              <a:effectLst>
                <a:outerShdw blurRad="38100" dist="38100" dir="2700000" algn="tl">
                  <a:srgbClr val="C0C0C0"/>
                </a:outerShdw>
              </a:effectLst>
              <a:latin typeface="华文中宋" charset="-122"/>
              <a:ea typeface="华文中宋" charset="-122"/>
            </a:endParaRPr>
          </a:p>
        </p:txBody>
      </p:sp>
      <p:sp>
        <p:nvSpPr>
          <p:cNvPr id="41992" name="Text Box 8"/>
          <p:cNvSpPr txBox="1">
            <a:spLocks noChangeArrowheads="1"/>
          </p:cNvSpPr>
          <p:nvPr/>
        </p:nvSpPr>
        <p:spPr bwMode="auto">
          <a:xfrm>
            <a:off x="6311901" y="3239513"/>
            <a:ext cx="2232025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军：驻军。</a:t>
            </a:r>
            <a:endParaRPr lang="zh-CN" altLang="en-US" sz="3200" b="1" dirty="0">
              <a:effectLst>
                <a:outerShdw blurRad="38100" dist="38100" dir="2700000" algn="tl">
                  <a:srgbClr val="C0C0C0"/>
                </a:outerShdw>
              </a:effectLst>
              <a:latin typeface="宋体" panose="02010600030101010101" pitchFamily="2" charset="-122"/>
              <a:ea typeface="华文中宋" charset="-122"/>
            </a:endParaRPr>
          </a:p>
        </p:txBody>
      </p:sp>
      <p:sp>
        <p:nvSpPr>
          <p:cNvPr id="41993" name="Rectangle 9"/>
          <p:cNvSpPr>
            <a:spLocks noChangeArrowheads="1"/>
          </p:cNvSpPr>
          <p:nvPr/>
        </p:nvSpPr>
        <p:spPr bwMode="auto">
          <a:xfrm>
            <a:off x="8615363" y="3220087"/>
            <a:ext cx="2377281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名→动</a:t>
            </a:r>
            <a:endParaRPr lang="zh-CN" altLang="en-US" sz="3200" b="1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41994" name="Rectangle 10"/>
          <p:cNvSpPr>
            <a:spLocks noChangeArrowheads="1"/>
          </p:cNvSpPr>
          <p:nvPr/>
        </p:nvSpPr>
        <p:spPr bwMode="auto">
          <a:xfrm>
            <a:off x="6311901" y="3830776"/>
            <a:ext cx="4536280" cy="107721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言于郑伯</a:t>
            </a:r>
            <a:r>
              <a:rPr lang="en-US" altLang="zh-CN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=</a:t>
            </a: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于郑伯言</a:t>
            </a:r>
            <a:endParaRPr lang="zh-CN" altLang="en-US" sz="3200" b="1" dirty="0">
              <a:effectLst>
                <a:outerShdw blurRad="38100" dist="38100" dir="2700000" algn="tl">
                  <a:srgbClr val="C0C0C0"/>
                </a:outerShdw>
              </a:effectLst>
              <a:latin typeface="华文中宋" charset="-122"/>
              <a:ea typeface="华文中宋" charset="-122"/>
            </a:endParaRPr>
          </a:p>
          <a:p>
            <a:pPr eaLnBrk="1" hangingPunct="1">
              <a:defRPr/>
            </a:pPr>
            <a:r>
              <a:rPr lang="en-US" altLang="zh-CN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[</a:t>
            </a: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状语后置句</a:t>
            </a:r>
            <a:r>
              <a:rPr lang="en-US" altLang="zh-CN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]</a:t>
            </a:r>
            <a:endParaRPr lang="en-US" altLang="zh-CN" sz="3200" b="1" dirty="0">
              <a:effectLst>
                <a:outerShdw blurRad="38100" dist="38100" dir="2700000" algn="tl">
                  <a:srgbClr val="C0C0C0"/>
                </a:outerShdw>
              </a:effectLst>
              <a:latin typeface="华文中宋" charset="-122"/>
              <a:ea typeface="华文中宋" charset="-122"/>
            </a:endParaRPr>
          </a:p>
        </p:txBody>
      </p:sp>
      <p:sp>
        <p:nvSpPr>
          <p:cNvPr id="41995" name="Text Box 11"/>
          <p:cNvSpPr txBox="1">
            <a:spLocks noChangeArrowheads="1"/>
          </p:cNvSpPr>
          <p:nvPr/>
        </p:nvSpPr>
        <p:spPr bwMode="auto">
          <a:xfrm>
            <a:off x="8474075" y="4884738"/>
            <a:ext cx="1943100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华文中宋" charset="-122"/>
              </a:rPr>
              <a:t>使：派</a:t>
            </a:r>
            <a:endParaRPr lang="zh-CN" altLang="en-US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华文中宋" charset="-122"/>
            </a:endParaRPr>
          </a:p>
        </p:txBody>
      </p:sp>
      <p:sp>
        <p:nvSpPr>
          <p:cNvPr id="41996" name="Text Box 12"/>
          <p:cNvSpPr txBox="1">
            <a:spLocks noChangeArrowheads="1"/>
          </p:cNvSpPr>
          <p:nvPr/>
        </p:nvSpPr>
        <p:spPr bwMode="auto">
          <a:xfrm>
            <a:off x="6311901" y="4884738"/>
            <a:ext cx="2592387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华文中宋" charset="-122"/>
              </a:rPr>
              <a:t>若：如果</a:t>
            </a:r>
            <a:endParaRPr lang="zh-CN" altLang="en-US" sz="3200" b="1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华文中宋" charset="-122"/>
            </a:endParaRPr>
          </a:p>
        </p:txBody>
      </p:sp>
      <p:sp>
        <p:nvSpPr>
          <p:cNvPr id="41997" name="Text Box 13"/>
          <p:cNvSpPr txBox="1">
            <a:spLocks noChangeArrowheads="1"/>
          </p:cNvSpPr>
          <p:nvPr/>
        </p:nvSpPr>
        <p:spPr bwMode="auto">
          <a:xfrm>
            <a:off x="6527800" y="5373688"/>
            <a:ext cx="2376488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师：军队</a:t>
            </a:r>
            <a:endParaRPr lang="zh-CN" altLang="en-US" sz="3200" b="1" dirty="0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41998" name="Text Box 14"/>
          <p:cNvSpPr txBox="1">
            <a:spLocks noChangeArrowheads="1"/>
          </p:cNvSpPr>
          <p:nvPr/>
        </p:nvSpPr>
        <p:spPr bwMode="auto">
          <a:xfrm>
            <a:off x="6527801" y="5876926"/>
            <a:ext cx="4320380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辞：</a:t>
            </a: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  <a:sym typeface="Wingdings" panose="05000000000000000000" pitchFamily="2" charset="2"/>
              </a:rPr>
              <a:t>（</a:t>
            </a:r>
            <a:r>
              <a:rPr lang="zh-CN" altLang="en-US" sz="3200" b="1" dirty="0">
                <a:solidFill>
                  <a:srgbClr val="003300"/>
                </a:solidFill>
                <a:latin typeface="Times New Roman" panose="02020603050405020304" charset="0"/>
                <a:ea typeface="华文中宋" charset="-122"/>
              </a:rPr>
              <a:t>烛之武</a:t>
            </a: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）推辞</a:t>
            </a:r>
            <a:endParaRPr lang="zh-CN" altLang="en-US" sz="3200" b="1" dirty="0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41999" name="Text Box 15"/>
          <p:cNvSpPr txBox="1">
            <a:spLocks noChangeArrowheads="1"/>
          </p:cNvSpPr>
          <p:nvPr/>
        </p:nvSpPr>
        <p:spPr bwMode="auto">
          <a:xfrm>
            <a:off x="6268234" y="2628824"/>
            <a:ext cx="2682875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charset="0"/>
                <a:ea typeface="华文中宋" charset="-122"/>
              </a:rPr>
              <a:t>贰：从属二主</a:t>
            </a:r>
            <a:endParaRPr lang="zh-CN" altLang="en-US" sz="3200" b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charset="0"/>
              <a:ea typeface="华文中宋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9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9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19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19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19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19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19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19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9" grpId="0" autoUpdateAnimBg="0"/>
      <p:bldP spid="41990" grpId="0" autoUpdateAnimBg="0"/>
      <p:bldP spid="41991" grpId="0" autoUpdateAnimBg="0"/>
      <p:bldP spid="41992" grpId="0" autoUpdateAnimBg="0"/>
      <p:bldP spid="41993" grpId="0" autoUpdateAnimBg="0"/>
      <p:bldP spid="41994" grpId="0" autoUpdateAnimBg="0"/>
      <p:bldP spid="41995" grpId="0" autoUpdateAnimBg="0"/>
      <p:bldP spid="41996" grpId="0" autoUpdateAnimBg="0"/>
      <p:bldP spid="41997" grpId="0" autoUpdateAnimBg="0"/>
      <p:bldP spid="41998" grpId="0" autoUpdateAnimBg="0"/>
      <p:bldP spid="41999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/>
              <a:t>（僖公三十年）晋文公和秦穆公联合围攻郑国，因为郑国曾对文公无礼，并且郑国同时依附于楚国与晋国。晋军驻扎在函陵，秦军驻扎在氾水的南面。 佚之狐对郑伯说：“郑国处于危险之中了！假如让烛之武去见秦伯，（秦国的）军队一定会撤退。”郑伯同意了。烛之武推辞</a:t>
            </a:r>
            <a:endParaRPr kumimoji="1" lang="zh-CN" altLang="en-US" sz="3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612569" y="1546621"/>
            <a:ext cx="10515600" cy="26530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indent="3683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 2" panose="05020102010507070707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</a:rPr>
              <a:t>   </a:t>
            </a: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晋侯、秦伯围郑，</a:t>
            </a:r>
            <a:r>
              <a:rPr lang="zh-CN" altLang="en-US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以</a:t>
            </a: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其</a:t>
            </a:r>
            <a:r>
              <a:rPr lang="zh-CN" altLang="en-US" b="1" u="sng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无礼于晋</a:t>
            </a: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，且</a:t>
            </a:r>
            <a:r>
              <a:rPr lang="zh-CN" altLang="en-US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贰</a:t>
            </a: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于楚也。晋</a:t>
            </a:r>
            <a:r>
              <a:rPr lang="zh-CN" altLang="en-US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军</a:t>
            </a: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函陵，秦</a:t>
            </a:r>
            <a:r>
              <a:rPr lang="zh-CN" altLang="en-US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军</a:t>
            </a: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氾南。</a:t>
            </a:r>
            <a:endParaRPr lang="zh-CN" altLang="en-US" b="1" dirty="0">
              <a:solidFill>
                <a:srgbClr val="003300"/>
              </a:solidFill>
              <a:latin typeface="华文中宋" charset="-122"/>
              <a:ea typeface="华文中宋" charset="-122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    佚之狐</a:t>
            </a:r>
            <a:r>
              <a:rPr lang="zh-CN" altLang="en-US" b="1" u="sng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言于郑伯</a:t>
            </a: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曰：“国危矣，</a:t>
            </a:r>
            <a:r>
              <a:rPr lang="zh-CN" altLang="en-US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若使</a:t>
            </a: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烛之武见秦君，</a:t>
            </a:r>
            <a:r>
              <a:rPr lang="zh-CN" altLang="en-US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师</a:t>
            </a: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必退。”公从之。</a:t>
            </a:r>
            <a:r>
              <a:rPr lang="zh-CN" altLang="en-US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辞</a:t>
            </a:r>
            <a:endParaRPr lang="zh-CN" altLang="en-US" b="1" dirty="0">
              <a:solidFill>
                <a:srgbClr val="FF3300"/>
              </a:solidFill>
              <a:latin typeface="华文中宋" charset="-122"/>
              <a:ea typeface="华文中宋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ChangeArrowheads="1"/>
          </p:cNvSpPr>
          <p:nvPr/>
        </p:nvSpPr>
        <p:spPr bwMode="auto">
          <a:xfrm>
            <a:off x="237506" y="476250"/>
            <a:ext cx="6002957" cy="39333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 2" panose="05020102010507070707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曰：“臣</a:t>
            </a:r>
            <a:r>
              <a:rPr lang="zh-CN" altLang="en-US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之</a:t>
            </a:r>
            <a:r>
              <a:rPr lang="zh-CN" altLang="en-US" b="1" dirty="0">
                <a:latin typeface="华文中宋" charset="-122"/>
                <a:ea typeface="华文中宋" charset="-122"/>
              </a:rPr>
              <a:t>壮</a:t>
            </a: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也，</a:t>
            </a:r>
            <a:r>
              <a:rPr lang="zh-CN" altLang="en-US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犹</a:t>
            </a: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不如人；今老矣，无能</a:t>
            </a:r>
            <a:r>
              <a:rPr lang="zh-CN" altLang="en-US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为</a:t>
            </a: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也</a:t>
            </a:r>
            <a:r>
              <a:rPr lang="zh-CN" altLang="en-US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已</a:t>
            </a: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。”公曰：“吾不能早</a:t>
            </a:r>
            <a:r>
              <a:rPr lang="zh-CN" altLang="en-US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用</a:t>
            </a: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子，今急</a:t>
            </a:r>
            <a:r>
              <a:rPr lang="zh-CN" altLang="en-US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而</a:t>
            </a: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求子，</a:t>
            </a:r>
            <a:r>
              <a:rPr lang="zh-CN" altLang="en-US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是</a:t>
            </a: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寡人之</a:t>
            </a:r>
            <a:r>
              <a:rPr lang="zh-CN" altLang="en-US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过</a:t>
            </a: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也。</a:t>
            </a:r>
            <a:r>
              <a:rPr lang="zh-CN" altLang="en-US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然</a:t>
            </a: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郑亡，子亦有不利焉。”</a:t>
            </a:r>
            <a:r>
              <a:rPr lang="zh-CN" altLang="en-US" b="1" u="sng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许之</a:t>
            </a: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。</a:t>
            </a:r>
            <a:endParaRPr lang="zh-CN" altLang="en-US" b="1" dirty="0">
              <a:solidFill>
                <a:srgbClr val="003300"/>
              </a:solidFill>
              <a:latin typeface="华文中宋" charset="-122"/>
              <a:ea typeface="华文中宋" charset="-122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    </a:t>
            </a:r>
            <a:endParaRPr lang="zh-CN" altLang="en-US" b="1" dirty="0">
              <a:solidFill>
                <a:srgbClr val="003300"/>
              </a:solidFill>
              <a:latin typeface="华文中宋" charset="-122"/>
              <a:ea typeface="华文中宋" charset="-122"/>
            </a:endParaRPr>
          </a:p>
        </p:txBody>
      </p:sp>
      <p:sp>
        <p:nvSpPr>
          <p:cNvPr id="35842" name="Line 3"/>
          <p:cNvSpPr>
            <a:spLocks noChangeShapeType="1"/>
          </p:cNvSpPr>
          <p:nvPr/>
        </p:nvSpPr>
        <p:spPr bwMode="auto">
          <a:xfrm>
            <a:off x="6311900" y="333375"/>
            <a:ext cx="0" cy="568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6456364" y="549276"/>
            <a:ext cx="5169579" cy="107721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之：用于主谓之间，取消句子的独立性，助词。</a:t>
            </a:r>
            <a:endParaRPr lang="zh-CN" altLang="en-US" sz="3200" b="1" dirty="0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6456364" y="1427163"/>
            <a:ext cx="3160008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华文中宋" charset="-122"/>
              </a:rPr>
              <a:t>犹：尚且</a:t>
            </a:r>
            <a:endParaRPr lang="zh-CN" altLang="en-US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华文中宋" charset="-122"/>
            </a:endParaRPr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6456364" y="1931194"/>
            <a:ext cx="3829162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为：做（什么）</a:t>
            </a:r>
            <a:endParaRPr lang="zh-CN" altLang="en-US" sz="3200" b="1" dirty="0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8688389" y="2420938"/>
            <a:ext cx="2585845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华文中宋" charset="-122"/>
              </a:rPr>
              <a:t>用：重用</a:t>
            </a:r>
            <a:endParaRPr lang="zh-CN" altLang="en-US" sz="3200" b="1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华文中宋" charset="-122"/>
            </a:endParaRPr>
          </a:p>
        </p:txBody>
      </p:sp>
      <p:sp>
        <p:nvSpPr>
          <p:cNvPr id="43016" name="Text Box 8"/>
          <p:cNvSpPr txBox="1">
            <a:spLocks noChangeArrowheads="1"/>
          </p:cNvSpPr>
          <p:nvPr/>
        </p:nvSpPr>
        <p:spPr bwMode="auto">
          <a:xfrm>
            <a:off x="6383339" y="3141663"/>
            <a:ext cx="3447089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而：表</a:t>
            </a:r>
            <a:r>
              <a:rPr lang="zh-CN" altLang="en-US" sz="3200" b="1" dirty="0">
                <a:latin typeface="华文中宋" charset="-122"/>
                <a:ea typeface="华文中宋" charset="-122"/>
              </a:rPr>
              <a:t>转折</a:t>
            </a:r>
            <a:r>
              <a:rPr lang="en-US" altLang="zh-CN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,</a:t>
            </a: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却</a:t>
            </a:r>
            <a:endParaRPr lang="zh-CN" altLang="en-US" sz="3200" b="1" dirty="0">
              <a:effectLst>
                <a:outerShdw blurRad="38100" dist="38100" dir="2700000" algn="tl">
                  <a:srgbClr val="C0C0C0"/>
                </a:outerShdw>
              </a:effectLst>
              <a:latin typeface="华文中宋" charset="-122"/>
              <a:ea typeface="华文中宋" charset="-122"/>
            </a:endParaRPr>
          </a:p>
        </p:txBody>
      </p:sp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9206952" y="3133889"/>
            <a:ext cx="3160009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是：这</a:t>
            </a:r>
            <a:endParaRPr lang="zh-CN" altLang="en-US" sz="3200" b="1" dirty="0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43018" name="Text Box 10"/>
          <p:cNvSpPr txBox="1">
            <a:spLocks noChangeArrowheads="1"/>
          </p:cNvSpPr>
          <p:nvPr/>
        </p:nvSpPr>
        <p:spPr bwMode="auto">
          <a:xfrm>
            <a:off x="6456364" y="3789363"/>
            <a:ext cx="3160008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过：过错</a:t>
            </a:r>
            <a:endParaRPr lang="zh-CN" altLang="en-US" sz="3200" b="1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43019" name="Text Box 11"/>
          <p:cNvSpPr txBox="1">
            <a:spLocks noChangeArrowheads="1"/>
          </p:cNvSpPr>
          <p:nvPr/>
        </p:nvSpPr>
        <p:spPr bwMode="auto">
          <a:xfrm>
            <a:off x="8303830" y="3783781"/>
            <a:ext cx="3160008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华文中宋" charset="-122"/>
              </a:rPr>
              <a:t>然：可是</a:t>
            </a:r>
            <a:endParaRPr lang="zh-CN" altLang="en-US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华文中宋" charset="-122"/>
            </a:endParaRPr>
          </a:p>
        </p:txBody>
      </p:sp>
      <p:sp>
        <p:nvSpPr>
          <p:cNvPr id="43020" name="Rectangle 12"/>
          <p:cNvSpPr>
            <a:spLocks noChangeArrowheads="1"/>
          </p:cNvSpPr>
          <p:nvPr/>
        </p:nvSpPr>
        <p:spPr bwMode="auto">
          <a:xfrm>
            <a:off x="6240463" y="4569109"/>
            <a:ext cx="4977488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（烛之武）许之</a:t>
            </a:r>
            <a:endParaRPr lang="zh-CN" altLang="en-US" sz="3200" b="1" dirty="0">
              <a:effectLst>
                <a:outerShdw blurRad="38100" dist="38100" dir="2700000" algn="tl">
                  <a:srgbClr val="C0C0C0"/>
                </a:outerShdw>
              </a:effectLst>
              <a:latin typeface="华文中宋" charset="-122"/>
              <a:ea typeface="华文中宋" charset="-122"/>
            </a:endParaRPr>
          </a:p>
        </p:txBody>
      </p:sp>
      <p:sp>
        <p:nvSpPr>
          <p:cNvPr id="43021" name="Rectangle 13"/>
          <p:cNvSpPr>
            <a:spLocks noChangeArrowheads="1"/>
          </p:cNvSpPr>
          <p:nvPr/>
        </p:nvSpPr>
        <p:spPr bwMode="auto">
          <a:xfrm>
            <a:off x="6456364" y="4811713"/>
            <a:ext cx="2447925" cy="4889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endParaRPr lang="zh-CN" altLang="en-US" sz="2600" b="1">
              <a:effectLst>
                <a:outerShdw blurRad="38100" dist="38100" dir="2700000" algn="tl">
                  <a:srgbClr val="C0C0C0"/>
                </a:outerShdw>
              </a:effectLst>
              <a:latin typeface="华文中宋" charset="-122"/>
              <a:ea typeface="华文中宋" charset="-122"/>
            </a:endParaRPr>
          </a:p>
        </p:txBody>
      </p:sp>
      <p:sp>
        <p:nvSpPr>
          <p:cNvPr id="43022" name="Rectangle 14"/>
          <p:cNvSpPr>
            <a:spLocks noChangeArrowheads="1"/>
          </p:cNvSpPr>
          <p:nvPr/>
        </p:nvSpPr>
        <p:spPr bwMode="auto">
          <a:xfrm>
            <a:off x="8401051" y="4797425"/>
            <a:ext cx="1439863" cy="4889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endParaRPr lang="zh-CN" altLang="en-US" sz="2600" b="1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华文中宋" charset="-122"/>
            </a:endParaRPr>
          </a:p>
        </p:txBody>
      </p:sp>
      <p:sp>
        <p:nvSpPr>
          <p:cNvPr id="43023" name="Text Box 15"/>
          <p:cNvSpPr txBox="1">
            <a:spLocks noChangeArrowheads="1"/>
          </p:cNvSpPr>
          <p:nvPr/>
        </p:nvSpPr>
        <p:spPr bwMode="auto">
          <a:xfrm>
            <a:off x="6364288" y="2463801"/>
            <a:ext cx="3519546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charset="0"/>
                <a:ea typeface="华文中宋" charset="-122"/>
              </a:rPr>
              <a:t>已：同</a:t>
            </a:r>
            <a:r>
              <a:rPr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华文中宋"/>
                <a:ea typeface="华文中宋" charset="-122"/>
              </a:rPr>
              <a:t>“</a:t>
            </a:r>
            <a:r>
              <a:rPr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charset="0"/>
                <a:ea typeface="华文中宋" charset="-122"/>
              </a:rPr>
              <a:t>矣</a:t>
            </a:r>
            <a:r>
              <a:rPr lang="zh-CN" alt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华文中宋"/>
                <a:ea typeface="华文中宋" charset="-122"/>
              </a:rPr>
              <a:t>”</a:t>
            </a:r>
            <a:endParaRPr lang="zh-CN" altLang="en-US" sz="3200" b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charset="0"/>
              <a:ea typeface="华文中宋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0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0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3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3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3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3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30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30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30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30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30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30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2" grpId="0" autoUpdateAnimBg="0"/>
      <p:bldP spid="43013" grpId="0" autoUpdateAnimBg="0"/>
      <p:bldP spid="43014" grpId="0" autoUpdateAnimBg="0"/>
      <p:bldP spid="43015" grpId="0" autoUpdateAnimBg="0"/>
      <p:bldP spid="43016" grpId="0" autoUpdateAnimBg="0"/>
      <p:bldP spid="43017" grpId="0" autoUpdateAnimBg="0"/>
      <p:bldP spid="43018" grpId="0" autoUpdateAnimBg="0"/>
      <p:bldP spid="43019" grpId="0" autoUpdateAnimBg="0"/>
      <p:bldP spid="43020" grpId="0" autoUpdateAnimBg="0"/>
      <p:bldP spid="43021" grpId="0" autoUpdateAnimBg="0"/>
      <p:bldP spid="43022" grpId="0" autoUpdateAnimBg="0"/>
      <p:bldP spid="43023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说：“郑国处于危险之中了！假如让烛之武去见秦伯，（秦国的）军队一定会撤退。”郑伯同意了。烛之武推辞说：“我年轻时，尚且不如别人；现在老了，也不能有什么作为了。”郑文公说：“我早先没有重用您，现在由于情况危急因而求您，这是我的过错。然而郑国灭亡了，对您也不利啊！”烛之武就答应了这件事。 </a:t>
            </a:r>
            <a:endParaRPr kumimoji="1" lang="zh-CN" altLang="en-US" sz="3600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4000" b="1" dirty="0" smtClean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  曰</a:t>
            </a:r>
            <a:r>
              <a:rPr lang="zh-CN" altLang="en-US" sz="4000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：“臣</a:t>
            </a:r>
            <a:r>
              <a:rPr lang="zh-CN" altLang="en-US" sz="4000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之</a:t>
            </a:r>
            <a:r>
              <a:rPr lang="zh-CN" altLang="en-US" sz="4000" b="1" dirty="0">
                <a:latin typeface="华文中宋" charset="-122"/>
                <a:ea typeface="华文中宋" charset="-122"/>
              </a:rPr>
              <a:t>壮</a:t>
            </a:r>
            <a:r>
              <a:rPr lang="zh-CN" altLang="en-US" sz="4000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也，</a:t>
            </a:r>
            <a:r>
              <a:rPr lang="zh-CN" altLang="en-US" sz="4000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犹</a:t>
            </a:r>
            <a:r>
              <a:rPr lang="zh-CN" altLang="en-US" sz="4000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不如人；今老矣，无能</a:t>
            </a:r>
            <a:r>
              <a:rPr lang="zh-CN" altLang="en-US" sz="4000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为</a:t>
            </a:r>
            <a:r>
              <a:rPr lang="zh-CN" altLang="en-US" sz="4000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也</a:t>
            </a:r>
            <a:r>
              <a:rPr lang="zh-CN" altLang="en-US" sz="40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已</a:t>
            </a:r>
            <a:r>
              <a:rPr lang="zh-CN" altLang="en-US" sz="4000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。”公曰：“吾不能早</a:t>
            </a:r>
            <a:r>
              <a:rPr lang="zh-CN" altLang="en-US" sz="4000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用</a:t>
            </a:r>
            <a:r>
              <a:rPr lang="zh-CN" altLang="en-US" sz="4000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子，今急</a:t>
            </a:r>
            <a:r>
              <a:rPr lang="zh-CN" altLang="en-US" sz="4000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而</a:t>
            </a:r>
            <a:r>
              <a:rPr lang="zh-CN" altLang="en-US" sz="4000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求子，</a:t>
            </a:r>
            <a:r>
              <a:rPr lang="zh-CN" altLang="en-US" sz="4000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是</a:t>
            </a:r>
            <a:r>
              <a:rPr lang="zh-CN" altLang="en-US" sz="4000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寡人之</a:t>
            </a:r>
            <a:r>
              <a:rPr lang="zh-CN" altLang="en-US" sz="4000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过</a:t>
            </a:r>
            <a:r>
              <a:rPr lang="zh-CN" altLang="en-US" sz="4000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也。</a:t>
            </a:r>
            <a:r>
              <a:rPr lang="zh-CN" altLang="en-US" sz="4000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然</a:t>
            </a:r>
            <a:r>
              <a:rPr lang="zh-CN" altLang="en-US" sz="4000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郑亡，子亦有不利焉。”</a:t>
            </a:r>
            <a:r>
              <a:rPr lang="zh-CN" altLang="en-US" sz="4000" b="1" u="sng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许之</a:t>
            </a:r>
            <a:r>
              <a:rPr lang="zh-CN" altLang="en-US" sz="4000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。</a:t>
            </a:r>
            <a:endParaRPr lang="zh-CN" altLang="en-US" sz="4000" b="1" dirty="0">
              <a:solidFill>
                <a:srgbClr val="003300"/>
              </a:solidFill>
              <a:latin typeface="华文中宋" charset="-122"/>
              <a:ea typeface="华文中宋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春秋时期形势简图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3" r="2007" b="3017"/>
          <a:stretch>
            <a:fillRect/>
          </a:stretch>
        </p:blipFill>
        <p:spPr bwMode="auto">
          <a:xfrm>
            <a:off x="47502" y="0"/>
            <a:ext cx="12096996" cy="7757424"/>
          </a:xfrm>
          <a:prstGeom prst="rect">
            <a:avLst/>
          </a:prstGeom>
          <a:noFill/>
          <a:ln w="222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71" name="Oval 3"/>
          <p:cNvSpPr>
            <a:spLocks noChangeArrowheads="1"/>
          </p:cNvSpPr>
          <p:nvPr/>
        </p:nvSpPr>
        <p:spPr bwMode="auto">
          <a:xfrm>
            <a:off x="4263243" y="2485209"/>
            <a:ext cx="1163780" cy="101523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2772" name="Oval 4"/>
          <p:cNvSpPr>
            <a:spLocks noChangeArrowheads="1"/>
          </p:cNvSpPr>
          <p:nvPr/>
        </p:nvSpPr>
        <p:spPr bwMode="auto">
          <a:xfrm>
            <a:off x="2925665" y="2959498"/>
            <a:ext cx="1155773" cy="1224756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2776" name="Rectangle 8"/>
          <p:cNvSpPr>
            <a:spLocks noChangeArrowheads="1"/>
          </p:cNvSpPr>
          <p:nvPr/>
        </p:nvSpPr>
        <p:spPr bwMode="auto">
          <a:xfrm>
            <a:off x="5747657" y="3500440"/>
            <a:ext cx="1045029" cy="107156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animBg="1"/>
      <p:bldP spid="32772" grpId="0" animBg="1"/>
      <p:bldP spid="3277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Text Box 3"/>
          <p:cNvSpPr txBox="1">
            <a:spLocks noChangeArrowheads="1"/>
          </p:cNvSpPr>
          <p:nvPr/>
        </p:nvSpPr>
        <p:spPr bwMode="auto">
          <a:xfrm>
            <a:off x="3657600" y="2362200"/>
            <a:ext cx="2057400" cy="10985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zh-CN" altLang="en-US" sz="6600" b="1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charset="0"/>
              <a:ea typeface="华文隶书" charset="-122"/>
            </a:endParaRPr>
          </a:p>
        </p:txBody>
      </p:sp>
      <p:pic>
        <p:nvPicPr>
          <p:cNvPr id="44037" name="Picture 6" descr="20070826_d39cca1cd51bee7af5b7dnxariHcOD7H">
            <a:hlinkClick r:id="rId1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62"/>
          <a:stretch>
            <a:fillRect/>
          </a:stretch>
        </p:blipFill>
        <p:spPr bwMode="auto">
          <a:xfrm>
            <a:off x="1116281" y="-510639"/>
            <a:ext cx="10094025" cy="7210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ChangeArrowheads="1"/>
          </p:cNvSpPr>
          <p:nvPr/>
        </p:nvSpPr>
        <p:spPr bwMode="auto">
          <a:xfrm>
            <a:off x="44171" y="332213"/>
            <a:ext cx="6170099" cy="36132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 2" panose="05020102010507070707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3600" b="1" dirty="0">
                <a:solidFill>
                  <a:srgbClr val="0000FF"/>
                </a:solidFill>
                <a:latin typeface="Times New Roman" panose="02020603050405020304" charset="0"/>
                <a:ea typeface="华文中宋" charset="-122"/>
              </a:rPr>
              <a:t>        </a:t>
            </a:r>
            <a:r>
              <a:rPr lang="zh-CN" altLang="en-US" sz="2800" b="1" u="sng" dirty="0">
                <a:solidFill>
                  <a:srgbClr val="FF0000"/>
                </a:solidFill>
                <a:latin typeface="Times New Roman" panose="02020603050405020304" charset="0"/>
                <a:ea typeface="华文中宋" charset="-122"/>
              </a:rPr>
              <a:t>夜缒而出</a:t>
            </a:r>
            <a:r>
              <a:rPr lang="zh-CN" altLang="en-US" sz="2800" b="1" dirty="0">
                <a:solidFill>
                  <a:srgbClr val="003300"/>
                </a:solidFill>
                <a:latin typeface="Times New Roman" panose="02020603050405020304" charset="0"/>
                <a:ea typeface="华文中宋" charset="-122"/>
              </a:rPr>
              <a:t>，见秦伯，</a:t>
            </a:r>
            <a:r>
              <a:rPr lang="zh-CN" altLang="en-US" sz="2800" b="1" u="sng" dirty="0">
                <a:solidFill>
                  <a:srgbClr val="FF0000"/>
                </a:solidFill>
                <a:latin typeface="Times New Roman" panose="02020603050405020304" charset="0"/>
                <a:ea typeface="华文中宋" charset="-122"/>
              </a:rPr>
              <a:t>曰</a:t>
            </a:r>
            <a:r>
              <a:rPr lang="zh-CN" altLang="en-US" sz="2800" b="1" dirty="0">
                <a:solidFill>
                  <a:srgbClr val="003300"/>
                </a:solidFill>
                <a:latin typeface="Times New Roman" panose="02020603050405020304" charset="0"/>
                <a:ea typeface="华文中宋" charset="-122"/>
              </a:rPr>
              <a:t>：</a:t>
            </a:r>
            <a:r>
              <a:rPr lang="zh-CN" altLang="en-US" sz="2800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“</a:t>
            </a:r>
            <a:r>
              <a:rPr lang="zh-CN" altLang="en-US" sz="2800" b="1" dirty="0">
                <a:solidFill>
                  <a:srgbClr val="003300"/>
                </a:solidFill>
                <a:latin typeface="Times New Roman" panose="02020603050405020304" charset="0"/>
                <a:ea typeface="华文中宋" charset="-122"/>
              </a:rPr>
              <a:t>秦晋</a:t>
            </a:r>
            <a:r>
              <a:rPr lang="zh-CN" altLang="en-US" sz="2800" b="1" dirty="0" smtClean="0">
                <a:solidFill>
                  <a:srgbClr val="003300"/>
                </a:solidFill>
                <a:latin typeface="Times New Roman" panose="02020603050405020304" charset="0"/>
                <a:ea typeface="华文中宋" charset="-122"/>
              </a:rPr>
              <a:t>围</a:t>
            </a:r>
            <a:r>
              <a:rPr lang="zh-CN" altLang="en-US" sz="2800" b="1" dirty="0" smtClean="0">
                <a:solidFill>
                  <a:srgbClr val="003300"/>
                </a:solidFill>
                <a:ea typeface="华文中宋" charset="-122"/>
              </a:rPr>
              <a:t>郑</a:t>
            </a:r>
            <a:r>
              <a:rPr lang="zh-CN" altLang="en-US" sz="2800" b="1" dirty="0">
                <a:solidFill>
                  <a:srgbClr val="003300"/>
                </a:solidFill>
                <a:ea typeface="华文中宋" charset="-122"/>
              </a:rPr>
              <a:t>，郑</a:t>
            </a:r>
            <a:r>
              <a:rPr lang="zh-CN" altLang="en-US" sz="2800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既</a:t>
            </a:r>
            <a:r>
              <a:rPr lang="zh-CN" altLang="en-US" sz="2800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知亡矣。若</a:t>
            </a:r>
            <a:r>
              <a:rPr lang="zh-CN" altLang="en-US" sz="2800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亡</a:t>
            </a:r>
            <a:r>
              <a:rPr lang="zh-CN" altLang="en-US" sz="2800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郑而</a:t>
            </a:r>
            <a:r>
              <a:rPr lang="zh-CN" altLang="en-US" sz="2800" b="1" u="sng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有益</a:t>
            </a:r>
            <a:r>
              <a:rPr lang="zh-CN" altLang="en-US" sz="2800" b="1" u="sng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于</a:t>
            </a:r>
            <a:r>
              <a:rPr lang="zh-CN" altLang="en-US" sz="2800" b="1" u="sng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君</a:t>
            </a:r>
            <a:r>
              <a:rPr lang="zh-CN" altLang="en-US" sz="2800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，</a:t>
            </a:r>
            <a:r>
              <a:rPr lang="zh-CN" altLang="en-US" sz="2800" b="1" u="sng" dirty="0">
                <a:solidFill>
                  <a:srgbClr val="FF0000"/>
                </a:solidFill>
                <a:latin typeface="宋体" panose="02010600030101010101" pitchFamily="2" charset="-122"/>
                <a:ea typeface="华文中宋" charset="-122"/>
              </a:rPr>
              <a:t>敢以烦</a:t>
            </a:r>
            <a:r>
              <a:rPr lang="zh-CN" altLang="en-US" sz="2800" b="1" u="sng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执事</a:t>
            </a:r>
            <a:r>
              <a:rPr lang="zh-CN" altLang="en-US" sz="2800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。</a:t>
            </a:r>
            <a:r>
              <a:rPr lang="zh-CN" altLang="en-US" sz="2800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越</a:t>
            </a:r>
            <a:r>
              <a:rPr lang="zh-CN" altLang="en-US" sz="2800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国</a:t>
            </a:r>
            <a:r>
              <a:rPr lang="zh-CN" altLang="en-US" sz="2800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以</a:t>
            </a: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华文中宋" charset="-122"/>
              </a:rPr>
              <a:t>鄙远</a:t>
            </a:r>
            <a:r>
              <a:rPr lang="zh-CN" altLang="en-US" sz="2800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，君知</a:t>
            </a:r>
            <a:r>
              <a:rPr lang="zh-CN" altLang="en-US" sz="2800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其</a:t>
            </a:r>
            <a:r>
              <a:rPr lang="zh-CN" altLang="en-US" sz="2800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难也。</a:t>
            </a:r>
            <a:r>
              <a:rPr lang="zh-CN" altLang="en-US" sz="2800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焉用</a:t>
            </a:r>
            <a:r>
              <a:rPr lang="zh-CN" altLang="en-US" sz="2800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亡郑</a:t>
            </a:r>
            <a:r>
              <a:rPr lang="zh-CN" altLang="en-US" sz="2800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以</a:t>
            </a: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华文中宋" charset="-122"/>
              </a:rPr>
              <a:t>陪</a:t>
            </a:r>
            <a:r>
              <a:rPr lang="zh-CN" altLang="en-US" sz="2800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邻？邻之</a:t>
            </a:r>
            <a:r>
              <a:rPr lang="zh-CN" altLang="en-US" sz="2800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厚</a:t>
            </a:r>
            <a:r>
              <a:rPr lang="zh-CN" altLang="en-US" sz="2800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，君之</a:t>
            </a:r>
            <a:r>
              <a:rPr lang="zh-CN" altLang="en-US" sz="2800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薄</a:t>
            </a:r>
            <a:r>
              <a:rPr lang="zh-CN" altLang="en-US" sz="2800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也。若舍郑</a:t>
            </a:r>
            <a:r>
              <a:rPr lang="zh-CN" altLang="en-US" sz="2800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以为</a:t>
            </a: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华文中宋" charset="-122"/>
              </a:rPr>
              <a:t>东道主，行李之</a:t>
            </a:r>
            <a:r>
              <a:rPr lang="zh-CN" altLang="en-US" sz="2800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往来，</a:t>
            </a:r>
            <a:r>
              <a:rPr lang="zh-CN" altLang="en-US" sz="2800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共</a:t>
            </a:r>
            <a:r>
              <a:rPr lang="zh-CN" altLang="en-US" sz="2800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其</a:t>
            </a:r>
            <a:r>
              <a:rPr lang="zh-CN" altLang="en-US" sz="2800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乏困</a:t>
            </a:r>
            <a:r>
              <a:rPr lang="zh-CN" altLang="en-US" sz="2800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，君亦无</a:t>
            </a:r>
            <a:r>
              <a:rPr lang="zh-CN" altLang="en-US" sz="2800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所害</a:t>
            </a:r>
            <a:r>
              <a:rPr lang="zh-CN" altLang="en-US" sz="2800" b="1" dirty="0" smtClean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。</a:t>
            </a:r>
            <a:endParaRPr lang="zh-CN" altLang="en-US" sz="2800" b="1" dirty="0">
              <a:solidFill>
                <a:srgbClr val="FF3300"/>
              </a:solidFill>
              <a:latin typeface="宋体" panose="02010600030101010101" pitchFamily="2" charset="-122"/>
              <a:ea typeface="华文中宋" charset="-122"/>
            </a:endParaRPr>
          </a:p>
        </p:txBody>
      </p:sp>
      <p:sp>
        <p:nvSpPr>
          <p:cNvPr id="45058" name="Line 3"/>
          <p:cNvSpPr>
            <a:spLocks noChangeShapeType="1"/>
          </p:cNvSpPr>
          <p:nvPr/>
        </p:nvSpPr>
        <p:spPr bwMode="auto">
          <a:xfrm flipH="1">
            <a:off x="6238875" y="620713"/>
            <a:ext cx="1588" cy="3306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6527801" y="454026"/>
            <a:ext cx="2449513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既：已经</a:t>
            </a:r>
            <a:endParaRPr lang="zh-CN" altLang="en-US" sz="2800" b="1" dirty="0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6238875" y="871538"/>
            <a:ext cx="2952750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亡：使</a:t>
            </a:r>
            <a:r>
              <a:rPr lang="en-US" altLang="zh-CN" sz="2800" b="1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…</a:t>
            </a: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灭亡。</a:t>
            </a: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52230" name="Text Box 6"/>
          <p:cNvSpPr txBox="1">
            <a:spLocks noChangeArrowheads="1"/>
          </p:cNvSpPr>
          <p:nvPr/>
        </p:nvSpPr>
        <p:spPr bwMode="auto">
          <a:xfrm>
            <a:off x="8867776" y="813456"/>
            <a:ext cx="1800225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[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使动用法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]</a:t>
            </a:r>
            <a:endParaRPr lang="en-US" altLang="zh-CN" sz="2800" b="1" dirty="0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52231" name="Rectangle 7"/>
          <p:cNvSpPr>
            <a:spLocks noChangeArrowheads="1"/>
          </p:cNvSpPr>
          <p:nvPr/>
        </p:nvSpPr>
        <p:spPr bwMode="auto">
          <a:xfrm>
            <a:off x="6096000" y="1336676"/>
            <a:ext cx="36004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 2" panose="05020102010507070707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800" b="1"/>
              <a:t>  </a:t>
            </a:r>
            <a:r>
              <a:rPr lang="zh-CN" altLang="en-US" sz="2800" b="1">
                <a:ea typeface="华文中宋" charset="-122"/>
              </a:rPr>
              <a:t>敢以（这事）烦</a:t>
            </a:r>
            <a:r>
              <a:rPr lang="en-US" altLang="zh-CN" sz="2800" b="1">
                <a:latin typeface="华文中宋" charset="-122"/>
                <a:ea typeface="华文中宋" charset="-122"/>
              </a:rPr>
              <a:t>……</a:t>
            </a:r>
            <a:endParaRPr lang="en-US" altLang="zh-CN" sz="2800" b="1">
              <a:ea typeface="华文中宋" charset="-122"/>
            </a:endParaRPr>
          </a:p>
        </p:txBody>
      </p:sp>
      <p:sp>
        <p:nvSpPr>
          <p:cNvPr id="52232" name="Text Box 8"/>
          <p:cNvSpPr txBox="1">
            <a:spLocks noChangeArrowheads="1"/>
          </p:cNvSpPr>
          <p:nvPr/>
        </p:nvSpPr>
        <p:spPr bwMode="auto">
          <a:xfrm>
            <a:off x="6240463" y="1765301"/>
            <a:ext cx="1871662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越：跨过。</a:t>
            </a: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52233" name="Text Box 9"/>
          <p:cNvSpPr txBox="1">
            <a:spLocks noChangeArrowheads="1"/>
          </p:cNvSpPr>
          <p:nvPr/>
        </p:nvSpPr>
        <p:spPr bwMode="auto">
          <a:xfrm>
            <a:off x="8256588" y="1765301"/>
            <a:ext cx="1727200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华文中宋" charset="-122"/>
              </a:rPr>
              <a:t>以：而。</a:t>
            </a: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华文中宋" charset="-122"/>
            </a:endParaRPr>
          </a:p>
        </p:txBody>
      </p:sp>
      <p:sp>
        <p:nvSpPr>
          <p:cNvPr id="52234" name="Text Box 10"/>
          <p:cNvSpPr txBox="1">
            <a:spLocks noChangeArrowheads="1"/>
          </p:cNvSpPr>
          <p:nvPr/>
        </p:nvSpPr>
        <p:spPr bwMode="auto">
          <a:xfrm>
            <a:off x="6240464" y="2254251"/>
            <a:ext cx="3527425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鄙：把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…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当作边邑。</a:t>
            </a:r>
            <a:endParaRPr lang="zh-CN" altLang="en-US" sz="2800" b="1" dirty="0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52235" name="Rectangle 11"/>
          <p:cNvSpPr>
            <a:spLocks noChangeArrowheads="1"/>
          </p:cNvSpPr>
          <p:nvPr/>
        </p:nvSpPr>
        <p:spPr bwMode="auto">
          <a:xfrm>
            <a:off x="9265444" y="2254251"/>
            <a:ext cx="1465262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[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名意动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]</a:t>
            </a:r>
            <a:endParaRPr lang="en-US" altLang="zh-CN" sz="2800" b="1" dirty="0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52236" name="Rectangle 12"/>
          <p:cNvSpPr>
            <a:spLocks noChangeArrowheads="1"/>
          </p:cNvSpPr>
          <p:nvPr/>
        </p:nvSpPr>
        <p:spPr bwMode="auto">
          <a:xfrm>
            <a:off x="6240463" y="2725738"/>
            <a:ext cx="1980029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其：这件事</a:t>
            </a: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52237" name="Rectangle 13"/>
          <p:cNvSpPr>
            <a:spLocks noChangeArrowheads="1"/>
          </p:cNvSpPr>
          <p:nvPr/>
        </p:nvSpPr>
        <p:spPr bwMode="auto">
          <a:xfrm>
            <a:off x="8356600" y="2709863"/>
            <a:ext cx="1980029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焉：为什么</a:t>
            </a: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52238" name="Rectangle 14"/>
          <p:cNvSpPr>
            <a:spLocks noChangeArrowheads="1"/>
          </p:cNvSpPr>
          <p:nvPr/>
        </p:nvSpPr>
        <p:spPr bwMode="auto">
          <a:xfrm>
            <a:off x="6240463" y="3157538"/>
            <a:ext cx="2698175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华文中宋" charset="-122"/>
              </a:rPr>
              <a:t>用：介，表原因</a:t>
            </a: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华文中宋" charset="-122"/>
            </a:endParaRPr>
          </a:p>
        </p:txBody>
      </p:sp>
      <p:sp>
        <p:nvSpPr>
          <p:cNvPr id="52239" name="Rectangle 15"/>
          <p:cNvSpPr>
            <a:spLocks noChangeArrowheads="1"/>
          </p:cNvSpPr>
          <p:nvPr/>
        </p:nvSpPr>
        <p:spPr bwMode="auto">
          <a:xfrm>
            <a:off x="9120188" y="3214688"/>
            <a:ext cx="1261884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华文中宋" charset="-122"/>
              </a:rPr>
              <a:t>以：而</a:t>
            </a: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华文中宋" charset="-122"/>
            </a:endParaRPr>
          </a:p>
        </p:txBody>
      </p:sp>
      <p:sp>
        <p:nvSpPr>
          <p:cNvPr id="52240" name="Rectangle 16"/>
          <p:cNvSpPr>
            <a:spLocks noChangeArrowheads="1"/>
          </p:cNvSpPr>
          <p:nvPr/>
        </p:nvSpPr>
        <p:spPr bwMode="auto">
          <a:xfrm>
            <a:off x="38316" y="4281428"/>
            <a:ext cx="1620957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华文中宋" charset="-122"/>
              </a:rPr>
              <a:t>陪：增加</a:t>
            </a:r>
            <a:endParaRPr lang="zh-CN" altLang="en-US" sz="2800" b="1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华文中宋" charset="-122"/>
            </a:endParaRPr>
          </a:p>
        </p:txBody>
      </p:sp>
      <p:sp>
        <p:nvSpPr>
          <p:cNvPr id="52241" name="Rectangle 17"/>
          <p:cNvSpPr>
            <a:spLocks noChangeArrowheads="1"/>
          </p:cNvSpPr>
          <p:nvPr/>
        </p:nvSpPr>
        <p:spPr bwMode="auto">
          <a:xfrm>
            <a:off x="2194319" y="4314229"/>
            <a:ext cx="1980029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厚：变雄厚</a:t>
            </a: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52242" name="Rectangle 18"/>
          <p:cNvSpPr>
            <a:spLocks noChangeArrowheads="1"/>
          </p:cNvSpPr>
          <p:nvPr/>
        </p:nvSpPr>
        <p:spPr bwMode="auto">
          <a:xfrm>
            <a:off x="-34192" y="5151734"/>
            <a:ext cx="1620957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华文中宋" charset="-122"/>
              </a:rPr>
              <a:t>薄：削弱</a:t>
            </a: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华文中宋" charset="-122"/>
            </a:endParaRPr>
          </a:p>
        </p:txBody>
      </p:sp>
      <p:sp>
        <p:nvSpPr>
          <p:cNvPr id="52243" name="Rectangle 19"/>
          <p:cNvSpPr>
            <a:spLocks noChangeArrowheads="1"/>
          </p:cNvSpPr>
          <p:nvPr/>
        </p:nvSpPr>
        <p:spPr bwMode="auto">
          <a:xfrm>
            <a:off x="1972041" y="5186363"/>
            <a:ext cx="3416320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以为：把（它）作为</a:t>
            </a: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52244" name="Rectangle 20"/>
          <p:cNvSpPr>
            <a:spLocks noChangeArrowheads="1"/>
          </p:cNvSpPr>
          <p:nvPr/>
        </p:nvSpPr>
        <p:spPr bwMode="auto">
          <a:xfrm>
            <a:off x="-38727" y="5990290"/>
            <a:ext cx="4493538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东道主：东边道路上的主人</a:t>
            </a: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52245" name="Rectangle 21"/>
          <p:cNvSpPr>
            <a:spLocks noChangeArrowheads="1"/>
          </p:cNvSpPr>
          <p:nvPr/>
        </p:nvSpPr>
        <p:spPr bwMode="auto">
          <a:xfrm>
            <a:off x="6294356" y="4348390"/>
            <a:ext cx="1980029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华文中宋" charset="-122"/>
              </a:rPr>
              <a:t>行李：使者</a:t>
            </a: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华文中宋" charset="-122"/>
            </a:endParaRPr>
          </a:p>
        </p:txBody>
      </p:sp>
      <p:sp>
        <p:nvSpPr>
          <p:cNvPr id="52246" name="Rectangle 22"/>
          <p:cNvSpPr>
            <a:spLocks noChangeArrowheads="1"/>
          </p:cNvSpPr>
          <p:nvPr/>
        </p:nvSpPr>
        <p:spPr bwMode="auto">
          <a:xfrm>
            <a:off x="8434388" y="4340225"/>
            <a:ext cx="2339102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华文中宋" charset="-122"/>
              </a:rPr>
              <a:t>共：通</a:t>
            </a: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华文中宋"/>
                <a:ea typeface="华文中宋" charset="-122"/>
              </a:rPr>
              <a:t>“</a:t>
            </a: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华文中宋" charset="-122"/>
              </a:rPr>
              <a:t>供</a:t>
            </a: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华文中宋"/>
                <a:ea typeface="华文中宋" charset="-122"/>
              </a:rPr>
              <a:t>”</a:t>
            </a: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华文中宋" charset="-122"/>
            </a:endParaRPr>
          </a:p>
        </p:txBody>
      </p:sp>
      <p:sp>
        <p:nvSpPr>
          <p:cNvPr id="52247" name="Rectangle 23"/>
          <p:cNvSpPr>
            <a:spLocks noChangeArrowheads="1"/>
          </p:cNvSpPr>
          <p:nvPr/>
        </p:nvSpPr>
        <p:spPr bwMode="auto">
          <a:xfrm>
            <a:off x="6135688" y="5192805"/>
            <a:ext cx="3571875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乏困：缺少的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(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东西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)</a:t>
            </a:r>
            <a:endParaRPr lang="zh-CN" altLang="en-US" sz="2800" b="1" dirty="0">
              <a:effectLst>
                <a:outerShdw blurRad="38100" dist="38100" dir="2700000" algn="tl">
                  <a:srgbClr val="C0C0C0"/>
                </a:outerShdw>
              </a:effectLst>
              <a:latin typeface="华文中宋" charset="-122"/>
              <a:ea typeface="华文中宋" charset="-122"/>
            </a:endParaRPr>
          </a:p>
        </p:txBody>
      </p:sp>
      <p:sp>
        <p:nvSpPr>
          <p:cNvPr id="52248" name="Rectangle 24"/>
          <p:cNvSpPr>
            <a:spLocks noChangeArrowheads="1"/>
          </p:cNvSpPr>
          <p:nvPr/>
        </p:nvSpPr>
        <p:spPr bwMode="auto">
          <a:xfrm>
            <a:off x="9696450" y="5192805"/>
            <a:ext cx="1261884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华文中宋" charset="-122"/>
              </a:rPr>
              <a:t>形→名</a:t>
            </a:r>
            <a:endParaRPr lang="zh-CN" altLang="en-US" sz="2800" b="1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华文中宋" charset="-122"/>
            </a:endParaRPr>
          </a:p>
        </p:txBody>
      </p:sp>
      <p:sp>
        <p:nvSpPr>
          <p:cNvPr id="52249" name="Rectangle 25"/>
          <p:cNvSpPr>
            <a:spLocks noChangeArrowheads="1"/>
          </p:cNvSpPr>
          <p:nvPr/>
        </p:nvSpPr>
        <p:spPr bwMode="auto">
          <a:xfrm>
            <a:off x="6240464" y="5821363"/>
            <a:ext cx="2194832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所害：所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+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动</a:t>
            </a:r>
            <a:endParaRPr lang="zh-CN" altLang="en-US" sz="2800" b="1" dirty="0">
              <a:effectLst>
                <a:outerShdw blurRad="38100" dist="38100" dir="2700000" algn="tl">
                  <a:srgbClr val="C0C0C0"/>
                </a:outerShdw>
              </a:effectLst>
              <a:latin typeface="华文中宋" charset="-122"/>
              <a:ea typeface="华文中宋" charset="-122"/>
            </a:endParaRPr>
          </a:p>
        </p:txBody>
      </p:sp>
      <p:sp>
        <p:nvSpPr>
          <p:cNvPr id="52251" name="Rectangle 27"/>
          <p:cNvSpPr>
            <a:spLocks noChangeArrowheads="1"/>
          </p:cNvSpPr>
          <p:nvPr/>
        </p:nvSpPr>
        <p:spPr bwMode="auto">
          <a:xfrm>
            <a:off x="4448331" y="4314229"/>
            <a:ext cx="1427163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形→动</a:t>
            </a:r>
            <a:endParaRPr lang="zh-CN" altLang="en-US" sz="28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2252" name="Text Box 28"/>
          <p:cNvSpPr txBox="1">
            <a:spLocks noChangeArrowheads="1"/>
          </p:cNvSpPr>
          <p:nvPr/>
        </p:nvSpPr>
        <p:spPr bwMode="auto">
          <a:xfrm>
            <a:off x="6527800" y="22226"/>
            <a:ext cx="3416320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charset="0"/>
                <a:ea typeface="华文中宋" charset="-122"/>
              </a:rPr>
              <a:t>夜：在夜里。名→状</a:t>
            </a:r>
            <a:endParaRPr lang="zh-CN" altLang="en-US" sz="2800" b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charset="0"/>
              <a:ea typeface="华文中宋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2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2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2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2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2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2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2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2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2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2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2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2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2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2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2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2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2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2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2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2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2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2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2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2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2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2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2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52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52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52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2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52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52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52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52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52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52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52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52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52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52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8" grpId="0" autoUpdateAnimBg="0"/>
      <p:bldP spid="52229" grpId="0" autoUpdateAnimBg="0"/>
      <p:bldP spid="52230" grpId="0" autoUpdateAnimBg="0"/>
      <p:bldP spid="52231" grpId="0" autoUpdateAnimBg="0"/>
      <p:bldP spid="52232" grpId="0" autoUpdateAnimBg="0"/>
      <p:bldP spid="52233" grpId="0" autoUpdateAnimBg="0"/>
      <p:bldP spid="52234" grpId="0" autoUpdateAnimBg="0"/>
      <p:bldP spid="52235" grpId="0" autoUpdateAnimBg="0"/>
      <p:bldP spid="52236" grpId="0" autoUpdateAnimBg="0"/>
      <p:bldP spid="52237" grpId="0" autoUpdateAnimBg="0"/>
      <p:bldP spid="52238" grpId="0" autoUpdateAnimBg="0"/>
      <p:bldP spid="52239" grpId="0" autoUpdateAnimBg="0"/>
      <p:bldP spid="52240" grpId="0" autoUpdateAnimBg="0"/>
      <p:bldP spid="52241" grpId="0" autoUpdateAnimBg="0"/>
      <p:bldP spid="52242" grpId="0" autoUpdateAnimBg="0"/>
      <p:bldP spid="52243" grpId="0" autoUpdateAnimBg="0"/>
      <p:bldP spid="52244" grpId="0" autoUpdateAnimBg="0"/>
      <p:bldP spid="52245" grpId="0" autoUpdateAnimBg="0"/>
      <p:bldP spid="52246" grpId="0" autoUpdateAnimBg="0"/>
      <p:bldP spid="52247" grpId="0" autoUpdateAnimBg="0"/>
      <p:bldP spid="52248" grpId="0" autoUpdateAnimBg="0"/>
      <p:bldP spid="52249" grpId="0" autoUpdateAnimBg="0"/>
      <p:bldP spid="52251" grpId="0" autoUpdateAnimBg="0"/>
      <p:bldP spid="5225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5003" y="712520"/>
            <a:ext cx="11435938" cy="5854535"/>
          </a:xfrm>
        </p:spPr>
        <p:txBody>
          <a:bodyPr>
            <a:noAutofit/>
          </a:bodyPr>
          <a:lstStyle/>
          <a:p>
            <a:r>
              <a:rPr lang="zh-CN" altLang="en-US" sz="3200" dirty="0" smtClean="0"/>
              <a:t>  </a:t>
            </a:r>
            <a:r>
              <a:rPr lang="zh-CN" altLang="en-US" sz="3200" dirty="0" smtClean="0">
                <a:latin typeface="仿宋" panose="02010609060101010101" charset="-122"/>
                <a:ea typeface="仿宋" panose="02010609060101010101" charset="-122"/>
              </a:rPr>
              <a:t>在</a:t>
            </a:r>
            <a:r>
              <a:rPr lang="zh-CN" altLang="en-US" sz="3200" dirty="0">
                <a:latin typeface="仿宋" panose="02010609060101010101" charset="-122"/>
                <a:ea typeface="仿宋" panose="02010609060101010101" charset="-122"/>
              </a:rPr>
              <a:t>夜晚（有人）用绳子（将烛之武）从城上放下去，见到了秦伯，烛之武说：“秦、晋两国围攻郑国，郑国已经知道要灭亡了。假如灭掉郑国对您有好处，怎敢冒昧地拿这件事情来麻烦您。越过邻国把远方的郑国作为（秦国的）东部边邑，您知道这是困难</a:t>
            </a:r>
            <a:r>
              <a:rPr lang="zh-CN" altLang="en-US" sz="3200" dirty="0" smtClean="0">
                <a:latin typeface="仿宋" panose="02010609060101010101" charset="-122"/>
                <a:ea typeface="仿宋" panose="02010609060101010101" charset="-122"/>
              </a:rPr>
              <a:t>的（</a:t>
            </a:r>
            <a:r>
              <a:rPr lang="zh-CN" altLang="en-US" sz="3200" dirty="0">
                <a:latin typeface="仿宋" panose="02010609060101010101" charset="-122"/>
                <a:ea typeface="仿宋" panose="02010609060101010101" charset="-122"/>
              </a:rPr>
              <a:t>您）为什么要灭掉郑国而给邻邦晋国增加土地呢？邻国的势力雄厚了，您秦国的势力也就相对削弱了。如果您放弃围攻郑国而把它当作东方道路上接待过客的主人，出使的人来来往往，（郑国可以随时）供给他们缺少的东西，对您也没有什么害处。</a:t>
            </a:r>
            <a:endParaRPr kumimoji="1" lang="zh-CN" altLang="en-US" sz="3200" dirty="0">
              <a:latin typeface="仿宋" panose="02010609060101010101" charset="-122"/>
              <a:ea typeface="仿宋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4400" b="1" dirty="0">
                <a:latin typeface="Times New Roman" panose="02020603050405020304" charset="0"/>
                <a:ea typeface="华文中宋" charset="-122"/>
              </a:rPr>
              <a:t> </a:t>
            </a:r>
            <a:r>
              <a:rPr lang="zh-CN" altLang="en-US" sz="4400" b="1" u="sng" dirty="0">
                <a:latin typeface="Times New Roman" panose="02020603050405020304" charset="0"/>
                <a:ea typeface="华文中宋" charset="-122"/>
              </a:rPr>
              <a:t>夜缒而出</a:t>
            </a:r>
            <a:r>
              <a:rPr lang="zh-CN" altLang="en-US" sz="4400" b="1" dirty="0">
                <a:solidFill>
                  <a:srgbClr val="003300"/>
                </a:solidFill>
                <a:latin typeface="Times New Roman" panose="02020603050405020304" charset="0"/>
                <a:ea typeface="华文中宋" charset="-122"/>
              </a:rPr>
              <a:t>，见秦伯，</a:t>
            </a:r>
            <a:r>
              <a:rPr lang="zh-CN" altLang="en-US" sz="4400" b="1" u="sng" dirty="0">
                <a:solidFill>
                  <a:srgbClr val="FF0000"/>
                </a:solidFill>
                <a:latin typeface="Times New Roman" panose="02020603050405020304" charset="0"/>
                <a:ea typeface="华文中宋" charset="-122"/>
              </a:rPr>
              <a:t>曰</a:t>
            </a:r>
            <a:r>
              <a:rPr lang="zh-CN" altLang="en-US" sz="4400" b="1" dirty="0">
                <a:solidFill>
                  <a:srgbClr val="003300"/>
                </a:solidFill>
                <a:latin typeface="Times New Roman" panose="02020603050405020304" charset="0"/>
                <a:ea typeface="华文中宋" charset="-122"/>
              </a:rPr>
              <a:t>：</a:t>
            </a:r>
            <a:r>
              <a:rPr lang="zh-CN" altLang="en-US" sz="4400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“</a:t>
            </a:r>
            <a:r>
              <a:rPr lang="zh-CN" altLang="en-US" sz="4400" b="1" dirty="0">
                <a:solidFill>
                  <a:srgbClr val="003300"/>
                </a:solidFill>
                <a:latin typeface="Times New Roman" panose="02020603050405020304" charset="0"/>
                <a:ea typeface="华文中宋" charset="-122"/>
              </a:rPr>
              <a:t>秦晋围</a:t>
            </a:r>
            <a:r>
              <a:rPr lang="zh-CN" altLang="en-US" sz="4400" b="1" dirty="0">
                <a:solidFill>
                  <a:srgbClr val="003300"/>
                </a:solidFill>
                <a:ea typeface="华文中宋" charset="-122"/>
              </a:rPr>
              <a:t>郑，郑</a:t>
            </a:r>
            <a:r>
              <a:rPr lang="zh-CN" altLang="en-US" sz="4400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既</a:t>
            </a:r>
            <a:r>
              <a:rPr lang="zh-CN" altLang="en-US" sz="4400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知亡矣。若</a:t>
            </a:r>
            <a:r>
              <a:rPr lang="zh-CN" altLang="en-US" sz="4400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亡</a:t>
            </a:r>
            <a:r>
              <a:rPr lang="zh-CN" altLang="en-US" sz="4400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郑而</a:t>
            </a:r>
            <a:r>
              <a:rPr lang="zh-CN" altLang="en-US" sz="4400" b="1" u="sng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有益</a:t>
            </a:r>
            <a:r>
              <a:rPr lang="zh-CN" altLang="en-US" sz="4400" b="1" u="sng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于</a:t>
            </a:r>
            <a:r>
              <a:rPr lang="zh-CN" altLang="en-US" sz="4400" b="1" u="sng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君</a:t>
            </a:r>
            <a:r>
              <a:rPr lang="zh-CN" altLang="en-US" sz="4400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，</a:t>
            </a:r>
            <a:r>
              <a:rPr lang="zh-CN" altLang="en-US" sz="4400" b="1" u="sng" dirty="0">
                <a:solidFill>
                  <a:srgbClr val="FF0000"/>
                </a:solidFill>
                <a:latin typeface="宋体" panose="02010600030101010101" pitchFamily="2" charset="-122"/>
                <a:ea typeface="华文中宋" charset="-122"/>
              </a:rPr>
              <a:t>敢以烦</a:t>
            </a:r>
            <a:r>
              <a:rPr lang="zh-CN" altLang="en-US" sz="4400" b="1" u="sng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执事</a:t>
            </a:r>
            <a:r>
              <a:rPr lang="zh-CN" altLang="en-US" sz="4400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。</a:t>
            </a:r>
            <a:r>
              <a:rPr lang="zh-CN" altLang="en-US" sz="4400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越</a:t>
            </a:r>
            <a:r>
              <a:rPr lang="zh-CN" altLang="en-US" sz="4400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国</a:t>
            </a:r>
            <a:r>
              <a:rPr lang="zh-CN" altLang="en-US" sz="4400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以</a:t>
            </a:r>
            <a:r>
              <a:rPr lang="zh-CN" altLang="en-US" sz="4400" b="1" dirty="0">
                <a:solidFill>
                  <a:srgbClr val="FF0000"/>
                </a:solidFill>
                <a:latin typeface="宋体" panose="02010600030101010101" pitchFamily="2" charset="-122"/>
                <a:ea typeface="华文中宋" charset="-122"/>
              </a:rPr>
              <a:t>鄙远</a:t>
            </a:r>
            <a:r>
              <a:rPr lang="zh-CN" altLang="en-US" sz="4400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，君知</a:t>
            </a:r>
            <a:r>
              <a:rPr lang="zh-CN" altLang="en-US" sz="4400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其</a:t>
            </a:r>
            <a:r>
              <a:rPr lang="zh-CN" altLang="en-US" sz="4400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难也。</a:t>
            </a:r>
            <a:r>
              <a:rPr lang="zh-CN" altLang="en-US" sz="4400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焉用</a:t>
            </a:r>
            <a:r>
              <a:rPr lang="zh-CN" altLang="en-US" sz="4400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亡郑</a:t>
            </a:r>
            <a:r>
              <a:rPr lang="zh-CN" altLang="en-US" sz="4400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以</a:t>
            </a:r>
            <a:r>
              <a:rPr lang="zh-CN" altLang="en-US" sz="4400" b="1" dirty="0">
                <a:solidFill>
                  <a:srgbClr val="FF0000"/>
                </a:solidFill>
                <a:latin typeface="宋体" panose="02010600030101010101" pitchFamily="2" charset="-122"/>
                <a:ea typeface="华文中宋" charset="-122"/>
              </a:rPr>
              <a:t>陪</a:t>
            </a:r>
            <a:r>
              <a:rPr lang="zh-CN" altLang="en-US" sz="4400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邻？邻之</a:t>
            </a:r>
            <a:r>
              <a:rPr lang="zh-CN" altLang="en-US" sz="4400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厚</a:t>
            </a:r>
            <a:r>
              <a:rPr lang="zh-CN" altLang="en-US" sz="4400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，君之</a:t>
            </a:r>
            <a:r>
              <a:rPr lang="zh-CN" altLang="en-US" sz="4400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薄</a:t>
            </a:r>
            <a:r>
              <a:rPr lang="zh-CN" altLang="en-US" sz="4400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也。若舍郑</a:t>
            </a:r>
            <a:r>
              <a:rPr lang="zh-CN" altLang="en-US" sz="4400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以为</a:t>
            </a:r>
            <a:r>
              <a:rPr lang="zh-CN" altLang="en-US" sz="4400" b="1" dirty="0">
                <a:solidFill>
                  <a:srgbClr val="FF0000"/>
                </a:solidFill>
                <a:latin typeface="宋体" panose="02010600030101010101" pitchFamily="2" charset="-122"/>
                <a:ea typeface="华文中宋" charset="-122"/>
              </a:rPr>
              <a:t>东道主，行李之</a:t>
            </a:r>
            <a:r>
              <a:rPr lang="zh-CN" altLang="en-US" sz="4400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往来，</a:t>
            </a:r>
            <a:r>
              <a:rPr lang="zh-CN" altLang="en-US" sz="4400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共</a:t>
            </a:r>
            <a:r>
              <a:rPr lang="zh-CN" altLang="en-US" sz="4400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其</a:t>
            </a:r>
            <a:r>
              <a:rPr lang="zh-CN" altLang="en-US" sz="4400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乏困</a:t>
            </a:r>
            <a:r>
              <a:rPr lang="zh-CN" altLang="en-US" sz="4400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，君亦无</a:t>
            </a:r>
            <a:r>
              <a:rPr lang="zh-CN" altLang="en-US" sz="4400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所害</a:t>
            </a:r>
            <a:r>
              <a:rPr lang="zh-CN" altLang="en-US" sz="4400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。</a:t>
            </a:r>
            <a:endParaRPr kumimoji="1" lang="zh-CN" alt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ChangeArrowheads="1"/>
          </p:cNvSpPr>
          <p:nvPr/>
        </p:nvSpPr>
        <p:spPr bwMode="auto">
          <a:xfrm>
            <a:off x="0" y="377825"/>
            <a:ext cx="6094413" cy="45735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 2" panose="05020102010507070707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ClrTx/>
              <a:buNone/>
            </a:pP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且君</a:t>
            </a:r>
            <a:r>
              <a:rPr lang="zh-CN" altLang="en-US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尝</a:t>
            </a:r>
            <a:r>
              <a:rPr lang="zh-CN" altLang="en-US" b="1" dirty="0" smtClean="0">
                <a:solidFill>
                  <a:srgbClr val="FF3300"/>
                </a:solidFill>
                <a:ea typeface="华文中宋" charset="-122"/>
              </a:rPr>
              <a:t>为</a:t>
            </a:r>
            <a:r>
              <a:rPr lang="zh-CN" altLang="en-US" b="1" dirty="0">
                <a:solidFill>
                  <a:srgbClr val="003300"/>
                </a:solidFill>
                <a:ea typeface="华文中宋" charset="-122"/>
              </a:rPr>
              <a:t>晋君</a:t>
            </a:r>
            <a:r>
              <a:rPr lang="zh-CN" altLang="en-US" b="1" dirty="0">
                <a:solidFill>
                  <a:srgbClr val="FF0000"/>
                </a:solidFill>
                <a:ea typeface="华文中宋" charset="-122"/>
              </a:rPr>
              <a:t>赐</a:t>
            </a: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矣，</a:t>
            </a:r>
            <a:r>
              <a:rPr lang="zh-CN" altLang="en-US" b="1" u="sng" dirty="0">
                <a:solidFill>
                  <a:srgbClr val="FF0000"/>
                </a:solidFill>
                <a:latin typeface="宋体" panose="02010600030101010101" pitchFamily="2" charset="-122"/>
                <a:ea typeface="华文中宋" charset="-122"/>
              </a:rPr>
              <a:t>许君焦、瑕</a:t>
            </a: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，朝</a:t>
            </a:r>
            <a:r>
              <a:rPr lang="zh-CN" altLang="en-US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济</a:t>
            </a: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而夕设</a:t>
            </a:r>
            <a:r>
              <a:rPr lang="zh-CN" altLang="en-US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版</a:t>
            </a: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焉，君之</a:t>
            </a:r>
            <a:r>
              <a:rPr lang="zh-CN" altLang="en-US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所知</a:t>
            </a: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也。</a:t>
            </a:r>
            <a:r>
              <a:rPr lang="zh-CN" altLang="en-US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夫</a:t>
            </a: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晋，</a:t>
            </a:r>
            <a:r>
              <a:rPr lang="zh-CN" altLang="en-US" b="1" u="sng" dirty="0">
                <a:solidFill>
                  <a:srgbClr val="FF0000"/>
                </a:solidFill>
                <a:latin typeface="宋体" panose="02010600030101010101" pitchFamily="2" charset="-122"/>
                <a:ea typeface="华文中宋" charset="-122"/>
              </a:rPr>
              <a:t>何厌之有</a:t>
            </a: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？既</a:t>
            </a:r>
            <a:r>
              <a:rPr lang="zh-CN" altLang="en-US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东封</a:t>
            </a: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郑，又欲</a:t>
            </a:r>
            <a:r>
              <a:rPr lang="zh-CN" altLang="en-US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肆</a:t>
            </a: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其西封，若不</a:t>
            </a:r>
            <a:r>
              <a:rPr lang="zh-CN" altLang="en-US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阙</a:t>
            </a: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秦，将</a:t>
            </a:r>
            <a:r>
              <a:rPr lang="zh-CN" altLang="en-US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焉</a:t>
            </a: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取</a:t>
            </a:r>
            <a:r>
              <a:rPr lang="zh-CN" altLang="en-US" b="1" dirty="0">
                <a:solidFill>
                  <a:srgbClr val="FF0000"/>
                </a:solidFill>
                <a:latin typeface="宋体" panose="02010600030101010101" pitchFamily="2" charset="-122"/>
                <a:ea typeface="华文中宋" charset="-122"/>
              </a:rPr>
              <a:t>之</a:t>
            </a: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？阙秦</a:t>
            </a:r>
            <a:r>
              <a:rPr lang="zh-CN" altLang="en-US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以</a:t>
            </a:r>
            <a:r>
              <a:rPr lang="zh-CN" altLang="en-US" b="1" dirty="0">
                <a:solidFill>
                  <a:srgbClr val="FF0000"/>
                </a:solidFill>
                <a:latin typeface="宋体" panose="02010600030101010101" pitchFamily="2" charset="-122"/>
                <a:ea typeface="华文中宋" charset="-122"/>
              </a:rPr>
              <a:t>利</a:t>
            </a: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晋，</a:t>
            </a:r>
            <a:r>
              <a:rPr lang="zh-CN" altLang="en-US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唯</a:t>
            </a: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君</a:t>
            </a:r>
            <a:r>
              <a:rPr lang="zh-CN" altLang="en-US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图</a:t>
            </a: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之。</a:t>
            </a: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”</a:t>
            </a: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秦伯</a:t>
            </a:r>
            <a:r>
              <a:rPr lang="zh-CN" altLang="en-US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说</a:t>
            </a: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，与郑人</a:t>
            </a:r>
            <a:r>
              <a:rPr lang="zh-CN" altLang="en-US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盟</a:t>
            </a: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。使</a:t>
            </a:r>
            <a:r>
              <a:rPr lang="zh-CN" altLang="en-US" b="1" u="sng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杞子</a:t>
            </a: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、</a:t>
            </a:r>
            <a:r>
              <a:rPr lang="zh-CN" altLang="en-US" b="1" u="sng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逢孙</a:t>
            </a: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、</a:t>
            </a:r>
            <a:r>
              <a:rPr lang="zh-CN" altLang="en-US" b="1" u="sng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杨孙</a:t>
            </a:r>
            <a:r>
              <a:rPr lang="zh-CN" altLang="en-US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戍</a:t>
            </a: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之，</a:t>
            </a:r>
            <a:r>
              <a:rPr lang="zh-CN" altLang="en-US" b="1" dirty="0">
                <a:solidFill>
                  <a:srgbClr val="FF3300"/>
                </a:solidFill>
                <a:latin typeface="Times New Roman" panose="02020603050405020304" charset="0"/>
                <a:ea typeface="华文中宋" charset="-122"/>
              </a:rPr>
              <a:t>乃</a:t>
            </a:r>
            <a:r>
              <a:rPr lang="zh-CN" altLang="en-US" b="1" dirty="0">
                <a:solidFill>
                  <a:srgbClr val="003300"/>
                </a:solidFill>
                <a:latin typeface="Times New Roman" panose="02020603050405020304" charset="0"/>
                <a:ea typeface="华文中宋" charset="-122"/>
              </a:rPr>
              <a:t>还。</a:t>
            </a:r>
            <a:endParaRPr lang="zh-CN" altLang="en-US" b="1" dirty="0">
              <a:solidFill>
                <a:srgbClr val="003300"/>
              </a:solidFill>
              <a:latin typeface="Times New Roman" panose="02020603050405020304" charset="0"/>
              <a:ea typeface="华文中宋" charset="-122"/>
            </a:endParaRPr>
          </a:p>
        </p:txBody>
      </p:sp>
      <p:sp>
        <p:nvSpPr>
          <p:cNvPr id="46082" name="Line 3"/>
          <p:cNvSpPr>
            <a:spLocks noChangeShapeType="1"/>
          </p:cNvSpPr>
          <p:nvPr/>
        </p:nvSpPr>
        <p:spPr bwMode="auto">
          <a:xfrm>
            <a:off x="6240463" y="620713"/>
            <a:ext cx="0" cy="568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6203951" y="468886"/>
            <a:ext cx="1368425" cy="5191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为：给</a:t>
            </a:r>
            <a:endParaRPr lang="zh-CN" altLang="en-US" sz="2800" b="1" dirty="0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6238876" y="1412875"/>
            <a:ext cx="2017713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济：渡河</a:t>
            </a: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53254" name="Rectangle 6"/>
          <p:cNvSpPr>
            <a:spLocks noChangeArrowheads="1"/>
          </p:cNvSpPr>
          <p:nvPr/>
        </p:nvSpPr>
        <p:spPr bwMode="auto">
          <a:xfrm>
            <a:off x="6095999" y="981075"/>
            <a:ext cx="3959225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（晋君）许君焦、瑕</a:t>
            </a:r>
            <a:endParaRPr lang="zh-CN" altLang="en-US" sz="2800" b="1" dirty="0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53255" name="Rectangle 7"/>
          <p:cNvSpPr>
            <a:spLocks noChangeArrowheads="1"/>
          </p:cNvSpPr>
          <p:nvPr/>
        </p:nvSpPr>
        <p:spPr bwMode="auto">
          <a:xfrm>
            <a:off x="8816151" y="1460243"/>
            <a:ext cx="2982974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华文中宋" charset="-122"/>
              </a:rPr>
              <a:t>版：防御工事</a:t>
            </a: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华文中宋" charset="-122"/>
            </a:endParaRPr>
          </a:p>
        </p:txBody>
      </p:sp>
      <p:sp>
        <p:nvSpPr>
          <p:cNvPr id="53256" name="Rectangle 8"/>
          <p:cNvSpPr>
            <a:spLocks noChangeArrowheads="1"/>
          </p:cNvSpPr>
          <p:nvPr/>
        </p:nvSpPr>
        <p:spPr bwMode="auto">
          <a:xfrm>
            <a:off x="6238875" y="1916113"/>
            <a:ext cx="2952750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所知：所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+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动</a:t>
            </a:r>
            <a:endParaRPr lang="zh-CN" altLang="en-US" sz="2800" b="1" dirty="0">
              <a:effectLst>
                <a:outerShdw blurRad="38100" dist="38100" dir="2700000" algn="tl">
                  <a:srgbClr val="C0C0C0"/>
                </a:outerShdw>
              </a:effectLst>
              <a:latin typeface="华文中宋" charset="-122"/>
              <a:ea typeface="华文中宋" charset="-122"/>
            </a:endParaRPr>
          </a:p>
        </p:txBody>
      </p:sp>
      <p:sp>
        <p:nvSpPr>
          <p:cNvPr id="53257" name="Rectangle 9"/>
          <p:cNvSpPr>
            <a:spLocks noChangeArrowheads="1"/>
          </p:cNvSpPr>
          <p:nvPr/>
        </p:nvSpPr>
        <p:spPr bwMode="auto">
          <a:xfrm>
            <a:off x="8543926" y="1916113"/>
            <a:ext cx="2017713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夫：发语词</a:t>
            </a:r>
            <a:endParaRPr lang="zh-CN" altLang="en-US" sz="2800" b="1" dirty="0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53258" name="Rectangle 10">
            <a:hlinkClick r:id="rId1" action="ppaction://hlinksldjump"/>
          </p:cNvPr>
          <p:cNvSpPr>
            <a:spLocks noChangeArrowheads="1"/>
          </p:cNvSpPr>
          <p:nvPr/>
        </p:nvSpPr>
        <p:spPr bwMode="auto">
          <a:xfrm>
            <a:off x="6240463" y="2420938"/>
            <a:ext cx="2017712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有何厌</a:t>
            </a:r>
            <a:endParaRPr lang="zh-CN" altLang="en-US" sz="2800" b="1" dirty="0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53259" name="Rectangle 11"/>
          <p:cNvSpPr>
            <a:spLocks noChangeArrowheads="1"/>
          </p:cNvSpPr>
          <p:nvPr/>
        </p:nvSpPr>
        <p:spPr bwMode="auto">
          <a:xfrm>
            <a:off x="7462838" y="2420938"/>
            <a:ext cx="2017712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厌：满足</a:t>
            </a:r>
            <a:endParaRPr lang="zh-CN" altLang="en-US" sz="2800" b="1" dirty="0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53260" name="Rectangle 12"/>
          <p:cNvSpPr>
            <a:spLocks noChangeArrowheads="1"/>
          </p:cNvSpPr>
          <p:nvPr/>
        </p:nvSpPr>
        <p:spPr bwMode="auto">
          <a:xfrm>
            <a:off x="6238875" y="2852738"/>
            <a:ext cx="3816350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之：宾语前置的标志</a:t>
            </a: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53261" name="Rectangle 13"/>
          <p:cNvSpPr>
            <a:spLocks noChangeArrowheads="1"/>
          </p:cNvSpPr>
          <p:nvPr/>
        </p:nvSpPr>
        <p:spPr bwMode="auto">
          <a:xfrm>
            <a:off x="6238876" y="3300413"/>
            <a:ext cx="2017713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东：向东。</a:t>
            </a: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53262" name="Rectangle 14"/>
          <p:cNvSpPr>
            <a:spLocks noChangeArrowheads="1"/>
          </p:cNvSpPr>
          <p:nvPr/>
        </p:nvSpPr>
        <p:spPr bwMode="auto">
          <a:xfrm>
            <a:off x="7823200" y="3308350"/>
            <a:ext cx="1261884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华文中宋" charset="-122"/>
              </a:rPr>
              <a:t>名→状</a:t>
            </a: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华文中宋" charset="-122"/>
            </a:endParaRPr>
          </a:p>
        </p:txBody>
      </p:sp>
      <p:sp>
        <p:nvSpPr>
          <p:cNvPr id="53263" name="Rectangle 15"/>
          <p:cNvSpPr>
            <a:spLocks noChangeArrowheads="1"/>
          </p:cNvSpPr>
          <p:nvPr/>
        </p:nvSpPr>
        <p:spPr bwMode="auto">
          <a:xfrm>
            <a:off x="6238875" y="3732213"/>
            <a:ext cx="3168650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华文中宋" charset="-122"/>
              </a:rPr>
              <a:t>封：使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/>
                <a:ea typeface="华文中宋" charset="-122"/>
              </a:rPr>
              <a:t>……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华文中宋" charset="-122"/>
              </a:rPr>
              <a:t>作疆界。</a:t>
            </a:r>
            <a:endParaRPr lang="zh-CN" altLang="en-US" sz="2800" b="1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华文中宋" charset="-122"/>
            </a:endParaRPr>
          </a:p>
        </p:txBody>
      </p:sp>
      <p:sp>
        <p:nvSpPr>
          <p:cNvPr id="53264" name="Rectangle 16"/>
          <p:cNvSpPr>
            <a:spLocks noChangeArrowheads="1"/>
          </p:cNvSpPr>
          <p:nvPr/>
        </p:nvSpPr>
        <p:spPr bwMode="auto">
          <a:xfrm>
            <a:off x="9207500" y="3756025"/>
            <a:ext cx="902811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使动</a:t>
            </a:r>
            <a:endParaRPr lang="zh-CN" altLang="en-US" sz="2800" b="1" dirty="0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53265" name="Rectangle 17"/>
          <p:cNvSpPr>
            <a:spLocks noChangeArrowheads="1"/>
          </p:cNvSpPr>
          <p:nvPr/>
        </p:nvSpPr>
        <p:spPr bwMode="auto">
          <a:xfrm>
            <a:off x="6238875" y="4164013"/>
            <a:ext cx="1944688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肆：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扩张</a:t>
            </a:r>
            <a:endParaRPr lang="zh-CN" altLang="en-US" sz="2800" b="1" dirty="0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53266" name="Rectangle 18"/>
          <p:cNvSpPr>
            <a:spLocks noChangeArrowheads="1"/>
          </p:cNvSpPr>
          <p:nvPr/>
        </p:nvSpPr>
        <p:spPr bwMode="auto">
          <a:xfrm>
            <a:off x="6240464" y="4595813"/>
            <a:ext cx="2844620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阙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：使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…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受损</a:t>
            </a:r>
            <a:endParaRPr lang="zh-CN" altLang="en-US" sz="2800" b="1" dirty="0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53267" name="Rectangle 19">
            <a:hlinkClick r:id="rId1" action="ppaction://hlinksldjump"/>
          </p:cNvPr>
          <p:cNvSpPr>
            <a:spLocks noChangeArrowheads="1"/>
          </p:cNvSpPr>
          <p:nvPr/>
        </p:nvSpPr>
        <p:spPr bwMode="auto">
          <a:xfrm>
            <a:off x="9191625" y="4527999"/>
            <a:ext cx="2549585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焉：哪里</a:t>
            </a:r>
            <a:endParaRPr lang="zh-CN" altLang="en-US" sz="2800" b="1" dirty="0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53268" name="Rectangle 20"/>
          <p:cNvSpPr>
            <a:spLocks noChangeArrowheads="1"/>
          </p:cNvSpPr>
          <p:nvPr/>
        </p:nvSpPr>
        <p:spPr bwMode="auto">
          <a:xfrm>
            <a:off x="6240464" y="5027613"/>
            <a:ext cx="1584325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华文中宋" charset="-122"/>
              </a:rPr>
              <a:t>以：而</a:t>
            </a: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华文中宋" charset="-122"/>
            </a:endParaRPr>
          </a:p>
        </p:txBody>
      </p:sp>
      <p:sp>
        <p:nvSpPr>
          <p:cNvPr id="53269" name="Rectangle 21"/>
          <p:cNvSpPr>
            <a:spLocks noChangeArrowheads="1"/>
          </p:cNvSpPr>
          <p:nvPr/>
        </p:nvSpPr>
        <p:spPr bwMode="auto">
          <a:xfrm>
            <a:off x="8378416" y="5051219"/>
            <a:ext cx="4375088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唯：表希望的语气词</a:t>
            </a: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53270" name="Rectangle 22"/>
          <p:cNvSpPr>
            <a:spLocks noChangeArrowheads="1"/>
          </p:cNvSpPr>
          <p:nvPr/>
        </p:nvSpPr>
        <p:spPr bwMode="auto">
          <a:xfrm>
            <a:off x="6240464" y="5516563"/>
            <a:ext cx="1725611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图：考虑</a:t>
            </a:r>
            <a:endParaRPr lang="zh-CN" altLang="en-US" sz="2800" b="1" dirty="0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53271" name="Rectangle 23"/>
          <p:cNvSpPr>
            <a:spLocks noChangeArrowheads="1"/>
          </p:cNvSpPr>
          <p:nvPr/>
        </p:nvSpPr>
        <p:spPr bwMode="auto">
          <a:xfrm>
            <a:off x="8401051" y="5516563"/>
            <a:ext cx="2087563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说：通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“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悦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”</a:t>
            </a:r>
            <a:endParaRPr lang="zh-CN" altLang="en-US" sz="2800" b="1" dirty="0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53272" name="Rectangle 24"/>
          <p:cNvSpPr>
            <a:spLocks noChangeArrowheads="1"/>
          </p:cNvSpPr>
          <p:nvPr/>
        </p:nvSpPr>
        <p:spPr bwMode="auto">
          <a:xfrm>
            <a:off x="6240464" y="5964238"/>
            <a:ext cx="2137952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盟：结盟</a:t>
            </a:r>
            <a:endParaRPr lang="zh-CN" altLang="en-US" sz="2800" b="1" dirty="0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53273" name="Rectangle 25"/>
          <p:cNvSpPr>
            <a:spLocks noChangeArrowheads="1"/>
          </p:cNvSpPr>
          <p:nvPr/>
        </p:nvSpPr>
        <p:spPr bwMode="auto">
          <a:xfrm>
            <a:off x="8399464" y="5964238"/>
            <a:ext cx="2680214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戍：守卫</a:t>
            </a:r>
            <a:endParaRPr lang="zh-CN" altLang="en-US" sz="2800" b="1" dirty="0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53274" name="Text Box 26"/>
          <p:cNvSpPr txBox="1">
            <a:spLocks noChangeArrowheads="1"/>
          </p:cNvSpPr>
          <p:nvPr/>
        </p:nvSpPr>
        <p:spPr bwMode="auto">
          <a:xfrm>
            <a:off x="7824789" y="473075"/>
            <a:ext cx="1377300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赐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: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恩惠</a:t>
            </a:r>
            <a:endParaRPr lang="zh-CN" altLang="en-US" sz="2800" b="1" dirty="0">
              <a:effectLst>
                <a:outerShdw blurRad="38100" dist="38100" dir="2700000" algn="tl">
                  <a:srgbClr val="C0C0C0"/>
                </a:outerShdw>
              </a:effectLst>
              <a:latin typeface="华文中宋" charset="-122"/>
              <a:ea typeface="华文中宋" charset="-122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6238875" y="85500"/>
            <a:ext cx="1620957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尝：曾经</a:t>
            </a:r>
            <a:endParaRPr lang="zh-CN" altLang="en-US" sz="2800" b="1" dirty="0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29" name="Rectangle 4"/>
          <p:cNvSpPr>
            <a:spLocks noChangeArrowheads="1"/>
          </p:cNvSpPr>
          <p:nvPr/>
        </p:nvSpPr>
        <p:spPr bwMode="auto">
          <a:xfrm>
            <a:off x="9674256" y="287665"/>
            <a:ext cx="1944688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华文中宋" charset="-122"/>
              </a:rPr>
              <a:t>乃：于是</a:t>
            </a:r>
            <a:endParaRPr lang="zh-CN" altLang="en-US" sz="2800" b="1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华文中宋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3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3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3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3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3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3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3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3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3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3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3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3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3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3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3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3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3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3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3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3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53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3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3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3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53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53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53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53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53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53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53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53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53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53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 autoUpdateAnimBg="0"/>
      <p:bldP spid="53253" grpId="0" autoUpdateAnimBg="0"/>
      <p:bldP spid="53254" grpId="0" autoUpdateAnimBg="0"/>
      <p:bldP spid="53255" grpId="0" autoUpdateAnimBg="0"/>
      <p:bldP spid="53256" grpId="0" autoUpdateAnimBg="0"/>
      <p:bldP spid="53257" grpId="0" autoUpdateAnimBg="0"/>
      <p:bldP spid="53258" grpId="0" autoUpdateAnimBg="0"/>
      <p:bldP spid="53259" grpId="0" autoUpdateAnimBg="0"/>
      <p:bldP spid="53260" grpId="0" autoUpdateAnimBg="0"/>
      <p:bldP spid="53261" grpId="0" autoUpdateAnimBg="0"/>
      <p:bldP spid="53262" grpId="0" autoUpdateAnimBg="0"/>
      <p:bldP spid="53263" grpId="0" autoUpdateAnimBg="0"/>
      <p:bldP spid="53264" grpId="0" autoUpdateAnimBg="0"/>
      <p:bldP spid="53265" grpId="0" autoUpdateAnimBg="0"/>
      <p:bldP spid="53266" grpId="0" autoUpdateAnimBg="0"/>
      <p:bldP spid="53267" grpId="0" autoUpdateAnimBg="0"/>
      <p:bldP spid="53268" grpId="0" autoUpdateAnimBg="0"/>
      <p:bldP spid="53269" grpId="0" autoUpdateAnimBg="0"/>
      <p:bldP spid="53270" grpId="0" autoUpdateAnimBg="0"/>
      <p:bldP spid="53271" grpId="0" autoUpdateAnimBg="0"/>
      <p:bldP spid="53272" grpId="0" autoUpdateAnimBg="0"/>
      <p:bldP spid="53273" grpId="0" autoUpdateAnimBg="0"/>
      <p:bldP spid="53274" grpId="0" autoUpdateAnimBg="0"/>
      <p:bldP spid="27" grpId="0" autoUpdateAnimBg="0"/>
      <p:bldP spid="29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78823" y="709344"/>
            <a:ext cx="10515600" cy="4351338"/>
          </a:xfrm>
        </p:spPr>
        <p:txBody>
          <a:bodyPr>
            <a:noAutofit/>
          </a:bodyPr>
          <a:lstStyle/>
          <a:p>
            <a:r>
              <a:rPr lang="zh-CN" altLang="en-US" sz="3600"/>
              <a:t> </a:t>
            </a:r>
            <a:r>
              <a:rPr lang="zh-CN" altLang="en-US" sz="3600" smtClean="0"/>
              <a:t> 而且</a:t>
            </a:r>
            <a:r>
              <a:rPr lang="zh-CN" altLang="en-US" sz="3600" dirty="0"/>
              <a:t>您曾经给予晋惠公恩惠，惠公曾经答应给您焦、瑕二座城池。 （然而）惠公早上渡过黄河回国，晚上就修筑防御工事，这是您知道的。晋国，怎么会满足呢？（现在它）已经在东边使郑国成为它的边境，又想要向西扩大边界。如果不使秦国土地亏损，将从哪里得到（他所奢求的土地）呢？削弱秦国对晋国有利，希望您考虑这件事！”秦伯非常高兴，就与郑国签订了盟约。派遣杞子、逢孙、杨孙戍守郑国，于是秦国就撤军</a:t>
            </a:r>
            <a:r>
              <a:rPr lang="zh-CN" altLang="en-US" sz="3600" dirty="0" smtClean="0"/>
              <a:t>了。</a:t>
            </a:r>
            <a:endParaRPr kumimoji="1" lang="zh-CN" altLang="en-US" sz="3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190005" y="558140"/>
            <a:ext cx="11198431" cy="26530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 2" panose="05020102010507070707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ClrTx/>
              <a:buNone/>
            </a:pPr>
            <a:r>
              <a:rPr lang="zh-CN" altLang="en-US" b="1" smtClean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   且</a:t>
            </a: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君</a:t>
            </a:r>
            <a:r>
              <a:rPr lang="zh-CN" altLang="en-US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尝</a:t>
            </a:r>
            <a:r>
              <a:rPr lang="zh-CN" altLang="en-US" b="1" dirty="0" smtClean="0">
                <a:solidFill>
                  <a:srgbClr val="FF3300"/>
                </a:solidFill>
                <a:ea typeface="华文中宋" charset="-122"/>
              </a:rPr>
              <a:t>为</a:t>
            </a:r>
            <a:r>
              <a:rPr lang="zh-CN" altLang="en-US" b="1" dirty="0">
                <a:solidFill>
                  <a:srgbClr val="003300"/>
                </a:solidFill>
                <a:ea typeface="华文中宋" charset="-122"/>
              </a:rPr>
              <a:t>晋君</a:t>
            </a:r>
            <a:r>
              <a:rPr lang="zh-CN" altLang="en-US" b="1" dirty="0">
                <a:solidFill>
                  <a:srgbClr val="FF0000"/>
                </a:solidFill>
                <a:ea typeface="华文中宋" charset="-122"/>
              </a:rPr>
              <a:t>赐</a:t>
            </a: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矣，</a:t>
            </a:r>
            <a:r>
              <a:rPr lang="zh-CN" altLang="en-US" b="1" u="sng" dirty="0">
                <a:solidFill>
                  <a:srgbClr val="FF0000"/>
                </a:solidFill>
                <a:latin typeface="宋体" panose="02010600030101010101" pitchFamily="2" charset="-122"/>
                <a:ea typeface="华文中宋" charset="-122"/>
              </a:rPr>
              <a:t>许君焦、瑕</a:t>
            </a: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，朝</a:t>
            </a:r>
            <a:r>
              <a:rPr lang="zh-CN" altLang="en-US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济</a:t>
            </a: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而夕设</a:t>
            </a:r>
            <a:r>
              <a:rPr lang="zh-CN" altLang="en-US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版</a:t>
            </a: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焉，君之</a:t>
            </a:r>
            <a:r>
              <a:rPr lang="zh-CN" altLang="en-US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所知</a:t>
            </a: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也。</a:t>
            </a:r>
            <a:r>
              <a:rPr lang="zh-CN" altLang="en-US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夫</a:t>
            </a: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晋，</a:t>
            </a:r>
            <a:r>
              <a:rPr lang="zh-CN" altLang="en-US" b="1" u="sng" dirty="0">
                <a:solidFill>
                  <a:srgbClr val="FF0000"/>
                </a:solidFill>
                <a:latin typeface="宋体" panose="02010600030101010101" pitchFamily="2" charset="-122"/>
                <a:ea typeface="华文中宋" charset="-122"/>
              </a:rPr>
              <a:t>何厌之有</a:t>
            </a: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？既</a:t>
            </a:r>
            <a:r>
              <a:rPr lang="zh-CN" altLang="en-US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东封</a:t>
            </a: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郑，又欲</a:t>
            </a:r>
            <a:r>
              <a:rPr lang="zh-CN" altLang="en-US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肆</a:t>
            </a: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其西封，若不</a:t>
            </a:r>
            <a:r>
              <a:rPr lang="zh-CN" altLang="en-US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阙</a:t>
            </a: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秦，将</a:t>
            </a:r>
            <a:r>
              <a:rPr lang="zh-CN" altLang="en-US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焉</a:t>
            </a: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取</a:t>
            </a:r>
            <a:r>
              <a:rPr lang="zh-CN" altLang="en-US" b="1" dirty="0">
                <a:solidFill>
                  <a:srgbClr val="FF0000"/>
                </a:solidFill>
                <a:latin typeface="宋体" panose="02010600030101010101" pitchFamily="2" charset="-122"/>
                <a:ea typeface="华文中宋" charset="-122"/>
              </a:rPr>
              <a:t>之</a:t>
            </a: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？阙秦</a:t>
            </a:r>
            <a:r>
              <a:rPr lang="zh-CN" altLang="en-US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以</a:t>
            </a:r>
            <a:r>
              <a:rPr lang="zh-CN" altLang="en-US" b="1" dirty="0">
                <a:solidFill>
                  <a:srgbClr val="FF0000"/>
                </a:solidFill>
                <a:latin typeface="宋体" panose="02010600030101010101" pitchFamily="2" charset="-122"/>
                <a:ea typeface="华文中宋" charset="-122"/>
              </a:rPr>
              <a:t>利</a:t>
            </a: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晋，</a:t>
            </a:r>
            <a:r>
              <a:rPr lang="zh-CN" altLang="en-US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唯</a:t>
            </a: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君</a:t>
            </a:r>
            <a:r>
              <a:rPr lang="zh-CN" altLang="en-US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图</a:t>
            </a: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之。</a:t>
            </a: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”</a:t>
            </a: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秦伯</a:t>
            </a:r>
            <a:r>
              <a:rPr lang="zh-CN" altLang="en-US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说</a:t>
            </a: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，与郑人</a:t>
            </a:r>
            <a:r>
              <a:rPr lang="zh-CN" altLang="en-US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盟</a:t>
            </a: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。使</a:t>
            </a:r>
            <a:r>
              <a:rPr lang="zh-CN" altLang="en-US" b="1" u="sng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杞子</a:t>
            </a: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、</a:t>
            </a:r>
            <a:r>
              <a:rPr lang="zh-CN" altLang="en-US" b="1" u="sng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逢孙</a:t>
            </a: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、</a:t>
            </a:r>
            <a:r>
              <a:rPr lang="zh-CN" altLang="en-US" b="1" u="sng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杨孙</a:t>
            </a:r>
            <a:r>
              <a:rPr lang="zh-CN" altLang="en-US" b="1" dirty="0">
                <a:solidFill>
                  <a:srgbClr val="FF3300"/>
                </a:solidFill>
                <a:latin typeface="宋体" panose="02010600030101010101" pitchFamily="2" charset="-122"/>
                <a:ea typeface="华文中宋" charset="-122"/>
              </a:rPr>
              <a:t>戍</a:t>
            </a:r>
            <a:r>
              <a:rPr lang="zh-CN" altLang="en-US" b="1" dirty="0">
                <a:solidFill>
                  <a:srgbClr val="003300"/>
                </a:solidFill>
                <a:latin typeface="宋体" panose="02010600030101010101" pitchFamily="2" charset="-122"/>
                <a:ea typeface="华文中宋" charset="-122"/>
              </a:rPr>
              <a:t>之，</a:t>
            </a:r>
            <a:r>
              <a:rPr lang="zh-CN" altLang="en-US" b="1" dirty="0">
                <a:solidFill>
                  <a:srgbClr val="FF3300"/>
                </a:solidFill>
                <a:latin typeface="Times New Roman" panose="02020603050405020304" charset="0"/>
                <a:ea typeface="华文中宋" charset="-122"/>
              </a:rPr>
              <a:t>乃</a:t>
            </a:r>
            <a:r>
              <a:rPr lang="zh-CN" altLang="en-US" b="1" dirty="0">
                <a:solidFill>
                  <a:srgbClr val="003300"/>
                </a:solidFill>
                <a:latin typeface="Times New Roman" panose="02020603050405020304" charset="0"/>
                <a:ea typeface="华文中宋" charset="-122"/>
              </a:rPr>
              <a:t>还。</a:t>
            </a:r>
            <a:endParaRPr lang="zh-CN" altLang="en-US" b="1" dirty="0">
              <a:solidFill>
                <a:srgbClr val="003300"/>
              </a:solidFill>
              <a:latin typeface="Times New Roman" panose="02020603050405020304" charset="0"/>
              <a:ea typeface="华文中宋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ext Box 2"/>
          <p:cNvSpPr txBox="1">
            <a:spLocks noChangeArrowheads="1"/>
          </p:cNvSpPr>
          <p:nvPr/>
        </p:nvSpPr>
        <p:spPr bwMode="auto">
          <a:xfrm>
            <a:off x="1524000" y="838201"/>
            <a:ext cx="9144000" cy="564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 2" panose="05020102010507070707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800" b="1" dirty="0">
                <a:latin typeface="Times New Roman" panose="02020603050405020304" charset="0"/>
              </a:rPr>
              <a:t>    </a:t>
            </a:r>
            <a:r>
              <a:rPr lang="zh-CN" altLang="en-US" sz="2800" b="1" dirty="0">
                <a:latin typeface="Times New Roman" panose="02020603050405020304" charset="0"/>
                <a:ea typeface="华文中宋" charset="-122"/>
              </a:rPr>
              <a:t>夜，缒而出。见秦伯曰：</a:t>
            </a:r>
            <a:r>
              <a:rPr lang="zh-CN" altLang="en-US" sz="2800" b="1" dirty="0">
                <a:latin typeface="华文中宋" charset="-122"/>
                <a:ea typeface="华文中宋" charset="-122"/>
              </a:rPr>
              <a:t>“</a:t>
            </a:r>
            <a:r>
              <a:rPr lang="zh-CN" altLang="en-US" sz="2800" b="1" dirty="0">
                <a:latin typeface="Times New Roman" panose="02020603050405020304" charset="0"/>
                <a:ea typeface="华文中宋" charset="-122"/>
              </a:rPr>
              <a:t>秦、晋围郑，郑既知亡矣。</a:t>
            </a:r>
            <a:endParaRPr lang="zh-CN" altLang="en-US" sz="2800" b="1" dirty="0">
              <a:latin typeface="Times New Roman" panose="02020603050405020304" charset="0"/>
              <a:ea typeface="华文中宋" charset="-122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CN" altLang="en-US" sz="2800" b="1" dirty="0">
              <a:latin typeface="Times New Roman" panose="02020603050405020304" charset="0"/>
              <a:ea typeface="华文中宋" charset="-122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800" b="1" u="sng" dirty="0">
                <a:latin typeface="Times New Roman" panose="02020603050405020304" charset="0"/>
                <a:ea typeface="华文中宋" charset="-122"/>
              </a:rPr>
              <a:t>若亡郑而有益于君</a:t>
            </a:r>
            <a:r>
              <a:rPr lang="zh-CN" altLang="en-US" sz="2800" b="1" dirty="0">
                <a:latin typeface="Times New Roman" panose="02020603050405020304" charset="0"/>
                <a:ea typeface="华文中宋" charset="-122"/>
              </a:rPr>
              <a:t>，敢以烦执事。越国以鄙远，君知其</a:t>
            </a:r>
            <a:endParaRPr lang="zh-CN" altLang="en-US" sz="2800" b="1" dirty="0">
              <a:latin typeface="Times New Roman" panose="02020603050405020304" charset="0"/>
              <a:ea typeface="华文中宋" charset="-122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CN" altLang="en-US" sz="2800" b="1" dirty="0">
              <a:latin typeface="Times New Roman" panose="02020603050405020304" charset="0"/>
              <a:ea typeface="华文中宋" charset="-122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800" b="1" dirty="0">
                <a:latin typeface="Times New Roman" panose="02020603050405020304" charset="0"/>
                <a:ea typeface="华文中宋" charset="-122"/>
              </a:rPr>
              <a:t>难也。焉用亡郑以陪邻？邻之厚，君之薄也。若舍郑以</a:t>
            </a:r>
            <a:endParaRPr lang="zh-CN" altLang="en-US" sz="2800" b="1" dirty="0">
              <a:latin typeface="Times New Roman" panose="02020603050405020304" charset="0"/>
              <a:ea typeface="华文中宋" charset="-122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CN" altLang="en-US" sz="2800" b="1" dirty="0">
              <a:latin typeface="Times New Roman" panose="02020603050405020304" charset="0"/>
              <a:ea typeface="华文中宋" charset="-122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800" b="1" dirty="0">
                <a:latin typeface="Times New Roman" panose="02020603050405020304" charset="0"/>
                <a:ea typeface="华文中宋" charset="-122"/>
              </a:rPr>
              <a:t>为东道主，行李之往来，共其乏困，君亦无所害。且君</a:t>
            </a:r>
            <a:endParaRPr lang="zh-CN" altLang="en-US" sz="2800" b="1" dirty="0">
              <a:latin typeface="Times New Roman" panose="02020603050405020304" charset="0"/>
              <a:ea typeface="华文中宋" charset="-122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CN" altLang="en-US" sz="2800" b="1" dirty="0">
              <a:latin typeface="Times New Roman" panose="02020603050405020304" charset="0"/>
              <a:ea typeface="华文中宋" charset="-122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800" b="1" dirty="0">
                <a:latin typeface="Times New Roman" panose="02020603050405020304" charset="0"/>
                <a:ea typeface="华文中宋" charset="-122"/>
              </a:rPr>
              <a:t>尝为晋君赐矣；许君焦、瑕，朝济而夕设版焉，君之所</a:t>
            </a:r>
            <a:endParaRPr lang="zh-CN" altLang="en-US" sz="2800" b="1" dirty="0">
              <a:latin typeface="Times New Roman" panose="02020603050405020304" charset="0"/>
              <a:ea typeface="华文中宋" charset="-122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CN" altLang="en-US" sz="2800" b="1" dirty="0">
              <a:latin typeface="Times New Roman" panose="02020603050405020304" charset="0"/>
              <a:ea typeface="华文中宋" charset="-122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800" b="1" dirty="0">
                <a:latin typeface="Times New Roman" panose="02020603050405020304" charset="0"/>
                <a:ea typeface="华文中宋" charset="-122"/>
              </a:rPr>
              <a:t>知也。</a:t>
            </a:r>
            <a:r>
              <a:rPr lang="zh-CN" altLang="en-US" sz="2800" b="1" u="sng" dirty="0">
                <a:latin typeface="Times New Roman" panose="02020603050405020304" charset="0"/>
                <a:ea typeface="华文中宋" charset="-122"/>
              </a:rPr>
              <a:t>夫晋，何厌之有</a:t>
            </a:r>
            <a:r>
              <a:rPr lang="zh-CN" altLang="en-US" sz="2800" b="1" dirty="0">
                <a:latin typeface="Times New Roman" panose="02020603050405020304" charset="0"/>
                <a:ea typeface="华文中宋" charset="-122"/>
              </a:rPr>
              <a:t>？既东封郑、又欲肆其西封，若</a:t>
            </a:r>
            <a:endParaRPr lang="zh-CN" altLang="en-US" sz="2800" b="1" dirty="0">
              <a:latin typeface="Times New Roman" panose="02020603050405020304" charset="0"/>
              <a:ea typeface="华文中宋" charset="-122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CN" altLang="en-US" sz="2800" b="1" dirty="0">
              <a:latin typeface="Times New Roman" panose="02020603050405020304" charset="0"/>
              <a:ea typeface="华文中宋" charset="-122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800" b="1" dirty="0">
                <a:latin typeface="Times New Roman" panose="02020603050405020304" charset="0"/>
                <a:ea typeface="华文中宋" charset="-122"/>
              </a:rPr>
              <a:t>不阙秦，将焉取之？阙秦以利晋，唯君图之。</a:t>
            </a:r>
            <a:r>
              <a:rPr lang="zh-CN" altLang="en-US" sz="2800" b="1" dirty="0">
                <a:latin typeface="华文中宋" charset="-122"/>
                <a:ea typeface="华文中宋" charset="-122"/>
              </a:rPr>
              <a:t>”</a:t>
            </a:r>
            <a:endParaRPr lang="zh-CN" altLang="en-US" b="1" dirty="0">
              <a:latin typeface="Times New Roman" panose="02020603050405020304" charset="0"/>
              <a:ea typeface="华文中宋" charset="-122"/>
            </a:endParaRPr>
          </a:p>
        </p:txBody>
      </p:sp>
      <p:sp>
        <p:nvSpPr>
          <p:cNvPr id="55299" name="Line 3"/>
          <p:cNvSpPr>
            <a:spLocks noChangeShapeType="1"/>
          </p:cNvSpPr>
          <p:nvPr/>
        </p:nvSpPr>
        <p:spPr bwMode="auto">
          <a:xfrm flipH="1">
            <a:off x="6743700" y="1412875"/>
            <a:ext cx="304800" cy="91440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5300" name="Line 4"/>
          <p:cNvSpPr>
            <a:spLocks noChangeShapeType="1"/>
          </p:cNvSpPr>
          <p:nvPr/>
        </p:nvSpPr>
        <p:spPr bwMode="auto">
          <a:xfrm flipH="1">
            <a:off x="8401050" y="2420938"/>
            <a:ext cx="381000" cy="990600"/>
          </a:xfrm>
          <a:prstGeom prst="line">
            <a:avLst/>
          </a:prstGeom>
          <a:noFill/>
          <a:ln w="28575">
            <a:solidFill>
              <a:srgbClr val="FF0066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5301" name="AutoShape 5"/>
          <p:cNvSpPr>
            <a:spLocks noChangeArrowheads="1"/>
          </p:cNvSpPr>
          <p:nvPr/>
        </p:nvSpPr>
        <p:spPr bwMode="auto">
          <a:xfrm>
            <a:off x="8832850" y="2997200"/>
            <a:ext cx="76200" cy="152400"/>
          </a:xfrm>
          <a:prstGeom prst="flowChartConnector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 2" panose="05020102010507070707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CN" altLang="en-US" sz="1800"/>
          </a:p>
        </p:txBody>
      </p:sp>
      <p:sp>
        <p:nvSpPr>
          <p:cNvPr id="55302" name="Line 6"/>
          <p:cNvSpPr>
            <a:spLocks noChangeShapeType="1"/>
          </p:cNvSpPr>
          <p:nvPr/>
        </p:nvSpPr>
        <p:spPr bwMode="auto">
          <a:xfrm flipH="1">
            <a:off x="9191625" y="3284538"/>
            <a:ext cx="304800" cy="91440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5303" name="Line 7"/>
          <p:cNvSpPr>
            <a:spLocks noChangeShapeType="1"/>
          </p:cNvSpPr>
          <p:nvPr/>
        </p:nvSpPr>
        <p:spPr bwMode="auto">
          <a:xfrm flipH="1">
            <a:off x="2424113" y="5013325"/>
            <a:ext cx="381000" cy="76200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35" name="Text Box 8"/>
          <p:cNvSpPr txBox="1">
            <a:spLocks noChangeArrowheads="1"/>
          </p:cNvSpPr>
          <p:nvPr/>
        </p:nvSpPr>
        <p:spPr bwMode="auto">
          <a:xfrm>
            <a:off x="1524000" y="1"/>
            <a:ext cx="914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 2" panose="05020102010507070707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800" b="1">
                <a:solidFill>
                  <a:srgbClr val="0000FF"/>
                </a:solidFill>
                <a:latin typeface="华文中宋" charset="-122"/>
                <a:ea typeface="华文中宋" charset="-122"/>
              </a:rPr>
              <a:t>烛之武打动了秦伯</a:t>
            </a:r>
            <a:r>
              <a:rPr lang="en-US" altLang="zh-CN" sz="2800" b="1">
                <a:solidFill>
                  <a:srgbClr val="0000FF"/>
                </a:solidFill>
                <a:latin typeface="华文中宋" charset="-122"/>
                <a:ea typeface="华文中宋" charset="-122"/>
              </a:rPr>
              <a:t>,</a:t>
            </a:r>
            <a:r>
              <a:rPr lang="zh-CN" altLang="en-US" sz="2800" b="1">
                <a:solidFill>
                  <a:srgbClr val="0000FF"/>
                </a:solidFill>
                <a:latin typeface="华文中宋" charset="-122"/>
                <a:ea typeface="华文中宋" charset="-122"/>
              </a:rPr>
              <a:t>使秦退兵</a:t>
            </a:r>
            <a:r>
              <a:rPr lang="en-US" altLang="zh-CN" sz="2800" b="1">
                <a:solidFill>
                  <a:srgbClr val="0000FF"/>
                </a:solidFill>
                <a:latin typeface="华文中宋" charset="-122"/>
                <a:ea typeface="华文中宋" charset="-122"/>
              </a:rPr>
              <a:t>,</a:t>
            </a:r>
            <a:r>
              <a:rPr lang="zh-CN" altLang="en-US" sz="2800" b="1">
                <a:solidFill>
                  <a:srgbClr val="0000FF"/>
                </a:solidFill>
                <a:latin typeface="华文中宋" charset="-122"/>
                <a:ea typeface="华文中宋" charset="-122"/>
              </a:rPr>
              <a:t>他是如何做到这一点的</a:t>
            </a:r>
            <a:r>
              <a:rPr lang="en-US" altLang="zh-CN" sz="2800" b="1">
                <a:solidFill>
                  <a:srgbClr val="0000FF"/>
                </a:solidFill>
                <a:latin typeface="华文中宋" charset="-122"/>
                <a:ea typeface="华文中宋" charset="-122"/>
              </a:rPr>
              <a:t>?</a:t>
            </a:r>
            <a:endParaRPr lang="en-US" altLang="zh-CN" sz="2800" b="1">
              <a:solidFill>
                <a:srgbClr val="0000FF"/>
              </a:solidFill>
              <a:latin typeface="华文中宋" charset="-122"/>
              <a:ea typeface="华文中宋" charset="-122"/>
            </a:endParaRPr>
          </a:p>
        </p:txBody>
      </p:sp>
      <p:sp>
        <p:nvSpPr>
          <p:cNvPr id="55305" name="AutoShape 9"/>
          <p:cNvSpPr>
            <a:spLocks noChangeArrowheads="1"/>
          </p:cNvSpPr>
          <p:nvPr/>
        </p:nvSpPr>
        <p:spPr bwMode="auto">
          <a:xfrm rot="-5400000">
            <a:off x="3971132" y="297657"/>
            <a:ext cx="1441450" cy="1798637"/>
          </a:xfrm>
          <a:prstGeom prst="wedgeEllipseCallout">
            <a:avLst>
              <a:gd name="adj1" fmla="val -43282"/>
              <a:gd name="adj2" fmla="val 8071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</a:ln>
        </p:spPr>
        <p:txBody>
          <a:bodyPr vert="eaVert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 2" panose="05020102010507070707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2400">
              <a:latin typeface="Times New Roman" panose="02020603050405020304" charset="0"/>
            </a:endParaRPr>
          </a:p>
        </p:txBody>
      </p:sp>
      <p:sp>
        <p:nvSpPr>
          <p:cNvPr id="55306" name="Text Box 10"/>
          <p:cNvSpPr txBox="1">
            <a:spLocks noChangeArrowheads="1"/>
          </p:cNvSpPr>
          <p:nvPr/>
        </p:nvSpPr>
        <p:spPr bwMode="auto">
          <a:xfrm>
            <a:off x="3935413" y="765175"/>
            <a:ext cx="172085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 2" panose="05020102010507070707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800" b="1" dirty="0">
                <a:solidFill>
                  <a:srgbClr val="0000FF"/>
                </a:solidFill>
                <a:latin typeface="华文中宋" charset="-122"/>
                <a:ea typeface="华文中宋" charset="-122"/>
              </a:rPr>
              <a:t>欲扬先抑</a:t>
            </a:r>
            <a:r>
              <a:rPr lang="en-US" altLang="zh-CN" sz="2800" b="1" dirty="0">
                <a:solidFill>
                  <a:srgbClr val="0000FF"/>
                </a:solidFill>
                <a:latin typeface="华文中宋" charset="-122"/>
                <a:ea typeface="华文中宋" charset="-122"/>
              </a:rPr>
              <a:t>,</a:t>
            </a:r>
            <a:endParaRPr lang="en-US" altLang="zh-CN" sz="2800" b="1" dirty="0">
              <a:solidFill>
                <a:srgbClr val="0000FF"/>
              </a:solidFill>
              <a:latin typeface="华文中宋" charset="-122"/>
              <a:ea typeface="华文中宋" charset="-122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800" b="1" dirty="0">
                <a:solidFill>
                  <a:srgbClr val="0000FF"/>
                </a:solidFill>
                <a:latin typeface="华文中宋" charset="-122"/>
                <a:ea typeface="华文中宋" charset="-122"/>
              </a:rPr>
              <a:t>以退为进</a:t>
            </a:r>
            <a:r>
              <a:rPr lang="en-US" altLang="zh-CN" sz="2800" b="1" dirty="0">
                <a:solidFill>
                  <a:srgbClr val="0000FF"/>
                </a:solidFill>
                <a:latin typeface="华文中宋" charset="-122"/>
                <a:ea typeface="华文中宋" charset="-122"/>
              </a:rPr>
              <a:t>.</a:t>
            </a:r>
            <a:endParaRPr lang="en-US" altLang="zh-CN" sz="2800" b="1" dirty="0">
              <a:solidFill>
                <a:srgbClr val="0000FF"/>
              </a:solidFill>
              <a:latin typeface="华文中宋" charset="-122"/>
              <a:ea typeface="华文中宋" charset="-122"/>
            </a:endParaRPr>
          </a:p>
        </p:txBody>
      </p:sp>
      <p:sp>
        <p:nvSpPr>
          <p:cNvPr id="55307" name="AutoShape 11"/>
          <p:cNvSpPr>
            <a:spLocks noChangeArrowheads="1"/>
          </p:cNvSpPr>
          <p:nvPr/>
        </p:nvSpPr>
        <p:spPr bwMode="auto">
          <a:xfrm rot="-5400000">
            <a:off x="5627688" y="1447800"/>
            <a:ext cx="1655762" cy="2160588"/>
          </a:xfrm>
          <a:prstGeom prst="wedgeEllipseCallout">
            <a:avLst>
              <a:gd name="adj1" fmla="val -19032"/>
              <a:gd name="adj2" fmla="val 89014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</a:ln>
        </p:spPr>
        <p:txBody>
          <a:bodyPr vert="eaVert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 2" panose="05020102010507070707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800" b="1">
                <a:solidFill>
                  <a:srgbClr val="0000FF"/>
                </a:solidFill>
                <a:latin typeface="华文中宋" charset="-122"/>
                <a:ea typeface="华文中宋" charset="-122"/>
              </a:rPr>
              <a:t>阐明利害</a:t>
            </a:r>
            <a:r>
              <a:rPr lang="en-US" altLang="zh-CN" sz="2800" b="1">
                <a:solidFill>
                  <a:srgbClr val="0000FF"/>
                </a:solidFill>
                <a:latin typeface="华文中宋" charset="-122"/>
                <a:ea typeface="华文中宋" charset="-122"/>
              </a:rPr>
              <a:t>,</a:t>
            </a:r>
            <a:endParaRPr lang="en-US" altLang="zh-CN" sz="2800" b="1">
              <a:solidFill>
                <a:srgbClr val="0000FF"/>
              </a:solidFill>
              <a:latin typeface="华文中宋" charset="-122"/>
              <a:ea typeface="华文中宋" charset="-122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800" b="1">
                <a:solidFill>
                  <a:srgbClr val="0000FF"/>
                </a:solidFill>
                <a:latin typeface="华文中宋" charset="-122"/>
                <a:ea typeface="华文中宋" charset="-122"/>
              </a:rPr>
              <a:t>动摇秦君</a:t>
            </a:r>
            <a:r>
              <a:rPr lang="en-US" altLang="zh-CN" sz="2800" b="1">
                <a:solidFill>
                  <a:srgbClr val="0000FF"/>
                </a:solidFill>
                <a:latin typeface="华文中宋" charset="-122"/>
                <a:ea typeface="华文中宋" charset="-122"/>
              </a:rPr>
              <a:t>.</a:t>
            </a:r>
            <a:endParaRPr lang="en-US" altLang="zh-CN" sz="2800" b="1">
              <a:solidFill>
                <a:srgbClr val="0000FF"/>
              </a:solidFill>
              <a:latin typeface="华文中宋" charset="-122"/>
              <a:ea typeface="华文中宋" charset="-122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2800" b="1">
              <a:solidFill>
                <a:srgbClr val="0000FF"/>
              </a:solidFill>
              <a:latin typeface="华文中宋" charset="-122"/>
              <a:ea typeface="华文中宋" charset="-122"/>
            </a:endParaRPr>
          </a:p>
        </p:txBody>
      </p:sp>
      <p:sp>
        <p:nvSpPr>
          <p:cNvPr id="55308" name="AutoShape 12"/>
          <p:cNvSpPr>
            <a:spLocks noChangeArrowheads="1"/>
          </p:cNvSpPr>
          <p:nvPr/>
        </p:nvSpPr>
        <p:spPr bwMode="auto">
          <a:xfrm rot="-10088970">
            <a:off x="6456363" y="2924176"/>
            <a:ext cx="1981200" cy="1198563"/>
          </a:xfrm>
          <a:prstGeom prst="wedgeEllipseCallout">
            <a:avLst>
              <a:gd name="adj1" fmla="val -77157"/>
              <a:gd name="adj2" fmla="val 12736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</a:ln>
        </p:spPr>
        <p:txBody>
          <a:bodyPr rot="10800000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 2" panose="05020102010507070707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2400">
              <a:latin typeface="Times New Roman" panose="02020603050405020304" charset="0"/>
            </a:endParaRPr>
          </a:p>
        </p:txBody>
      </p:sp>
      <p:sp>
        <p:nvSpPr>
          <p:cNvPr id="55309" name="Text Box 13"/>
          <p:cNvSpPr txBox="1">
            <a:spLocks noChangeArrowheads="1"/>
          </p:cNvSpPr>
          <p:nvPr/>
        </p:nvSpPr>
        <p:spPr bwMode="auto">
          <a:xfrm>
            <a:off x="6527800" y="2997200"/>
            <a:ext cx="2152650" cy="946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 2" panose="05020102010507070707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800" b="1">
                <a:solidFill>
                  <a:srgbClr val="0000FF"/>
                </a:solidFill>
                <a:latin typeface="华文中宋" charset="-122"/>
                <a:ea typeface="华文中宋" charset="-122"/>
              </a:rPr>
              <a:t>替秦着想</a:t>
            </a:r>
            <a:r>
              <a:rPr lang="en-US" altLang="zh-CN" sz="2800" b="1">
                <a:solidFill>
                  <a:srgbClr val="0000FF"/>
                </a:solidFill>
                <a:latin typeface="华文中宋" charset="-122"/>
                <a:ea typeface="华文中宋" charset="-122"/>
              </a:rPr>
              <a:t>,</a:t>
            </a:r>
            <a:endParaRPr lang="en-US" altLang="zh-CN" sz="2800" b="1">
              <a:solidFill>
                <a:srgbClr val="0000FF"/>
              </a:solidFill>
              <a:latin typeface="华文中宋" charset="-122"/>
              <a:ea typeface="华文中宋" charset="-122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800" b="1">
                <a:solidFill>
                  <a:srgbClr val="0000FF"/>
                </a:solidFill>
                <a:latin typeface="华文中宋" charset="-122"/>
                <a:ea typeface="华文中宋" charset="-122"/>
              </a:rPr>
              <a:t>以利相诱</a:t>
            </a:r>
            <a:r>
              <a:rPr lang="en-US" altLang="zh-CN" sz="2800" b="1">
                <a:solidFill>
                  <a:srgbClr val="0000FF"/>
                </a:solidFill>
                <a:latin typeface="华文中宋" charset="-122"/>
                <a:ea typeface="华文中宋" charset="-122"/>
              </a:rPr>
              <a:t>.</a:t>
            </a:r>
            <a:endParaRPr lang="en-US" altLang="zh-CN" sz="2800" b="1">
              <a:solidFill>
                <a:srgbClr val="0000FF"/>
              </a:solidFill>
              <a:latin typeface="华文中宋" charset="-122"/>
              <a:ea typeface="华文中宋" charset="-122"/>
            </a:endParaRPr>
          </a:p>
        </p:txBody>
      </p:sp>
      <p:sp>
        <p:nvSpPr>
          <p:cNvPr id="55310" name="AutoShape 14"/>
          <p:cNvSpPr>
            <a:spLocks noChangeArrowheads="1"/>
          </p:cNvSpPr>
          <p:nvPr/>
        </p:nvSpPr>
        <p:spPr bwMode="auto">
          <a:xfrm rot="-9326946">
            <a:off x="1535113" y="3402014"/>
            <a:ext cx="1816100" cy="1633537"/>
          </a:xfrm>
          <a:prstGeom prst="wedgeEllipseCallout">
            <a:avLst>
              <a:gd name="adj1" fmla="val -14421"/>
              <a:gd name="adj2" fmla="val -6986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</a:ln>
        </p:spPr>
        <p:txBody>
          <a:bodyPr rot="10800000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 2" panose="05020102010507070707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2400">
              <a:latin typeface="Times New Roman" panose="02020603050405020304" charset="0"/>
            </a:endParaRPr>
          </a:p>
        </p:txBody>
      </p:sp>
      <p:sp>
        <p:nvSpPr>
          <p:cNvPr id="55311" name="Text Box 15"/>
          <p:cNvSpPr txBox="1">
            <a:spLocks noChangeArrowheads="1"/>
          </p:cNvSpPr>
          <p:nvPr/>
        </p:nvSpPr>
        <p:spPr bwMode="auto">
          <a:xfrm>
            <a:off x="1703388" y="3811588"/>
            <a:ext cx="172085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 2" panose="05020102010507070707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800" b="1">
                <a:solidFill>
                  <a:srgbClr val="0000FF"/>
                </a:solidFill>
                <a:latin typeface="华文中宋" charset="-122"/>
                <a:ea typeface="华文中宋" charset="-122"/>
              </a:rPr>
              <a:t>引史为例</a:t>
            </a:r>
            <a:r>
              <a:rPr lang="en-US" altLang="zh-CN" sz="2800" b="1">
                <a:solidFill>
                  <a:srgbClr val="0000FF"/>
                </a:solidFill>
                <a:latin typeface="华文中宋" charset="-122"/>
                <a:ea typeface="华文中宋" charset="-122"/>
              </a:rPr>
              <a:t>,</a:t>
            </a:r>
            <a:endParaRPr lang="en-US" altLang="zh-CN" sz="2800" b="1">
              <a:solidFill>
                <a:srgbClr val="0000FF"/>
              </a:solidFill>
              <a:latin typeface="华文中宋" charset="-122"/>
              <a:ea typeface="华文中宋" charset="-122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800" b="1">
                <a:solidFill>
                  <a:srgbClr val="0000FF"/>
                </a:solidFill>
                <a:latin typeface="华文中宋" charset="-122"/>
                <a:ea typeface="华文中宋" charset="-122"/>
              </a:rPr>
              <a:t>挑拨秦晋</a:t>
            </a:r>
            <a:r>
              <a:rPr lang="en-US" altLang="zh-CN" sz="2800" b="1">
                <a:solidFill>
                  <a:srgbClr val="0000FF"/>
                </a:solidFill>
                <a:latin typeface="华文中宋" charset="-122"/>
                <a:ea typeface="华文中宋" charset="-122"/>
              </a:rPr>
              <a:t>.</a:t>
            </a:r>
            <a:endParaRPr lang="en-US" altLang="zh-CN" sz="2800" b="1">
              <a:solidFill>
                <a:srgbClr val="0000FF"/>
              </a:solidFill>
              <a:latin typeface="华文中宋" charset="-122"/>
              <a:ea typeface="华文中宋" charset="-122"/>
            </a:endParaRPr>
          </a:p>
        </p:txBody>
      </p:sp>
      <p:sp>
        <p:nvSpPr>
          <p:cNvPr id="55312" name="Oval 16"/>
          <p:cNvSpPr>
            <a:spLocks noChangeArrowheads="1"/>
          </p:cNvSpPr>
          <p:nvPr/>
        </p:nvSpPr>
        <p:spPr bwMode="auto">
          <a:xfrm>
            <a:off x="8183564" y="4868864"/>
            <a:ext cx="1800225" cy="13684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 2" panose="05020102010507070707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800" b="1">
                <a:solidFill>
                  <a:srgbClr val="0000FF"/>
                </a:solidFill>
                <a:latin typeface="华文中宋" charset="-122"/>
                <a:ea typeface="华文中宋" charset="-122"/>
              </a:rPr>
              <a:t>推测未来</a:t>
            </a:r>
            <a:r>
              <a:rPr lang="en-US" altLang="zh-CN" sz="2800" b="1">
                <a:solidFill>
                  <a:srgbClr val="0000FF"/>
                </a:solidFill>
                <a:latin typeface="华文中宋" charset="-122"/>
                <a:ea typeface="华文中宋" charset="-122"/>
              </a:rPr>
              <a:t>,</a:t>
            </a:r>
            <a:endParaRPr lang="en-US" altLang="zh-CN" sz="2800" b="1">
              <a:solidFill>
                <a:srgbClr val="0000FF"/>
              </a:solidFill>
              <a:latin typeface="华文中宋" charset="-122"/>
              <a:ea typeface="华文中宋" charset="-122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800" b="1">
                <a:solidFill>
                  <a:srgbClr val="0000FF"/>
                </a:solidFill>
                <a:latin typeface="华文中宋" charset="-122"/>
                <a:ea typeface="华文中宋" charset="-122"/>
              </a:rPr>
              <a:t>劝秦谨慎</a:t>
            </a:r>
            <a:r>
              <a:rPr lang="en-US" altLang="zh-CN" sz="2800" b="1">
                <a:solidFill>
                  <a:srgbClr val="0000FF"/>
                </a:solidFill>
                <a:latin typeface="华文中宋" charset="-122"/>
                <a:ea typeface="华文中宋" charset="-122"/>
              </a:rPr>
              <a:t>.</a:t>
            </a:r>
            <a:endParaRPr lang="en-US" altLang="zh-CN" sz="2800" b="1">
              <a:solidFill>
                <a:srgbClr val="0000FF"/>
              </a:solidFill>
              <a:latin typeface="华文中宋" charset="-122"/>
              <a:ea typeface="华文中宋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5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5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5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5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5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5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5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5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5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5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5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5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5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5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5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53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5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5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5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5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animBg="1"/>
      <p:bldP spid="55300" grpId="0" animBg="1"/>
      <p:bldP spid="55301" grpId="0" animBg="1"/>
      <p:bldP spid="55302" grpId="0" animBg="1"/>
      <p:bldP spid="55303" grpId="0" animBg="1"/>
      <p:bldP spid="55305" grpId="0" animBg="1" autoUpdateAnimBg="0"/>
      <p:bldP spid="55306" grpId="0" autoUpdateAnimBg="0"/>
      <p:bldP spid="55307" grpId="0" animBg="1" autoUpdateAnimBg="0"/>
      <p:bldP spid="55308" grpId="0" animBg="1" autoUpdateAnimBg="0"/>
      <p:bldP spid="55309" grpId="0" animBg="1" autoUpdateAnimBg="0"/>
      <p:bldP spid="55310" grpId="0" animBg="1" autoUpdateAnimBg="0"/>
      <p:bldP spid="55311" grpId="0" autoUpdateAnimBg="0"/>
      <p:bldP spid="55312" grpId="0" animBg="1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>
            <a:hlinkClick r:id="rId1" action="ppaction://hlinksldjump"/>
          </p:cNvPr>
          <p:cNvSpPr>
            <a:spLocks noChangeArrowheads="1"/>
          </p:cNvSpPr>
          <p:nvPr/>
        </p:nvSpPr>
        <p:spPr bwMode="auto">
          <a:xfrm>
            <a:off x="249382" y="765174"/>
            <a:ext cx="5630718" cy="32932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 2" panose="05020102010507070707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      </a:t>
            </a:r>
            <a:r>
              <a:rPr lang="zh-CN" altLang="en-US" b="1" u="sng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子犯</a:t>
            </a: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请击</a:t>
            </a:r>
            <a:r>
              <a:rPr lang="zh-CN" altLang="en-US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之</a:t>
            </a: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，公曰：“不可。</a:t>
            </a:r>
            <a:r>
              <a:rPr lang="zh-CN" altLang="en-US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微</a:t>
            </a:r>
            <a:r>
              <a:rPr lang="zh-CN" altLang="en-US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夫人</a:t>
            </a: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之力不</a:t>
            </a:r>
            <a:r>
              <a:rPr lang="zh-CN" altLang="en-US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及</a:t>
            </a: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此。</a:t>
            </a:r>
            <a:r>
              <a:rPr lang="zh-CN" altLang="en-US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因</a:t>
            </a: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人之力</a:t>
            </a:r>
            <a:r>
              <a:rPr lang="zh-CN" altLang="en-US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而敝</a:t>
            </a: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之，不仁；失其</a:t>
            </a:r>
            <a:r>
              <a:rPr lang="zh-CN" altLang="en-US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所与</a:t>
            </a: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，不</a:t>
            </a:r>
            <a:r>
              <a:rPr lang="zh-CN" altLang="en-US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知</a:t>
            </a: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；以</a:t>
            </a:r>
            <a:r>
              <a:rPr lang="zh-CN" altLang="en-US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乱易</a:t>
            </a: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整，不</a:t>
            </a:r>
            <a:r>
              <a:rPr lang="zh-CN" altLang="en-US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武</a:t>
            </a: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。吾</a:t>
            </a:r>
            <a:r>
              <a:rPr lang="zh-CN" altLang="en-US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其</a:t>
            </a: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还也。”亦</a:t>
            </a:r>
            <a:r>
              <a:rPr lang="zh-CN" altLang="en-US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去之</a:t>
            </a:r>
            <a:r>
              <a:rPr lang="zh-CN" altLang="en-US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。</a:t>
            </a:r>
            <a:endParaRPr lang="zh-CN" altLang="en-US" b="1" dirty="0">
              <a:solidFill>
                <a:srgbClr val="003300"/>
              </a:solidFill>
              <a:latin typeface="华文中宋" charset="-122"/>
              <a:ea typeface="华文中宋" charset="-122"/>
            </a:endParaRPr>
          </a:p>
        </p:txBody>
      </p:sp>
      <p:sp>
        <p:nvSpPr>
          <p:cNvPr id="49154" name="Line 3"/>
          <p:cNvSpPr>
            <a:spLocks noChangeShapeType="1"/>
          </p:cNvSpPr>
          <p:nvPr/>
        </p:nvSpPr>
        <p:spPr bwMode="auto">
          <a:xfrm>
            <a:off x="6240463" y="620713"/>
            <a:ext cx="0" cy="568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6325" name="Rectangle 5"/>
          <p:cNvSpPr>
            <a:spLocks noChangeArrowheads="1"/>
          </p:cNvSpPr>
          <p:nvPr/>
        </p:nvSpPr>
        <p:spPr bwMode="auto">
          <a:xfrm>
            <a:off x="6311900" y="1076325"/>
            <a:ext cx="2339102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之：代指秦军</a:t>
            </a: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6311901" y="1500188"/>
            <a:ext cx="3024187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华文中宋" charset="-122"/>
              </a:rPr>
              <a:t>微：如果没有</a:t>
            </a:r>
            <a:endParaRPr lang="zh-CN" altLang="en-US" sz="2800" b="1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华文中宋" charset="-122"/>
            </a:endParaRPr>
          </a:p>
        </p:txBody>
      </p:sp>
      <p:sp>
        <p:nvSpPr>
          <p:cNvPr id="56327" name="Rectangle 7"/>
          <p:cNvSpPr>
            <a:spLocks noChangeArrowheads="1"/>
          </p:cNvSpPr>
          <p:nvPr/>
        </p:nvSpPr>
        <p:spPr bwMode="auto">
          <a:xfrm>
            <a:off x="9371806" y="1013739"/>
            <a:ext cx="2501107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华文中宋" charset="-122"/>
              </a:rPr>
              <a:t>夫人：那人</a:t>
            </a:r>
            <a:endParaRPr lang="zh-CN" altLang="en-US" sz="2800" b="1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华文中宋" charset="-122"/>
            </a:endParaRPr>
          </a:p>
        </p:txBody>
      </p:sp>
      <p:sp>
        <p:nvSpPr>
          <p:cNvPr id="56328" name="Rectangle 8"/>
          <p:cNvSpPr>
            <a:spLocks noChangeArrowheads="1"/>
          </p:cNvSpPr>
          <p:nvPr/>
        </p:nvSpPr>
        <p:spPr bwMode="auto">
          <a:xfrm>
            <a:off x="6311900" y="1931988"/>
            <a:ext cx="1944688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及：达到</a:t>
            </a: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56329" name="Rectangle 9"/>
          <p:cNvSpPr>
            <a:spLocks noChangeArrowheads="1"/>
          </p:cNvSpPr>
          <p:nvPr/>
        </p:nvSpPr>
        <p:spPr bwMode="auto">
          <a:xfrm>
            <a:off x="8256589" y="1916113"/>
            <a:ext cx="1944687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华文中宋" charset="-122"/>
              </a:rPr>
              <a:t>因：依靠</a:t>
            </a:r>
            <a:endParaRPr lang="zh-CN" altLang="en-US" sz="2800" b="1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华文中宋" charset="-122"/>
            </a:endParaRPr>
          </a:p>
        </p:txBody>
      </p:sp>
      <p:sp>
        <p:nvSpPr>
          <p:cNvPr id="56330" name="Rectangle 10"/>
          <p:cNvSpPr>
            <a:spLocks noChangeArrowheads="1"/>
          </p:cNvSpPr>
          <p:nvPr/>
        </p:nvSpPr>
        <p:spPr bwMode="auto">
          <a:xfrm>
            <a:off x="6311900" y="2435225"/>
            <a:ext cx="1944688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华文中宋" charset="-122"/>
              </a:rPr>
              <a:t>而：却</a:t>
            </a: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华文中宋" charset="-122"/>
            </a:endParaRPr>
          </a:p>
        </p:txBody>
      </p:sp>
      <p:sp>
        <p:nvSpPr>
          <p:cNvPr id="56331" name="Rectangle 11"/>
          <p:cNvSpPr>
            <a:spLocks noChangeArrowheads="1"/>
          </p:cNvSpPr>
          <p:nvPr/>
        </p:nvSpPr>
        <p:spPr bwMode="auto">
          <a:xfrm>
            <a:off x="8256589" y="2435225"/>
            <a:ext cx="1944687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敝：损害</a:t>
            </a: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56332" name="Rectangle 12"/>
          <p:cNvSpPr>
            <a:spLocks noChangeArrowheads="1"/>
          </p:cNvSpPr>
          <p:nvPr/>
        </p:nvSpPr>
        <p:spPr bwMode="auto">
          <a:xfrm>
            <a:off x="6311901" y="2868613"/>
            <a:ext cx="5124037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所与：所亲附的人。所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+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动</a:t>
            </a:r>
            <a:endParaRPr lang="zh-CN" altLang="en-US" sz="2800" b="1" dirty="0">
              <a:effectLst>
                <a:outerShdw blurRad="38100" dist="38100" dir="2700000" algn="tl">
                  <a:srgbClr val="C0C0C0"/>
                </a:outerShdw>
              </a:effectLst>
              <a:latin typeface="华文中宋" charset="-122"/>
              <a:ea typeface="华文中宋" charset="-122"/>
            </a:endParaRPr>
          </a:p>
        </p:txBody>
      </p:sp>
      <p:sp>
        <p:nvSpPr>
          <p:cNvPr id="56333" name="Rectangle 13"/>
          <p:cNvSpPr>
            <a:spLocks noChangeArrowheads="1"/>
          </p:cNvSpPr>
          <p:nvPr/>
        </p:nvSpPr>
        <p:spPr bwMode="auto">
          <a:xfrm>
            <a:off x="6311900" y="3357563"/>
            <a:ext cx="2594594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华文中宋" charset="-122"/>
              </a:rPr>
              <a:t>知：通</a:t>
            </a: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华文中宋"/>
                <a:ea typeface="华文中宋" charset="-122"/>
              </a:rPr>
              <a:t>“</a:t>
            </a: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华文中宋" charset="-122"/>
              </a:rPr>
              <a:t>智</a:t>
            </a: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华文中宋"/>
                <a:ea typeface="华文中宋" charset="-122"/>
              </a:rPr>
              <a:t>”</a:t>
            </a: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华文中宋" charset="-122"/>
            </a:endParaRPr>
          </a:p>
        </p:txBody>
      </p:sp>
      <p:sp>
        <p:nvSpPr>
          <p:cNvPr id="56334" name="Rectangle 14"/>
          <p:cNvSpPr>
            <a:spLocks noChangeArrowheads="1"/>
          </p:cNvSpPr>
          <p:nvPr/>
        </p:nvSpPr>
        <p:spPr bwMode="auto">
          <a:xfrm>
            <a:off x="6311900" y="3803650"/>
            <a:ext cx="2952750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</a:rPr>
              <a:t>乱</a:t>
            </a: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  <a:sym typeface="Wingdings" panose="05000000000000000000" pitchFamily="2" charset="2"/>
              </a:rPr>
              <a:t>：</a:t>
            </a:r>
            <a:r>
              <a:rPr lang="en-US" altLang="zh-CN" sz="2800" b="1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  <a:sym typeface="Wingdings" panose="05000000000000000000" pitchFamily="2" charset="2"/>
              </a:rPr>
              <a:t>(</a:t>
            </a: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  <a:sym typeface="Wingdings" panose="05000000000000000000" pitchFamily="2" charset="2"/>
              </a:rPr>
              <a:t>军队</a:t>
            </a:r>
            <a:r>
              <a:rPr lang="en-US" altLang="zh-CN" sz="2800" b="1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  <a:sym typeface="Wingdings" panose="05000000000000000000" pitchFamily="2" charset="2"/>
              </a:rPr>
              <a:t>)</a:t>
            </a: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华文中宋" charset="-122"/>
                <a:ea typeface="华文中宋" charset="-122"/>
                <a:sym typeface="Wingdings" panose="05000000000000000000" pitchFamily="2" charset="2"/>
              </a:rPr>
              <a:t>散乱</a:t>
            </a: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latin typeface="华文中宋" charset="-122"/>
              <a:ea typeface="华文中宋" charset="-122"/>
            </a:endParaRPr>
          </a:p>
        </p:txBody>
      </p:sp>
      <p:sp>
        <p:nvSpPr>
          <p:cNvPr id="56335" name="Rectangle 15"/>
          <p:cNvSpPr>
            <a:spLocks noChangeArrowheads="1"/>
          </p:cNvSpPr>
          <p:nvPr/>
        </p:nvSpPr>
        <p:spPr bwMode="auto">
          <a:xfrm>
            <a:off x="6311900" y="4292600"/>
            <a:ext cx="3024188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易：交换，替代</a:t>
            </a: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56336" name="Rectangle 16"/>
          <p:cNvSpPr>
            <a:spLocks noChangeArrowheads="1"/>
          </p:cNvSpPr>
          <p:nvPr/>
        </p:nvSpPr>
        <p:spPr bwMode="auto">
          <a:xfrm>
            <a:off x="6311901" y="4797425"/>
            <a:ext cx="5318124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武：战时应遵守的道义准则</a:t>
            </a: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56337" name="Rectangle 17"/>
          <p:cNvSpPr>
            <a:spLocks noChangeArrowheads="1"/>
          </p:cNvSpPr>
          <p:nvPr/>
        </p:nvSpPr>
        <p:spPr bwMode="auto">
          <a:xfrm>
            <a:off x="6311900" y="5245100"/>
            <a:ext cx="4032250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其：还是。表商量语气</a:t>
            </a: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56338" name="Rectangle 18"/>
          <p:cNvSpPr>
            <a:spLocks noChangeArrowheads="1"/>
          </p:cNvSpPr>
          <p:nvPr/>
        </p:nvSpPr>
        <p:spPr bwMode="auto">
          <a:xfrm>
            <a:off x="6311900" y="5748338"/>
            <a:ext cx="1944688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去：离开</a:t>
            </a: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  <p:sp>
        <p:nvSpPr>
          <p:cNvPr id="56339" name="Rectangle 19"/>
          <p:cNvSpPr>
            <a:spLocks noChangeArrowheads="1"/>
          </p:cNvSpPr>
          <p:nvPr/>
        </p:nvSpPr>
        <p:spPr bwMode="auto">
          <a:xfrm>
            <a:off x="8183564" y="5734050"/>
            <a:ext cx="2484437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ea typeface="华文中宋" charset="-122"/>
              </a:rPr>
              <a:t>之：代郑国</a:t>
            </a: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ea typeface="华文中宋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6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6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6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6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63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6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6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6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6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6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6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6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6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6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6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6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6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6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6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6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6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6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6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6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6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5" grpId="0" autoUpdateAnimBg="0"/>
      <p:bldP spid="56326" grpId="0" autoUpdateAnimBg="0"/>
      <p:bldP spid="56327" grpId="0" autoUpdateAnimBg="0"/>
      <p:bldP spid="56328" grpId="0" autoUpdateAnimBg="0"/>
      <p:bldP spid="56329" grpId="0" autoUpdateAnimBg="0"/>
      <p:bldP spid="56330" grpId="0" autoUpdateAnimBg="0"/>
      <p:bldP spid="56331" grpId="0" autoUpdateAnimBg="0"/>
      <p:bldP spid="56332" grpId="0" autoUpdateAnimBg="0"/>
      <p:bldP spid="56333" grpId="0" autoUpdateAnimBg="0"/>
      <p:bldP spid="56334" grpId="0" autoUpdateAnimBg="0"/>
      <p:bldP spid="56335" grpId="0" autoUpdateAnimBg="0"/>
      <p:bldP spid="56336" grpId="0" autoUpdateAnimBg="0"/>
      <p:bldP spid="56337" grpId="0" autoUpdateAnimBg="0"/>
      <p:bldP spid="56338" grpId="0" autoUpdateAnimBg="0"/>
      <p:bldP spid="56339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CN" altLang="en-US" sz="36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 晋</a:t>
            </a:r>
            <a:r>
              <a:rPr lang="zh-CN" altLang="en-US" sz="3600" b="1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大夫子犯请求出兵攻击秦军。晋文公说：“不行！假如没有那个人（秦伯）的力量，我是不会到这个地步的。依靠别人的力量而又反过来损害他，这是不仁义的；失掉自己的同盟者，这是不明智的；用散乱（的局面）代替整齐（的局面），这是不符合武德的。我们还是回去吧！”晋军也就离开了郑国。</a:t>
            </a:r>
            <a:endParaRPr kumimoji="1" lang="zh-CN" altLang="en-US" sz="36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4400" b="1" u="sng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子犯</a:t>
            </a:r>
            <a:r>
              <a:rPr lang="zh-CN" altLang="en-US" sz="4400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请击</a:t>
            </a:r>
            <a:r>
              <a:rPr lang="zh-CN" altLang="en-US" sz="4400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之</a:t>
            </a:r>
            <a:r>
              <a:rPr lang="zh-CN" altLang="en-US" sz="4400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，公曰：“不可。</a:t>
            </a:r>
            <a:r>
              <a:rPr lang="zh-CN" altLang="en-US" sz="4400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微</a:t>
            </a:r>
            <a:r>
              <a:rPr lang="zh-CN" altLang="en-US" sz="44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夫人</a:t>
            </a:r>
            <a:r>
              <a:rPr lang="zh-CN" altLang="en-US" sz="4400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之力不</a:t>
            </a:r>
            <a:r>
              <a:rPr lang="zh-CN" altLang="en-US" sz="4400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及</a:t>
            </a:r>
            <a:r>
              <a:rPr lang="zh-CN" altLang="en-US" sz="4400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此。</a:t>
            </a:r>
            <a:r>
              <a:rPr lang="zh-CN" altLang="en-US" sz="4400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因</a:t>
            </a:r>
            <a:r>
              <a:rPr lang="zh-CN" altLang="en-US" sz="4400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人之力</a:t>
            </a:r>
            <a:r>
              <a:rPr lang="zh-CN" altLang="en-US" sz="4400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而敝</a:t>
            </a:r>
            <a:r>
              <a:rPr lang="zh-CN" altLang="en-US" sz="4400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之，不仁；失其</a:t>
            </a:r>
            <a:r>
              <a:rPr lang="zh-CN" altLang="en-US" sz="4400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所与</a:t>
            </a:r>
            <a:r>
              <a:rPr lang="zh-CN" altLang="en-US" sz="4400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，不</a:t>
            </a:r>
            <a:r>
              <a:rPr lang="zh-CN" altLang="en-US" sz="4400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知</a:t>
            </a:r>
            <a:r>
              <a:rPr lang="zh-CN" altLang="en-US" sz="4400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；以</a:t>
            </a:r>
            <a:r>
              <a:rPr lang="zh-CN" altLang="en-US" sz="4400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乱易</a:t>
            </a:r>
            <a:r>
              <a:rPr lang="zh-CN" altLang="en-US" sz="4400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整，不</a:t>
            </a:r>
            <a:r>
              <a:rPr lang="zh-CN" altLang="en-US" sz="4400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武</a:t>
            </a:r>
            <a:r>
              <a:rPr lang="zh-CN" altLang="en-US" sz="4400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。吾</a:t>
            </a:r>
            <a:r>
              <a:rPr lang="zh-CN" altLang="en-US" sz="4400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其</a:t>
            </a:r>
            <a:r>
              <a:rPr lang="zh-CN" altLang="en-US" sz="4400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还也。”亦</a:t>
            </a:r>
            <a:r>
              <a:rPr lang="zh-CN" altLang="en-US" sz="4400" b="1" dirty="0">
                <a:solidFill>
                  <a:srgbClr val="FF3300"/>
                </a:solidFill>
                <a:latin typeface="华文中宋" charset="-122"/>
                <a:ea typeface="华文中宋" charset="-122"/>
              </a:rPr>
              <a:t>去之</a:t>
            </a:r>
            <a:r>
              <a:rPr lang="zh-CN" altLang="en-US" sz="4400" b="1" dirty="0">
                <a:solidFill>
                  <a:srgbClr val="003300"/>
                </a:solidFill>
                <a:latin typeface="华文中宋" charset="-122"/>
                <a:ea typeface="华文中宋" charset="-122"/>
              </a:rPr>
              <a:t>。</a:t>
            </a:r>
            <a:endParaRPr lang="zh-CN" altLang="en-US" sz="4400" b="1" dirty="0">
              <a:solidFill>
                <a:srgbClr val="003300"/>
              </a:solidFill>
              <a:latin typeface="华文中宋" charset="-122"/>
              <a:ea typeface="华文中宋" charset="-122"/>
            </a:endParaRPr>
          </a:p>
          <a:p>
            <a:endParaRPr kumimoji="1"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2"/>
          <p:cNvSpPr txBox="1">
            <a:spLocks noChangeArrowheads="1"/>
          </p:cNvSpPr>
          <p:nvPr/>
        </p:nvSpPr>
        <p:spPr bwMode="auto">
          <a:xfrm>
            <a:off x="1847851" y="4005263"/>
            <a:ext cx="8353425" cy="1371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4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“不仁、不知、不武”最关键是哪一点？由此可见晋文公什么特点？</a:t>
            </a:r>
            <a:endParaRPr lang="zh-CN" altLang="en-US" sz="4200" b="1" dirty="0">
              <a:effectLst>
                <a:outerShdw blurRad="38100" dist="38100" dir="2700000" algn="tl">
                  <a:srgbClr val="C0C0C0"/>
                </a:outerShdw>
              </a:effectLst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136635" y="981075"/>
            <a:ext cx="5672030" cy="120032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问：第四小节，在故事情节的发展上有什么作用？</a:t>
            </a:r>
            <a:endParaRPr lang="zh-CN" altLang="en-US" sz="3600" b="1" dirty="0">
              <a:effectLst>
                <a:outerShdw blurRad="38100" dist="38100" dir="2700000" algn="tl">
                  <a:srgbClr val="C0C0C0"/>
                </a:outerShdw>
              </a:effectLst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57348" name="Text Box 4"/>
          <p:cNvSpPr txBox="1">
            <a:spLocks noChangeArrowheads="1"/>
          </p:cNvSpPr>
          <p:nvPr/>
        </p:nvSpPr>
        <p:spPr bwMode="auto">
          <a:xfrm>
            <a:off x="136635" y="2319159"/>
            <a:ext cx="5184775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隶书" charset="0"/>
                <a:ea typeface="隶书" charset="0"/>
              </a:rPr>
              <a:t>1.</a:t>
            </a:r>
            <a:r>
              <a:rPr lang="zh-CN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隶书" charset="0"/>
                <a:ea typeface="隶书" charset="0"/>
              </a:rPr>
              <a:t>照应上文。</a:t>
            </a:r>
            <a:endParaRPr lang="zh-CN" alt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隶书" charset="0"/>
              <a:ea typeface="隶书" charset="0"/>
            </a:endParaRPr>
          </a:p>
        </p:txBody>
      </p:sp>
      <p:sp>
        <p:nvSpPr>
          <p:cNvPr id="57349" name="Text Box 5"/>
          <p:cNvSpPr txBox="1">
            <a:spLocks noChangeArrowheads="1"/>
          </p:cNvSpPr>
          <p:nvPr/>
        </p:nvSpPr>
        <p:spPr bwMode="auto">
          <a:xfrm>
            <a:off x="155878" y="3164749"/>
            <a:ext cx="4800600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3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隶书" charset="0"/>
                <a:ea typeface="隶书" charset="0"/>
              </a:rPr>
              <a:t>2.</a:t>
            </a:r>
            <a:r>
              <a:rPr lang="zh-CN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隶书" charset="0"/>
                <a:ea typeface="隶书" charset="0"/>
              </a:rPr>
              <a:t>使故事情节再掀波澜。</a:t>
            </a:r>
            <a:endParaRPr lang="zh-CN" alt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隶书" charset="0"/>
              <a:ea typeface="隶书" charset="0"/>
            </a:endParaRPr>
          </a:p>
        </p:txBody>
      </p:sp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2135188" y="44450"/>
            <a:ext cx="4800600" cy="10985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CN" altLang="en-US" sz="6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charset="0"/>
                <a:ea typeface="黑体" panose="02010609060101010101" pitchFamily="49" charset="-122"/>
              </a:rPr>
              <a:t>迫晋退兵</a:t>
            </a:r>
            <a:endParaRPr lang="zh-CN" altLang="en-US" sz="6600" b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charset="0"/>
              <a:ea typeface="黑体" panose="02010609060101010101" pitchFamily="49" charset="-122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4495800" y="0"/>
            <a:ext cx="184150" cy="10985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endParaRPr lang="zh-CN" altLang="en-US" sz="6600" b="1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charset="0"/>
              <a:ea typeface="华文隶书" charset="-122"/>
            </a:endParaRPr>
          </a:p>
        </p:txBody>
      </p:sp>
      <p:sp>
        <p:nvSpPr>
          <p:cNvPr id="57353" name="Rectangle 9"/>
          <p:cNvSpPr>
            <a:spLocks noChangeArrowheads="1"/>
          </p:cNvSpPr>
          <p:nvPr/>
        </p:nvSpPr>
        <p:spPr bwMode="auto">
          <a:xfrm>
            <a:off x="2396358" y="5300663"/>
            <a:ext cx="6652391" cy="11604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 2" panose="05020102010507070707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2800" b="1">
                <a:ea typeface="华文中宋" charset="-122"/>
              </a:rPr>
              <a:t>晋文公：虽贪婪，但理智，能隐忍不拔，</a:t>
            </a:r>
            <a:endParaRPr lang="zh-CN" altLang="en-US" sz="2800" b="1">
              <a:ea typeface="华文中宋" charset="-122"/>
            </a:endParaRPr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sz="2800" b="1">
                <a:ea typeface="华文中宋" charset="-122"/>
              </a:rPr>
              <a:t>随机应变，审时度势，雄才大略。</a:t>
            </a:r>
            <a:endParaRPr lang="zh-CN" altLang="en-US" sz="2800" b="1">
              <a:ea typeface="华文中宋" charset="-122"/>
            </a:endParaRPr>
          </a:p>
        </p:txBody>
      </p:sp>
      <p:pic>
        <p:nvPicPr>
          <p:cNvPr id="50185" name="Picture 10" descr="2006668345292">
            <a:hlinkClick r:id="rId1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38" y="1"/>
            <a:ext cx="4932362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7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7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 animBg="1" autoUpdateAnimBg="0"/>
      <p:bldP spid="57347" grpId="0" animBg="1" autoUpdateAnimBg="0"/>
      <p:bldP spid="57348" grpId="0" animBg="1" autoUpdateAnimBg="0"/>
      <p:bldP spid="57349" grpId="0" animBg="1" autoUpdateAnimBg="0"/>
      <p:bldP spid="57353" grpId="0" animBg="1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2208213" y="333376"/>
            <a:ext cx="7772400" cy="936625"/>
          </a:xfrm>
        </p:spPr>
        <p:txBody>
          <a:bodyPr/>
          <a:lstStyle/>
          <a:p>
            <a:pPr eaLnBrk="1" hangingPunct="1"/>
            <a:r>
              <a:rPr lang="zh-CN" altLang="en-US" sz="5400" b="1">
                <a:solidFill>
                  <a:srgbClr val="CC3300"/>
                </a:solidFill>
                <a:ea typeface="华文中宋" charset="-122"/>
              </a:rPr>
              <a:t>烛之武的形象</a:t>
            </a:r>
            <a:endParaRPr lang="zh-CN" altLang="en-US" sz="5400" b="1">
              <a:solidFill>
                <a:srgbClr val="CC3300"/>
              </a:solidFill>
              <a:ea typeface="华文中宋" charset="-122"/>
            </a:endParaRPr>
          </a:p>
        </p:txBody>
      </p:sp>
      <p:grpSp>
        <p:nvGrpSpPr>
          <p:cNvPr id="51202" name="Group 3"/>
          <p:cNvGrpSpPr/>
          <p:nvPr/>
        </p:nvGrpSpPr>
        <p:grpSpPr bwMode="auto">
          <a:xfrm>
            <a:off x="7824788" y="2743200"/>
            <a:ext cx="2843212" cy="4114800"/>
            <a:chOff x="0" y="0"/>
            <a:chExt cx="1536" cy="2592"/>
          </a:xfrm>
        </p:grpSpPr>
        <p:pic>
          <p:nvPicPr>
            <p:cNvPr id="51209" name="Picture 4" descr="03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001" r="57498"/>
            <a:stretch>
              <a:fillRect/>
            </a:stretch>
          </p:blipFill>
          <p:spPr bwMode="auto">
            <a:xfrm>
              <a:off x="0" y="0"/>
              <a:ext cx="1536" cy="2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210" name="Text Box 5"/>
            <p:cNvSpPr txBox="1">
              <a:spLocks noChangeArrowheads="1"/>
            </p:cNvSpPr>
            <p:nvPr/>
          </p:nvSpPr>
          <p:spPr bwMode="auto">
            <a:xfrm>
              <a:off x="1270" y="96"/>
              <a:ext cx="266" cy="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85000"/>
                <a:buFont typeface="Wingdings" panose="05000000000000000000" pitchFamily="2" charset="2"/>
                <a:buChar char="Ø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95000"/>
                <a:buFont typeface="Wingdings 2" panose="05020102010507070707" charset="2"/>
                <a:buChar char="¡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90000"/>
                <a:buFont typeface="Wingdings" panose="05000000000000000000" pitchFamily="2" charset="2"/>
                <a:buChar char="Ø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Font typeface="Wingdings 2" panose="05020102010507070707" charset="2"/>
                <a:buChar char="¡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 2" panose="05020102010507070707" charset="2"/>
                <a:buChar char="¡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 2" panose="05020102010507070707" charset="2"/>
                <a:buChar char="¡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 2" panose="05020102010507070707" charset="2"/>
                <a:buChar char="¡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 2" panose="05020102010507070707" charset="2"/>
                <a:buChar char="¡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zh-CN" altLang="en-US" sz="2000">
                  <a:latin typeface="Times New Roman" panose="02020603050405020304" charset="0"/>
                  <a:ea typeface="汉鼎繁勘亭" charset="0"/>
                </a:rPr>
                <a:t>烛之武</a:t>
              </a:r>
              <a:endParaRPr lang="zh-CN" altLang="en-US" sz="2000">
                <a:latin typeface="Times New Roman" panose="02020603050405020304" charset="0"/>
                <a:ea typeface="汉鼎繁勘亭" charset="0"/>
              </a:endParaRPr>
            </a:p>
          </p:txBody>
        </p:sp>
      </p:grpSp>
      <p:sp>
        <p:nvSpPr>
          <p:cNvPr id="58374" name="Rectangle 6"/>
          <p:cNvSpPr>
            <a:spLocks noChangeArrowheads="1"/>
          </p:cNvSpPr>
          <p:nvPr/>
        </p:nvSpPr>
        <p:spPr bwMode="auto">
          <a:xfrm>
            <a:off x="2279651" y="1177926"/>
            <a:ext cx="1152525" cy="657225"/>
          </a:xfrm>
          <a:prstGeom prst="rect">
            <a:avLst/>
          </a:prstGeom>
          <a:noFill/>
          <a:ln w="15875">
            <a:solidFill>
              <a:srgbClr val="FF66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 2" panose="05020102010507070707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3600" b="1">
                <a:ea typeface="华文中宋" charset="-122"/>
              </a:rPr>
              <a:t>志士</a:t>
            </a:r>
            <a:endParaRPr lang="zh-CN" altLang="en-US" sz="3600" b="1">
              <a:ea typeface="华文中宋" charset="-122"/>
            </a:endParaRPr>
          </a:p>
        </p:txBody>
      </p:sp>
      <p:sp>
        <p:nvSpPr>
          <p:cNvPr id="58375" name="Rectangle 7"/>
          <p:cNvSpPr>
            <a:spLocks noChangeArrowheads="1"/>
          </p:cNvSpPr>
          <p:nvPr/>
        </p:nvSpPr>
        <p:spPr bwMode="auto">
          <a:xfrm>
            <a:off x="2279651" y="2636839"/>
            <a:ext cx="1152525" cy="657225"/>
          </a:xfrm>
          <a:prstGeom prst="rect">
            <a:avLst/>
          </a:prstGeom>
          <a:noFill/>
          <a:ln w="15875">
            <a:solidFill>
              <a:srgbClr val="80008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 2" panose="05020102010507070707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3600" b="1" dirty="0">
                <a:solidFill>
                  <a:srgbClr val="FF0000"/>
                </a:solidFill>
                <a:ea typeface="华文中宋" charset="-122"/>
              </a:rPr>
              <a:t>勇士</a:t>
            </a:r>
            <a:endParaRPr lang="zh-CN" altLang="en-US" sz="3600" b="1" dirty="0">
              <a:solidFill>
                <a:srgbClr val="FF0000"/>
              </a:solidFill>
              <a:ea typeface="华文中宋" charset="-122"/>
            </a:endParaRPr>
          </a:p>
        </p:txBody>
      </p:sp>
      <p:sp>
        <p:nvSpPr>
          <p:cNvPr id="58376" name="Rectangle 8"/>
          <p:cNvSpPr>
            <a:spLocks noChangeArrowheads="1"/>
          </p:cNvSpPr>
          <p:nvPr/>
        </p:nvSpPr>
        <p:spPr bwMode="auto">
          <a:xfrm>
            <a:off x="2279651" y="5013326"/>
            <a:ext cx="1152525" cy="657225"/>
          </a:xfrm>
          <a:prstGeom prst="rect">
            <a:avLst/>
          </a:prstGeom>
          <a:noFill/>
          <a:ln w="15875">
            <a:solidFill>
              <a:srgbClr val="FF00F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 2" panose="05020102010507070707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3600" b="1">
                <a:ea typeface="华文中宋" charset="-122"/>
              </a:rPr>
              <a:t>辩士</a:t>
            </a:r>
            <a:endParaRPr lang="zh-CN" altLang="en-US" sz="3600" b="1">
              <a:ea typeface="华文中宋" charset="-122"/>
            </a:endParaRPr>
          </a:p>
        </p:txBody>
      </p:sp>
      <p:sp>
        <p:nvSpPr>
          <p:cNvPr id="58377" name="Rectangle 9"/>
          <p:cNvSpPr>
            <a:spLocks noChangeArrowheads="1"/>
          </p:cNvSpPr>
          <p:nvPr/>
        </p:nvSpPr>
        <p:spPr bwMode="auto">
          <a:xfrm>
            <a:off x="2279650" y="1916113"/>
            <a:ext cx="7200900" cy="595312"/>
          </a:xfrm>
          <a:prstGeom prst="rect">
            <a:avLst/>
          </a:prstGeom>
          <a:noFill/>
          <a:ln w="15875">
            <a:solidFill>
              <a:srgbClr val="99CC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 2" panose="05020102010507070707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b="1">
                <a:ea typeface="华文中宋" charset="-122"/>
              </a:rPr>
              <a:t>以国家利益为重，深明大义的爱国志士</a:t>
            </a:r>
            <a:endParaRPr lang="zh-CN" altLang="en-US" b="1">
              <a:ea typeface="华文中宋" charset="-122"/>
            </a:endParaRPr>
          </a:p>
        </p:txBody>
      </p:sp>
      <p:sp>
        <p:nvSpPr>
          <p:cNvPr id="58378" name="Rectangle 10"/>
          <p:cNvSpPr>
            <a:spLocks noChangeArrowheads="1"/>
          </p:cNvSpPr>
          <p:nvPr/>
        </p:nvSpPr>
        <p:spPr bwMode="auto">
          <a:xfrm>
            <a:off x="2279651" y="3357564"/>
            <a:ext cx="4321175" cy="1570037"/>
          </a:xfrm>
          <a:prstGeom prst="rect">
            <a:avLst/>
          </a:prstGeom>
          <a:noFill/>
          <a:ln w="15875">
            <a:solidFill>
              <a:srgbClr val="808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 2" panose="05020102010507070707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b="1">
                <a:solidFill>
                  <a:srgbClr val="0000FF"/>
                </a:solidFill>
                <a:ea typeface="华文中宋" charset="-122"/>
              </a:rPr>
              <a:t>两军交战，生死未卜；</a:t>
            </a:r>
            <a:endParaRPr lang="zh-CN" altLang="en-US" b="1">
              <a:solidFill>
                <a:srgbClr val="0000FF"/>
              </a:solidFill>
              <a:ea typeface="华文中宋" charset="-122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b="1">
                <a:solidFill>
                  <a:srgbClr val="0000FF"/>
                </a:solidFill>
                <a:ea typeface="华文中宋" charset="-122"/>
              </a:rPr>
              <a:t>出使秦师，成败难料；</a:t>
            </a:r>
            <a:endParaRPr lang="zh-CN" altLang="en-US" b="1">
              <a:solidFill>
                <a:srgbClr val="0000FF"/>
              </a:solidFill>
              <a:ea typeface="华文中宋" charset="-122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b="1">
                <a:solidFill>
                  <a:srgbClr val="0000FF"/>
                </a:solidFill>
                <a:ea typeface="华文中宋" charset="-122"/>
              </a:rPr>
              <a:t>勇入秦营，知难而上</a:t>
            </a:r>
            <a:r>
              <a:rPr lang="zh-CN" altLang="en-US" b="1"/>
              <a:t>。</a:t>
            </a:r>
            <a:endParaRPr lang="zh-CN" altLang="en-US" b="1"/>
          </a:p>
        </p:txBody>
      </p:sp>
      <p:sp>
        <p:nvSpPr>
          <p:cNvPr id="58379" name="Rectangle 11"/>
          <p:cNvSpPr>
            <a:spLocks noChangeArrowheads="1"/>
          </p:cNvSpPr>
          <p:nvPr/>
        </p:nvSpPr>
        <p:spPr bwMode="auto">
          <a:xfrm>
            <a:off x="2279650" y="5805488"/>
            <a:ext cx="3887788" cy="595312"/>
          </a:xfrm>
          <a:prstGeom prst="rect">
            <a:avLst/>
          </a:prstGeom>
          <a:noFill/>
          <a:ln w="15875">
            <a:solidFill>
              <a:srgbClr val="00CCF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 2" panose="05020102010507070707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b="1">
                <a:ea typeface="华文中宋" charset="-122"/>
              </a:rPr>
              <a:t>不卑不亢，机智善辩</a:t>
            </a:r>
            <a:endParaRPr lang="zh-CN" altLang="en-US" b="1">
              <a:ea typeface="华文中宋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8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8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8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58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58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8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"/>
                                        <p:tgtEl>
                                          <p:spTgt spid="583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58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58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8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8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4" grpId="0" animBg="1" autoUpdateAnimBg="0"/>
      <p:bldP spid="58375" grpId="0" animBg="1" autoUpdateAnimBg="0"/>
      <p:bldP spid="58376" grpId="0" animBg="1" autoUpdateAnimBg="0"/>
      <p:bldP spid="58377" grpId="0" animBg="1" autoUpdateAnimBg="0"/>
      <p:bldP spid="58378" grpId="0" animBg="1" autoUpdateAnimBg="0"/>
      <p:bldP spid="58379" grpId="0" animBg="1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/>
              <a:t>今日任务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74479"/>
          </a:xfrm>
        </p:spPr>
        <p:txBody>
          <a:bodyPr>
            <a:normAutofit fontScale="92500" lnSpcReduction="20000"/>
          </a:bodyPr>
          <a:lstStyle/>
          <a:p>
            <a:r>
              <a:rPr kumimoji="1" lang="en-US" altLang="zh-CN" sz="3600" dirty="0" smtClean="0"/>
              <a:t>1.</a:t>
            </a:r>
            <a:r>
              <a:rPr kumimoji="1" lang="zh-CN" altLang="en-US" sz="3600" dirty="0" smtClean="0"/>
              <a:t>熟读</a:t>
            </a:r>
            <a:endParaRPr kumimoji="1" lang="en-US" altLang="zh-CN" sz="3600" dirty="0" smtClean="0"/>
          </a:p>
          <a:p>
            <a:r>
              <a:rPr kumimoji="1" lang="en-US" altLang="zh-CN" sz="3600" dirty="0" smtClean="0"/>
              <a:t>2.</a:t>
            </a:r>
            <a:r>
              <a:rPr kumimoji="1" lang="zh-CN" altLang="en-US" sz="3600" dirty="0" smtClean="0"/>
              <a:t>翻译</a:t>
            </a:r>
            <a:endParaRPr kumimoji="1" lang="en-US" altLang="zh-CN" sz="3600" dirty="0" smtClean="0"/>
          </a:p>
          <a:p>
            <a:r>
              <a:rPr kumimoji="1" lang="en-US" altLang="zh-CN" sz="3600" dirty="0" smtClean="0"/>
              <a:t>3.</a:t>
            </a:r>
            <a:r>
              <a:rPr kumimoji="1" lang="zh-CN" altLang="en-US" sz="3600" dirty="0" smtClean="0"/>
              <a:t>复述烛之武说服秦伯所使用的方法</a:t>
            </a:r>
            <a:endParaRPr kumimoji="1" lang="en-US" altLang="zh-CN" sz="3600" dirty="0" smtClean="0"/>
          </a:p>
          <a:p>
            <a:r>
              <a:rPr kumimoji="1" lang="en-US" altLang="zh-CN" sz="3600" dirty="0" smtClean="0"/>
              <a:t>4.</a:t>
            </a:r>
            <a:r>
              <a:rPr kumimoji="1" lang="zh-CN" altLang="en-US" sz="3600" dirty="0" smtClean="0"/>
              <a:t>简单分析人物形象</a:t>
            </a:r>
            <a:endParaRPr kumimoji="1" lang="en-US" altLang="zh-CN" sz="3600" dirty="0" smtClean="0"/>
          </a:p>
          <a:p>
            <a:endParaRPr kumimoji="1"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2"/>
          <p:cNvSpPr txBox="1">
            <a:spLocks noChangeArrowheads="1"/>
          </p:cNvSpPr>
          <p:nvPr/>
        </p:nvSpPr>
        <p:spPr bwMode="auto">
          <a:xfrm>
            <a:off x="2855914" y="1557338"/>
            <a:ext cx="6408737" cy="42288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40000"/>
              </a:lnSpc>
              <a:defRPr/>
            </a:pPr>
            <a:r>
              <a:rPr lang="zh-CN" altLang="en-US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 </a:t>
            </a:r>
            <a:r>
              <a:rPr lang="en-US" altLang="zh-CN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1</a:t>
            </a:r>
            <a:r>
              <a:rPr lang="zh-CN" altLang="en-US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、对下列句中划线词语解释，不正确的一项是（    ）</a:t>
            </a:r>
            <a:endParaRPr lang="zh-CN" altLang="en-US" sz="3200" b="1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宋体" panose="02010600030101010101" pitchFamily="2" charset="-122"/>
            </a:endParaRPr>
          </a:p>
          <a:p>
            <a:pPr eaLnBrk="1" hangingPunct="1">
              <a:lnSpc>
                <a:spcPct val="140000"/>
              </a:lnSpc>
              <a:defRPr/>
            </a:pPr>
            <a:r>
              <a:rPr lang="zh-CN" altLang="en-US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 </a:t>
            </a:r>
            <a:r>
              <a:rPr lang="en-US" altLang="zh-CN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A.</a:t>
            </a:r>
            <a:r>
              <a:rPr lang="zh-CN" altLang="en-US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晋</a:t>
            </a:r>
            <a:r>
              <a:rPr lang="zh-CN" altLang="en-US" sz="3200" b="1" u="sng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军</a:t>
            </a:r>
            <a:r>
              <a:rPr lang="zh-CN" altLang="en-US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函陵（军：军队）          </a:t>
            </a:r>
            <a:endParaRPr lang="zh-CN" altLang="en-US" sz="3200" b="1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宋体" panose="02010600030101010101" pitchFamily="2" charset="-122"/>
            </a:endParaRPr>
          </a:p>
          <a:p>
            <a:pPr eaLnBrk="1" hangingPunct="1">
              <a:lnSpc>
                <a:spcPct val="140000"/>
              </a:lnSpc>
              <a:defRPr/>
            </a:pPr>
            <a:r>
              <a:rPr lang="zh-CN" altLang="en-US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 </a:t>
            </a:r>
            <a:r>
              <a:rPr lang="en-US" altLang="zh-CN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B.</a:t>
            </a:r>
            <a:r>
              <a:rPr lang="zh-CN" altLang="en-US" sz="3200" b="1" u="sng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贰</a:t>
            </a:r>
            <a:r>
              <a:rPr lang="zh-CN" altLang="en-US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于楚也（贰：从属二主）</a:t>
            </a:r>
            <a:endParaRPr lang="zh-CN" altLang="en-US" sz="3200" b="1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宋体" panose="02010600030101010101" pitchFamily="2" charset="-122"/>
            </a:endParaRPr>
          </a:p>
          <a:p>
            <a:pPr eaLnBrk="1" hangingPunct="1">
              <a:lnSpc>
                <a:spcPct val="140000"/>
              </a:lnSpc>
              <a:defRPr/>
            </a:pPr>
            <a:r>
              <a:rPr lang="zh-CN" altLang="en-US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 </a:t>
            </a:r>
            <a:r>
              <a:rPr lang="en-US" altLang="zh-CN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C.</a:t>
            </a:r>
            <a:r>
              <a:rPr lang="zh-CN" altLang="en-US" sz="3200" b="1" u="sng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是</a:t>
            </a:r>
            <a:r>
              <a:rPr lang="zh-CN" altLang="en-US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寡人之过也（是：这）       </a:t>
            </a:r>
            <a:endParaRPr lang="zh-CN" altLang="en-US" sz="3200" b="1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宋体" panose="02010600030101010101" pitchFamily="2" charset="-122"/>
            </a:endParaRPr>
          </a:p>
          <a:p>
            <a:pPr eaLnBrk="1" hangingPunct="1">
              <a:lnSpc>
                <a:spcPct val="140000"/>
              </a:lnSpc>
              <a:defRPr/>
            </a:pPr>
            <a:r>
              <a:rPr lang="zh-CN" altLang="en-US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 </a:t>
            </a:r>
            <a:r>
              <a:rPr lang="en-US" altLang="zh-CN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D.</a:t>
            </a:r>
            <a:r>
              <a:rPr lang="zh-CN" altLang="en-US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亡郑以</a:t>
            </a:r>
            <a:r>
              <a:rPr lang="zh-CN" altLang="en-US" sz="3200" b="1" u="sng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陪</a:t>
            </a:r>
            <a:r>
              <a:rPr lang="zh-CN" altLang="en-US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邻（陪：增加）</a:t>
            </a:r>
            <a:endParaRPr lang="zh-CN" altLang="en-US" sz="3200" b="1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宋体" panose="02010600030101010101" pitchFamily="2" charset="-122"/>
            </a:endParaRPr>
          </a:p>
        </p:txBody>
      </p:sp>
      <p:sp>
        <p:nvSpPr>
          <p:cNvPr id="79875" name="Text Box 3"/>
          <p:cNvSpPr txBox="1">
            <a:spLocks noChangeArrowheads="1"/>
          </p:cNvSpPr>
          <p:nvPr/>
        </p:nvSpPr>
        <p:spPr bwMode="auto">
          <a:xfrm>
            <a:off x="6189663" y="2355850"/>
            <a:ext cx="914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 2" panose="05020102010507070707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zh-CN" sz="3600">
                <a:solidFill>
                  <a:srgbClr val="FF3300"/>
                </a:solidFill>
                <a:latin typeface="Copperplate Gothic Bold" charset="0"/>
              </a:rPr>
              <a:t>A</a:t>
            </a:r>
            <a:endParaRPr lang="en-US" altLang="zh-CN" sz="3600">
              <a:solidFill>
                <a:srgbClr val="FF3300"/>
              </a:solidFill>
              <a:latin typeface="Copperplate Gothic Bold" charset="0"/>
            </a:endParaRPr>
          </a:p>
        </p:txBody>
      </p:sp>
      <p:sp>
        <p:nvSpPr>
          <p:cNvPr id="79876" name="Rectangle 4"/>
          <p:cNvSpPr>
            <a:spLocks noRot="1" noChangeArrowheads="1"/>
          </p:cNvSpPr>
          <p:nvPr/>
        </p:nvSpPr>
        <p:spPr bwMode="auto">
          <a:xfrm>
            <a:off x="4070351" y="684214"/>
            <a:ext cx="2881313" cy="8651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4400" b="1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华文彩云" charset="0"/>
              </a:rPr>
              <a:t>本课验收</a:t>
            </a:r>
            <a:endParaRPr lang="zh-CN" altLang="en-US" sz="4000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9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9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9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4" grpId="0" autoUpdateAnimBg="0"/>
      <p:bldP spid="79875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ext Box 2"/>
          <p:cNvSpPr txBox="1">
            <a:spLocks noChangeArrowheads="1"/>
          </p:cNvSpPr>
          <p:nvPr/>
        </p:nvSpPr>
        <p:spPr bwMode="auto">
          <a:xfrm>
            <a:off x="2782888" y="1412876"/>
            <a:ext cx="6913562" cy="481978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 </a:t>
            </a:r>
            <a:r>
              <a:rPr lang="en-US" altLang="zh-CN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2</a:t>
            </a:r>
            <a:r>
              <a:rPr lang="zh-CN" altLang="en-US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、下列句中划线词，意义相同的一组是（    ）</a:t>
            </a:r>
            <a:endParaRPr lang="zh-CN" altLang="en-US" sz="3200" b="1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 </a:t>
            </a:r>
            <a:r>
              <a:rPr lang="en-US" altLang="zh-CN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A.</a:t>
            </a:r>
            <a:r>
              <a:rPr lang="zh-CN" altLang="en-US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然郑亡，子亦有不</a:t>
            </a:r>
            <a:r>
              <a:rPr lang="zh-CN" altLang="en-US" sz="3200" b="1" u="sng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利</a:t>
            </a:r>
            <a:r>
              <a:rPr lang="zh-CN" altLang="en-US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焉    </a:t>
            </a:r>
            <a:endParaRPr lang="zh-CN" altLang="en-US" sz="3200" b="1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   阙秦以</a:t>
            </a:r>
            <a:r>
              <a:rPr lang="zh-CN" altLang="en-US" sz="3200" b="1" u="sng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利</a:t>
            </a:r>
            <a:r>
              <a:rPr lang="zh-CN" altLang="en-US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晋，唯君图之</a:t>
            </a:r>
            <a:endParaRPr lang="zh-CN" altLang="en-US" sz="3200" b="1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 </a:t>
            </a:r>
            <a:r>
              <a:rPr lang="en-US" altLang="zh-CN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B.</a:t>
            </a:r>
            <a:r>
              <a:rPr lang="zh-CN" altLang="en-US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既东</a:t>
            </a:r>
            <a:r>
              <a:rPr lang="zh-CN" altLang="en-US" sz="3200" b="1" u="sng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封</a:t>
            </a:r>
            <a:r>
              <a:rPr lang="zh-CN" altLang="en-US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郑    又欲肆其西</a:t>
            </a:r>
            <a:r>
              <a:rPr lang="zh-CN" altLang="en-US" sz="3200" b="1" u="sng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封</a:t>
            </a:r>
            <a:endParaRPr lang="zh-CN" altLang="en-US" sz="3200" b="1" u="sng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 </a:t>
            </a:r>
            <a:r>
              <a:rPr lang="en-US" altLang="zh-CN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C.</a:t>
            </a:r>
            <a:r>
              <a:rPr lang="zh-CN" altLang="en-US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越国以</a:t>
            </a:r>
            <a:r>
              <a:rPr lang="zh-CN" altLang="en-US" sz="3200" b="1" u="sng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鄙</a:t>
            </a:r>
            <a:r>
              <a:rPr lang="zh-CN" altLang="en-US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远，君知其难也  </a:t>
            </a:r>
            <a:endParaRPr lang="zh-CN" altLang="en-US" sz="3200" b="1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   肉食者</a:t>
            </a:r>
            <a:r>
              <a:rPr lang="zh-CN" altLang="en-US" sz="3200" b="1" u="sng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鄙</a:t>
            </a:r>
            <a:r>
              <a:rPr lang="zh-CN" altLang="en-US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，未能远谋</a:t>
            </a:r>
            <a:endParaRPr lang="zh-CN" altLang="en-US" sz="3200" b="1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 </a:t>
            </a:r>
            <a:r>
              <a:rPr lang="en-US" altLang="zh-CN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D.</a:t>
            </a:r>
            <a:r>
              <a:rPr lang="zh-CN" altLang="en-US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若不</a:t>
            </a:r>
            <a:r>
              <a:rPr lang="zh-CN" altLang="en-US" sz="3200" b="1" u="sng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阙</a:t>
            </a:r>
            <a:r>
              <a:rPr lang="zh-CN" altLang="en-US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秦    </a:t>
            </a:r>
            <a:r>
              <a:rPr lang="zh-CN" altLang="en-US" sz="3200" b="1" u="sng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阙</a:t>
            </a:r>
            <a:r>
              <a:rPr lang="zh-CN" altLang="en-US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秦以利晋</a:t>
            </a:r>
            <a:endParaRPr lang="zh-CN" altLang="en-US" sz="3200" b="1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宋体" panose="02010600030101010101" pitchFamily="2" charset="-122"/>
            </a:endParaRPr>
          </a:p>
        </p:txBody>
      </p:sp>
      <p:sp>
        <p:nvSpPr>
          <p:cNvPr id="80899" name="Text Box 3"/>
          <p:cNvSpPr txBox="1">
            <a:spLocks noChangeArrowheads="1"/>
          </p:cNvSpPr>
          <p:nvPr/>
        </p:nvSpPr>
        <p:spPr bwMode="auto">
          <a:xfrm>
            <a:off x="4465638" y="2066925"/>
            <a:ext cx="838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 2" panose="05020102010507070707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zh-CN" sz="3600">
                <a:solidFill>
                  <a:srgbClr val="FF3300"/>
                </a:solidFill>
                <a:latin typeface="Copperplate Gothic Bold" charset="0"/>
              </a:rPr>
              <a:t>D</a:t>
            </a:r>
            <a:endParaRPr lang="en-US" altLang="zh-CN" sz="3600">
              <a:solidFill>
                <a:srgbClr val="FF3300"/>
              </a:solidFill>
              <a:latin typeface="Copperplate Gothic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0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8" grpId="0" autoUpdateAnimBg="0"/>
      <p:bldP spid="80899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ext Box 2"/>
          <p:cNvSpPr txBox="1">
            <a:spLocks noChangeArrowheads="1"/>
          </p:cNvSpPr>
          <p:nvPr/>
        </p:nvSpPr>
        <p:spPr bwMode="auto">
          <a:xfrm>
            <a:off x="3000375" y="1484313"/>
            <a:ext cx="6465888" cy="42288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40000"/>
              </a:lnSpc>
              <a:defRPr/>
            </a:pPr>
            <a:r>
              <a:rPr lang="zh-CN" altLang="en-US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 </a:t>
            </a:r>
            <a:r>
              <a:rPr lang="en-US" altLang="zh-CN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3</a:t>
            </a:r>
            <a:r>
              <a:rPr lang="zh-CN" altLang="en-US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、下列“其”字意义不同于其他三项的是（    ）</a:t>
            </a:r>
            <a:endParaRPr lang="zh-CN" altLang="en-US" sz="3200" b="1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宋体" panose="02010600030101010101" pitchFamily="2" charset="-122"/>
            </a:endParaRPr>
          </a:p>
          <a:p>
            <a:pPr eaLnBrk="1" hangingPunct="1">
              <a:lnSpc>
                <a:spcPct val="140000"/>
              </a:lnSpc>
              <a:defRPr/>
            </a:pPr>
            <a:r>
              <a:rPr lang="zh-CN" altLang="en-US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 </a:t>
            </a:r>
            <a:r>
              <a:rPr lang="en-US" altLang="zh-CN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A.</a:t>
            </a:r>
            <a:r>
              <a:rPr lang="zh-CN" altLang="en-US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君知其难也    </a:t>
            </a:r>
            <a:endParaRPr lang="zh-CN" altLang="en-US" sz="3200" b="1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宋体" panose="02010600030101010101" pitchFamily="2" charset="-122"/>
            </a:endParaRPr>
          </a:p>
          <a:p>
            <a:pPr eaLnBrk="1" hangingPunct="1">
              <a:lnSpc>
                <a:spcPct val="140000"/>
              </a:lnSpc>
              <a:defRPr/>
            </a:pPr>
            <a:r>
              <a:rPr lang="zh-CN" altLang="en-US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 </a:t>
            </a:r>
            <a:r>
              <a:rPr lang="en-US" altLang="zh-CN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B.</a:t>
            </a:r>
            <a:r>
              <a:rPr lang="zh-CN" altLang="en-US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共其乏困    </a:t>
            </a:r>
            <a:endParaRPr lang="zh-CN" altLang="en-US" sz="3200" b="1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宋体" panose="02010600030101010101" pitchFamily="2" charset="-122"/>
            </a:endParaRPr>
          </a:p>
          <a:p>
            <a:pPr eaLnBrk="1" hangingPunct="1">
              <a:lnSpc>
                <a:spcPct val="140000"/>
              </a:lnSpc>
              <a:defRPr/>
            </a:pPr>
            <a:r>
              <a:rPr lang="zh-CN" altLang="en-US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 </a:t>
            </a:r>
            <a:r>
              <a:rPr lang="en-US" altLang="zh-CN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C.</a:t>
            </a:r>
            <a:r>
              <a:rPr lang="zh-CN" altLang="en-US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又欲肆其西封    </a:t>
            </a:r>
            <a:endParaRPr lang="zh-CN" altLang="en-US" sz="3200" b="1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宋体" panose="02010600030101010101" pitchFamily="2" charset="-122"/>
            </a:endParaRPr>
          </a:p>
          <a:p>
            <a:pPr eaLnBrk="1" hangingPunct="1">
              <a:lnSpc>
                <a:spcPct val="140000"/>
              </a:lnSpc>
              <a:defRPr/>
            </a:pPr>
            <a:r>
              <a:rPr lang="zh-CN" altLang="en-US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 </a:t>
            </a:r>
            <a:r>
              <a:rPr lang="en-US" altLang="zh-CN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D.</a:t>
            </a:r>
            <a:r>
              <a:rPr lang="zh-CN" altLang="en-US" sz="32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吾其还也</a:t>
            </a:r>
            <a:endParaRPr lang="zh-CN" altLang="en-US" sz="3200" b="1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宋体" panose="02010600030101010101" pitchFamily="2" charset="-122"/>
            </a:endParaRPr>
          </a:p>
        </p:txBody>
      </p:sp>
      <p:sp>
        <p:nvSpPr>
          <p:cNvPr id="81923" name="Text Box 3"/>
          <p:cNvSpPr txBox="1">
            <a:spLocks noChangeArrowheads="1"/>
          </p:cNvSpPr>
          <p:nvPr/>
        </p:nvSpPr>
        <p:spPr bwMode="auto">
          <a:xfrm>
            <a:off x="5549900" y="2276475"/>
            <a:ext cx="762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 2" panose="05020102010507070707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zh-CN" sz="3600">
                <a:solidFill>
                  <a:srgbClr val="FF3300"/>
                </a:solidFill>
                <a:latin typeface="Copperplate Gothic Bold" charset="0"/>
              </a:rPr>
              <a:t>D</a:t>
            </a:r>
            <a:endParaRPr lang="en-US" altLang="zh-CN" sz="3600">
              <a:solidFill>
                <a:srgbClr val="FF3300"/>
              </a:solidFill>
              <a:latin typeface="Copperplate Gothic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1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2" grpId="0" autoUpdateAnimBg="0"/>
      <p:bldP spid="81923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ext Box 2"/>
          <p:cNvSpPr txBox="1">
            <a:spLocks noChangeArrowheads="1"/>
          </p:cNvSpPr>
          <p:nvPr/>
        </p:nvSpPr>
        <p:spPr bwMode="auto">
          <a:xfrm>
            <a:off x="2208214" y="620714"/>
            <a:ext cx="7864475" cy="526297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kumimoji="1" lang="en-US" altLang="zh-CN" sz="3200" b="1" dirty="0" smtClean="0"/>
              <a:t>4.</a:t>
            </a:r>
            <a:r>
              <a:rPr kumimoji="1" lang="zh-CN" altLang="en-US" sz="3200" b="1" dirty="0" smtClean="0"/>
              <a:t>下列</a:t>
            </a:r>
            <a:r>
              <a:rPr kumimoji="1" lang="zh-CN" altLang="en-US" sz="3200" b="1" dirty="0"/>
              <a:t>解释不正确的一项是（                   ）</a:t>
            </a:r>
            <a:endParaRPr kumimoji="1" lang="zh-CN" altLang="en-US" sz="3200" b="1" dirty="0"/>
          </a:p>
          <a:p>
            <a:pPr eaLnBrk="1" hangingPunct="1">
              <a:defRPr/>
            </a:pPr>
            <a:r>
              <a:rPr kumimoji="1" lang="en-US" altLang="zh-CN" sz="3200" b="1" dirty="0"/>
              <a:t>A</a:t>
            </a:r>
            <a:r>
              <a:rPr kumimoji="1" lang="zh-CN" altLang="en-US" sz="3200" b="1" dirty="0"/>
              <a:t>然郑亡，子亦有不利焉：然而郑国灭亡了，对您也不利啊！</a:t>
            </a:r>
            <a:endParaRPr kumimoji="1" lang="zh-CN" altLang="en-US" sz="3200" b="1" dirty="0"/>
          </a:p>
          <a:p>
            <a:pPr eaLnBrk="1" hangingPunct="1">
              <a:defRPr/>
            </a:pPr>
            <a:r>
              <a:rPr kumimoji="1" lang="en-US" altLang="zh-CN" sz="3200" b="1" dirty="0"/>
              <a:t>B</a:t>
            </a:r>
            <a:r>
              <a:rPr kumimoji="1" lang="zh-CN" altLang="en-US" sz="3200" b="1" dirty="0"/>
              <a:t>秦伯说，与郑人盟：秦伯很高兴，与郑国签订了盟约</a:t>
            </a:r>
            <a:endParaRPr kumimoji="1" lang="zh-CN" altLang="en-US" sz="3200" b="1" dirty="0"/>
          </a:p>
          <a:p>
            <a:pPr eaLnBrk="1" hangingPunct="1">
              <a:defRPr/>
            </a:pPr>
            <a:r>
              <a:rPr kumimoji="1" lang="en-US" altLang="zh-CN" sz="3200" b="1" dirty="0"/>
              <a:t>C</a:t>
            </a:r>
            <a:r>
              <a:rPr kumimoji="1" lang="zh-CN" altLang="en-US" sz="3200" b="1" dirty="0"/>
              <a:t>且君尝为晋君赐矣：况且您曾经接受晋国的恩惠</a:t>
            </a:r>
            <a:endParaRPr kumimoji="1" lang="zh-CN" altLang="en-US" sz="3200" b="1" dirty="0"/>
          </a:p>
          <a:p>
            <a:pPr eaLnBrk="1" hangingPunct="1">
              <a:defRPr/>
            </a:pPr>
            <a:r>
              <a:rPr kumimoji="1" lang="en-US" altLang="zh-CN" sz="3200" b="1" dirty="0"/>
              <a:t>D</a:t>
            </a:r>
            <a:r>
              <a:rPr kumimoji="1" lang="zh-CN" altLang="en-US" sz="3200" b="1" dirty="0"/>
              <a:t>若舍郑以为东道主：如果您能放弃围攻郑国而把它当作东方道路上的主人</a:t>
            </a:r>
            <a:endParaRPr kumimoji="1" lang="zh-CN" altLang="en-US" sz="3200" b="1" dirty="0"/>
          </a:p>
          <a:p>
            <a:pPr eaLnBrk="1" hangingPunct="1">
              <a:spcBef>
                <a:spcPct val="50000"/>
              </a:spcBef>
              <a:defRPr/>
            </a:pPr>
            <a:endParaRPr lang="zh-CN" altLang="en-US" sz="3200" b="1" dirty="0">
              <a:effectLst>
                <a:outerShdw blurRad="38100" dist="38100" dir="2700000" algn="tl">
                  <a:srgbClr val="C0C0C0"/>
                </a:outerShdw>
              </a:effectLst>
              <a:latin typeface="宋体" panose="02010600030101010101" pitchFamily="2" charset="-122"/>
            </a:endParaRPr>
          </a:p>
        </p:txBody>
      </p:sp>
      <p:sp>
        <p:nvSpPr>
          <p:cNvPr id="83976" name="Text Box 8"/>
          <p:cNvSpPr txBox="1">
            <a:spLocks noChangeArrowheads="1"/>
          </p:cNvSpPr>
          <p:nvPr/>
        </p:nvSpPr>
        <p:spPr bwMode="auto">
          <a:xfrm>
            <a:off x="8256588" y="620713"/>
            <a:ext cx="762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 2" panose="05020102010507070707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kumimoji="1" lang="en-US" altLang="zh-CN" sz="3600">
                <a:solidFill>
                  <a:srgbClr val="FF3300"/>
                </a:solidFill>
                <a:latin typeface="Copperplate Gothic Bold" charset="0"/>
              </a:rPr>
              <a:t>C</a:t>
            </a:r>
            <a:endParaRPr kumimoji="1" lang="en-US" altLang="zh-CN" sz="3600">
              <a:solidFill>
                <a:srgbClr val="FF3300"/>
              </a:solidFill>
              <a:latin typeface="Copperplate Gothic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3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3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 autoUpdateAnimBg="0"/>
      <p:bldP spid="83976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ext Box 2"/>
          <p:cNvSpPr txBox="1">
            <a:spLocks noChangeArrowheads="1"/>
          </p:cNvSpPr>
          <p:nvPr/>
        </p:nvSpPr>
        <p:spPr bwMode="auto">
          <a:xfrm>
            <a:off x="2408239" y="1600200"/>
            <a:ext cx="7216775" cy="3505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40000"/>
              </a:lnSpc>
              <a:defRPr/>
            </a:pPr>
            <a:r>
              <a:rPr lang="zh-CN" altLang="en-US" sz="32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 </a:t>
            </a:r>
            <a:r>
              <a:rPr lang="en-US" altLang="zh-CN" sz="32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5</a:t>
            </a:r>
            <a:r>
              <a:rPr lang="zh-CN" altLang="en-US" sz="32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、</a:t>
            </a:r>
            <a:r>
              <a:rPr lang="zh-CN" altLang="en-US" sz="32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本文选自</a:t>
            </a:r>
            <a:r>
              <a:rPr lang="en-US" altLang="zh-CN" sz="32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《</a:t>
            </a:r>
            <a:r>
              <a:rPr lang="en-US" altLang="zh-CN" sz="3200" b="1" u="sng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        </a:t>
            </a:r>
            <a:r>
              <a:rPr lang="en-US" altLang="zh-CN" sz="32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》</a:t>
            </a:r>
            <a:r>
              <a:rPr lang="zh-CN" altLang="en-US" sz="32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。它是我国第一部叙事详细的</a:t>
            </a:r>
            <a:r>
              <a:rPr lang="zh-CN" altLang="en-US" sz="3200" b="1" u="sng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           </a:t>
            </a:r>
            <a:r>
              <a:rPr lang="zh-CN" altLang="en-US" sz="32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体史书，相传是春秋末年鲁国史官所作，与</a:t>
            </a:r>
            <a:r>
              <a:rPr lang="en-US" altLang="zh-CN" sz="32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《</a:t>
            </a:r>
            <a:r>
              <a:rPr lang="en-US" altLang="zh-CN" sz="3200" b="1" u="sng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            </a:t>
            </a:r>
            <a:r>
              <a:rPr lang="en-US" altLang="zh-CN" sz="32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》《</a:t>
            </a:r>
            <a:r>
              <a:rPr lang="en-US" altLang="zh-CN" sz="3200" b="1" u="sng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             </a:t>
            </a:r>
            <a:r>
              <a:rPr lang="en-US" altLang="zh-CN" sz="32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》</a:t>
            </a:r>
            <a:r>
              <a:rPr lang="zh-CN" altLang="en-US" sz="32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rPr>
              <a:t>合称为“春秋三传”。</a:t>
            </a:r>
            <a:endParaRPr lang="zh-CN" altLang="en-US" sz="3200" b="1" dirty="0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宋体" panose="02010600030101010101" pitchFamily="2" charset="-122"/>
            </a:endParaRPr>
          </a:p>
        </p:txBody>
      </p:sp>
      <p:sp>
        <p:nvSpPr>
          <p:cNvPr id="86019" name="Text Box 3"/>
          <p:cNvSpPr txBox="1">
            <a:spLocks noChangeArrowheads="1"/>
          </p:cNvSpPr>
          <p:nvPr/>
        </p:nvSpPr>
        <p:spPr bwMode="auto">
          <a:xfrm>
            <a:off x="5664201" y="1628775"/>
            <a:ext cx="1584325" cy="641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zh-CN" altLang="en-US" sz="36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楷体_GB2312" charset="0"/>
              </a:rPr>
              <a:t>左传</a:t>
            </a:r>
            <a:endParaRPr lang="zh-CN" altLang="en-US" sz="3600" b="1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楷体_GB2312" charset="0"/>
            </a:endParaRPr>
          </a:p>
        </p:txBody>
      </p:sp>
      <p:sp>
        <p:nvSpPr>
          <p:cNvPr id="86020" name="Text Box 4"/>
          <p:cNvSpPr txBox="1">
            <a:spLocks noChangeArrowheads="1"/>
          </p:cNvSpPr>
          <p:nvPr/>
        </p:nvSpPr>
        <p:spPr bwMode="auto">
          <a:xfrm>
            <a:off x="6599239" y="2282825"/>
            <a:ext cx="1584325" cy="641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zh-CN" altLang="en-US" sz="36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楷体_GB2312" charset="0"/>
              </a:rPr>
              <a:t>编年</a:t>
            </a:r>
            <a:endParaRPr lang="zh-CN" altLang="en-US" sz="3600" b="1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楷体_GB2312" charset="0"/>
            </a:endParaRPr>
          </a:p>
        </p:txBody>
      </p:sp>
      <p:sp>
        <p:nvSpPr>
          <p:cNvPr id="86021" name="Text Box 5"/>
          <p:cNvSpPr txBox="1">
            <a:spLocks noChangeArrowheads="1"/>
          </p:cNvSpPr>
          <p:nvPr/>
        </p:nvSpPr>
        <p:spPr bwMode="auto">
          <a:xfrm>
            <a:off x="3359151" y="3651250"/>
            <a:ext cx="1584325" cy="641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zh-CN" altLang="en-US" sz="36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楷体_GB2312" charset="0"/>
              </a:rPr>
              <a:t>公羊传</a:t>
            </a:r>
            <a:endParaRPr lang="zh-CN" altLang="en-US" sz="3600" b="1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楷体_GB2312" charset="0"/>
            </a:endParaRPr>
          </a:p>
        </p:txBody>
      </p:sp>
      <p:sp>
        <p:nvSpPr>
          <p:cNvPr id="86022" name="Text Box 6"/>
          <p:cNvSpPr txBox="1">
            <a:spLocks noChangeArrowheads="1"/>
          </p:cNvSpPr>
          <p:nvPr/>
        </p:nvSpPr>
        <p:spPr bwMode="auto">
          <a:xfrm>
            <a:off x="6816726" y="3651250"/>
            <a:ext cx="1584325" cy="641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zh-CN" altLang="en-US" sz="36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楷体_GB2312" charset="0"/>
              </a:rPr>
              <a:t>谷梁传</a:t>
            </a:r>
            <a:endParaRPr lang="zh-CN" altLang="en-US" sz="3600" b="1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楷体_GB231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6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8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992313" y="620714"/>
            <a:ext cx="8540750" cy="873125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zh-CN" altLang="en-US" b="1" dirty="0" smtClean="0">
                <a:ea typeface="华文中宋" charset="-122"/>
              </a:rPr>
              <a:t>课外思考</a:t>
            </a:r>
            <a:endParaRPr lang="zh-CN" altLang="en-US" b="1" dirty="0">
              <a:ea typeface="华文中宋" charset="-122"/>
            </a:endParaRPr>
          </a:p>
        </p:txBody>
      </p:sp>
      <p:sp>
        <p:nvSpPr>
          <p:cNvPr id="6041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0" y="1557339"/>
            <a:ext cx="10668000" cy="5113337"/>
          </a:xfrm>
          <a:solidFill>
            <a:schemeClr val="bg1"/>
          </a:solidFill>
          <a:ln>
            <a:solidFill>
              <a:schemeClr val="tx1"/>
            </a:solidFill>
            <a:miter lim="800000"/>
          </a:ln>
        </p:spPr>
        <p:txBody>
          <a:bodyPr>
            <a:noAutofit/>
          </a:bodyPr>
          <a:lstStyle/>
          <a:p>
            <a:pPr eaLnBrk="1" hangingPunct="1"/>
            <a:r>
              <a:rPr lang="en-US" altLang="zh-CN" sz="4000" b="1" dirty="0">
                <a:solidFill>
                  <a:srgbClr val="FF0000"/>
                </a:solidFill>
              </a:rPr>
              <a:t>1</a:t>
            </a:r>
            <a:r>
              <a:rPr lang="zh-CN" altLang="en-US" sz="40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、烛之武</a:t>
            </a:r>
            <a:r>
              <a:rPr lang="zh-CN" altLang="en-US" sz="4000" b="1" dirty="0">
                <a:latin typeface="华文中宋" charset="-122"/>
                <a:ea typeface="华文中宋" charset="-122"/>
              </a:rPr>
              <a:t>能言善辩，才智过人。这样的人</a:t>
            </a:r>
            <a:r>
              <a:rPr lang="zh-CN" altLang="en-US" sz="4000" b="1" dirty="0" smtClean="0">
                <a:latin typeface="华文中宋" charset="-122"/>
                <a:ea typeface="华文中宋" charset="-122"/>
              </a:rPr>
              <a:t>为何到老才被重用</a:t>
            </a:r>
            <a:r>
              <a:rPr lang="zh-CN" altLang="en-US" sz="4000" b="1" dirty="0" smtClean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？</a:t>
            </a:r>
            <a:endParaRPr lang="zh-CN" altLang="en-US" sz="4000" b="1" dirty="0">
              <a:solidFill>
                <a:srgbClr val="FF0000"/>
              </a:solidFill>
              <a:latin typeface="华文中宋" charset="-122"/>
              <a:ea typeface="华文中宋" charset="-122"/>
            </a:endParaRPr>
          </a:p>
          <a:p>
            <a:pPr eaLnBrk="1" hangingPunct="1"/>
            <a:r>
              <a:rPr lang="en-US" altLang="zh-CN" sz="4000" b="1" dirty="0">
                <a:solidFill>
                  <a:srgbClr val="CF0D3B"/>
                </a:solidFill>
                <a:latin typeface="华文中宋" charset="-122"/>
                <a:ea typeface="华文中宋" charset="-122"/>
              </a:rPr>
              <a:t>2</a:t>
            </a:r>
            <a:r>
              <a:rPr lang="zh-CN" altLang="en-US" sz="4000" b="1" dirty="0">
                <a:solidFill>
                  <a:srgbClr val="CF0D3B"/>
                </a:solidFill>
                <a:latin typeface="华文中宋" charset="-122"/>
                <a:ea typeface="华文中宋" charset="-122"/>
              </a:rPr>
              <a:t>、</a:t>
            </a:r>
            <a:r>
              <a:rPr lang="zh-CN" altLang="en-US" sz="40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郑伯</a:t>
            </a:r>
            <a:r>
              <a:rPr lang="zh-CN" altLang="en-US" sz="4000" b="1" dirty="0">
                <a:latin typeface="华文中宋" charset="-122"/>
                <a:ea typeface="华文中宋" charset="-122"/>
              </a:rPr>
              <a:t> 作为当权者做得如何？从中要汲取怎样的教训？</a:t>
            </a:r>
            <a:br>
              <a:rPr lang="zh-CN" altLang="en-US" sz="40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</a:br>
            <a:r>
              <a:rPr lang="en-US" altLang="zh-CN" sz="40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3</a:t>
            </a:r>
            <a:r>
              <a:rPr lang="zh-CN" altLang="en-US" sz="4000" b="1" dirty="0">
                <a:solidFill>
                  <a:srgbClr val="FF0000"/>
                </a:solidFill>
                <a:latin typeface="华文中宋" charset="-122"/>
                <a:ea typeface="华文中宋" charset="-122"/>
              </a:rPr>
              <a:t>、佚之狐</a:t>
            </a:r>
            <a:r>
              <a:rPr lang="zh-CN" altLang="en-US" sz="4000" b="1" dirty="0">
                <a:latin typeface="华文中宋" charset="-122"/>
                <a:ea typeface="华文中宋" charset="-122"/>
              </a:rPr>
              <a:t>真的是慧眼识英雄的伯乐吗？他自己为什么不去说秦而举荐了烛之武呢？他对烛之武是很了解的，为什么到现在才举荐呢？ 他这是一种什么心理</a:t>
            </a:r>
            <a:r>
              <a:rPr lang="zh-CN" altLang="en-US" sz="4000" b="1" dirty="0"/>
              <a:t>？   </a:t>
            </a:r>
            <a:endParaRPr lang="zh-CN" alt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4462</Words>
  <Application>WPS 演示</Application>
  <PresentationFormat>自定义</PresentationFormat>
  <Paragraphs>376</Paragraphs>
  <Slides>37</Slides>
  <Notes>4</Notes>
  <HiddenSlides>5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62" baseType="lpstr">
      <vt:lpstr>Arial</vt:lpstr>
      <vt:lpstr>宋体</vt:lpstr>
      <vt:lpstr>Wingdings</vt:lpstr>
      <vt:lpstr>Arial</vt:lpstr>
      <vt:lpstr>Times New Roman</vt:lpstr>
      <vt:lpstr>华文中宋</vt:lpstr>
      <vt:lpstr>华文隶书</vt:lpstr>
      <vt:lpstr>Wingdings 2</vt:lpstr>
      <vt:lpstr>华文彩云</vt:lpstr>
      <vt:lpstr>仿宋</vt:lpstr>
      <vt:lpstr>等线 Light</vt:lpstr>
      <vt:lpstr>等线</vt:lpstr>
      <vt:lpstr>微软雅黑</vt:lpstr>
      <vt:lpstr>Arial Unicode MS</vt:lpstr>
      <vt:lpstr>华文中宋</vt:lpstr>
      <vt:lpstr>Arial Unicode MS</vt:lpstr>
      <vt:lpstr>隶书</vt:lpstr>
      <vt:lpstr>黑体</vt:lpstr>
      <vt:lpstr>汉鼎繁勘亭</vt:lpstr>
      <vt:lpstr>Copperplate Gothic Bold</vt:lpstr>
      <vt:lpstr>Segoe Print</vt:lpstr>
      <vt:lpstr>楷体_GB2312</vt:lpstr>
      <vt:lpstr>新宋体</vt:lpstr>
      <vt:lpstr>Wingdings</vt:lpstr>
      <vt:lpstr>Office 主题</vt:lpstr>
      <vt:lpstr>烛之武退秦师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今日任务</vt:lpstr>
      <vt:lpstr>齐读</vt:lpstr>
      <vt:lpstr>2.翻译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烛之武的形象</vt:lpstr>
      <vt:lpstr>今日任务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课外思考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烛之武退秦师</dc:title>
  <dc:creator>Microsoft Office 用户</dc:creator>
  <cp:lastModifiedBy>家长帮-帮帮</cp:lastModifiedBy>
  <cp:revision>88</cp:revision>
  <dcterms:created xsi:type="dcterms:W3CDTF">2018-08-23T08:55:00Z</dcterms:created>
  <dcterms:modified xsi:type="dcterms:W3CDTF">2019-08-15T03:21:32Z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2052-11.1.0.8894</vt:lpwstr>
  </property>
</Properties>
</file>